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
  </p:notesMasterIdLst>
  <p:sldIdLst>
    <p:sldId id="286" r:id="rId2"/>
    <p:sldId id="671" r:id="rId3"/>
    <p:sldId id="677" r:id="rId4"/>
    <p:sldId id="673" r:id="rId5"/>
    <p:sldId id="672" r:id="rId6"/>
    <p:sldId id="674" r:id="rId7"/>
    <p:sldId id="675" r:id="rId8"/>
    <p:sldId id="676" r:id="rId9"/>
  </p:sldIdLst>
  <p:sldSz cx="12192000" cy="6858000"/>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559">
          <p15:clr>
            <a:srgbClr val="A4A3A4"/>
          </p15:clr>
        </p15:guide>
        <p15:guide id="4" pos="341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E7EAF2"/>
    <a:srgbClr val="D7DEEB"/>
    <a:srgbClr val="CC99FF"/>
    <a:srgbClr val="CCCCFF"/>
    <a:srgbClr val="FFCCCC"/>
    <a:srgbClr val="FF7C8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294"/>
      </p:cViewPr>
      <p:guideLst>
        <p:guide orient="horz" pos="2160"/>
        <p:guide pos="3840"/>
        <p:guide orient="horz" pos="1559"/>
        <p:guide pos="341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3"/>
            <a:ext cx="2945659" cy="49805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3"/>
            <a:ext cx="2945659" cy="498055"/>
          </a:xfrm>
          <a:prstGeom prst="rect">
            <a:avLst/>
          </a:prstGeom>
        </p:spPr>
        <p:txBody>
          <a:bodyPr vert="horz" lIns="91440" tIns="45720" rIns="91440" bIns="45720" rtlCol="0"/>
          <a:lstStyle>
            <a:lvl1pPr algn="r">
              <a:defRPr sz="1200"/>
            </a:lvl1pPr>
          </a:lstStyle>
          <a:p>
            <a:fld id="{A1A1EF0F-C06E-4AC3-8BD0-16823A6F2B51}" type="datetimeFigureOut">
              <a:rPr lang="it-IT" smtClean="0"/>
              <a:t>01/10/2024</a:t>
            </a:fld>
            <a:endParaRPr lang="it-IT"/>
          </a:p>
        </p:txBody>
      </p:sp>
      <p:sp>
        <p:nvSpPr>
          <p:cNvPr id="4" name="Segnaposto immagine diapositiva 3"/>
          <p:cNvSpPr>
            <a:spLocks noGrp="1" noRot="1" noChangeAspect="1"/>
          </p:cNvSpPr>
          <p:nvPr>
            <p:ph type="sldImg" idx="2"/>
          </p:nvPr>
        </p:nvSpPr>
        <p:spPr>
          <a:xfrm>
            <a:off x="422275" y="1239838"/>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5"/>
            <a:ext cx="2945659" cy="498054"/>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5"/>
            <a:ext cx="2945659" cy="498054"/>
          </a:xfrm>
          <a:prstGeom prst="rect">
            <a:avLst/>
          </a:prstGeom>
        </p:spPr>
        <p:txBody>
          <a:bodyPr vert="horz" lIns="91440" tIns="45720" rIns="91440" bIns="45720" rtlCol="0" anchor="b"/>
          <a:lstStyle>
            <a:lvl1pPr algn="r">
              <a:defRPr sz="1200"/>
            </a:lvl1pPr>
          </a:lstStyle>
          <a:p>
            <a:fld id="{847C4210-455B-400F-B9BE-F199E416C793}" type="slidenum">
              <a:rPr lang="it-IT" smtClean="0"/>
              <a:t>‹N›</a:t>
            </a:fld>
            <a:endParaRPr lang="it-IT"/>
          </a:p>
        </p:txBody>
      </p:sp>
    </p:spTree>
    <p:extLst>
      <p:ext uri="{BB962C8B-B14F-4D97-AF65-F5344CB8AC3E}">
        <p14:creationId xmlns:p14="http://schemas.microsoft.com/office/powerpoint/2010/main" val="3493470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847C4210-455B-400F-B9BE-F199E416C793}" type="slidenum">
              <a:rPr lang="it-IT" smtClean="0"/>
              <a:t>1</a:t>
            </a:fld>
            <a:endParaRPr lang="it-IT"/>
          </a:p>
        </p:txBody>
      </p:sp>
    </p:spTree>
    <p:extLst>
      <p:ext uri="{BB962C8B-B14F-4D97-AF65-F5344CB8AC3E}">
        <p14:creationId xmlns:p14="http://schemas.microsoft.com/office/powerpoint/2010/main" val="3023321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6527147F-DEEC-3643-82AD-5D42FDDB069C}" type="slidenum">
              <a:rPr lang="it-IT" smtClean="0"/>
              <a:t>2</a:t>
            </a:fld>
            <a:endParaRPr lang="it-IT"/>
          </a:p>
        </p:txBody>
      </p:sp>
    </p:spTree>
    <p:extLst>
      <p:ext uri="{BB962C8B-B14F-4D97-AF65-F5344CB8AC3E}">
        <p14:creationId xmlns:p14="http://schemas.microsoft.com/office/powerpoint/2010/main" val="358518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6527147F-DEEC-3643-82AD-5D42FDDB069C}" type="slidenum">
              <a:rPr lang="it-IT" smtClean="0"/>
              <a:t>3</a:t>
            </a:fld>
            <a:endParaRPr lang="it-IT"/>
          </a:p>
        </p:txBody>
      </p:sp>
    </p:spTree>
    <p:extLst>
      <p:ext uri="{BB962C8B-B14F-4D97-AF65-F5344CB8AC3E}">
        <p14:creationId xmlns:p14="http://schemas.microsoft.com/office/powerpoint/2010/main" val="158679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6527147F-DEEC-3643-82AD-5D42FDDB069C}" type="slidenum">
              <a:rPr lang="it-IT" smtClean="0"/>
              <a:t>4</a:t>
            </a:fld>
            <a:endParaRPr lang="it-IT"/>
          </a:p>
        </p:txBody>
      </p:sp>
    </p:spTree>
    <p:extLst>
      <p:ext uri="{BB962C8B-B14F-4D97-AF65-F5344CB8AC3E}">
        <p14:creationId xmlns:p14="http://schemas.microsoft.com/office/powerpoint/2010/main" val="424623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6527147F-DEEC-3643-82AD-5D42FDDB069C}" type="slidenum">
              <a:rPr lang="it-IT" smtClean="0"/>
              <a:t>5</a:t>
            </a:fld>
            <a:endParaRPr lang="it-IT"/>
          </a:p>
        </p:txBody>
      </p:sp>
    </p:spTree>
    <p:extLst>
      <p:ext uri="{BB962C8B-B14F-4D97-AF65-F5344CB8AC3E}">
        <p14:creationId xmlns:p14="http://schemas.microsoft.com/office/powerpoint/2010/main" val="163925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6527147F-DEEC-3643-82AD-5D42FDDB069C}" type="slidenum">
              <a:rPr lang="it-IT" smtClean="0"/>
              <a:t>6</a:t>
            </a:fld>
            <a:endParaRPr lang="it-IT"/>
          </a:p>
        </p:txBody>
      </p:sp>
    </p:spTree>
    <p:extLst>
      <p:ext uri="{BB962C8B-B14F-4D97-AF65-F5344CB8AC3E}">
        <p14:creationId xmlns:p14="http://schemas.microsoft.com/office/powerpoint/2010/main" val="1597821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6527147F-DEEC-3643-82AD-5D42FDDB069C}" type="slidenum">
              <a:rPr lang="it-IT" smtClean="0"/>
              <a:t>7</a:t>
            </a:fld>
            <a:endParaRPr lang="it-IT"/>
          </a:p>
        </p:txBody>
      </p:sp>
    </p:spTree>
    <p:extLst>
      <p:ext uri="{BB962C8B-B14F-4D97-AF65-F5344CB8AC3E}">
        <p14:creationId xmlns:p14="http://schemas.microsoft.com/office/powerpoint/2010/main" val="3059453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6527147F-DEEC-3643-82AD-5D42FDDB069C}" type="slidenum">
              <a:rPr lang="it-IT" smtClean="0"/>
              <a:t>8</a:t>
            </a:fld>
            <a:endParaRPr lang="it-IT"/>
          </a:p>
        </p:txBody>
      </p:sp>
    </p:spTree>
    <p:extLst>
      <p:ext uri="{BB962C8B-B14F-4D97-AF65-F5344CB8AC3E}">
        <p14:creationId xmlns:p14="http://schemas.microsoft.com/office/powerpoint/2010/main" val="339139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62CBA00F-B69F-4F00-AD38-891ED1C4D40C}" type="datetimeFigureOut">
              <a:rPr lang="it-IT" smtClean="0"/>
              <a:pPr/>
              <a:t>01/10/2024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BE80BBB-3FAC-4134-8C8B-378F61126243}" type="slidenum">
              <a:rPr lang="it-IT" smtClean="0"/>
              <a:pPr/>
              <a:t>‹N›</a:t>
            </a:fld>
            <a:endParaRPr lang="it-IT"/>
          </a:p>
        </p:txBody>
      </p:sp>
    </p:spTree>
    <p:extLst>
      <p:ext uri="{BB962C8B-B14F-4D97-AF65-F5344CB8AC3E}">
        <p14:creationId xmlns:p14="http://schemas.microsoft.com/office/powerpoint/2010/main" val="15530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62CBA00F-B69F-4F00-AD38-891ED1C4D40C}" type="datetimeFigureOut">
              <a:rPr lang="it-IT" smtClean="0"/>
              <a:pPr/>
              <a:t>01/10/2024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BE80BBB-3FAC-4134-8C8B-378F61126243}" type="slidenum">
              <a:rPr lang="it-IT" smtClean="0"/>
              <a:pPr/>
              <a:t>‹N›</a:t>
            </a:fld>
            <a:endParaRPr lang="it-IT"/>
          </a:p>
        </p:txBody>
      </p:sp>
    </p:spTree>
    <p:extLst>
      <p:ext uri="{BB962C8B-B14F-4D97-AF65-F5344CB8AC3E}">
        <p14:creationId xmlns:p14="http://schemas.microsoft.com/office/powerpoint/2010/main" val="434901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62CBA00F-B69F-4F00-AD38-891ED1C4D40C}" type="datetimeFigureOut">
              <a:rPr lang="it-IT" smtClean="0"/>
              <a:pPr/>
              <a:t>01/10/2024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BE80BBB-3FAC-4134-8C8B-378F61126243}" type="slidenum">
              <a:rPr lang="it-IT" smtClean="0"/>
              <a:pPr/>
              <a:t>‹N›</a:t>
            </a:fld>
            <a:endParaRPr lang="it-IT"/>
          </a:p>
        </p:txBody>
      </p:sp>
    </p:spTree>
    <p:extLst>
      <p:ext uri="{BB962C8B-B14F-4D97-AF65-F5344CB8AC3E}">
        <p14:creationId xmlns:p14="http://schemas.microsoft.com/office/powerpoint/2010/main" val="2349219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Diapositiva tito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Segnaposto piè di pagina 8"/>
          <p:cNvSpPr>
            <a:spLocks noGrp="1"/>
          </p:cNvSpPr>
          <p:nvPr>
            <p:ph type="ftr" sz="quarter" idx="12"/>
          </p:nvPr>
        </p:nvSpPr>
        <p:spPr>
          <a:xfrm>
            <a:off x="1775884" y="6304236"/>
            <a:ext cx="3860800" cy="365125"/>
          </a:xfrm>
        </p:spPr>
        <p:txBody>
          <a:bodyPr/>
          <a:lstStyle>
            <a:lvl1pPr algn="l">
              <a:defRPr sz="1600">
                <a:solidFill>
                  <a:schemeClr val="bg1"/>
                </a:solidFill>
                <a:latin typeface="Arial Black" panose="020B0A04020102020204" pitchFamily="34" charset="0"/>
              </a:defRPr>
            </a:lvl1pPr>
          </a:lstStyle>
          <a:p>
            <a:pPr>
              <a:defRPr/>
            </a:pPr>
            <a:r>
              <a:rPr lang="it-IT"/>
              <a:t>TITOLO</a:t>
            </a:r>
          </a:p>
        </p:txBody>
      </p:sp>
    </p:spTree>
    <p:extLst>
      <p:ext uri="{BB962C8B-B14F-4D97-AF65-F5344CB8AC3E}">
        <p14:creationId xmlns:p14="http://schemas.microsoft.com/office/powerpoint/2010/main" val="2770412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62CBA00F-B69F-4F00-AD38-891ED1C4D40C}" type="datetimeFigureOut">
              <a:rPr lang="it-IT" smtClean="0"/>
              <a:pPr/>
              <a:t>01/10/2024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BE80BBB-3FAC-4134-8C8B-378F61126243}" type="slidenum">
              <a:rPr lang="it-IT" smtClean="0"/>
              <a:pPr/>
              <a:t>‹N›</a:t>
            </a:fld>
            <a:endParaRPr lang="it-IT"/>
          </a:p>
        </p:txBody>
      </p:sp>
    </p:spTree>
    <p:extLst>
      <p:ext uri="{BB962C8B-B14F-4D97-AF65-F5344CB8AC3E}">
        <p14:creationId xmlns:p14="http://schemas.microsoft.com/office/powerpoint/2010/main" val="94660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62CBA00F-B69F-4F00-AD38-891ED1C4D40C}" type="datetimeFigureOut">
              <a:rPr lang="it-IT" smtClean="0"/>
              <a:pPr/>
              <a:t>01/10/2024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BE80BBB-3FAC-4134-8C8B-378F61126243}" type="slidenum">
              <a:rPr lang="it-IT" smtClean="0"/>
              <a:pPr/>
              <a:t>‹N›</a:t>
            </a:fld>
            <a:endParaRPr lang="it-IT"/>
          </a:p>
        </p:txBody>
      </p:sp>
    </p:spTree>
    <p:extLst>
      <p:ext uri="{BB962C8B-B14F-4D97-AF65-F5344CB8AC3E}">
        <p14:creationId xmlns:p14="http://schemas.microsoft.com/office/powerpoint/2010/main" val="735862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62CBA00F-B69F-4F00-AD38-891ED1C4D40C}" type="datetimeFigureOut">
              <a:rPr lang="it-IT" smtClean="0"/>
              <a:pPr/>
              <a:t>01/10/2024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BE80BBB-3FAC-4134-8C8B-378F61126243}" type="slidenum">
              <a:rPr lang="it-IT" smtClean="0"/>
              <a:pPr/>
              <a:t>‹N›</a:t>
            </a:fld>
            <a:endParaRPr lang="it-IT"/>
          </a:p>
        </p:txBody>
      </p:sp>
    </p:spTree>
    <p:extLst>
      <p:ext uri="{BB962C8B-B14F-4D97-AF65-F5344CB8AC3E}">
        <p14:creationId xmlns:p14="http://schemas.microsoft.com/office/powerpoint/2010/main" val="472840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62CBA00F-B69F-4F00-AD38-891ED1C4D40C}" type="datetimeFigureOut">
              <a:rPr lang="it-IT" smtClean="0"/>
              <a:pPr/>
              <a:t>01/10/2024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BE80BBB-3FAC-4134-8C8B-378F61126243}" type="slidenum">
              <a:rPr lang="it-IT" smtClean="0"/>
              <a:pPr/>
              <a:t>‹N›</a:t>
            </a:fld>
            <a:endParaRPr lang="it-IT"/>
          </a:p>
        </p:txBody>
      </p:sp>
    </p:spTree>
    <p:extLst>
      <p:ext uri="{BB962C8B-B14F-4D97-AF65-F5344CB8AC3E}">
        <p14:creationId xmlns:p14="http://schemas.microsoft.com/office/powerpoint/2010/main" val="568163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62CBA00F-B69F-4F00-AD38-891ED1C4D40C}" type="datetimeFigureOut">
              <a:rPr lang="it-IT" smtClean="0"/>
              <a:pPr/>
              <a:t>01/10/2024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BE80BBB-3FAC-4134-8C8B-378F61126243}" type="slidenum">
              <a:rPr lang="it-IT" smtClean="0"/>
              <a:pPr/>
              <a:t>‹N›</a:t>
            </a:fld>
            <a:endParaRPr lang="it-IT"/>
          </a:p>
        </p:txBody>
      </p:sp>
    </p:spTree>
    <p:extLst>
      <p:ext uri="{BB962C8B-B14F-4D97-AF65-F5344CB8AC3E}">
        <p14:creationId xmlns:p14="http://schemas.microsoft.com/office/powerpoint/2010/main" val="3778957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CBA00F-B69F-4F00-AD38-891ED1C4D40C}" type="datetimeFigureOut">
              <a:rPr lang="it-IT" smtClean="0"/>
              <a:pPr/>
              <a:t>01/10/2024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EBE80BBB-3FAC-4134-8C8B-378F61126243}" type="slidenum">
              <a:rPr lang="it-IT" smtClean="0"/>
              <a:pPr/>
              <a:t>‹N›</a:t>
            </a:fld>
            <a:endParaRPr lang="it-IT"/>
          </a:p>
        </p:txBody>
      </p:sp>
    </p:spTree>
    <p:extLst>
      <p:ext uri="{BB962C8B-B14F-4D97-AF65-F5344CB8AC3E}">
        <p14:creationId xmlns:p14="http://schemas.microsoft.com/office/powerpoint/2010/main" val="3778381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62CBA00F-B69F-4F00-AD38-891ED1C4D40C}" type="datetimeFigureOut">
              <a:rPr lang="it-IT" smtClean="0"/>
              <a:pPr/>
              <a:t>01/10/2024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BE80BBB-3FAC-4134-8C8B-378F61126243}" type="slidenum">
              <a:rPr lang="it-IT" smtClean="0"/>
              <a:pPr/>
              <a:t>‹N›</a:t>
            </a:fld>
            <a:endParaRPr lang="it-IT"/>
          </a:p>
        </p:txBody>
      </p:sp>
    </p:spTree>
    <p:extLst>
      <p:ext uri="{BB962C8B-B14F-4D97-AF65-F5344CB8AC3E}">
        <p14:creationId xmlns:p14="http://schemas.microsoft.com/office/powerpoint/2010/main" val="1872002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62CBA00F-B69F-4F00-AD38-891ED1C4D40C}" type="datetimeFigureOut">
              <a:rPr lang="it-IT" smtClean="0"/>
              <a:pPr/>
              <a:t>01/10/2024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BE80BBB-3FAC-4134-8C8B-378F61126243}" type="slidenum">
              <a:rPr lang="it-IT" smtClean="0"/>
              <a:pPr/>
              <a:t>‹N›</a:t>
            </a:fld>
            <a:endParaRPr lang="it-IT"/>
          </a:p>
        </p:txBody>
      </p:sp>
    </p:spTree>
    <p:extLst>
      <p:ext uri="{BB962C8B-B14F-4D97-AF65-F5344CB8AC3E}">
        <p14:creationId xmlns:p14="http://schemas.microsoft.com/office/powerpoint/2010/main" val="2849123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BA00F-B69F-4F00-AD38-891ED1C4D40C}" type="datetimeFigureOut">
              <a:rPr lang="it-IT" smtClean="0"/>
              <a:pPr/>
              <a:t>01/10/2024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E80BBB-3FAC-4134-8C8B-378F61126243}" type="slidenum">
              <a:rPr lang="it-IT" smtClean="0"/>
              <a:pPr/>
              <a:t>‹N›</a:t>
            </a:fld>
            <a:endParaRPr lang="it-IT"/>
          </a:p>
        </p:txBody>
      </p:sp>
    </p:spTree>
    <p:extLst>
      <p:ext uri="{BB962C8B-B14F-4D97-AF65-F5344CB8AC3E}">
        <p14:creationId xmlns:p14="http://schemas.microsoft.com/office/powerpoint/2010/main" val="12332574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7BBB432-467D-4F84-9F28-DBF833E3D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5932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sellaDiTesto 19">
            <a:extLst>
              <a:ext uri="{FF2B5EF4-FFF2-40B4-BE49-F238E27FC236}">
                <a16:creationId xmlns:a16="http://schemas.microsoft.com/office/drawing/2014/main" id="{12C04488-F4E0-4C80-ACF6-B35D4237E669}"/>
              </a:ext>
            </a:extLst>
          </p:cNvPr>
          <p:cNvSpPr txBox="1"/>
          <p:nvPr/>
        </p:nvSpPr>
        <p:spPr>
          <a:xfrm>
            <a:off x="247385" y="238753"/>
            <a:ext cx="11216853" cy="584775"/>
          </a:xfrm>
          <a:prstGeom prst="rect">
            <a:avLst/>
          </a:prstGeom>
          <a:noFill/>
        </p:spPr>
        <p:txBody>
          <a:bodyPr wrap="square">
            <a:spAutoFit/>
          </a:bodyPr>
          <a:lstStyle>
            <a:defPPr>
              <a:defRPr lang="it-IT"/>
            </a:defPPr>
            <a:lvl1pPr>
              <a:defRPr sz="3200" b="1">
                <a:solidFill>
                  <a:srgbClr val="1F4E79"/>
                </a:solidFill>
                <a:latin typeface="Avenir Next LT Pro" panose="020B0504020202020204" pitchFamily="34" charset="0"/>
              </a:defRPr>
            </a:lvl1pPr>
          </a:lstStyle>
          <a:p>
            <a:r>
              <a:rPr lang="it-IT"/>
              <a:t>Manutenzione rete di smaltimento acque meteoriche </a:t>
            </a:r>
          </a:p>
        </p:txBody>
      </p:sp>
      <p:sp>
        <p:nvSpPr>
          <p:cNvPr id="23" name="Rettangolo 22">
            <a:extLst>
              <a:ext uri="{FF2B5EF4-FFF2-40B4-BE49-F238E27FC236}">
                <a16:creationId xmlns:a16="http://schemas.microsoft.com/office/drawing/2014/main" id="{D94DF03D-DA8C-4561-AF7A-0E527A09CE2E}"/>
              </a:ext>
            </a:extLst>
          </p:cNvPr>
          <p:cNvSpPr/>
          <p:nvPr/>
        </p:nvSpPr>
        <p:spPr>
          <a:xfrm rot="5400000">
            <a:off x="4666951" y="-3323238"/>
            <a:ext cx="45719" cy="8646355"/>
          </a:xfrm>
          <a:prstGeom prst="rect">
            <a:avLst/>
          </a:prstGeom>
          <a:solidFill>
            <a:srgbClr val="E21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64A247D3-5090-139C-9F3A-B7B0EDF1CF8E}"/>
              </a:ext>
            </a:extLst>
          </p:cNvPr>
          <p:cNvPicPr>
            <a:picLocks noChangeAspect="1"/>
          </p:cNvPicPr>
          <p:nvPr/>
        </p:nvPicPr>
        <p:blipFill>
          <a:blip r:embed="rId3"/>
          <a:stretch>
            <a:fillRect/>
          </a:stretch>
        </p:blipFill>
        <p:spPr>
          <a:xfrm>
            <a:off x="11464239" y="6257443"/>
            <a:ext cx="480375" cy="456356"/>
          </a:xfrm>
          <a:prstGeom prst="rect">
            <a:avLst/>
          </a:prstGeom>
        </p:spPr>
      </p:pic>
      <p:pic>
        <p:nvPicPr>
          <p:cNvPr id="2" name="Immagine 1">
            <a:extLst>
              <a:ext uri="{FF2B5EF4-FFF2-40B4-BE49-F238E27FC236}">
                <a16:creationId xmlns:a16="http://schemas.microsoft.com/office/drawing/2014/main" id="{85CFE598-76AF-5E6D-F0DB-7262F8FEA4EA}"/>
              </a:ext>
            </a:extLst>
          </p:cNvPr>
          <p:cNvPicPr>
            <a:picLocks noChangeAspect="1"/>
          </p:cNvPicPr>
          <p:nvPr/>
        </p:nvPicPr>
        <p:blipFill>
          <a:blip r:embed="rId4"/>
          <a:stretch>
            <a:fillRect/>
          </a:stretch>
        </p:blipFill>
        <p:spPr>
          <a:xfrm>
            <a:off x="7063487" y="2336450"/>
            <a:ext cx="4872686" cy="3384412"/>
          </a:xfrm>
          <a:prstGeom prst="rect">
            <a:avLst/>
          </a:prstGeom>
        </p:spPr>
      </p:pic>
      <p:sp>
        <p:nvSpPr>
          <p:cNvPr id="6" name="CasellaDiTesto 5">
            <a:extLst>
              <a:ext uri="{FF2B5EF4-FFF2-40B4-BE49-F238E27FC236}">
                <a16:creationId xmlns:a16="http://schemas.microsoft.com/office/drawing/2014/main" id="{0AF6CE3B-582D-D035-F9B2-B869BBDF7C18}"/>
              </a:ext>
            </a:extLst>
          </p:cNvPr>
          <p:cNvSpPr txBox="1"/>
          <p:nvPr/>
        </p:nvSpPr>
        <p:spPr>
          <a:xfrm>
            <a:off x="727761" y="1325605"/>
            <a:ext cx="6096000" cy="4801314"/>
          </a:xfrm>
          <a:prstGeom prst="rect">
            <a:avLst/>
          </a:prstGeom>
          <a:noFill/>
        </p:spPr>
        <p:txBody>
          <a:bodyPr wrap="square">
            <a:spAutoFit/>
          </a:bodyPr>
          <a:lstStyle/>
          <a:p>
            <a:r>
              <a:rPr lang="it-IT"/>
              <a:t>Dal 8 febbraio 2021, in linea con la Deliberazione ATO n° 7 del 21/12/2020, MM S.p.A. ha assunto l’attività di manutenzione ordinaria e straordinaria sia in regime programmato che in pronto intervento dei pozzetti stradali e relativi allacciamenti, precedentemente in carico al Comune di Milano. </a:t>
            </a:r>
          </a:p>
          <a:p>
            <a:r>
              <a:rPr lang="it-IT"/>
              <a:t>Il sistema del drenaggio urbano comprende le infrastrutture per convogliare le acque meteoriche nella fognatura mista.</a:t>
            </a:r>
          </a:p>
          <a:p>
            <a:r>
              <a:rPr lang="it-IT"/>
              <a:t>Tali infrastrutture sono composte da caditoie stradali a bocca di lupo o griglie di scolo, interconnesse con una rete di raccolta e convogliate con tubazioni di allacciamento alla pubblica fognatura.</a:t>
            </a:r>
          </a:p>
          <a:p>
            <a:r>
              <a:rPr lang="it-IT"/>
              <a:t>Nel dettaglio l’attività comprende:</a:t>
            </a:r>
          </a:p>
          <a:p>
            <a:r>
              <a:rPr lang="it-IT"/>
              <a:t>1) Pulizia e disostruzione dei pozzetti (manufatti posizionati sotto i marciapiedi e composti da caditoie a bocca di lupo o a griglia e sifoni, compresi i pozzetti a cestello),</a:t>
            </a:r>
          </a:p>
          <a:p>
            <a:r>
              <a:rPr lang="it-IT"/>
              <a:t>2) Interventi strutturali in manutenzione straordinaria. </a:t>
            </a:r>
          </a:p>
          <a:p>
            <a:r>
              <a:rPr lang="it-IT"/>
              <a:t> </a:t>
            </a:r>
          </a:p>
        </p:txBody>
      </p:sp>
      <p:pic>
        <p:nvPicPr>
          <p:cNvPr id="3" name="Immagine 2">
            <a:extLst>
              <a:ext uri="{FF2B5EF4-FFF2-40B4-BE49-F238E27FC236}">
                <a16:creationId xmlns:a16="http://schemas.microsoft.com/office/drawing/2014/main" id="{D508F065-957D-FF4A-2D00-E160E08C1A5E}"/>
              </a:ext>
            </a:extLst>
          </p:cNvPr>
          <p:cNvPicPr>
            <a:picLocks noChangeAspect="1"/>
          </p:cNvPicPr>
          <p:nvPr/>
        </p:nvPicPr>
        <p:blipFill>
          <a:blip r:embed="rId5"/>
          <a:stretch>
            <a:fillRect/>
          </a:stretch>
        </p:blipFill>
        <p:spPr>
          <a:xfrm>
            <a:off x="7227609" y="1239900"/>
            <a:ext cx="4396427" cy="851560"/>
          </a:xfrm>
          <a:prstGeom prst="rect">
            <a:avLst/>
          </a:prstGeom>
        </p:spPr>
      </p:pic>
    </p:spTree>
    <p:extLst>
      <p:ext uri="{BB962C8B-B14F-4D97-AF65-F5344CB8AC3E}">
        <p14:creationId xmlns:p14="http://schemas.microsoft.com/office/powerpoint/2010/main" val="3460354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sellaDiTesto 19">
            <a:extLst>
              <a:ext uri="{FF2B5EF4-FFF2-40B4-BE49-F238E27FC236}">
                <a16:creationId xmlns:a16="http://schemas.microsoft.com/office/drawing/2014/main" id="{12C04488-F4E0-4C80-ACF6-B35D4237E669}"/>
              </a:ext>
            </a:extLst>
          </p:cNvPr>
          <p:cNvSpPr txBox="1"/>
          <p:nvPr/>
        </p:nvSpPr>
        <p:spPr>
          <a:xfrm>
            <a:off x="247385" y="238753"/>
            <a:ext cx="11216853" cy="584775"/>
          </a:xfrm>
          <a:prstGeom prst="rect">
            <a:avLst/>
          </a:prstGeom>
          <a:noFill/>
        </p:spPr>
        <p:txBody>
          <a:bodyPr wrap="square">
            <a:spAutoFit/>
          </a:bodyPr>
          <a:lstStyle>
            <a:defPPr>
              <a:defRPr lang="it-IT"/>
            </a:defPPr>
            <a:lvl1pPr>
              <a:defRPr sz="3200" b="1">
                <a:solidFill>
                  <a:srgbClr val="1F4E79"/>
                </a:solidFill>
                <a:latin typeface="Avenir Next LT Pro" panose="020B0504020202020204" pitchFamily="34" charset="0"/>
              </a:defRPr>
            </a:lvl1pPr>
          </a:lstStyle>
          <a:p>
            <a:r>
              <a:rPr lang="it-IT" dirty="0"/>
              <a:t>La Rete di rete di smaltimento delle acque meteoriche </a:t>
            </a:r>
          </a:p>
        </p:txBody>
      </p:sp>
      <p:sp>
        <p:nvSpPr>
          <p:cNvPr id="23" name="Rettangolo 22">
            <a:extLst>
              <a:ext uri="{FF2B5EF4-FFF2-40B4-BE49-F238E27FC236}">
                <a16:creationId xmlns:a16="http://schemas.microsoft.com/office/drawing/2014/main" id="{D94DF03D-DA8C-4561-AF7A-0E527A09CE2E}"/>
              </a:ext>
            </a:extLst>
          </p:cNvPr>
          <p:cNvSpPr/>
          <p:nvPr/>
        </p:nvSpPr>
        <p:spPr>
          <a:xfrm rot="5400000">
            <a:off x="4666951" y="-3323238"/>
            <a:ext cx="45719" cy="8646355"/>
          </a:xfrm>
          <a:prstGeom prst="rect">
            <a:avLst/>
          </a:prstGeom>
          <a:solidFill>
            <a:srgbClr val="E21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64A247D3-5090-139C-9F3A-B7B0EDF1CF8E}"/>
              </a:ext>
            </a:extLst>
          </p:cNvPr>
          <p:cNvPicPr>
            <a:picLocks noChangeAspect="1"/>
          </p:cNvPicPr>
          <p:nvPr/>
        </p:nvPicPr>
        <p:blipFill>
          <a:blip r:embed="rId3"/>
          <a:stretch>
            <a:fillRect/>
          </a:stretch>
        </p:blipFill>
        <p:spPr>
          <a:xfrm>
            <a:off x="11464239" y="6257443"/>
            <a:ext cx="480375" cy="456356"/>
          </a:xfrm>
          <a:prstGeom prst="rect">
            <a:avLst/>
          </a:prstGeom>
        </p:spPr>
      </p:pic>
      <p:pic>
        <p:nvPicPr>
          <p:cNvPr id="4" name="Immagine 3">
            <a:extLst>
              <a:ext uri="{FF2B5EF4-FFF2-40B4-BE49-F238E27FC236}">
                <a16:creationId xmlns:a16="http://schemas.microsoft.com/office/drawing/2014/main" id="{3DB6E027-C8B3-15A5-CBB9-AFD7E95D2A74}"/>
              </a:ext>
            </a:extLst>
          </p:cNvPr>
          <p:cNvPicPr>
            <a:picLocks noChangeAspect="1"/>
          </p:cNvPicPr>
          <p:nvPr/>
        </p:nvPicPr>
        <p:blipFill>
          <a:blip r:embed="rId4"/>
          <a:stretch>
            <a:fillRect/>
          </a:stretch>
        </p:blipFill>
        <p:spPr>
          <a:xfrm>
            <a:off x="366633" y="1176351"/>
            <a:ext cx="5522103" cy="2989435"/>
          </a:xfrm>
          <a:prstGeom prst="rect">
            <a:avLst/>
          </a:prstGeom>
        </p:spPr>
      </p:pic>
      <p:pic>
        <p:nvPicPr>
          <p:cNvPr id="8" name="Immagine 7" descr="Immagine che contiene testo, diagramma, schizzo, Piano&#10;&#10;Descrizione generata automaticamente">
            <a:extLst>
              <a:ext uri="{FF2B5EF4-FFF2-40B4-BE49-F238E27FC236}">
                <a16:creationId xmlns:a16="http://schemas.microsoft.com/office/drawing/2014/main" id="{259FD35E-B68D-A310-BEB1-5764B0086A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3266" y="1978749"/>
            <a:ext cx="3137603" cy="1576031"/>
          </a:xfrm>
          <a:prstGeom prst="rect">
            <a:avLst/>
          </a:prstGeom>
        </p:spPr>
      </p:pic>
      <p:pic>
        <p:nvPicPr>
          <p:cNvPr id="9" name="Immagine 8" descr="Immagine che contiene testo, linea, schermata, Diagramma&#10;&#10;Descrizione generata automaticamente">
            <a:extLst>
              <a:ext uri="{FF2B5EF4-FFF2-40B4-BE49-F238E27FC236}">
                <a16:creationId xmlns:a16="http://schemas.microsoft.com/office/drawing/2014/main" id="{0BF290FD-25B5-2419-C6A8-47849D4649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384" y="4390565"/>
            <a:ext cx="2886433" cy="2384618"/>
          </a:xfrm>
          <a:prstGeom prst="rect">
            <a:avLst/>
          </a:prstGeom>
        </p:spPr>
      </p:pic>
      <p:pic>
        <p:nvPicPr>
          <p:cNvPr id="10" name="Immagine 9" descr="Immagine che contiene testo, linea, schermata, Diagramma&#10;&#10;Descrizione generata automaticamente">
            <a:extLst>
              <a:ext uri="{FF2B5EF4-FFF2-40B4-BE49-F238E27FC236}">
                <a16:creationId xmlns:a16="http://schemas.microsoft.com/office/drawing/2014/main" id="{22AB514F-6F56-E1C2-4BCD-8A2838B0C6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4174" y="4390565"/>
            <a:ext cx="3038705" cy="2228682"/>
          </a:xfrm>
          <a:prstGeom prst="rect">
            <a:avLst/>
          </a:prstGeom>
        </p:spPr>
      </p:pic>
      <p:pic>
        <p:nvPicPr>
          <p:cNvPr id="12" name="Immagine 11">
            <a:extLst>
              <a:ext uri="{FF2B5EF4-FFF2-40B4-BE49-F238E27FC236}">
                <a16:creationId xmlns:a16="http://schemas.microsoft.com/office/drawing/2014/main" id="{F5B2F779-3A1D-0499-1207-E123D81EE680}"/>
              </a:ext>
            </a:extLst>
          </p:cNvPr>
          <p:cNvPicPr>
            <a:picLocks noChangeAspect="1"/>
          </p:cNvPicPr>
          <p:nvPr/>
        </p:nvPicPr>
        <p:blipFill rotWithShape="1">
          <a:blip r:embed="rId8"/>
          <a:srcRect t="-13288" b="8277"/>
          <a:stretch/>
        </p:blipFill>
        <p:spPr>
          <a:xfrm>
            <a:off x="6427433" y="3554780"/>
            <a:ext cx="4900474" cy="3015533"/>
          </a:xfrm>
          <a:prstGeom prst="rect">
            <a:avLst/>
          </a:prstGeom>
        </p:spPr>
      </p:pic>
      <p:pic>
        <p:nvPicPr>
          <p:cNvPr id="13" name="Immagine 12">
            <a:extLst>
              <a:ext uri="{FF2B5EF4-FFF2-40B4-BE49-F238E27FC236}">
                <a16:creationId xmlns:a16="http://schemas.microsoft.com/office/drawing/2014/main" id="{B0B0BA47-A1D5-BC6B-873E-41CCA5CF6763}"/>
              </a:ext>
            </a:extLst>
          </p:cNvPr>
          <p:cNvPicPr>
            <a:picLocks noChangeAspect="1"/>
          </p:cNvPicPr>
          <p:nvPr/>
        </p:nvPicPr>
        <p:blipFill rotWithShape="1">
          <a:blip r:embed="rId9"/>
          <a:srcRect l="-766" t="4829" r="766" b="8555"/>
          <a:stretch/>
        </p:blipFill>
        <p:spPr>
          <a:xfrm>
            <a:off x="9682164" y="1978749"/>
            <a:ext cx="2184440" cy="1783626"/>
          </a:xfrm>
          <a:prstGeom prst="rect">
            <a:avLst/>
          </a:prstGeom>
        </p:spPr>
      </p:pic>
      <p:sp>
        <p:nvSpPr>
          <p:cNvPr id="15" name="CasellaDiTesto 14">
            <a:extLst>
              <a:ext uri="{FF2B5EF4-FFF2-40B4-BE49-F238E27FC236}">
                <a16:creationId xmlns:a16="http://schemas.microsoft.com/office/drawing/2014/main" id="{02A2FDEC-1F17-C424-60D4-3A92F7148C62}"/>
              </a:ext>
            </a:extLst>
          </p:cNvPr>
          <p:cNvSpPr txBox="1"/>
          <p:nvPr/>
        </p:nvSpPr>
        <p:spPr>
          <a:xfrm>
            <a:off x="6202879" y="1048307"/>
            <a:ext cx="6094520" cy="830997"/>
          </a:xfrm>
          <a:prstGeom prst="rect">
            <a:avLst/>
          </a:prstGeom>
          <a:noFill/>
        </p:spPr>
        <p:txBody>
          <a:bodyPr wrap="square">
            <a:spAutoFit/>
          </a:bodyPr>
          <a:lstStyle/>
          <a:p>
            <a:pPr marL="285750" indent="-285750">
              <a:buFont typeface="Arial" panose="020B0604020202020204" pitchFamily="34" charset="0"/>
              <a:buChar char="•"/>
            </a:pPr>
            <a:r>
              <a:rPr lang="it-IT" sz="1600" b="1" dirty="0"/>
              <a:t>138.000 caditoie stradali - Fognatura mista per la quasi totalità</a:t>
            </a:r>
          </a:p>
          <a:p>
            <a:pPr marL="285750" indent="-285750">
              <a:buFont typeface="Arial" panose="020B0604020202020204" pitchFamily="34" charset="0"/>
              <a:buChar char="•"/>
            </a:pPr>
            <a:r>
              <a:rPr lang="it-IT" sz="1600" b="1" dirty="0"/>
              <a:t>Circa 2 Milioni mc di volume utile di invaso acque meteoriche</a:t>
            </a:r>
          </a:p>
          <a:p>
            <a:pPr marL="285750" indent="-285750">
              <a:buFont typeface="Arial" panose="020B0604020202020204" pitchFamily="34" charset="0"/>
              <a:buChar char="•"/>
            </a:pPr>
            <a:r>
              <a:rPr lang="it-IT" sz="1600" b="1" dirty="0"/>
              <a:t>Corsi d’acqua non ricettivi a valle della Città </a:t>
            </a:r>
          </a:p>
        </p:txBody>
      </p:sp>
    </p:spTree>
    <p:extLst>
      <p:ext uri="{BB962C8B-B14F-4D97-AF65-F5344CB8AC3E}">
        <p14:creationId xmlns:p14="http://schemas.microsoft.com/office/powerpoint/2010/main" val="2068194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sellaDiTesto 19">
            <a:extLst>
              <a:ext uri="{FF2B5EF4-FFF2-40B4-BE49-F238E27FC236}">
                <a16:creationId xmlns:a16="http://schemas.microsoft.com/office/drawing/2014/main" id="{12C04488-F4E0-4C80-ACF6-B35D4237E669}"/>
              </a:ext>
            </a:extLst>
          </p:cNvPr>
          <p:cNvSpPr txBox="1"/>
          <p:nvPr/>
        </p:nvSpPr>
        <p:spPr>
          <a:xfrm>
            <a:off x="247385" y="238753"/>
            <a:ext cx="11216853" cy="584775"/>
          </a:xfrm>
          <a:prstGeom prst="rect">
            <a:avLst/>
          </a:prstGeom>
          <a:noFill/>
        </p:spPr>
        <p:txBody>
          <a:bodyPr wrap="square">
            <a:spAutoFit/>
          </a:bodyPr>
          <a:lstStyle>
            <a:defPPr>
              <a:defRPr lang="it-IT"/>
            </a:defPPr>
            <a:lvl1pPr>
              <a:defRPr sz="3200" b="1">
                <a:solidFill>
                  <a:srgbClr val="1F4E79"/>
                </a:solidFill>
                <a:latin typeface="Avenir Next LT Pro" panose="020B0504020202020204" pitchFamily="34" charset="0"/>
              </a:defRPr>
            </a:lvl1pPr>
          </a:lstStyle>
          <a:p>
            <a:r>
              <a:rPr lang="it-IT"/>
              <a:t>Pulizia e disostruzione dei pozzetti </a:t>
            </a:r>
          </a:p>
        </p:txBody>
      </p:sp>
      <p:sp>
        <p:nvSpPr>
          <p:cNvPr id="23" name="Rettangolo 22">
            <a:extLst>
              <a:ext uri="{FF2B5EF4-FFF2-40B4-BE49-F238E27FC236}">
                <a16:creationId xmlns:a16="http://schemas.microsoft.com/office/drawing/2014/main" id="{D94DF03D-DA8C-4561-AF7A-0E527A09CE2E}"/>
              </a:ext>
            </a:extLst>
          </p:cNvPr>
          <p:cNvSpPr/>
          <p:nvPr/>
        </p:nvSpPr>
        <p:spPr>
          <a:xfrm rot="5400000">
            <a:off x="4666951" y="-3323238"/>
            <a:ext cx="45719" cy="8646355"/>
          </a:xfrm>
          <a:prstGeom prst="rect">
            <a:avLst/>
          </a:prstGeom>
          <a:solidFill>
            <a:srgbClr val="E21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64A247D3-5090-139C-9F3A-B7B0EDF1CF8E}"/>
              </a:ext>
            </a:extLst>
          </p:cNvPr>
          <p:cNvPicPr>
            <a:picLocks noChangeAspect="1"/>
          </p:cNvPicPr>
          <p:nvPr/>
        </p:nvPicPr>
        <p:blipFill>
          <a:blip r:embed="rId3"/>
          <a:stretch>
            <a:fillRect/>
          </a:stretch>
        </p:blipFill>
        <p:spPr>
          <a:xfrm>
            <a:off x="11464239" y="6257443"/>
            <a:ext cx="480375" cy="456356"/>
          </a:xfrm>
          <a:prstGeom prst="rect">
            <a:avLst/>
          </a:prstGeom>
        </p:spPr>
      </p:pic>
      <p:sp>
        <p:nvSpPr>
          <p:cNvPr id="6" name="CasellaDiTesto 5">
            <a:extLst>
              <a:ext uri="{FF2B5EF4-FFF2-40B4-BE49-F238E27FC236}">
                <a16:creationId xmlns:a16="http://schemas.microsoft.com/office/drawing/2014/main" id="{0AF6CE3B-582D-D035-F9B2-B869BBDF7C18}"/>
              </a:ext>
            </a:extLst>
          </p:cNvPr>
          <p:cNvSpPr txBox="1"/>
          <p:nvPr/>
        </p:nvSpPr>
        <p:spPr>
          <a:xfrm>
            <a:off x="247385" y="1691660"/>
            <a:ext cx="5696186" cy="5601533"/>
          </a:xfrm>
          <a:prstGeom prst="rect">
            <a:avLst/>
          </a:prstGeom>
          <a:noFill/>
        </p:spPr>
        <p:txBody>
          <a:bodyPr wrap="square">
            <a:spAutoFit/>
          </a:bodyPr>
          <a:lstStyle/>
          <a:p>
            <a:pPr marL="285750" indent="-285750" algn="just">
              <a:buFont typeface="Arial" panose="020B0604020202020204" pitchFamily="34" charset="0"/>
              <a:buChar char="•"/>
            </a:pPr>
            <a:r>
              <a:rPr lang="it-IT" sz="1600" dirty="0"/>
              <a:t>L’attività di pulizia e disostruzione dei pozzetti è organizzata mediante 2 tipologie di attività operative (i numeri riportati non comprendono le attività svolte in pronto intervento).</a:t>
            </a:r>
          </a:p>
          <a:p>
            <a:pPr algn="just"/>
            <a:r>
              <a:rPr lang="it-IT" sz="1600" dirty="0"/>
              <a:t>	- </a:t>
            </a:r>
            <a:r>
              <a:rPr lang="it-IT" sz="1600" b="1" dirty="0"/>
              <a:t>Attività correnti diffuse  </a:t>
            </a:r>
            <a:r>
              <a:rPr lang="it-IT" sz="1600" dirty="0"/>
              <a:t>(n. interventi): 	20.623 (2022); 18.151 (2023), 8311 (al 30/06/2024)</a:t>
            </a:r>
          </a:p>
          <a:p>
            <a:pPr algn="just"/>
            <a:r>
              <a:rPr lang="it-IT" sz="1600" dirty="0"/>
              <a:t>	- </a:t>
            </a:r>
            <a:r>
              <a:rPr lang="it-IT" sz="1600" b="1" dirty="0"/>
              <a:t>Attività puntuali su segnalazione </a:t>
            </a:r>
            <a:r>
              <a:rPr lang="it-IT" sz="1600" dirty="0"/>
              <a:t>(n. interventi):	 2.842 (2022); 4.074 (2023), 1931 (al 30/06/2024) 	</a:t>
            </a:r>
          </a:p>
          <a:p>
            <a:pPr algn="just"/>
            <a:r>
              <a:rPr lang="it-IT" sz="1600" dirty="0"/>
              <a:t>	</a:t>
            </a:r>
          </a:p>
          <a:p>
            <a:pPr marL="285750" indent="-285750" algn="just">
              <a:buFont typeface="Arial" panose="020B0604020202020204" pitchFamily="34" charset="0"/>
              <a:buChar char="•"/>
            </a:pPr>
            <a:r>
              <a:rPr lang="it-IT" sz="1600" dirty="0"/>
              <a:t>Le attività puntuali e diffuse comprendono le attività di verifica della funzionalità idraulica e la disostruzione dei pozzetti.</a:t>
            </a:r>
          </a:p>
          <a:p>
            <a:pPr marL="285750" indent="-285750" algn="just">
              <a:buFont typeface="Arial" panose="020B0604020202020204" pitchFamily="34" charset="0"/>
              <a:buChar char="•"/>
            </a:pPr>
            <a:r>
              <a:rPr lang="it-IT" sz="1600" dirty="0"/>
              <a:t>Le attività correnti diffuse e puntuali su segnalazione (la cui somma determina il numero di interventi complessivi) sono state impattate dalle condizioni meteo in corso d’anno, che hanno determinato una loro riduzione per effetto dell’incremento degli interventi in emergenza (non ricompresi nei numeri soprariportati). </a:t>
            </a:r>
          </a:p>
          <a:p>
            <a:pPr marL="285750" indent="-285750" algn="just">
              <a:buFont typeface="Arial" panose="020B0604020202020204" pitchFamily="34" charset="0"/>
              <a:buChar char="•"/>
            </a:pPr>
            <a:r>
              <a:rPr lang="it-IT" sz="1600" dirty="0"/>
              <a:t>Nel caso in cui l’intervento non fosse risolutivo, la caditoia viene segnalata per un intervento di tipo strutturale di rifacimento.</a:t>
            </a:r>
          </a:p>
          <a:p>
            <a:pPr marL="742950" lvl="1" indent="-285750">
              <a:buFont typeface="Arial" panose="020B0604020202020204" pitchFamily="34" charset="0"/>
              <a:buChar char="•"/>
            </a:pPr>
            <a:endParaRPr lang="it-IT" dirty="0"/>
          </a:p>
          <a:p>
            <a:pPr marL="285750" indent="-285750">
              <a:buFont typeface="Arial" panose="020B0604020202020204" pitchFamily="34" charset="0"/>
              <a:buChar char="•"/>
            </a:pPr>
            <a:endParaRPr lang="it-IT" dirty="0"/>
          </a:p>
          <a:p>
            <a:r>
              <a:rPr lang="it-IT" dirty="0"/>
              <a:t> </a:t>
            </a:r>
          </a:p>
        </p:txBody>
      </p:sp>
      <p:pic>
        <p:nvPicPr>
          <p:cNvPr id="8" name="Immagine 7">
            <a:extLst>
              <a:ext uri="{FF2B5EF4-FFF2-40B4-BE49-F238E27FC236}">
                <a16:creationId xmlns:a16="http://schemas.microsoft.com/office/drawing/2014/main" id="{8F859849-7F89-9341-BC33-7E5E7DB73A92}"/>
              </a:ext>
            </a:extLst>
          </p:cNvPr>
          <p:cNvPicPr>
            <a:picLocks noChangeAspect="1"/>
          </p:cNvPicPr>
          <p:nvPr/>
        </p:nvPicPr>
        <p:blipFill>
          <a:blip r:embed="rId4"/>
          <a:stretch>
            <a:fillRect/>
          </a:stretch>
        </p:blipFill>
        <p:spPr>
          <a:xfrm>
            <a:off x="6248430" y="1721484"/>
            <a:ext cx="5336766" cy="3013103"/>
          </a:xfrm>
          <a:prstGeom prst="rect">
            <a:avLst/>
          </a:prstGeom>
        </p:spPr>
      </p:pic>
      <p:sp>
        <p:nvSpPr>
          <p:cNvPr id="9" name="CasellaDiTesto 8">
            <a:extLst>
              <a:ext uri="{FF2B5EF4-FFF2-40B4-BE49-F238E27FC236}">
                <a16:creationId xmlns:a16="http://schemas.microsoft.com/office/drawing/2014/main" id="{0A711F40-9656-8E01-694E-82FE96CFEEB4}"/>
              </a:ext>
            </a:extLst>
          </p:cNvPr>
          <p:cNvSpPr txBox="1"/>
          <p:nvPr/>
        </p:nvSpPr>
        <p:spPr>
          <a:xfrm>
            <a:off x="6248430" y="5110106"/>
            <a:ext cx="5487768" cy="738664"/>
          </a:xfrm>
          <a:prstGeom prst="rect">
            <a:avLst/>
          </a:prstGeom>
          <a:noFill/>
        </p:spPr>
        <p:txBody>
          <a:bodyPr wrap="square" rtlCol="0">
            <a:spAutoFit/>
          </a:bodyPr>
          <a:lstStyle/>
          <a:p>
            <a:r>
              <a:rPr lang="it-IT" sz="1400" i="1"/>
              <a:t>Ogni intervento di pulizia è svolto da 2 operatori con mezzo autospurgo che verificano lo stato del sifone idraulico di scarico e la funzionalità idraulica dell’allacciamento alla rete fognaria</a:t>
            </a:r>
          </a:p>
        </p:txBody>
      </p:sp>
    </p:spTree>
    <p:extLst>
      <p:ext uri="{BB962C8B-B14F-4D97-AF65-F5344CB8AC3E}">
        <p14:creationId xmlns:p14="http://schemas.microsoft.com/office/powerpoint/2010/main" val="3258010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sellaDiTesto 19">
            <a:extLst>
              <a:ext uri="{FF2B5EF4-FFF2-40B4-BE49-F238E27FC236}">
                <a16:creationId xmlns:a16="http://schemas.microsoft.com/office/drawing/2014/main" id="{12C04488-F4E0-4C80-ACF6-B35D4237E669}"/>
              </a:ext>
            </a:extLst>
          </p:cNvPr>
          <p:cNvSpPr txBox="1"/>
          <p:nvPr/>
        </p:nvSpPr>
        <p:spPr>
          <a:xfrm>
            <a:off x="247385" y="238753"/>
            <a:ext cx="11216853" cy="584775"/>
          </a:xfrm>
          <a:prstGeom prst="rect">
            <a:avLst/>
          </a:prstGeom>
          <a:noFill/>
        </p:spPr>
        <p:txBody>
          <a:bodyPr wrap="square">
            <a:spAutoFit/>
          </a:bodyPr>
          <a:lstStyle>
            <a:defPPr>
              <a:defRPr lang="it-IT"/>
            </a:defPPr>
            <a:lvl1pPr>
              <a:defRPr sz="3200" b="1">
                <a:solidFill>
                  <a:srgbClr val="1F4E79"/>
                </a:solidFill>
                <a:latin typeface="Avenir Next LT Pro" panose="020B0504020202020204" pitchFamily="34" charset="0"/>
              </a:defRPr>
            </a:lvl1pPr>
          </a:lstStyle>
          <a:p>
            <a:r>
              <a:rPr lang="it-IT"/>
              <a:t>Pulizia e disostruzione dei pozzetti: situazioni critiche </a:t>
            </a:r>
          </a:p>
        </p:txBody>
      </p:sp>
      <p:sp>
        <p:nvSpPr>
          <p:cNvPr id="23" name="Rettangolo 22">
            <a:extLst>
              <a:ext uri="{FF2B5EF4-FFF2-40B4-BE49-F238E27FC236}">
                <a16:creationId xmlns:a16="http://schemas.microsoft.com/office/drawing/2014/main" id="{D94DF03D-DA8C-4561-AF7A-0E527A09CE2E}"/>
              </a:ext>
            </a:extLst>
          </p:cNvPr>
          <p:cNvSpPr/>
          <p:nvPr/>
        </p:nvSpPr>
        <p:spPr>
          <a:xfrm rot="5400000">
            <a:off x="4666951" y="-3323238"/>
            <a:ext cx="45719" cy="8646355"/>
          </a:xfrm>
          <a:prstGeom prst="rect">
            <a:avLst/>
          </a:prstGeom>
          <a:solidFill>
            <a:srgbClr val="E21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64A247D3-5090-139C-9F3A-B7B0EDF1CF8E}"/>
              </a:ext>
            </a:extLst>
          </p:cNvPr>
          <p:cNvPicPr>
            <a:picLocks noChangeAspect="1"/>
          </p:cNvPicPr>
          <p:nvPr/>
        </p:nvPicPr>
        <p:blipFill>
          <a:blip r:embed="rId3"/>
          <a:stretch>
            <a:fillRect/>
          </a:stretch>
        </p:blipFill>
        <p:spPr>
          <a:xfrm>
            <a:off x="11464239" y="6257443"/>
            <a:ext cx="480375" cy="456356"/>
          </a:xfrm>
          <a:prstGeom prst="rect">
            <a:avLst/>
          </a:prstGeom>
        </p:spPr>
      </p:pic>
      <p:sp>
        <p:nvSpPr>
          <p:cNvPr id="10" name="Rectangle 2">
            <a:extLst>
              <a:ext uri="{FF2B5EF4-FFF2-40B4-BE49-F238E27FC236}">
                <a16:creationId xmlns:a16="http://schemas.microsoft.com/office/drawing/2014/main" id="{C3928879-4DC5-1376-4DF2-92A06134A252}"/>
              </a:ext>
            </a:extLst>
          </p:cNvPr>
          <p:cNvSpPr>
            <a:spLocks noChangeArrowheads="1"/>
          </p:cNvSpPr>
          <p:nvPr/>
        </p:nvSpPr>
        <p:spPr bwMode="auto">
          <a:xfrm>
            <a:off x="366633" y="13247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25" name="Immagine 23">
            <a:extLst>
              <a:ext uri="{FF2B5EF4-FFF2-40B4-BE49-F238E27FC236}">
                <a16:creationId xmlns:a16="http://schemas.microsoft.com/office/drawing/2014/main" id="{C65F8B70-CD0F-9FF0-CD19-AE21F1331A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575" y="1225523"/>
            <a:ext cx="2089226" cy="1571625"/>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E40E8D25-C52E-1A7E-47A7-4F6E3AA35EAA}"/>
              </a:ext>
            </a:extLst>
          </p:cNvPr>
          <p:cNvSpPr txBox="1"/>
          <p:nvPr/>
        </p:nvSpPr>
        <p:spPr>
          <a:xfrm>
            <a:off x="247385" y="2920405"/>
            <a:ext cx="2114550" cy="2308324"/>
          </a:xfrm>
          <a:prstGeom prst="rect">
            <a:avLst/>
          </a:prstGeom>
          <a:noFill/>
        </p:spPr>
        <p:txBody>
          <a:bodyPr wrap="square">
            <a:spAutoFit/>
          </a:bodyPr>
          <a:lstStyle/>
          <a:p>
            <a:r>
              <a:rPr lang="it-IT" sz="1600" dirty="0"/>
              <a:t>Accumulo dei rifiuti galleggianti sulle feritoie delle bocche di lupo, richiede ripetuti passaggi di pulizia senza soluzione definitiva del problema – Tempo medio/squadra 1 ora</a:t>
            </a:r>
          </a:p>
        </p:txBody>
      </p:sp>
      <p:sp>
        <p:nvSpPr>
          <p:cNvPr id="13" name="Rectangle 4">
            <a:extLst>
              <a:ext uri="{FF2B5EF4-FFF2-40B4-BE49-F238E27FC236}">
                <a16:creationId xmlns:a16="http://schemas.microsoft.com/office/drawing/2014/main" id="{169AEC29-DDF8-5AF0-4D16-9D5C1BEC1E1A}"/>
              </a:ext>
            </a:extLst>
          </p:cNvPr>
          <p:cNvSpPr>
            <a:spLocks noChangeArrowheads="1"/>
          </p:cNvSpPr>
          <p:nvPr/>
        </p:nvSpPr>
        <p:spPr bwMode="auto">
          <a:xfrm>
            <a:off x="2684585" y="134884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27" name="Immagine 22">
            <a:extLst>
              <a:ext uri="{FF2B5EF4-FFF2-40B4-BE49-F238E27FC236}">
                <a16:creationId xmlns:a16="http://schemas.microsoft.com/office/drawing/2014/main" id="{3AD72E30-ABD4-24B2-ED14-BB0015EFB4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5113" y="1244549"/>
            <a:ext cx="2085975" cy="1571625"/>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92FCDE7A-D031-50FC-B4E9-A0917E25652C}"/>
              </a:ext>
            </a:extLst>
          </p:cNvPr>
          <p:cNvSpPr txBox="1"/>
          <p:nvPr/>
        </p:nvSpPr>
        <p:spPr>
          <a:xfrm>
            <a:off x="2565113" y="3022593"/>
            <a:ext cx="1950140" cy="3077766"/>
          </a:xfrm>
          <a:prstGeom prst="rect">
            <a:avLst/>
          </a:prstGeom>
          <a:noFill/>
        </p:spPr>
        <p:txBody>
          <a:bodyPr wrap="square">
            <a:spAutoFit/>
          </a:bodyPr>
          <a:lstStyle/>
          <a:p>
            <a:r>
              <a:rPr lang="it-IT" sz="1600" dirty="0"/>
              <a:t>Radici di alberi che insinuandosi nei drenaggi compromettono la capacità di smaltimento delle acque – gli interventi di pulizia sono molto complessi ed onerosi: Tempo medio squadra 2 ore</a:t>
            </a:r>
          </a:p>
          <a:p>
            <a:r>
              <a:rPr lang="it-IT" dirty="0"/>
              <a:t> </a:t>
            </a:r>
          </a:p>
        </p:txBody>
      </p:sp>
      <p:sp>
        <p:nvSpPr>
          <p:cNvPr id="16" name="Rectangle 6">
            <a:extLst>
              <a:ext uri="{FF2B5EF4-FFF2-40B4-BE49-F238E27FC236}">
                <a16:creationId xmlns:a16="http://schemas.microsoft.com/office/drawing/2014/main" id="{D7F7A06C-25AA-3F83-F556-66E7BDA9D68A}"/>
              </a:ext>
            </a:extLst>
          </p:cNvPr>
          <p:cNvSpPr>
            <a:spLocks noChangeArrowheads="1"/>
          </p:cNvSpPr>
          <p:nvPr/>
        </p:nvSpPr>
        <p:spPr bwMode="auto">
          <a:xfrm>
            <a:off x="4973962" y="13440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29" name="Immagine 24">
            <a:extLst>
              <a:ext uri="{FF2B5EF4-FFF2-40B4-BE49-F238E27FC236}">
                <a16:creationId xmlns:a16="http://schemas.microsoft.com/office/drawing/2014/main" id="{EDCFCD9E-1901-5B74-69A1-AF114DE29DC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3962" y="1344084"/>
            <a:ext cx="2114550" cy="1581150"/>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D4F1AAC8-6F86-A44D-E278-E40069670E05}"/>
              </a:ext>
            </a:extLst>
          </p:cNvPr>
          <p:cNvSpPr txBox="1"/>
          <p:nvPr/>
        </p:nvSpPr>
        <p:spPr>
          <a:xfrm>
            <a:off x="4973963" y="3064714"/>
            <a:ext cx="2114550" cy="1077218"/>
          </a:xfrm>
          <a:prstGeom prst="rect">
            <a:avLst/>
          </a:prstGeom>
          <a:noFill/>
        </p:spPr>
        <p:txBody>
          <a:bodyPr wrap="square">
            <a:spAutoFit/>
          </a:bodyPr>
          <a:lstStyle/>
          <a:p>
            <a:r>
              <a:rPr lang="it-IT" sz="1600" dirty="0"/>
              <a:t>Radici che ostruiscono completamente i pozzetti: tempo medio squadra 2 ore</a:t>
            </a:r>
          </a:p>
        </p:txBody>
      </p:sp>
      <p:sp>
        <p:nvSpPr>
          <p:cNvPr id="19" name="Rectangle 8">
            <a:extLst>
              <a:ext uri="{FF2B5EF4-FFF2-40B4-BE49-F238E27FC236}">
                <a16:creationId xmlns:a16="http://schemas.microsoft.com/office/drawing/2014/main" id="{80C07247-6FA5-EF0C-AF21-BF573C2F17A4}"/>
              </a:ext>
            </a:extLst>
          </p:cNvPr>
          <p:cNvSpPr>
            <a:spLocks noChangeArrowheads="1"/>
          </p:cNvSpPr>
          <p:nvPr/>
        </p:nvSpPr>
        <p:spPr bwMode="auto">
          <a:xfrm>
            <a:off x="7291914" y="134884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31" name="Immagine 2">
            <a:extLst>
              <a:ext uri="{FF2B5EF4-FFF2-40B4-BE49-F238E27FC236}">
                <a16:creationId xmlns:a16="http://schemas.microsoft.com/office/drawing/2014/main" id="{0E94CD2D-06E3-F1EF-A597-E9B04AF7DF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1914" y="1348846"/>
            <a:ext cx="1724025" cy="2286000"/>
          </a:xfrm>
          <a:prstGeom prst="rect">
            <a:avLst/>
          </a:prstGeom>
          <a:noFill/>
          <a:extLst>
            <a:ext uri="{909E8E84-426E-40DD-AFC4-6F175D3DCCD1}">
              <a14:hiddenFill xmlns:a14="http://schemas.microsoft.com/office/drawing/2010/main">
                <a:solidFill>
                  <a:srgbClr val="FFFFFF"/>
                </a:solidFill>
              </a14:hiddenFill>
            </a:ext>
          </a:extLst>
        </p:spPr>
      </p:pic>
      <p:sp>
        <p:nvSpPr>
          <p:cNvPr id="22" name="CasellaDiTesto 21">
            <a:extLst>
              <a:ext uri="{FF2B5EF4-FFF2-40B4-BE49-F238E27FC236}">
                <a16:creationId xmlns:a16="http://schemas.microsoft.com/office/drawing/2014/main" id="{4202C7B9-D727-B470-FC58-41182899837D}"/>
              </a:ext>
            </a:extLst>
          </p:cNvPr>
          <p:cNvSpPr txBox="1"/>
          <p:nvPr/>
        </p:nvSpPr>
        <p:spPr>
          <a:xfrm>
            <a:off x="7291915" y="3685623"/>
            <a:ext cx="1721074" cy="1815882"/>
          </a:xfrm>
          <a:prstGeom prst="rect">
            <a:avLst/>
          </a:prstGeom>
          <a:noFill/>
        </p:spPr>
        <p:txBody>
          <a:bodyPr wrap="square">
            <a:spAutoFit/>
          </a:bodyPr>
          <a:lstStyle/>
          <a:p>
            <a:r>
              <a:rPr lang="it-IT" sz="1600" dirty="0"/>
              <a:t>Raccolta cumulo di foglie che si accumulano nelle feritoie di scolo, ostruendole: tempo medio 30 minuti</a:t>
            </a:r>
          </a:p>
        </p:txBody>
      </p:sp>
      <p:pic>
        <p:nvPicPr>
          <p:cNvPr id="24" name="Immagine 23">
            <a:extLst>
              <a:ext uri="{FF2B5EF4-FFF2-40B4-BE49-F238E27FC236}">
                <a16:creationId xmlns:a16="http://schemas.microsoft.com/office/drawing/2014/main" id="{0EA5D8E4-E844-2F42-4270-D2103072C7AF}"/>
              </a:ext>
            </a:extLst>
          </p:cNvPr>
          <p:cNvPicPr>
            <a:picLocks noChangeAspect="1"/>
          </p:cNvPicPr>
          <p:nvPr/>
        </p:nvPicPr>
        <p:blipFill>
          <a:blip r:embed="rId8"/>
          <a:stretch>
            <a:fillRect/>
          </a:stretch>
        </p:blipFill>
        <p:spPr>
          <a:xfrm>
            <a:off x="9251398" y="1388287"/>
            <a:ext cx="2026201" cy="1524298"/>
          </a:xfrm>
          <a:prstGeom prst="rect">
            <a:avLst/>
          </a:prstGeom>
        </p:spPr>
      </p:pic>
      <p:sp>
        <p:nvSpPr>
          <p:cNvPr id="26" name="CasellaDiTesto 25">
            <a:extLst>
              <a:ext uri="{FF2B5EF4-FFF2-40B4-BE49-F238E27FC236}">
                <a16:creationId xmlns:a16="http://schemas.microsoft.com/office/drawing/2014/main" id="{C60235B4-181A-DB47-96C8-CD7664923069}"/>
              </a:ext>
            </a:extLst>
          </p:cNvPr>
          <p:cNvSpPr txBox="1"/>
          <p:nvPr/>
        </p:nvSpPr>
        <p:spPr>
          <a:xfrm>
            <a:off x="9251398" y="3117286"/>
            <a:ext cx="2212839" cy="1569660"/>
          </a:xfrm>
          <a:prstGeom prst="rect">
            <a:avLst/>
          </a:prstGeom>
          <a:noFill/>
        </p:spPr>
        <p:txBody>
          <a:bodyPr wrap="square">
            <a:spAutoFit/>
          </a:bodyPr>
          <a:lstStyle/>
          <a:p>
            <a:r>
              <a:rPr lang="it-IT" sz="1600" dirty="0"/>
              <a:t>Mancato rispetto dei divieti di sosta che ostacola/ritarda/impedisce le attività programmate: tempo medio squadra 4 ore</a:t>
            </a:r>
          </a:p>
        </p:txBody>
      </p:sp>
    </p:spTree>
    <p:extLst>
      <p:ext uri="{BB962C8B-B14F-4D97-AF65-F5344CB8AC3E}">
        <p14:creationId xmlns:p14="http://schemas.microsoft.com/office/powerpoint/2010/main" val="1890587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sellaDiTesto 19">
            <a:extLst>
              <a:ext uri="{FF2B5EF4-FFF2-40B4-BE49-F238E27FC236}">
                <a16:creationId xmlns:a16="http://schemas.microsoft.com/office/drawing/2014/main" id="{12C04488-F4E0-4C80-ACF6-B35D4237E669}"/>
              </a:ext>
            </a:extLst>
          </p:cNvPr>
          <p:cNvSpPr txBox="1"/>
          <p:nvPr/>
        </p:nvSpPr>
        <p:spPr>
          <a:xfrm>
            <a:off x="247385" y="238753"/>
            <a:ext cx="11216853" cy="584775"/>
          </a:xfrm>
          <a:prstGeom prst="rect">
            <a:avLst/>
          </a:prstGeom>
          <a:noFill/>
        </p:spPr>
        <p:txBody>
          <a:bodyPr wrap="square">
            <a:spAutoFit/>
          </a:bodyPr>
          <a:lstStyle>
            <a:defPPr>
              <a:defRPr lang="it-IT"/>
            </a:defPPr>
            <a:lvl1pPr>
              <a:defRPr sz="3200" b="1">
                <a:solidFill>
                  <a:srgbClr val="1F4E79"/>
                </a:solidFill>
                <a:latin typeface="Avenir Next LT Pro" panose="020B0504020202020204" pitchFamily="34" charset="0"/>
              </a:defRPr>
            </a:lvl1pPr>
          </a:lstStyle>
          <a:p>
            <a:r>
              <a:rPr lang="it-IT"/>
              <a:t>Interventi di Manutenzione straordinaria</a:t>
            </a:r>
          </a:p>
        </p:txBody>
      </p:sp>
      <p:sp>
        <p:nvSpPr>
          <p:cNvPr id="23" name="Rettangolo 22">
            <a:extLst>
              <a:ext uri="{FF2B5EF4-FFF2-40B4-BE49-F238E27FC236}">
                <a16:creationId xmlns:a16="http://schemas.microsoft.com/office/drawing/2014/main" id="{D94DF03D-DA8C-4561-AF7A-0E527A09CE2E}"/>
              </a:ext>
            </a:extLst>
          </p:cNvPr>
          <p:cNvSpPr/>
          <p:nvPr/>
        </p:nvSpPr>
        <p:spPr>
          <a:xfrm rot="5400000">
            <a:off x="4666951" y="-3323238"/>
            <a:ext cx="45719" cy="8646355"/>
          </a:xfrm>
          <a:prstGeom prst="rect">
            <a:avLst/>
          </a:prstGeom>
          <a:solidFill>
            <a:srgbClr val="E21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64A247D3-5090-139C-9F3A-B7B0EDF1CF8E}"/>
              </a:ext>
            </a:extLst>
          </p:cNvPr>
          <p:cNvPicPr>
            <a:picLocks noChangeAspect="1"/>
          </p:cNvPicPr>
          <p:nvPr/>
        </p:nvPicPr>
        <p:blipFill>
          <a:blip r:embed="rId3"/>
          <a:stretch>
            <a:fillRect/>
          </a:stretch>
        </p:blipFill>
        <p:spPr>
          <a:xfrm>
            <a:off x="11464239" y="6257443"/>
            <a:ext cx="480375" cy="456356"/>
          </a:xfrm>
          <a:prstGeom prst="rect">
            <a:avLst/>
          </a:prstGeom>
        </p:spPr>
      </p:pic>
      <p:sp>
        <p:nvSpPr>
          <p:cNvPr id="6" name="CasellaDiTesto 5">
            <a:extLst>
              <a:ext uri="{FF2B5EF4-FFF2-40B4-BE49-F238E27FC236}">
                <a16:creationId xmlns:a16="http://schemas.microsoft.com/office/drawing/2014/main" id="{0AF6CE3B-582D-D035-F9B2-B869BBDF7C18}"/>
              </a:ext>
            </a:extLst>
          </p:cNvPr>
          <p:cNvSpPr txBox="1"/>
          <p:nvPr/>
        </p:nvSpPr>
        <p:spPr>
          <a:xfrm>
            <a:off x="175059" y="1474062"/>
            <a:ext cx="5790073" cy="6924973"/>
          </a:xfrm>
          <a:prstGeom prst="rect">
            <a:avLst/>
          </a:prstGeom>
          <a:noFill/>
        </p:spPr>
        <p:txBody>
          <a:bodyPr wrap="square">
            <a:spAutoFit/>
          </a:bodyPr>
          <a:lstStyle/>
          <a:p>
            <a:pPr marL="285750" indent="-285750">
              <a:buFont typeface="Arial" panose="020B0604020202020204" pitchFamily="34" charset="0"/>
              <a:buChar char="•"/>
            </a:pPr>
            <a:r>
              <a:rPr lang="it-IT" sz="1600" dirty="0"/>
              <a:t>Gli interventi di manutenzione straordinaria coprono diverse tipologie di lavorazioni e in via esemplificativa in 2 tipologie: interventi strutturali e idraulici.</a:t>
            </a:r>
          </a:p>
          <a:p>
            <a:pPr algn="just"/>
            <a:r>
              <a:rPr lang="it-IT" sz="1600" dirty="0"/>
              <a:t>-	</a:t>
            </a:r>
            <a:r>
              <a:rPr lang="it-IT" sz="1600" b="1" dirty="0"/>
              <a:t>Interventi strutturali</a:t>
            </a:r>
            <a:r>
              <a:rPr lang="it-IT" sz="1600" dirty="0"/>
              <a:t>: Sostituzione della 	componente muraria dei pozzetti con sostituzione 	dei chiusini e riparazioni delle superfici stradali 		prossime (cordoli, asfalti) ceduti, ammalorati, 	danneggiati, a volte pericolosi per la pubblica	incolumità; Interventi eseguiti </a:t>
            </a:r>
            <a:r>
              <a:rPr lang="it-IT" sz="1600" b="1" dirty="0"/>
              <a:t>257</a:t>
            </a:r>
            <a:r>
              <a:rPr lang="it-IT" sz="1600" dirty="0"/>
              <a:t> nel 2022, </a:t>
            </a:r>
            <a:r>
              <a:rPr lang="it-IT" sz="1600" b="1" dirty="0"/>
              <a:t>228</a:t>
            </a:r>
            <a:r>
              <a:rPr lang="it-IT" sz="1600" dirty="0"/>
              <a:t> nel 	2023, e </a:t>
            </a:r>
            <a:r>
              <a:rPr lang="it-IT" sz="1600" b="1" dirty="0"/>
              <a:t>39</a:t>
            </a:r>
            <a:r>
              <a:rPr lang="it-IT" sz="1600" dirty="0"/>
              <a:t> nel 2024 (al 30/06/2024). </a:t>
            </a:r>
          </a:p>
          <a:p>
            <a:pPr algn="just"/>
            <a:r>
              <a:rPr lang="it-IT" sz="1600" dirty="0"/>
              <a:t> -	</a:t>
            </a:r>
            <a:r>
              <a:rPr lang="it-IT" sz="1600" b="1" dirty="0"/>
              <a:t>Interventi strutturali + idraulici </a:t>
            </a:r>
            <a:r>
              <a:rPr lang="it-IT" sz="1600" dirty="0"/>
              <a:t>: Sostituzione dei 	pozzetti (intervento strutturale) con anche 	ripristino 	della funzionalità idraulica con riparazione/rifacimento 	delle tubazioni di raccolta e collettamento; Interventi 	eseguiti </a:t>
            </a:r>
            <a:r>
              <a:rPr lang="it-IT" sz="1600" b="1" dirty="0"/>
              <a:t>134</a:t>
            </a:r>
            <a:r>
              <a:rPr lang="it-IT" sz="1600" dirty="0"/>
              <a:t> nel 2022, </a:t>
            </a:r>
            <a:r>
              <a:rPr lang="it-IT" sz="1600" b="1" dirty="0"/>
              <a:t>155</a:t>
            </a:r>
            <a:r>
              <a:rPr lang="it-IT" sz="1600" dirty="0"/>
              <a:t> nel 2023, </a:t>
            </a:r>
            <a:r>
              <a:rPr lang="it-IT" sz="1600" b="1" dirty="0"/>
              <a:t>e 444</a:t>
            </a:r>
            <a:r>
              <a:rPr lang="it-IT" sz="1600" dirty="0"/>
              <a:t> nel 2024 (al 	30/06/2024, grazie ai 2 nuovi lotti avviati nel novembre </a:t>
            </a:r>
          </a:p>
          <a:p>
            <a:pPr algn="just"/>
            <a:r>
              <a:rPr lang="it-IT" sz="1600" dirty="0"/>
              <a:t>	2023). </a:t>
            </a:r>
          </a:p>
          <a:p>
            <a:pPr algn="just"/>
            <a:endParaRPr lang="it-IT" sz="1600" dirty="0"/>
          </a:p>
          <a:p>
            <a:pPr marL="285750" indent="-285750" algn="just">
              <a:buFont typeface="Arial" panose="020B0604020202020204" pitchFamily="34" charset="0"/>
              <a:buChar char="•"/>
            </a:pPr>
            <a:r>
              <a:rPr lang="it-IT" sz="1600" dirty="0"/>
              <a:t>Con il potenziamento del servizio svolto nel novembre 2023 gli interventi complessivi svolti (strutturali e strutturali + idraulici) sono passati da circa </a:t>
            </a:r>
            <a:r>
              <a:rPr lang="it-IT" sz="1600" b="1" dirty="0"/>
              <a:t>400 all’anno </a:t>
            </a:r>
            <a:r>
              <a:rPr lang="it-IT" sz="1600" dirty="0"/>
              <a:t>a </a:t>
            </a:r>
            <a:r>
              <a:rPr lang="it-IT" sz="1600" b="1" dirty="0"/>
              <a:t>circa 800 all’anno </a:t>
            </a:r>
            <a:r>
              <a:rPr lang="it-IT" sz="1600" dirty="0"/>
              <a:t>dal 2024. </a:t>
            </a:r>
            <a:endParaRPr lang="it-IT" dirty="0"/>
          </a:p>
          <a:p>
            <a:r>
              <a:rPr lang="it-IT" dirty="0"/>
              <a:t>	</a:t>
            </a:r>
          </a:p>
          <a:p>
            <a:endParaRPr lang="it-IT" dirty="0"/>
          </a:p>
          <a:p>
            <a:endParaRPr lang="it-IT" dirty="0"/>
          </a:p>
          <a:p>
            <a:pPr marL="742950" lvl="1" indent="-285750">
              <a:buFont typeface="Arial" panose="020B0604020202020204" pitchFamily="34" charset="0"/>
              <a:buChar char="•"/>
            </a:pPr>
            <a:endParaRPr lang="it-IT" dirty="0"/>
          </a:p>
          <a:p>
            <a:pPr marL="285750" indent="-285750">
              <a:buFont typeface="Arial" panose="020B0604020202020204" pitchFamily="34" charset="0"/>
              <a:buChar char="•"/>
            </a:pPr>
            <a:endParaRPr lang="it-IT" dirty="0"/>
          </a:p>
          <a:p>
            <a:r>
              <a:rPr lang="it-IT" dirty="0"/>
              <a:t> </a:t>
            </a:r>
          </a:p>
        </p:txBody>
      </p:sp>
      <p:pic>
        <p:nvPicPr>
          <p:cNvPr id="7" name="Immagine 6">
            <a:extLst>
              <a:ext uri="{FF2B5EF4-FFF2-40B4-BE49-F238E27FC236}">
                <a16:creationId xmlns:a16="http://schemas.microsoft.com/office/drawing/2014/main" id="{807EBE8B-0CF2-331B-4C69-617040D27593}"/>
              </a:ext>
            </a:extLst>
          </p:cNvPr>
          <p:cNvPicPr>
            <a:picLocks noChangeAspect="1"/>
          </p:cNvPicPr>
          <p:nvPr/>
        </p:nvPicPr>
        <p:blipFill>
          <a:blip r:embed="rId4"/>
          <a:stretch>
            <a:fillRect/>
          </a:stretch>
        </p:blipFill>
        <p:spPr>
          <a:xfrm>
            <a:off x="6096000" y="1619349"/>
            <a:ext cx="1996539" cy="1500357"/>
          </a:xfrm>
          <a:prstGeom prst="rect">
            <a:avLst/>
          </a:prstGeom>
        </p:spPr>
      </p:pic>
      <p:sp>
        <p:nvSpPr>
          <p:cNvPr id="11" name="CasellaDiTesto 10">
            <a:extLst>
              <a:ext uri="{FF2B5EF4-FFF2-40B4-BE49-F238E27FC236}">
                <a16:creationId xmlns:a16="http://schemas.microsoft.com/office/drawing/2014/main" id="{DE77DA96-AA47-1466-733E-82E748D3F56C}"/>
              </a:ext>
            </a:extLst>
          </p:cNvPr>
          <p:cNvSpPr txBox="1"/>
          <p:nvPr/>
        </p:nvSpPr>
        <p:spPr>
          <a:xfrm>
            <a:off x="5982431" y="3119706"/>
            <a:ext cx="1848373" cy="2800767"/>
          </a:xfrm>
          <a:prstGeom prst="rect">
            <a:avLst/>
          </a:prstGeom>
          <a:noFill/>
        </p:spPr>
        <p:txBody>
          <a:bodyPr wrap="square">
            <a:spAutoFit/>
          </a:bodyPr>
          <a:lstStyle/>
          <a:p>
            <a:r>
              <a:rPr lang="it-IT" sz="1600" i="1"/>
              <a:t>la semplice sostituzione di un pozzetto deteriorato può coinvolgere aree di intervento estese e quindi opere di sistemazione ampie del manto stradale e di ripristino di altri manufatti</a:t>
            </a:r>
          </a:p>
        </p:txBody>
      </p:sp>
      <p:pic>
        <p:nvPicPr>
          <p:cNvPr id="12" name="Immagine 11">
            <a:extLst>
              <a:ext uri="{FF2B5EF4-FFF2-40B4-BE49-F238E27FC236}">
                <a16:creationId xmlns:a16="http://schemas.microsoft.com/office/drawing/2014/main" id="{6E4BF783-1C8A-DA80-313B-D1850AC604B3}"/>
              </a:ext>
            </a:extLst>
          </p:cNvPr>
          <p:cNvPicPr/>
          <p:nvPr/>
        </p:nvPicPr>
        <p:blipFill>
          <a:blip r:embed="rId5"/>
          <a:srcRect/>
          <a:stretch>
            <a:fillRect/>
          </a:stretch>
        </p:blipFill>
        <p:spPr>
          <a:xfrm>
            <a:off x="10152407" y="1619349"/>
            <a:ext cx="1792206" cy="1500358"/>
          </a:xfrm>
          <a:prstGeom prst="rect">
            <a:avLst/>
          </a:prstGeom>
          <a:noFill/>
          <a:ln>
            <a:noFill/>
            <a:prstDash/>
          </a:ln>
        </p:spPr>
      </p:pic>
      <p:sp>
        <p:nvSpPr>
          <p:cNvPr id="14" name="CasellaDiTesto 13">
            <a:extLst>
              <a:ext uri="{FF2B5EF4-FFF2-40B4-BE49-F238E27FC236}">
                <a16:creationId xmlns:a16="http://schemas.microsoft.com/office/drawing/2014/main" id="{9E463CF2-63BB-4E7F-E512-1BC7A8DF3020}"/>
              </a:ext>
            </a:extLst>
          </p:cNvPr>
          <p:cNvSpPr txBox="1"/>
          <p:nvPr/>
        </p:nvSpPr>
        <p:spPr>
          <a:xfrm>
            <a:off x="9979101" y="3263925"/>
            <a:ext cx="2138817" cy="3046988"/>
          </a:xfrm>
          <a:prstGeom prst="rect">
            <a:avLst/>
          </a:prstGeom>
          <a:noFill/>
        </p:spPr>
        <p:txBody>
          <a:bodyPr wrap="square">
            <a:spAutoFit/>
          </a:bodyPr>
          <a:lstStyle/>
          <a:p>
            <a:r>
              <a:rPr lang="it-IT" sz="1600" i="1"/>
              <a:t>Interventi di rifacimento delle linee di scarico. La misura degli scavi; essendo i condotti di fognatura profondi mediamente 3.00 metri e più, sono richieste opere di scavo di sicuro impegno, con approntamento di armature e opere provvisionali</a:t>
            </a:r>
          </a:p>
        </p:txBody>
      </p:sp>
      <p:pic>
        <p:nvPicPr>
          <p:cNvPr id="15" name="Immagine 14">
            <a:extLst>
              <a:ext uri="{FF2B5EF4-FFF2-40B4-BE49-F238E27FC236}">
                <a16:creationId xmlns:a16="http://schemas.microsoft.com/office/drawing/2014/main" id="{E4B8BD66-E4F3-FC28-5FC3-E88E23A22433}"/>
              </a:ext>
            </a:extLst>
          </p:cNvPr>
          <p:cNvPicPr>
            <a:picLocks noChangeAspect="1"/>
          </p:cNvPicPr>
          <p:nvPr/>
        </p:nvPicPr>
        <p:blipFill rotWithShape="1">
          <a:blip r:embed="rId6"/>
          <a:srcRect l="18042" r="23008"/>
          <a:stretch/>
        </p:blipFill>
        <p:spPr>
          <a:xfrm>
            <a:off x="8204289" y="1649586"/>
            <a:ext cx="1829841" cy="1470120"/>
          </a:xfrm>
          <a:prstGeom prst="rect">
            <a:avLst/>
          </a:prstGeom>
        </p:spPr>
      </p:pic>
      <p:sp>
        <p:nvSpPr>
          <p:cNvPr id="17" name="CasellaDiTesto 16">
            <a:extLst>
              <a:ext uri="{FF2B5EF4-FFF2-40B4-BE49-F238E27FC236}">
                <a16:creationId xmlns:a16="http://schemas.microsoft.com/office/drawing/2014/main" id="{ABC50C20-3657-DBD9-789C-A1B50D4C8224}"/>
              </a:ext>
            </a:extLst>
          </p:cNvPr>
          <p:cNvSpPr txBox="1"/>
          <p:nvPr/>
        </p:nvSpPr>
        <p:spPr>
          <a:xfrm>
            <a:off x="8092539" y="5556797"/>
            <a:ext cx="1283660" cy="584775"/>
          </a:xfrm>
          <a:prstGeom prst="rect">
            <a:avLst/>
          </a:prstGeom>
          <a:noFill/>
        </p:spPr>
        <p:txBody>
          <a:bodyPr wrap="square">
            <a:spAutoFit/>
          </a:bodyPr>
          <a:lstStyle/>
          <a:p>
            <a:r>
              <a:rPr lang="it-IT" sz="1600" i="1"/>
              <a:t>Interventi Strutturali</a:t>
            </a:r>
          </a:p>
        </p:txBody>
      </p:sp>
      <p:pic>
        <p:nvPicPr>
          <p:cNvPr id="18" name="Immagine 17">
            <a:extLst>
              <a:ext uri="{FF2B5EF4-FFF2-40B4-BE49-F238E27FC236}">
                <a16:creationId xmlns:a16="http://schemas.microsoft.com/office/drawing/2014/main" id="{CB977059-C043-2D00-7F59-1C3E955C8293}"/>
              </a:ext>
            </a:extLst>
          </p:cNvPr>
          <p:cNvPicPr>
            <a:picLocks noChangeAspect="1"/>
          </p:cNvPicPr>
          <p:nvPr/>
        </p:nvPicPr>
        <p:blipFill>
          <a:blip r:embed="rId7"/>
          <a:stretch>
            <a:fillRect/>
          </a:stretch>
        </p:blipFill>
        <p:spPr>
          <a:xfrm>
            <a:off x="8205645" y="3210455"/>
            <a:ext cx="1072579" cy="2272526"/>
          </a:xfrm>
          <a:prstGeom prst="rect">
            <a:avLst/>
          </a:prstGeom>
        </p:spPr>
      </p:pic>
    </p:spTree>
    <p:extLst>
      <p:ext uri="{BB962C8B-B14F-4D97-AF65-F5344CB8AC3E}">
        <p14:creationId xmlns:p14="http://schemas.microsoft.com/office/powerpoint/2010/main" val="597732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sellaDiTesto 19">
            <a:extLst>
              <a:ext uri="{FF2B5EF4-FFF2-40B4-BE49-F238E27FC236}">
                <a16:creationId xmlns:a16="http://schemas.microsoft.com/office/drawing/2014/main" id="{12C04488-F4E0-4C80-ACF6-B35D4237E669}"/>
              </a:ext>
            </a:extLst>
          </p:cNvPr>
          <p:cNvSpPr txBox="1"/>
          <p:nvPr/>
        </p:nvSpPr>
        <p:spPr>
          <a:xfrm>
            <a:off x="247385" y="238753"/>
            <a:ext cx="11216853" cy="584775"/>
          </a:xfrm>
          <a:prstGeom prst="rect">
            <a:avLst/>
          </a:prstGeom>
          <a:noFill/>
        </p:spPr>
        <p:txBody>
          <a:bodyPr wrap="square">
            <a:spAutoFit/>
          </a:bodyPr>
          <a:lstStyle>
            <a:defPPr>
              <a:defRPr lang="it-IT"/>
            </a:defPPr>
            <a:lvl1pPr>
              <a:defRPr sz="3200" b="1">
                <a:solidFill>
                  <a:srgbClr val="1F4E79"/>
                </a:solidFill>
                <a:latin typeface="Avenir Next LT Pro" panose="020B0504020202020204" pitchFamily="34" charset="0"/>
              </a:defRPr>
            </a:lvl1pPr>
          </a:lstStyle>
          <a:p>
            <a:r>
              <a:rPr lang="it-IT"/>
              <a:t>Piano di potenziamento della Manutenzione ordinaria</a:t>
            </a:r>
          </a:p>
        </p:txBody>
      </p:sp>
      <p:sp>
        <p:nvSpPr>
          <p:cNvPr id="23" name="Rettangolo 22">
            <a:extLst>
              <a:ext uri="{FF2B5EF4-FFF2-40B4-BE49-F238E27FC236}">
                <a16:creationId xmlns:a16="http://schemas.microsoft.com/office/drawing/2014/main" id="{D94DF03D-DA8C-4561-AF7A-0E527A09CE2E}"/>
              </a:ext>
            </a:extLst>
          </p:cNvPr>
          <p:cNvSpPr/>
          <p:nvPr/>
        </p:nvSpPr>
        <p:spPr>
          <a:xfrm rot="5400000">
            <a:off x="4666951" y="-3323238"/>
            <a:ext cx="45719" cy="8646355"/>
          </a:xfrm>
          <a:prstGeom prst="rect">
            <a:avLst/>
          </a:prstGeom>
          <a:solidFill>
            <a:srgbClr val="E21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64A247D3-5090-139C-9F3A-B7B0EDF1CF8E}"/>
              </a:ext>
            </a:extLst>
          </p:cNvPr>
          <p:cNvPicPr>
            <a:picLocks noChangeAspect="1"/>
          </p:cNvPicPr>
          <p:nvPr/>
        </p:nvPicPr>
        <p:blipFill>
          <a:blip r:embed="rId3"/>
          <a:stretch>
            <a:fillRect/>
          </a:stretch>
        </p:blipFill>
        <p:spPr>
          <a:xfrm>
            <a:off x="11464239" y="6257443"/>
            <a:ext cx="480375" cy="456356"/>
          </a:xfrm>
          <a:prstGeom prst="rect">
            <a:avLst/>
          </a:prstGeom>
        </p:spPr>
      </p:pic>
      <p:sp>
        <p:nvSpPr>
          <p:cNvPr id="13" name="CasellaDiTesto 12">
            <a:extLst>
              <a:ext uri="{FF2B5EF4-FFF2-40B4-BE49-F238E27FC236}">
                <a16:creationId xmlns:a16="http://schemas.microsoft.com/office/drawing/2014/main" id="{5B6CD6FC-B69A-5346-06EB-09B4309629E7}"/>
              </a:ext>
            </a:extLst>
          </p:cNvPr>
          <p:cNvSpPr txBox="1"/>
          <p:nvPr/>
        </p:nvSpPr>
        <p:spPr>
          <a:xfrm>
            <a:off x="366633" y="1665449"/>
            <a:ext cx="10492471" cy="4247317"/>
          </a:xfrm>
          <a:prstGeom prst="rect">
            <a:avLst/>
          </a:prstGeom>
          <a:noFill/>
        </p:spPr>
        <p:txBody>
          <a:bodyPr wrap="square">
            <a:spAutoFit/>
          </a:bodyPr>
          <a:lstStyle/>
          <a:p>
            <a:pPr algn="just"/>
            <a:r>
              <a:rPr lang="it-IT" dirty="0"/>
              <a:t>Per far fronte a tutto quanto sopra esposto MM si è attivata come segue:</a:t>
            </a:r>
          </a:p>
          <a:p>
            <a:pPr marL="342900" indent="-342900" algn="just">
              <a:buAutoNum type="arabicPeriod"/>
            </a:pPr>
            <a:r>
              <a:rPr lang="it-IT" dirty="0"/>
              <a:t>Acquisto e messa in esercizio da luglio 2024, di tre nuovi e più efficienti auto spurghi aggiuntivi dedicati alla sola pulizia delle caditoie. I tempi per l’approvvigionamento e la produzione di questi mezzi di spurgo attrezzato è stato di circa 2 anni a causa delle condizioni del mercato di settore.</a:t>
            </a:r>
          </a:p>
          <a:p>
            <a:pPr marL="342900" indent="-342900" algn="just">
              <a:buAutoNum type="arabicPeriod"/>
            </a:pPr>
            <a:r>
              <a:rPr lang="it-IT" dirty="0"/>
              <a:t>Programma di assunzione di 6 addetti con qualifica di operai e di un tecnico coordinatore per le attività di pulizia delle caditoie da svolgere con personale interno.</a:t>
            </a:r>
          </a:p>
          <a:p>
            <a:pPr marL="342900" indent="-342900" algn="just">
              <a:buAutoNum type="arabicPeriod"/>
            </a:pPr>
            <a:r>
              <a:rPr lang="it-IT" dirty="0"/>
              <a:t>Istituzione di una squadra di intervento notturna per meglio operare e più efficientemente nelle attività di spurgo e pulizia; infatti, è maggiormente proficuo agire e produrre di notte, in condizioni contestualmente più favorevoli all’attività (minori interferenze – traffico).</a:t>
            </a:r>
          </a:p>
          <a:p>
            <a:pPr marL="342900" indent="-342900" algn="just">
              <a:buAutoNum type="arabicPeriod"/>
            </a:pPr>
            <a:r>
              <a:rPr lang="it-IT" dirty="0"/>
              <a:t>Potenziamento dell’utilizzo di due appalti già in essere con Ditte di spurgo esterne aumentando la disponibilità di mezzi ed addetti ad accrescere la produzione.</a:t>
            </a:r>
          </a:p>
          <a:p>
            <a:pPr marL="342900" indent="-342900" algn="just">
              <a:buAutoNum type="arabicPeriod" startAt="4"/>
            </a:pPr>
            <a:endParaRPr lang="it-IT" dirty="0"/>
          </a:p>
          <a:p>
            <a:pPr algn="just"/>
            <a:r>
              <a:rPr lang="it-IT" b="1" dirty="0">
                <a:solidFill>
                  <a:srgbClr val="FF0000"/>
                </a:solidFill>
              </a:rPr>
              <a:t>A seguito delle attività di cui sopra i costi per le attività di manutenzione ordinaria aumenteranno sensibilmente a partire dal 2025, passando dagli attuali 1,74 milioni di euro/anno a 3,30 milioni di euro/anno.</a:t>
            </a:r>
            <a:endParaRPr lang="it-IT" dirty="0"/>
          </a:p>
        </p:txBody>
      </p:sp>
    </p:spTree>
    <p:extLst>
      <p:ext uri="{BB962C8B-B14F-4D97-AF65-F5344CB8AC3E}">
        <p14:creationId xmlns:p14="http://schemas.microsoft.com/office/powerpoint/2010/main" val="4233620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sellaDiTesto 19">
            <a:extLst>
              <a:ext uri="{FF2B5EF4-FFF2-40B4-BE49-F238E27FC236}">
                <a16:creationId xmlns:a16="http://schemas.microsoft.com/office/drawing/2014/main" id="{12C04488-F4E0-4C80-ACF6-B35D4237E669}"/>
              </a:ext>
            </a:extLst>
          </p:cNvPr>
          <p:cNvSpPr txBox="1"/>
          <p:nvPr/>
        </p:nvSpPr>
        <p:spPr>
          <a:xfrm>
            <a:off x="247385" y="238753"/>
            <a:ext cx="11577982" cy="584775"/>
          </a:xfrm>
          <a:prstGeom prst="rect">
            <a:avLst/>
          </a:prstGeom>
          <a:noFill/>
        </p:spPr>
        <p:txBody>
          <a:bodyPr wrap="square">
            <a:spAutoFit/>
          </a:bodyPr>
          <a:lstStyle>
            <a:defPPr>
              <a:defRPr lang="it-IT"/>
            </a:defPPr>
            <a:lvl1pPr>
              <a:defRPr sz="3200" b="1">
                <a:solidFill>
                  <a:srgbClr val="1F4E79"/>
                </a:solidFill>
                <a:latin typeface="Avenir Next LT Pro" panose="020B0504020202020204" pitchFamily="34" charset="0"/>
              </a:defRPr>
            </a:lvl1pPr>
          </a:lstStyle>
          <a:p>
            <a:r>
              <a:rPr lang="it-IT"/>
              <a:t>Piano di potenziamento della Manutenzione straordinaria</a:t>
            </a:r>
          </a:p>
        </p:txBody>
      </p:sp>
      <p:sp>
        <p:nvSpPr>
          <p:cNvPr id="23" name="Rettangolo 22">
            <a:extLst>
              <a:ext uri="{FF2B5EF4-FFF2-40B4-BE49-F238E27FC236}">
                <a16:creationId xmlns:a16="http://schemas.microsoft.com/office/drawing/2014/main" id="{D94DF03D-DA8C-4561-AF7A-0E527A09CE2E}"/>
              </a:ext>
            </a:extLst>
          </p:cNvPr>
          <p:cNvSpPr/>
          <p:nvPr/>
        </p:nvSpPr>
        <p:spPr>
          <a:xfrm rot="5400000">
            <a:off x="4666951" y="-3323238"/>
            <a:ext cx="45719" cy="8646355"/>
          </a:xfrm>
          <a:prstGeom prst="rect">
            <a:avLst/>
          </a:prstGeom>
          <a:solidFill>
            <a:srgbClr val="E21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64A247D3-5090-139C-9F3A-B7B0EDF1CF8E}"/>
              </a:ext>
            </a:extLst>
          </p:cNvPr>
          <p:cNvPicPr>
            <a:picLocks noChangeAspect="1"/>
          </p:cNvPicPr>
          <p:nvPr/>
        </p:nvPicPr>
        <p:blipFill>
          <a:blip r:embed="rId3"/>
          <a:stretch>
            <a:fillRect/>
          </a:stretch>
        </p:blipFill>
        <p:spPr>
          <a:xfrm>
            <a:off x="11464239" y="6257443"/>
            <a:ext cx="480375" cy="456356"/>
          </a:xfrm>
          <a:prstGeom prst="rect">
            <a:avLst/>
          </a:prstGeom>
        </p:spPr>
      </p:pic>
      <p:sp>
        <p:nvSpPr>
          <p:cNvPr id="13" name="CasellaDiTesto 12">
            <a:extLst>
              <a:ext uri="{FF2B5EF4-FFF2-40B4-BE49-F238E27FC236}">
                <a16:creationId xmlns:a16="http://schemas.microsoft.com/office/drawing/2014/main" id="{5B6CD6FC-B69A-5346-06EB-09B4309629E7}"/>
              </a:ext>
            </a:extLst>
          </p:cNvPr>
          <p:cNvSpPr txBox="1"/>
          <p:nvPr/>
        </p:nvSpPr>
        <p:spPr>
          <a:xfrm>
            <a:off x="386543" y="1176351"/>
            <a:ext cx="10492471" cy="4801314"/>
          </a:xfrm>
          <a:prstGeom prst="rect">
            <a:avLst/>
          </a:prstGeom>
          <a:noFill/>
        </p:spPr>
        <p:txBody>
          <a:bodyPr wrap="square">
            <a:spAutoFit/>
          </a:bodyPr>
          <a:lstStyle/>
          <a:p>
            <a:r>
              <a:rPr lang="it-IT" dirty="0"/>
              <a:t>Per accelerare la risoluzione delle numerose situazioni critiche ereditate, nel frattempo censite, MM ha agito definendo un incremento delle risorse dedicate, allo scopo di potenziare le attività profuse, come segue:</a:t>
            </a:r>
          </a:p>
          <a:p>
            <a:endParaRPr lang="it-IT" dirty="0"/>
          </a:p>
          <a:p>
            <a:pPr marL="342900" indent="-342900">
              <a:buAutoNum type="arabicPeriod"/>
            </a:pPr>
            <a:r>
              <a:rPr lang="it-IT" dirty="0"/>
              <a:t>Nuovo appalto di pronto intervento per intervento su caditoie dissestate o con necessità di ripristino della funzionalità idraulica;</a:t>
            </a:r>
          </a:p>
          <a:p>
            <a:pPr marL="342900" indent="-342900" algn="just">
              <a:buAutoNum type="arabicPeriod"/>
            </a:pPr>
            <a:r>
              <a:rPr lang="it-IT" dirty="0"/>
              <a:t>Potenziamento della manutenzione straordinaria programmata con 2 nuovi lotti dedicati ad interventi strutturali su caditoie stradali (attività da novembre 2023 con risultati già nel primo semestre 2024 di raddoppio dei pozzetti sostituiti con relativi allacciamenti); </a:t>
            </a:r>
          </a:p>
          <a:p>
            <a:pPr marL="342900" indent="-342900" algn="just">
              <a:buAutoNum type="arabicPeriod"/>
            </a:pPr>
            <a:r>
              <a:rPr lang="it-IT" dirty="0"/>
              <a:t>Incremento degli interventi di rifacimento con ripristino della funzionalità idraulica in via prioritaria rispetto agli interventi di dissesto strutturale;</a:t>
            </a:r>
          </a:p>
          <a:p>
            <a:pPr marL="342900" indent="-342900" algn="just">
              <a:buAutoNum type="arabicPeriod"/>
            </a:pPr>
            <a:r>
              <a:rPr lang="it-IT" dirty="0"/>
              <a:t>Azione di prevenzione con pareri più stringenti sui progetti di drenaggio delle acque meteoriche relativi alle nuove urbanizzazioni con benefici nel medio – lungo termine;</a:t>
            </a:r>
          </a:p>
          <a:p>
            <a:endParaRPr lang="it-IT" dirty="0"/>
          </a:p>
          <a:p>
            <a:pPr algn="just"/>
            <a:r>
              <a:rPr lang="it-IT" b="1" dirty="0">
                <a:solidFill>
                  <a:srgbClr val="FF0000"/>
                </a:solidFill>
              </a:rPr>
              <a:t>A seguito delle attività di cui sopra i costi per le attività di manutenzione straordinaria, per effetto dei maggiori interventi di cui sopra, passeranno dagli attuali 1 milione di euro/anno a 2 milioni di euro/anno, con raddoppio, già in atto </a:t>
            </a:r>
            <a:r>
              <a:rPr lang="it-IT" b="1">
                <a:solidFill>
                  <a:srgbClr val="FF0000"/>
                </a:solidFill>
              </a:rPr>
              <a:t>da novembre 2023, </a:t>
            </a:r>
            <a:r>
              <a:rPr lang="it-IT" b="1" dirty="0">
                <a:solidFill>
                  <a:srgbClr val="FF0000"/>
                </a:solidFill>
              </a:rPr>
              <a:t>degli inventi di tipo idraulico e strutturale-idraulico (anche con impatti invasivi sulla viabilità cittadina). </a:t>
            </a:r>
          </a:p>
        </p:txBody>
      </p:sp>
    </p:spTree>
    <p:extLst>
      <p:ext uri="{BB962C8B-B14F-4D97-AF65-F5344CB8AC3E}">
        <p14:creationId xmlns:p14="http://schemas.microsoft.com/office/powerpoint/2010/main" val="357616111"/>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222</TotalTime>
  <Words>1211</Words>
  <Application>Microsoft Office PowerPoint</Application>
  <PresentationFormat>Widescreen</PresentationFormat>
  <Paragraphs>72</Paragraphs>
  <Slides>8</Slides>
  <Notes>8</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8</vt:i4>
      </vt:variant>
    </vt:vector>
  </HeadingPairs>
  <TitlesOfParts>
    <vt:vector size="13" baseType="lpstr">
      <vt:lpstr>Arial</vt:lpstr>
      <vt:lpstr>Arial Black</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Isabel Caballero</dc:creator>
  <cp:lastModifiedBy>Fabio Marelli</cp:lastModifiedBy>
  <cp:revision>3</cp:revision>
  <cp:lastPrinted>2017-05-02T15:38:17Z</cp:lastPrinted>
  <dcterms:created xsi:type="dcterms:W3CDTF">2016-12-06T10:05:53Z</dcterms:created>
  <dcterms:modified xsi:type="dcterms:W3CDTF">2024-10-01T15:10:17Z</dcterms:modified>
</cp:coreProperties>
</file>