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9" r:id="rId2"/>
    <p:sldId id="279" r:id="rId3"/>
    <p:sldId id="285" r:id="rId4"/>
    <p:sldId id="289" r:id="rId5"/>
    <p:sldId id="262" r:id="rId6"/>
    <p:sldId id="278" r:id="rId7"/>
    <p:sldId id="280" r:id="rId8"/>
    <p:sldId id="283" r:id="rId9"/>
    <p:sldId id="284" r:id="rId10"/>
    <p:sldId id="290" r:id="rId11"/>
    <p:sldId id="291" r:id="rId12"/>
    <p:sldId id="264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CAAD"/>
    <a:srgbClr val="D14D32"/>
    <a:srgbClr val="1A2B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0795"/>
  </p:normalViewPr>
  <p:slideViewPr>
    <p:cSldViewPr snapToGrid="0" snapToObjects="1">
      <p:cViewPr varScale="1">
        <p:scale>
          <a:sx n="106" d="100"/>
          <a:sy n="106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8A0BE-390D-7F4F-B211-B2571FABAB60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A314E91-AFA3-5643-8C76-A92BC00512DD}">
      <dgm:prSet phldrT="[Tes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Fornitori</a:t>
          </a:r>
          <a:b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accesso diretto </a:t>
          </a:r>
        </a:p>
      </dgm:t>
    </dgm:pt>
    <dgm:pt modelId="{44BD2BAE-442A-1E47-A75D-6551A92582A0}" type="parTrans" cxnId="{6CC1A253-362C-DE42-8587-50AEF085AB63}">
      <dgm:prSet/>
      <dgm:spPr/>
      <dgm:t>
        <a:bodyPr/>
        <a:lstStyle/>
        <a:p>
          <a:endParaRPr lang="it-IT"/>
        </a:p>
      </dgm:t>
    </dgm:pt>
    <dgm:pt modelId="{5077665F-C3B4-B24E-919C-EE3003D38EBF}" type="sibTrans" cxnId="{6CC1A253-362C-DE42-8587-50AEF085AB63}">
      <dgm:prSet/>
      <dgm:spPr/>
      <dgm:t>
        <a:bodyPr/>
        <a:lstStyle/>
        <a:p>
          <a:endParaRPr lang="it-IT"/>
        </a:p>
      </dgm:t>
    </dgm:pt>
    <dgm:pt modelId="{09833CE0-41FE-6841-B874-C11B3A934FA5}">
      <dgm:prSet phldrT="[Testo]" custT="1"/>
      <dgm:spPr>
        <a:solidFill>
          <a:schemeClr val="accent4">
            <a:lumMod val="20000"/>
            <a:lumOff val="80000"/>
            <a:alpha val="90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it-IT" sz="2000" dirty="0">
              <a:latin typeface="Abadi" panose="020B0604020104020204" pitchFamily="34" charset="0"/>
            </a:rPr>
            <a:t>Welfare digitale ad accesso diretto</a:t>
          </a:r>
        </a:p>
      </dgm:t>
    </dgm:pt>
    <dgm:pt modelId="{75293566-B62B-DB46-8FAE-2B4B69BE2D98}" type="parTrans" cxnId="{3CE0293F-A87B-E14B-A221-A5C388CE40D1}">
      <dgm:prSet/>
      <dgm:spPr>
        <a:ln>
          <a:solidFill>
            <a:srgbClr val="FFC000"/>
          </a:solidFill>
        </a:ln>
      </dgm:spPr>
      <dgm:t>
        <a:bodyPr/>
        <a:lstStyle/>
        <a:p>
          <a:endParaRPr lang="it-IT">
            <a:latin typeface="Abadi" panose="020B0604020104020204" pitchFamily="34" charset="0"/>
          </a:endParaRPr>
        </a:p>
      </dgm:t>
    </dgm:pt>
    <dgm:pt modelId="{CBD2B11E-8A79-FF40-99A3-94B70CEC322F}" type="sibTrans" cxnId="{3CE0293F-A87B-E14B-A221-A5C388CE40D1}">
      <dgm:prSet/>
      <dgm:spPr/>
      <dgm:t>
        <a:bodyPr/>
        <a:lstStyle/>
        <a:p>
          <a:endParaRPr lang="it-IT"/>
        </a:p>
      </dgm:t>
    </dgm:pt>
    <dgm:pt modelId="{9EF48CD0-BC63-E14D-86A6-73CD4002E2C5}">
      <dgm:prSet phldrT="[Testo]" custT="1"/>
      <dgm:spPr>
        <a:solidFill>
          <a:schemeClr val="accent4"/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Fornitori</a:t>
          </a:r>
          <a:b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accesso indiretto </a:t>
          </a:r>
        </a:p>
      </dgm:t>
    </dgm:pt>
    <dgm:pt modelId="{FE769FFE-4BB2-4B42-8291-ECC96B7F1E41}" type="parTrans" cxnId="{D0D4053D-CB7E-974E-9FF2-C121EFDCA1A1}">
      <dgm:prSet/>
      <dgm:spPr/>
      <dgm:t>
        <a:bodyPr/>
        <a:lstStyle/>
        <a:p>
          <a:endParaRPr lang="it-IT"/>
        </a:p>
      </dgm:t>
    </dgm:pt>
    <dgm:pt modelId="{1205CFE1-3F97-E84D-813C-FBC37DF58691}" type="sibTrans" cxnId="{D0D4053D-CB7E-974E-9FF2-C121EFDCA1A1}">
      <dgm:prSet/>
      <dgm:spPr/>
      <dgm:t>
        <a:bodyPr/>
        <a:lstStyle/>
        <a:p>
          <a:endParaRPr lang="it-IT"/>
        </a:p>
      </dgm:t>
    </dgm:pt>
    <dgm:pt modelId="{4E8C76D4-BDAC-1547-B187-B02F157B8865}">
      <dgm:prSet phldrT="[Testo]" custT="1"/>
      <dgm:spPr>
        <a:solidFill>
          <a:schemeClr val="accent4">
            <a:alpha val="90000"/>
          </a:schemeClr>
        </a:solidFill>
        <a:ln>
          <a:solidFill>
            <a:srgbClr val="FFC000"/>
          </a:solidFill>
        </a:ln>
      </dgm:spPr>
      <dgm:t>
        <a:bodyPr/>
        <a:lstStyle/>
        <a:p>
          <a:r>
            <a:rPr lang="it-IT" sz="2000" dirty="0">
              <a:latin typeface="Abadi" panose="020B0604020104020204" pitchFamily="34" charset="0"/>
            </a:rPr>
            <a:t>Welfare aziendale</a:t>
          </a:r>
        </a:p>
      </dgm:t>
    </dgm:pt>
    <dgm:pt modelId="{2778305E-771C-7649-BF1F-8CB5190EECA6}" type="parTrans" cxnId="{7E7B5C6A-4368-E842-9025-A11BDBC845FD}">
      <dgm:prSet/>
      <dgm:spPr>
        <a:ln>
          <a:solidFill>
            <a:srgbClr val="FFC000"/>
          </a:solidFill>
        </a:ln>
      </dgm:spPr>
      <dgm:t>
        <a:bodyPr/>
        <a:lstStyle/>
        <a:p>
          <a:endParaRPr lang="it-IT">
            <a:latin typeface="Abadi" panose="020B0604020104020204" pitchFamily="34" charset="0"/>
          </a:endParaRPr>
        </a:p>
      </dgm:t>
    </dgm:pt>
    <dgm:pt modelId="{2D7976D0-7F6C-7746-AD76-1F05AA0BF6DE}" type="sibTrans" cxnId="{7E7B5C6A-4368-E842-9025-A11BDBC845FD}">
      <dgm:prSet/>
      <dgm:spPr/>
      <dgm:t>
        <a:bodyPr/>
        <a:lstStyle/>
        <a:p>
          <a:endParaRPr lang="it-IT"/>
        </a:p>
      </dgm:t>
    </dgm:pt>
    <dgm:pt modelId="{6BE4EE39-EE7E-1E45-B6E7-16478BC2796B}">
      <dgm:prSet phldrT="[Testo]" custT="1"/>
      <dgm:spPr>
        <a:solidFill>
          <a:schemeClr val="accent4"/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Clienti</a:t>
          </a:r>
          <a:b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accesso indiretto </a:t>
          </a:r>
        </a:p>
      </dgm:t>
    </dgm:pt>
    <dgm:pt modelId="{9A10D58F-F1D3-A74D-9781-0B29DB353E9E}" type="parTrans" cxnId="{1576F1B8-91D1-4944-AF6E-B249AAA786DD}">
      <dgm:prSet/>
      <dgm:spPr/>
      <dgm:t>
        <a:bodyPr/>
        <a:lstStyle/>
        <a:p>
          <a:endParaRPr lang="it-IT"/>
        </a:p>
      </dgm:t>
    </dgm:pt>
    <dgm:pt modelId="{F6EA7DB0-CE9D-2F4F-9C0E-33F1072BD1E7}" type="sibTrans" cxnId="{1576F1B8-91D1-4944-AF6E-B249AAA786DD}">
      <dgm:prSet/>
      <dgm:spPr/>
      <dgm:t>
        <a:bodyPr/>
        <a:lstStyle/>
        <a:p>
          <a:endParaRPr lang="it-IT"/>
        </a:p>
      </dgm:t>
    </dgm:pt>
    <dgm:pt modelId="{B5902F76-887B-7741-A6E6-8C9EECBB940F}">
      <dgm:prSet phldrT="[Testo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Clienti</a:t>
          </a:r>
          <a:b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dirty="0">
              <a:solidFill>
                <a:schemeClr val="tx1"/>
              </a:solidFill>
              <a:latin typeface="Abadi" panose="020B0604020104020204" pitchFamily="34" charset="0"/>
            </a:rPr>
            <a:t>accesso diretto </a:t>
          </a:r>
        </a:p>
      </dgm:t>
    </dgm:pt>
    <dgm:pt modelId="{92AFEBBE-DB56-E646-B45A-CC71BCDBB8CC}" type="sibTrans" cxnId="{B9F11F01-A173-5F49-9ED2-81D7265D2FCE}">
      <dgm:prSet/>
      <dgm:spPr/>
      <dgm:t>
        <a:bodyPr/>
        <a:lstStyle/>
        <a:p>
          <a:endParaRPr lang="it-IT"/>
        </a:p>
      </dgm:t>
    </dgm:pt>
    <dgm:pt modelId="{5D488A41-092C-104B-B42E-53D0A4D3F693}" type="parTrans" cxnId="{B9F11F01-A173-5F49-9ED2-81D7265D2FCE}">
      <dgm:prSet/>
      <dgm:spPr/>
      <dgm:t>
        <a:bodyPr/>
        <a:lstStyle/>
        <a:p>
          <a:endParaRPr lang="it-IT"/>
        </a:p>
      </dgm:t>
    </dgm:pt>
    <dgm:pt modelId="{1B672125-6316-B944-B99D-D56031778212}" type="pres">
      <dgm:prSet presAssocID="{4FD8A0BE-390D-7F4F-B211-B2571FABAB6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58AD3A-5028-5E4C-8A6C-CD560CED69D9}" type="pres">
      <dgm:prSet presAssocID="{EA314E91-AFA3-5643-8C76-A92BC00512DD}" presName="root" presStyleCnt="0"/>
      <dgm:spPr/>
    </dgm:pt>
    <dgm:pt modelId="{540FD88F-0ADE-4044-9378-5B9E38C80330}" type="pres">
      <dgm:prSet presAssocID="{EA314E91-AFA3-5643-8C76-A92BC00512DD}" presName="rootComposite" presStyleCnt="0"/>
      <dgm:spPr/>
    </dgm:pt>
    <dgm:pt modelId="{13102F31-3C25-5D4B-9973-13333A4D26C9}" type="pres">
      <dgm:prSet presAssocID="{EA314E91-AFA3-5643-8C76-A92BC00512DD}" presName="rootText" presStyleLbl="node1" presStyleIdx="0" presStyleCnt="4" custScaleX="163528" custScaleY="91184" custLinFactNeighborX="-87" custLinFactNeighborY="-14529"/>
      <dgm:spPr/>
    </dgm:pt>
    <dgm:pt modelId="{BA262254-E5DC-F342-8A39-500CB7A0DCC6}" type="pres">
      <dgm:prSet presAssocID="{EA314E91-AFA3-5643-8C76-A92BC00512DD}" presName="rootConnector" presStyleLbl="node1" presStyleIdx="0" presStyleCnt="4"/>
      <dgm:spPr/>
    </dgm:pt>
    <dgm:pt modelId="{8BF0F3CA-FD6A-0A4E-8CD1-7EBBC4355661}" type="pres">
      <dgm:prSet presAssocID="{EA314E91-AFA3-5643-8C76-A92BC00512DD}" presName="childShape" presStyleCnt="0"/>
      <dgm:spPr/>
    </dgm:pt>
    <dgm:pt modelId="{20CE2E90-5321-0C4D-9C83-FE1D5AA6303D}" type="pres">
      <dgm:prSet presAssocID="{75293566-B62B-DB46-8FAE-2B4B69BE2D98}" presName="Name13" presStyleLbl="parChTrans1D2" presStyleIdx="0" presStyleCnt="2"/>
      <dgm:spPr/>
    </dgm:pt>
    <dgm:pt modelId="{D6D8738E-B638-244C-A0CA-BD23F7821AF0}" type="pres">
      <dgm:prSet presAssocID="{09833CE0-41FE-6841-B874-C11B3A934FA5}" presName="childText" presStyleLbl="bgAcc1" presStyleIdx="0" presStyleCnt="2" custScaleX="144554" custScaleY="102956" custLinFactY="100000" custLinFactNeighborX="-10575" custLinFactNeighborY="123092">
        <dgm:presLayoutVars>
          <dgm:bulletEnabled val="1"/>
        </dgm:presLayoutVars>
      </dgm:prSet>
      <dgm:spPr/>
    </dgm:pt>
    <dgm:pt modelId="{307BD335-FFFB-1946-BE59-BA7F159A2485}" type="pres">
      <dgm:prSet presAssocID="{9EF48CD0-BC63-E14D-86A6-73CD4002E2C5}" presName="root" presStyleCnt="0"/>
      <dgm:spPr/>
    </dgm:pt>
    <dgm:pt modelId="{EC3A250C-8F23-9A4F-8365-A38EBA512DB9}" type="pres">
      <dgm:prSet presAssocID="{9EF48CD0-BC63-E14D-86A6-73CD4002E2C5}" presName="rootComposite" presStyleCnt="0"/>
      <dgm:spPr/>
    </dgm:pt>
    <dgm:pt modelId="{957A8DE7-AB31-1D4D-9C9C-CD9D691DA36F}" type="pres">
      <dgm:prSet presAssocID="{9EF48CD0-BC63-E14D-86A6-73CD4002E2C5}" presName="rootText" presStyleLbl="node1" presStyleIdx="1" presStyleCnt="4" custScaleX="143323" custScaleY="92160" custLinFactNeighborX="58300" custLinFactNeighborY="-11687"/>
      <dgm:spPr/>
    </dgm:pt>
    <dgm:pt modelId="{72439BC4-F17E-E74B-922F-1B1E0FD79B30}" type="pres">
      <dgm:prSet presAssocID="{9EF48CD0-BC63-E14D-86A6-73CD4002E2C5}" presName="rootConnector" presStyleLbl="node1" presStyleIdx="1" presStyleCnt="4"/>
      <dgm:spPr/>
    </dgm:pt>
    <dgm:pt modelId="{92A1D69F-8D19-FE4B-A501-23B2D7F268A0}" type="pres">
      <dgm:prSet presAssocID="{9EF48CD0-BC63-E14D-86A6-73CD4002E2C5}" presName="childShape" presStyleCnt="0"/>
      <dgm:spPr/>
    </dgm:pt>
    <dgm:pt modelId="{597C5A26-3985-9E4A-8616-687C81456372}" type="pres">
      <dgm:prSet presAssocID="{2778305E-771C-7649-BF1F-8CB5190EECA6}" presName="Name13" presStyleLbl="parChTrans1D2" presStyleIdx="1" presStyleCnt="2"/>
      <dgm:spPr/>
    </dgm:pt>
    <dgm:pt modelId="{527AD565-EDA5-D94B-A5E8-B06039965183}" type="pres">
      <dgm:prSet presAssocID="{4E8C76D4-BDAC-1547-B187-B02F157B8865}" presName="childText" presStyleLbl="bgAcc1" presStyleIdx="1" presStyleCnt="2" custScaleX="121795" custLinFactNeighborX="68570" custLinFactNeighborY="8869">
        <dgm:presLayoutVars>
          <dgm:bulletEnabled val="1"/>
        </dgm:presLayoutVars>
      </dgm:prSet>
      <dgm:spPr/>
    </dgm:pt>
    <dgm:pt modelId="{D86AA339-87D9-0944-AD4E-8C96D634E744}" type="pres">
      <dgm:prSet presAssocID="{B5902F76-887B-7741-A6E6-8C9EECBB940F}" presName="root" presStyleCnt="0"/>
      <dgm:spPr/>
    </dgm:pt>
    <dgm:pt modelId="{4CF0A83C-74E4-7E41-9003-E9B75672F97D}" type="pres">
      <dgm:prSet presAssocID="{B5902F76-887B-7741-A6E6-8C9EECBB940F}" presName="rootComposite" presStyleCnt="0"/>
      <dgm:spPr/>
    </dgm:pt>
    <dgm:pt modelId="{76BE6337-78AF-D847-AB2F-3B448030DB04}" type="pres">
      <dgm:prSet presAssocID="{B5902F76-887B-7741-A6E6-8C9EECBB940F}" presName="rootText" presStyleLbl="node1" presStyleIdx="2" presStyleCnt="4" custScaleY="166178" custLinFactY="159179" custLinFactNeighborX="93768" custLinFactNeighborY="200000"/>
      <dgm:spPr/>
    </dgm:pt>
    <dgm:pt modelId="{AC08FECA-4AC7-084B-B65A-ABFCA8B9E9AD}" type="pres">
      <dgm:prSet presAssocID="{B5902F76-887B-7741-A6E6-8C9EECBB940F}" presName="rootConnector" presStyleLbl="node1" presStyleIdx="2" presStyleCnt="4"/>
      <dgm:spPr/>
    </dgm:pt>
    <dgm:pt modelId="{FB1BE2F9-D9A4-E14B-80A6-65760DE6E72B}" type="pres">
      <dgm:prSet presAssocID="{B5902F76-887B-7741-A6E6-8C9EECBB940F}" presName="childShape" presStyleCnt="0"/>
      <dgm:spPr/>
    </dgm:pt>
    <dgm:pt modelId="{CB3EFE1E-68C4-A04A-88E9-B26D5161414D}" type="pres">
      <dgm:prSet presAssocID="{6BE4EE39-EE7E-1E45-B6E7-16478BC2796B}" presName="root" presStyleCnt="0"/>
      <dgm:spPr/>
    </dgm:pt>
    <dgm:pt modelId="{7C1B61AB-D098-DF4E-B196-BE246948F995}" type="pres">
      <dgm:prSet presAssocID="{6BE4EE39-EE7E-1E45-B6E7-16478BC2796B}" presName="rootComposite" presStyleCnt="0"/>
      <dgm:spPr/>
    </dgm:pt>
    <dgm:pt modelId="{2D88CCF8-5E24-6246-8B12-BB867BE7F7D9}" type="pres">
      <dgm:prSet presAssocID="{6BE4EE39-EE7E-1E45-B6E7-16478BC2796B}" presName="rootText" presStyleLbl="node1" presStyleIdx="3" presStyleCnt="4" custScaleY="147913" custLinFactY="19353" custLinFactNeighborX="-31033" custLinFactNeighborY="100000"/>
      <dgm:spPr/>
    </dgm:pt>
    <dgm:pt modelId="{309DBC31-1406-AD4A-B1FC-03F393888162}" type="pres">
      <dgm:prSet presAssocID="{6BE4EE39-EE7E-1E45-B6E7-16478BC2796B}" presName="rootConnector" presStyleLbl="node1" presStyleIdx="3" presStyleCnt="4"/>
      <dgm:spPr/>
    </dgm:pt>
    <dgm:pt modelId="{6AFAE22B-F8B4-8848-82B0-90899D1F370A}" type="pres">
      <dgm:prSet presAssocID="{6BE4EE39-EE7E-1E45-B6E7-16478BC2796B}" presName="childShape" presStyleCnt="0"/>
      <dgm:spPr/>
    </dgm:pt>
  </dgm:ptLst>
  <dgm:cxnLst>
    <dgm:cxn modelId="{B9F11F01-A173-5F49-9ED2-81D7265D2FCE}" srcId="{4FD8A0BE-390D-7F4F-B211-B2571FABAB60}" destId="{B5902F76-887B-7741-A6E6-8C9EECBB940F}" srcOrd="2" destOrd="0" parTransId="{5D488A41-092C-104B-B42E-53D0A4D3F693}" sibTransId="{92AFEBBE-DB56-E646-B45A-CC71BCDBB8CC}"/>
    <dgm:cxn modelId="{11B13E0E-E2EB-8846-B6D6-FB1271DBA366}" type="presOf" srcId="{4E8C76D4-BDAC-1547-B187-B02F157B8865}" destId="{527AD565-EDA5-D94B-A5E8-B06039965183}" srcOrd="0" destOrd="0" presId="urn:microsoft.com/office/officeart/2005/8/layout/hierarchy3"/>
    <dgm:cxn modelId="{9CC8881F-1B86-FE41-98BC-9C90D64C5A3A}" type="presOf" srcId="{EA314E91-AFA3-5643-8C76-A92BC00512DD}" destId="{13102F31-3C25-5D4B-9973-13333A4D26C9}" srcOrd="0" destOrd="0" presId="urn:microsoft.com/office/officeart/2005/8/layout/hierarchy3"/>
    <dgm:cxn modelId="{71C5B535-6EB1-4743-8B64-A748B2B27D1E}" type="presOf" srcId="{B5902F76-887B-7741-A6E6-8C9EECBB940F}" destId="{76BE6337-78AF-D847-AB2F-3B448030DB04}" srcOrd="0" destOrd="0" presId="urn:microsoft.com/office/officeart/2005/8/layout/hierarchy3"/>
    <dgm:cxn modelId="{D0D4053D-CB7E-974E-9FF2-C121EFDCA1A1}" srcId="{4FD8A0BE-390D-7F4F-B211-B2571FABAB60}" destId="{9EF48CD0-BC63-E14D-86A6-73CD4002E2C5}" srcOrd="1" destOrd="0" parTransId="{FE769FFE-4BB2-4B42-8291-ECC96B7F1E41}" sibTransId="{1205CFE1-3F97-E84D-813C-FBC37DF58691}"/>
    <dgm:cxn modelId="{3CE0293F-A87B-E14B-A221-A5C388CE40D1}" srcId="{EA314E91-AFA3-5643-8C76-A92BC00512DD}" destId="{09833CE0-41FE-6841-B874-C11B3A934FA5}" srcOrd="0" destOrd="0" parTransId="{75293566-B62B-DB46-8FAE-2B4B69BE2D98}" sibTransId="{CBD2B11E-8A79-FF40-99A3-94B70CEC322F}"/>
    <dgm:cxn modelId="{346F024D-615F-F44B-810D-5618116348DA}" type="presOf" srcId="{2778305E-771C-7649-BF1F-8CB5190EECA6}" destId="{597C5A26-3985-9E4A-8616-687C81456372}" srcOrd="0" destOrd="0" presId="urn:microsoft.com/office/officeart/2005/8/layout/hierarchy3"/>
    <dgm:cxn modelId="{CD83B951-61C9-E542-B800-97390D59ABDE}" type="presOf" srcId="{6BE4EE39-EE7E-1E45-B6E7-16478BC2796B}" destId="{2D88CCF8-5E24-6246-8B12-BB867BE7F7D9}" srcOrd="0" destOrd="0" presId="urn:microsoft.com/office/officeart/2005/8/layout/hierarchy3"/>
    <dgm:cxn modelId="{FAD9E152-9C87-D542-9E62-21CBA36AB4D3}" type="presOf" srcId="{75293566-B62B-DB46-8FAE-2B4B69BE2D98}" destId="{20CE2E90-5321-0C4D-9C83-FE1D5AA6303D}" srcOrd="0" destOrd="0" presId="urn:microsoft.com/office/officeart/2005/8/layout/hierarchy3"/>
    <dgm:cxn modelId="{6CC1A253-362C-DE42-8587-50AEF085AB63}" srcId="{4FD8A0BE-390D-7F4F-B211-B2571FABAB60}" destId="{EA314E91-AFA3-5643-8C76-A92BC00512DD}" srcOrd="0" destOrd="0" parTransId="{44BD2BAE-442A-1E47-A75D-6551A92582A0}" sibTransId="{5077665F-C3B4-B24E-919C-EE3003D38EBF}"/>
    <dgm:cxn modelId="{DA7B1254-AE62-6143-ABBB-E10D63676A3F}" type="presOf" srcId="{9EF48CD0-BC63-E14D-86A6-73CD4002E2C5}" destId="{957A8DE7-AB31-1D4D-9C9C-CD9D691DA36F}" srcOrd="0" destOrd="0" presId="urn:microsoft.com/office/officeart/2005/8/layout/hierarchy3"/>
    <dgm:cxn modelId="{D5D3445A-8480-B146-8520-9BEB2E59931B}" type="presOf" srcId="{9EF48CD0-BC63-E14D-86A6-73CD4002E2C5}" destId="{72439BC4-F17E-E74B-922F-1B1E0FD79B30}" srcOrd="1" destOrd="0" presId="urn:microsoft.com/office/officeart/2005/8/layout/hierarchy3"/>
    <dgm:cxn modelId="{7E7B5C6A-4368-E842-9025-A11BDBC845FD}" srcId="{9EF48CD0-BC63-E14D-86A6-73CD4002E2C5}" destId="{4E8C76D4-BDAC-1547-B187-B02F157B8865}" srcOrd="0" destOrd="0" parTransId="{2778305E-771C-7649-BF1F-8CB5190EECA6}" sibTransId="{2D7976D0-7F6C-7746-AD76-1F05AA0BF6DE}"/>
    <dgm:cxn modelId="{67311D73-A8E1-0041-8D36-776EC2F0FDF1}" type="presOf" srcId="{EA314E91-AFA3-5643-8C76-A92BC00512DD}" destId="{BA262254-E5DC-F342-8A39-500CB7A0DCC6}" srcOrd="1" destOrd="0" presId="urn:microsoft.com/office/officeart/2005/8/layout/hierarchy3"/>
    <dgm:cxn modelId="{E346097D-8CCB-DB42-AED0-182021EE73DD}" type="presOf" srcId="{4FD8A0BE-390D-7F4F-B211-B2571FABAB60}" destId="{1B672125-6316-B944-B99D-D56031778212}" srcOrd="0" destOrd="0" presId="urn:microsoft.com/office/officeart/2005/8/layout/hierarchy3"/>
    <dgm:cxn modelId="{F31A8F89-3C40-BC4D-8C03-75AF1D9D45B1}" type="presOf" srcId="{6BE4EE39-EE7E-1E45-B6E7-16478BC2796B}" destId="{309DBC31-1406-AD4A-B1FC-03F393888162}" srcOrd="1" destOrd="0" presId="urn:microsoft.com/office/officeart/2005/8/layout/hierarchy3"/>
    <dgm:cxn modelId="{58EC4292-8885-0E48-B0F9-D8793829B737}" type="presOf" srcId="{09833CE0-41FE-6841-B874-C11B3A934FA5}" destId="{D6D8738E-B638-244C-A0CA-BD23F7821AF0}" srcOrd="0" destOrd="0" presId="urn:microsoft.com/office/officeart/2005/8/layout/hierarchy3"/>
    <dgm:cxn modelId="{1576F1B8-91D1-4944-AF6E-B249AAA786DD}" srcId="{4FD8A0BE-390D-7F4F-B211-B2571FABAB60}" destId="{6BE4EE39-EE7E-1E45-B6E7-16478BC2796B}" srcOrd="3" destOrd="0" parTransId="{9A10D58F-F1D3-A74D-9781-0B29DB353E9E}" sibTransId="{F6EA7DB0-CE9D-2F4F-9C0E-33F1072BD1E7}"/>
    <dgm:cxn modelId="{838CE4CF-5DC4-0845-885D-925927DC04E9}" type="presOf" srcId="{B5902F76-887B-7741-A6E6-8C9EECBB940F}" destId="{AC08FECA-4AC7-084B-B65A-ABFCA8B9E9AD}" srcOrd="1" destOrd="0" presId="urn:microsoft.com/office/officeart/2005/8/layout/hierarchy3"/>
    <dgm:cxn modelId="{A4D63AF8-B276-6345-ABA9-991F9ACA3B3D}" type="presParOf" srcId="{1B672125-6316-B944-B99D-D56031778212}" destId="{6558AD3A-5028-5E4C-8A6C-CD560CED69D9}" srcOrd="0" destOrd="0" presId="urn:microsoft.com/office/officeart/2005/8/layout/hierarchy3"/>
    <dgm:cxn modelId="{E3851210-5C70-6A45-A4CB-F4CB138FD3FC}" type="presParOf" srcId="{6558AD3A-5028-5E4C-8A6C-CD560CED69D9}" destId="{540FD88F-0ADE-4044-9378-5B9E38C80330}" srcOrd="0" destOrd="0" presId="urn:microsoft.com/office/officeart/2005/8/layout/hierarchy3"/>
    <dgm:cxn modelId="{66CA9854-9E18-554B-98BE-BDD9E2719701}" type="presParOf" srcId="{540FD88F-0ADE-4044-9378-5B9E38C80330}" destId="{13102F31-3C25-5D4B-9973-13333A4D26C9}" srcOrd="0" destOrd="0" presId="urn:microsoft.com/office/officeart/2005/8/layout/hierarchy3"/>
    <dgm:cxn modelId="{CACBDA6C-9F81-2449-BBBA-74BD61536277}" type="presParOf" srcId="{540FD88F-0ADE-4044-9378-5B9E38C80330}" destId="{BA262254-E5DC-F342-8A39-500CB7A0DCC6}" srcOrd="1" destOrd="0" presId="urn:microsoft.com/office/officeart/2005/8/layout/hierarchy3"/>
    <dgm:cxn modelId="{680B1000-3FED-F44C-8251-6BFC8A3D2C94}" type="presParOf" srcId="{6558AD3A-5028-5E4C-8A6C-CD560CED69D9}" destId="{8BF0F3CA-FD6A-0A4E-8CD1-7EBBC4355661}" srcOrd="1" destOrd="0" presId="urn:microsoft.com/office/officeart/2005/8/layout/hierarchy3"/>
    <dgm:cxn modelId="{EF095A74-B154-FE4F-93B2-B47E706DFE48}" type="presParOf" srcId="{8BF0F3CA-FD6A-0A4E-8CD1-7EBBC4355661}" destId="{20CE2E90-5321-0C4D-9C83-FE1D5AA6303D}" srcOrd="0" destOrd="0" presId="urn:microsoft.com/office/officeart/2005/8/layout/hierarchy3"/>
    <dgm:cxn modelId="{7249F94F-2C90-0E43-9BF7-99DF04A34809}" type="presParOf" srcId="{8BF0F3CA-FD6A-0A4E-8CD1-7EBBC4355661}" destId="{D6D8738E-B638-244C-A0CA-BD23F7821AF0}" srcOrd="1" destOrd="0" presId="urn:microsoft.com/office/officeart/2005/8/layout/hierarchy3"/>
    <dgm:cxn modelId="{D445631A-9E8A-7F48-B083-2CFB68273593}" type="presParOf" srcId="{1B672125-6316-B944-B99D-D56031778212}" destId="{307BD335-FFFB-1946-BE59-BA7F159A2485}" srcOrd="1" destOrd="0" presId="urn:microsoft.com/office/officeart/2005/8/layout/hierarchy3"/>
    <dgm:cxn modelId="{3A5EEFCE-BA2F-1542-965F-F671D9FDC8E9}" type="presParOf" srcId="{307BD335-FFFB-1946-BE59-BA7F159A2485}" destId="{EC3A250C-8F23-9A4F-8365-A38EBA512DB9}" srcOrd="0" destOrd="0" presId="urn:microsoft.com/office/officeart/2005/8/layout/hierarchy3"/>
    <dgm:cxn modelId="{91DECC57-0ED8-6B48-ABC8-00942AC0381C}" type="presParOf" srcId="{EC3A250C-8F23-9A4F-8365-A38EBA512DB9}" destId="{957A8DE7-AB31-1D4D-9C9C-CD9D691DA36F}" srcOrd="0" destOrd="0" presId="urn:microsoft.com/office/officeart/2005/8/layout/hierarchy3"/>
    <dgm:cxn modelId="{5CC4CD7E-881B-EA4E-925F-A87CBB2E11A1}" type="presParOf" srcId="{EC3A250C-8F23-9A4F-8365-A38EBA512DB9}" destId="{72439BC4-F17E-E74B-922F-1B1E0FD79B30}" srcOrd="1" destOrd="0" presId="urn:microsoft.com/office/officeart/2005/8/layout/hierarchy3"/>
    <dgm:cxn modelId="{87818C0B-6058-8E46-9C49-F6673FED98A4}" type="presParOf" srcId="{307BD335-FFFB-1946-BE59-BA7F159A2485}" destId="{92A1D69F-8D19-FE4B-A501-23B2D7F268A0}" srcOrd="1" destOrd="0" presId="urn:microsoft.com/office/officeart/2005/8/layout/hierarchy3"/>
    <dgm:cxn modelId="{2C0FBB24-6E77-384E-AE1E-DC1D3AAD01D4}" type="presParOf" srcId="{92A1D69F-8D19-FE4B-A501-23B2D7F268A0}" destId="{597C5A26-3985-9E4A-8616-687C81456372}" srcOrd="0" destOrd="0" presId="urn:microsoft.com/office/officeart/2005/8/layout/hierarchy3"/>
    <dgm:cxn modelId="{C89CDA76-A730-EC4C-A22A-FDC2D1DA8AB5}" type="presParOf" srcId="{92A1D69F-8D19-FE4B-A501-23B2D7F268A0}" destId="{527AD565-EDA5-D94B-A5E8-B06039965183}" srcOrd="1" destOrd="0" presId="urn:microsoft.com/office/officeart/2005/8/layout/hierarchy3"/>
    <dgm:cxn modelId="{A900225D-418C-1842-8AA9-B09018652940}" type="presParOf" srcId="{1B672125-6316-B944-B99D-D56031778212}" destId="{D86AA339-87D9-0944-AD4E-8C96D634E744}" srcOrd="2" destOrd="0" presId="urn:microsoft.com/office/officeart/2005/8/layout/hierarchy3"/>
    <dgm:cxn modelId="{65DD9128-E4CC-C242-AA7A-B5E20F79A9E4}" type="presParOf" srcId="{D86AA339-87D9-0944-AD4E-8C96D634E744}" destId="{4CF0A83C-74E4-7E41-9003-E9B75672F97D}" srcOrd="0" destOrd="0" presId="urn:microsoft.com/office/officeart/2005/8/layout/hierarchy3"/>
    <dgm:cxn modelId="{274FD386-BF8E-8D4A-B198-D74497705A31}" type="presParOf" srcId="{4CF0A83C-74E4-7E41-9003-E9B75672F97D}" destId="{76BE6337-78AF-D847-AB2F-3B448030DB04}" srcOrd="0" destOrd="0" presId="urn:microsoft.com/office/officeart/2005/8/layout/hierarchy3"/>
    <dgm:cxn modelId="{FFA547C5-C71F-1F49-BA33-1A7EA6C5EC89}" type="presParOf" srcId="{4CF0A83C-74E4-7E41-9003-E9B75672F97D}" destId="{AC08FECA-4AC7-084B-B65A-ABFCA8B9E9AD}" srcOrd="1" destOrd="0" presId="urn:microsoft.com/office/officeart/2005/8/layout/hierarchy3"/>
    <dgm:cxn modelId="{FD367334-D5B0-0344-82D2-E451B629F70F}" type="presParOf" srcId="{D86AA339-87D9-0944-AD4E-8C96D634E744}" destId="{FB1BE2F9-D9A4-E14B-80A6-65760DE6E72B}" srcOrd="1" destOrd="0" presId="urn:microsoft.com/office/officeart/2005/8/layout/hierarchy3"/>
    <dgm:cxn modelId="{21FF4768-4047-FD41-9073-92E07229E5C1}" type="presParOf" srcId="{1B672125-6316-B944-B99D-D56031778212}" destId="{CB3EFE1E-68C4-A04A-88E9-B26D5161414D}" srcOrd="3" destOrd="0" presId="urn:microsoft.com/office/officeart/2005/8/layout/hierarchy3"/>
    <dgm:cxn modelId="{6DDECAB5-41D5-F740-B85A-C18E7CD5A0F7}" type="presParOf" srcId="{CB3EFE1E-68C4-A04A-88E9-B26D5161414D}" destId="{7C1B61AB-D098-DF4E-B196-BE246948F995}" srcOrd="0" destOrd="0" presId="urn:microsoft.com/office/officeart/2005/8/layout/hierarchy3"/>
    <dgm:cxn modelId="{D9C0F45F-D63F-064B-BE51-70BEEC2B8544}" type="presParOf" srcId="{7C1B61AB-D098-DF4E-B196-BE246948F995}" destId="{2D88CCF8-5E24-6246-8B12-BB867BE7F7D9}" srcOrd="0" destOrd="0" presId="urn:microsoft.com/office/officeart/2005/8/layout/hierarchy3"/>
    <dgm:cxn modelId="{D8B7ACB3-3924-8946-BBFA-89FFE8ABC3C3}" type="presParOf" srcId="{7C1B61AB-D098-DF4E-B196-BE246948F995}" destId="{309DBC31-1406-AD4A-B1FC-03F393888162}" srcOrd="1" destOrd="0" presId="urn:microsoft.com/office/officeart/2005/8/layout/hierarchy3"/>
    <dgm:cxn modelId="{1B1E5DC8-B8DE-D342-84F8-6A281FF65937}" type="presParOf" srcId="{CB3EFE1E-68C4-A04A-88E9-B26D5161414D}" destId="{6AFAE22B-F8B4-8848-82B0-90899D1F370A}" srcOrd="1" destOrd="0" presId="urn:microsoft.com/office/officeart/2005/8/layout/hierarchy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102F31-3C25-5D4B-9973-13333A4D26C9}">
      <dsp:nvSpPr>
        <dsp:cNvPr id="0" name=""/>
        <dsp:cNvSpPr/>
      </dsp:nvSpPr>
      <dsp:spPr>
        <a:xfrm>
          <a:off x="4858" y="1654067"/>
          <a:ext cx="2559336" cy="713549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Fornitori</a:t>
          </a:r>
          <a:b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accesso diretto </a:t>
          </a:r>
        </a:p>
      </dsp:txBody>
      <dsp:txXfrm>
        <a:off x="25757" y="1674966"/>
        <a:ext cx="2517538" cy="671751"/>
      </dsp:txXfrm>
    </dsp:sp>
    <dsp:sp modelId="{20CE2E90-5321-0C4D-9C83-FE1D5AA6303D}">
      <dsp:nvSpPr>
        <dsp:cNvPr id="0" name=""/>
        <dsp:cNvSpPr/>
      </dsp:nvSpPr>
      <dsp:spPr>
        <a:xfrm>
          <a:off x="260791" y="2367616"/>
          <a:ext cx="124889" cy="24579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7943"/>
              </a:lnTo>
              <a:lnTo>
                <a:pt x="124889" y="2457943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D8738E-B638-244C-A0CA-BD23F7821AF0}">
      <dsp:nvSpPr>
        <dsp:cNvPr id="0" name=""/>
        <dsp:cNvSpPr/>
      </dsp:nvSpPr>
      <dsp:spPr>
        <a:xfrm>
          <a:off x="385681" y="4422724"/>
          <a:ext cx="1809903" cy="805669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badi" panose="020B0604020104020204" pitchFamily="34" charset="0"/>
            </a:rPr>
            <a:t>Welfare digitale ad accesso diretto</a:t>
          </a:r>
        </a:p>
      </dsp:txBody>
      <dsp:txXfrm>
        <a:off x="409278" y="4446321"/>
        <a:ext cx="1762709" cy="758475"/>
      </dsp:txXfrm>
    </dsp:sp>
    <dsp:sp modelId="{957A8DE7-AB31-1D4D-9C9C-CD9D691DA36F}">
      <dsp:nvSpPr>
        <dsp:cNvPr id="0" name=""/>
        <dsp:cNvSpPr/>
      </dsp:nvSpPr>
      <dsp:spPr>
        <a:xfrm>
          <a:off x="3869263" y="1676306"/>
          <a:ext cx="2243112" cy="72118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Fornitori</a:t>
          </a:r>
          <a:b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accesso indiretto </a:t>
          </a:r>
        </a:p>
      </dsp:txBody>
      <dsp:txXfrm>
        <a:off x="3890386" y="1697429"/>
        <a:ext cx="2200866" cy="678940"/>
      </dsp:txXfrm>
    </dsp:sp>
    <dsp:sp modelId="{597C5A26-3985-9E4A-8616-687C81456372}">
      <dsp:nvSpPr>
        <dsp:cNvPr id="0" name=""/>
        <dsp:cNvSpPr/>
      </dsp:nvSpPr>
      <dsp:spPr>
        <a:xfrm>
          <a:off x="4093575" y="2397493"/>
          <a:ext cx="170410" cy="747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7761"/>
              </a:lnTo>
              <a:lnTo>
                <a:pt x="170410" y="747761"/>
              </a:lnTo>
            </a:path>
          </a:pathLst>
        </a:cu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AD565-EDA5-D94B-A5E8-B06039965183}">
      <dsp:nvSpPr>
        <dsp:cNvPr id="0" name=""/>
        <dsp:cNvSpPr/>
      </dsp:nvSpPr>
      <dsp:spPr>
        <a:xfrm>
          <a:off x="4263985" y="2753986"/>
          <a:ext cx="1524946" cy="782537"/>
        </a:xfrm>
        <a:prstGeom prst="roundRect">
          <a:avLst>
            <a:gd name="adj" fmla="val 10000"/>
          </a:avLst>
        </a:prstGeom>
        <a:solidFill>
          <a:schemeClr val="accent4">
            <a:alpha val="90000"/>
          </a:schemeClr>
        </a:solidFill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latin typeface="Abadi" panose="020B0604020104020204" pitchFamily="34" charset="0"/>
            </a:rPr>
            <a:t>Welfare aziendale</a:t>
          </a:r>
        </a:p>
      </dsp:txBody>
      <dsp:txXfrm>
        <a:off x="4286905" y="2776906"/>
        <a:ext cx="1479106" cy="736697"/>
      </dsp:txXfrm>
    </dsp:sp>
    <dsp:sp modelId="{76BE6337-78AF-D847-AB2F-3B448030DB04}">
      <dsp:nvSpPr>
        <dsp:cNvPr id="0" name=""/>
        <dsp:cNvSpPr/>
      </dsp:nvSpPr>
      <dsp:spPr>
        <a:xfrm>
          <a:off x="7058746" y="3949971"/>
          <a:ext cx="1565075" cy="130040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Clienti</a:t>
          </a:r>
          <a:b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accesso diretto </a:t>
          </a:r>
        </a:p>
      </dsp:txBody>
      <dsp:txXfrm>
        <a:off x="7096834" y="3988059"/>
        <a:ext cx="1488899" cy="1224229"/>
      </dsp:txXfrm>
    </dsp:sp>
    <dsp:sp modelId="{2D88CCF8-5E24-6246-8B12-BB867BE7F7D9}">
      <dsp:nvSpPr>
        <dsp:cNvPr id="0" name=""/>
        <dsp:cNvSpPr/>
      </dsp:nvSpPr>
      <dsp:spPr>
        <a:xfrm>
          <a:off x="7061861" y="2701744"/>
          <a:ext cx="1565075" cy="1157474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Clienti</a:t>
          </a:r>
          <a:b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</a:br>
          <a:r>
            <a:rPr lang="it-IT" sz="2000" kern="1200" dirty="0">
              <a:solidFill>
                <a:schemeClr val="tx1"/>
              </a:solidFill>
              <a:latin typeface="Abadi" panose="020B0604020104020204" pitchFamily="34" charset="0"/>
            </a:rPr>
            <a:t>accesso indiretto </a:t>
          </a:r>
        </a:p>
      </dsp:txBody>
      <dsp:txXfrm>
        <a:off x="7095762" y="2735645"/>
        <a:ext cx="1497273" cy="1089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58E0C-F7CF-A641-BF83-A4F66397D47A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9A7FD-D504-664D-8C33-D1D2E61693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15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94CB14-892E-7EB9-9365-9E726E5EC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6525BE-9E02-02A5-8732-A0C0F754C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FD1CC6-27BA-A892-EAC9-F9782B540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B1F4C-3E87-ECDF-21A0-761A4512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041C1C-3E75-91A8-0AFB-7AD80A2A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9484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9435F8-3129-4559-B048-2746B0925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D525D3-BB67-551D-9C53-9A72674A8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00CD7C-0C37-251D-813B-A5020193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39291FA-B72F-BC6C-7099-75EE960E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18E80B-4C28-2DB9-4FC0-D406CCC97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4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25A21D7-2506-0563-3260-984CBBEFC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EE00A85-81B4-69AE-230B-F4CF46DD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F2FF33-6215-6F22-10CB-20D0373E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78BB467-5DEB-C6A6-A2B2-20979FF2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176302-440D-B885-3BAE-0ED8F9249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891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DAFC2E-C0CD-AECF-9FB6-C6CEAFE79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104E5F-68A5-C070-98EA-7BA1E5974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09DA5E-3EE9-6BFE-E732-5D2E9D91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70EA5F-FAC8-50CF-1959-6C3E3785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7FF9C0A-A727-1728-BD1C-F6FCA05F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722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DD3674-AF07-BEA2-76F3-156262B37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D23181-CCA2-130E-993D-00A8C762A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A93B0A-5515-C74C-B5E3-E648D886C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7CBBDE-1653-58A6-56D0-015EA359A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002E83-24CD-219E-A05D-72C43C07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794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2E247-95EA-EE2D-57C4-C40D44E16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2C640-F98A-1328-80C8-0714530750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41E31B-27E7-A256-99EC-2988534CB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43C4A8-8B29-A03E-66DA-7D4C7F768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01E5CC3-7AAA-5286-5D9C-AF95E2645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0F261E-E4F1-4B2E-A059-60CABA19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38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5986E0-5F99-0653-3559-8C587CF6F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B7C0811-82F1-50FB-8773-8EE8EB06A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4481D4-2AFC-E84E-DA7F-460FB2B01E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1B68386-69C6-C838-520C-889D7D1537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EEDF381-A4DB-E040-55BF-3325FD45F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6D32E24-51F5-6F10-9869-066C709BB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6F40D66-F687-98B9-4591-673C6B0E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A8AC319-8FAB-9B8E-B30C-772407C62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391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BD7D08-C7A0-3E61-0F08-532FB1276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78F128-E85C-AE66-BAAB-D6D5FCCF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3C9F740-1CE8-694E-2A76-3FAEDA744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DB8601B-3AF7-5CB8-A89A-B44F656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110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DE31584-8820-DF52-7D91-B1E2A5CA8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F8A26A0-9477-118B-865D-EB6950C1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2FC2173-AC4A-ACB4-981E-6197C31D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11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75BABC-7DA9-C43A-51F3-D47FE3DB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D7EBF8-49C4-6995-21B3-484153ED9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4A9A785-095A-D5D4-B971-24CB0D0D2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D9224C5-B0AD-90A2-BB1A-D75D0A7C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72EF54-2A72-7971-3C6C-8B233D93D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774340-B95B-E178-2124-4858838B9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00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E73CB-DEDB-96F1-3942-CA2A4EA81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5B8563C-9628-9E00-6DA8-F1AC154D4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A78E08F-FEB7-805D-E1D7-C7E0C93A9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63D8BE-FD46-192D-6CAF-92382E86C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0BD918C-E4BB-0FD5-92F7-FD90B02F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92C680-6E1E-C71E-3CDA-D74D871F7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13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2B2F3F3-0E15-5B6E-E176-7B3102D1F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7A0C1F-E7B7-A147-A900-D7CAABB79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6ED5FE-EEC9-8A59-26E0-9B6157F2A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13D5A-1F34-8F41-A35B-6BF3D8B29043}" type="datetimeFigureOut">
              <a:rPr lang="it-IT" smtClean="0"/>
              <a:t>29/08/23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95E2A0-BF33-3463-D2FE-D729E61CE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695DA9-8B71-0505-AA5A-5B976CF7A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56D7E-C818-9047-8D4D-E0FB67CF87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50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ight Triangle 29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1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EBB45151-CCA7-780A-DEEA-70D33EC6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786" y="611335"/>
            <a:ext cx="3041668" cy="148281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820634-1EE0-EC9B-BB6A-E39AD87256D6}"/>
              </a:ext>
            </a:extLst>
          </p:cNvPr>
          <p:cNvSpPr txBox="1"/>
          <p:nvPr/>
        </p:nvSpPr>
        <p:spPr>
          <a:xfrm>
            <a:off x="470647" y="2105242"/>
            <a:ext cx="115743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sz="4800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Welfare systems in the age of platforms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60E4FA7-F6B8-6847-A82A-3CE0FECF249E}"/>
              </a:ext>
            </a:extLst>
          </p:cNvPr>
          <p:cNvSpPr txBox="1"/>
          <p:nvPr/>
        </p:nvSpPr>
        <p:spPr>
          <a:xfrm>
            <a:off x="641774" y="4936067"/>
            <a:ext cx="223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Progetto finanziato da</a:t>
            </a:r>
            <a:endParaRPr lang="it-IT" sz="1050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1B5E5E5-CD3F-8200-0161-C5A54A4FF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584" y="5076553"/>
            <a:ext cx="2131480" cy="1383451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02C4E15-C7D2-992F-8893-38261A57912D}"/>
              </a:ext>
            </a:extLst>
          </p:cNvPr>
          <p:cNvSpPr txBox="1"/>
          <p:nvPr/>
        </p:nvSpPr>
        <p:spPr>
          <a:xfrm>
            <a:off x="3186279" y="4936067"/>
            <a:ext cx="223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Partner di progetto</a:t>
            </a:r>
            <a:endParaRPr lang="it-IT" sz="1050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3D1F0144-A2FC-D75D-ED61-DF68BD9765E5}"/>
              </a:ext>
            </a:extLst>
          </p:cNvPr>
          <p:cNvCxnSpPr/>
          <p:nvPr/>
        </p:nvCxnSpPr>
        <p:spPr>
          <a:xfrm>
            <a:off x="3186279" y="5000261"/>
            <a:ext cx="0" cy="1057639"/>
          </a:xfrm>
          <a:prstGeom prst="line">
            <a:avLst/>
          </a:prstGeom>
          <a:ln>
            <a:solidFill>
              <a:srgbClr val="1A2B7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magine 4">
            <a:extLst>
              <a:ext uri="{FF2B5EF4-FFF2-40B4-BE49-F238E27FC236}">
                <a16:creationId xmlns:a16="http://schemas.microsoft.com/office/drawing/2014/main" id="{51FFD089-B356-7421-6EF0-6F1F2E8D08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2006" y="5103136"/>
            <a:ext cx="8773572" cy="107164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8AF7E029-3B8E-56CA-C61C-2127AFAAEAA8}"/>
              </a:ext>
            </a:extLst>
          </p:cNvPr>
          <p:cNvSpPr txBox="1"/>
          <p:nvPr/>
        </p:nvSpPr>
        <p:spPr>
          <a:xfrm>
            <a:off x="323440" y="3427216"/>
            <a:ext cx="118687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sz="3200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Commissione consigliare Digitalizzazione/Welfare </a:t>
            </a:r>
          </a:p>
          <a:p>
            <a:pPr algn="ctr" fontAlgn="t"/>
            <a:r>
              <a:rPr lang="it-IT" sz="3200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Comune di Milano, 29 agosto 2023</a:t>
            </a:r>
          </a:p>
        </p:txBody>
      </p:sp>
    </p:spTree>
    <p:extLst>
      <p:ext uri="{BB962C8B-B14F-4D97-AF65-F5344CB8AC3E}">
        <p14:creationId xmlns:p14="http://schemas.microsoft.com/office/powerpoint/2010/main" val="214001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Come cambiano gli ecosistemi del welfare? 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77A0C95-6C43-5440-80AC-F29DD7D0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C6720C67-4600-460F-F692-DDE21BE506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447621"/>
              </p:ext>
            </p:extLst>
          </p:nvPr>
        </p:nvGraphicFramePr>
        <p:xfrm>
          <a:off x="838199" y="1825625"/>
          <a:ext cx="10736178" cy="366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726">
                  <a:extLst>
                    <a:ext uri="{9D8B030D-6E8A-4147-A177-3AD203B41FA5}">
                      <a16:colId xmlns:a16="http://schemas.microsoft.com/office/drawing/2014/main" val="2783283068"/>
                    </a:ext>
                  </a:extLst>
                </a:gridCol>
                <a:gridCol w="3578726">
                  <a:extLst>
                    <a:ext uri="{9D8B030D-6E8A-4147-A177-3AD203B41FA5}">
                      <a16:colId xmlns:a16="http://schemas.microsoft.com/office/drawing/2014/main" val="1255532732"/>
                    </a:ext>
                  </a:extLst>
                </a:gridCol>
                <a:gridCol w="3578726">
                  <a:extLst>
                    <a:ext uri="{9D8B030D-6E8A-4147-A177-3AD203B41FA5}">
                      <a16:colId xmlns:a16="http://schemas.microsoft.com/office/drawing/2014/main" val="2139601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Opportunità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Limiti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7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Regolazione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Visibilità, trasparenza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 momento la logica di piattaforma sta rafforzando il mercato informale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42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Territorio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Opportunità per operatori aree interne (caso medici)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Servizi utilizzati prevalentemente nelle aree urbane (ruolo dell’alfabetizzazione digitale, complessità vita metropolitana ecc.)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7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Utenza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Allargamento: superamento stigma (caso psicologi); visibilità dell’area grigia</a:t>
                      </a:r>
                    </a:p>
                    <a:p>
                      <a:r>
                        <a:rPr lang="it-IT" dirty="0"/>
                        <a:t>Ibridazione </a:t>
                      </a:r>
                    </a:p>
                    <a:p>
                      <a:r>
                        <a:rPr lang="it-IT" dirty="0"/>
                        <a:t>Nuove forme di segretariato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Nuove disuguaglianze (digital divide)</a:t>
                      </a:r>
                    </a:p>
                    <a:p>
                      <a:r>
                        <a:rPr lang="it-IT" dirty="0"/>
                        <a:t>Mancata analisi dei dati</a:t>
                      </a:r>
                    </a:p>
                    <a:p>
                      <a:r>
                        <a:rPr lang="it-IT" dirty="0"/>
                        <a:t>Assenza di logiche peer-to-peer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588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781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Come cambiano gli ecosistemi del welfare? 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77A0C95-6C43-5440-80AC-F29DD7D0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F9B52C2-7807-B91B-47F0-1351823DD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/>
          </a:p>
        </p:txBody>
      </p:sp>
      <p:graphicFrame>
        <p:nvGraphicFramePr>
          <p:cNvPr id="3" name="Tabella 7">
            <a:extLst>
              <a:ext uri="{FF2B5EF4-FFF2-40B4-BE49-F238E27FC236}">
                <a16:creationId xmlns:a16="http://schemas.microsoft.com/office/drawing/2014/main" id="{518585B8-DD3E-6B0B-5D6C-17E0300FEB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878786"/>
              </p:ext>
            </p:extLst>
          </p:nvPr>
        </p:nvGraphicFramePr>
        <p:xfrm>
          <a:off x="838200" y="1646124"/>
          <a:ext cx="10784305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90">
                  <a:extLst>
                    <a:ext uri="{9D8B030D-6E8A-4147-A177-3AD203B41FA5}">
                      <a16:colId xmlns:a16="http://schemas.microsoft.com/office/drawing/2014/main" val="2783283068"/>
                    </a:ext>
                  </a:extLst>
                </a:gridCol>
                <a:gridCol w="4149141">
                  <a:extLst>
                    <a:ext uri="{9D8B030D-6E8A-4147-A177-3AD203B41FA5}">
                      <a16:colId xmlns:a16="http://schemas.microsoft.com/office/drawing/2014/main" val="1255532732"/>
                    </a:ext>
                  </a:extLst>
                </a:gridCol>
                <a:gridCol w="4476074">
                  <a:extLst>
                    <a:ext uri="{9D8B030D-6E8A-4147-A177-3AD203B41FA5}">
                      <a16:colId xmlns:a16="http://schemas.microsoft.com/office/drawing/2014/main" val="2139601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Opportunità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Limiti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88750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Processi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Efficientamento grazie a </a:t>
                      </a:r>
                      <a:r>
                        <a:rPr lang="it-IT" dirty="0" err="1"/>
                        <a:t>digitizzazione</a:t>
                      </a:r>
                      <a:r>
                        <a:rPr lang="it-IT" dirty="0"/>
                        <a:t> e digitalizzazione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Forme ibride, con duplicazione processi</a:t>
                      </a:r>
                    </a:p>
                    <a:p>
                      <a:r>
                        <a:rPr lang="it-IT" dirty="0"/>
                        <a:t>Ruolo dell’imprinting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381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Figure professionali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Nuove figure professionali (es. community manager)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Adattamento su base volontaristica, con conseguente ambiguità di ruolo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42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Reti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Logica infrastrutturale, potenziale integrazione tra servizi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Aumento complessità istituzionale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79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Finanziamento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Disponibilità di nuove fonti di finanziamento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Finanziarizzazione del settore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222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Potenziale rafforzamento del ruolo di aggregazione di servizi e certificazione di qualità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Adesione solo formale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838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522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50CEED20-A22C-4FC3-BC0E-F4FE53FDE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849524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679732"/>
            <a:ext cx="6009366" cy="54238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EBB45151-CCA7-780A-DEEA-70D33EC6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446" y="840980"/>
            <a:ext cx="3000093" cy="146254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687568" y="6355073"/>
            <a:ext cx="6007608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C68BE152-5A2E-94E8-772C-6C5A20CD0964}"/>
              </a:ext>
            </a:extLst>
          </p:cNvPr>
          <p:cNvSpPr txBox="1"/>
          <p:nvPr/>
        </p:nvSpPr>
        <p:spPr>
          <a:xfrm>
            <a:off x="5685810" y="2028826"/>
            <a:ext cx="6009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sz="2800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Welfare systems in the age of platforms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3CCE3888-9C05-F184-C16E-F49638BE647D}"/>
              </a:ext>
            </a:extLst>
          </p:cNvPr>
          <p:cNvSpPr txBox="1"/>
          <p:nvPr/>
        </p:nvSpPr>
        <p:spPr>
          <a:xfrm>
            <a:off x="5685808" y="3268782"/>
            <a:ext cx="60093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sz="4400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Grazie per l’attenzione</a:t>
            </a:r>
            <a:endParaRPr lang="it-IT" sz="2400" b="1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CEAC36E3-8710-4102-D7C5-66B87400AD6B}"/>
              </a:ext>
            </a:extLst>
          </p:cNvPr>
          <p:cNvSpPr txBox="1"/>
          <p:nvPr/>
        </p:nvSpPr>
        <p:spPr>
          <a:xfrm>
            <a:off x="5936629" y="5147527"/>
            <a:ext cx="5507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b="1" dirty="0" err="1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https</a:t>
            </a:r>
            <a:r>
              <a:rPr lang="it-IT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://</a:t>
            </a:r>
            <a:r>
              <a:rPr lang="it-IT" b="1" dirty="0" err="1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www.weplat.it</a:t>
            </a:r>
            <a:r>
              <a:rPr lang="it-IT" b="1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endParaRPr lang="it-IT" sz="1050" b="1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8786BDE2-D131-FB27-0ADE-5E348239CF75}"/>
              </a:ext>
            </a:extLst>
          </p:cNvPr>
          <p:cNvSpPr txBox="1"/>
          <p:nvPr/>
        </p:nvSpPr>
        <p:spPr>
          <a:xfrm>
            <a:off x="1702865" y="3855845"/>
            <a:ext cx="223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Partner di progetto</a:t>
            </a:r>
            <a:endParaRPr lang="it-IT" sz="1050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73146606-20D1-C2D9-D4F4-64EEB441D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5092" y="2577778"/>
            <a:ext cx="2131480" cy="1383451"/>
          </a:xfrm>
          <a:prstGeom prst="rect">
            <a:avLst/>
          </a:prstGeom>
        </p:spPr>
      </p:pic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1ECC4AB7-583D-0035-166A-659DA6D50C1E}"/>
              </a:ext>
            </a:extLst>
          </p:cNvPr>
          <p:cNvSpPr txBox="1"/>
          <p:nvPr/>
        </p:nvSpPr>
        <p:spPr>
          <a:xfrm>
            <a:off x="1759414" y="2479315"/>
            <a:ext cx="2237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it-IT" dirty="0">
                <a:solidFill>
                  <a:srgbClr val="1A2B73"/>
                </a:solidFill>
                <a:latin typeface="Abadi MT Condensed Extra Bold" panose="020B0306030101010103" pitchFamily="34" charset="77"/>
                <a:ea typeface="Tahoma" panose="020B0604030504040204" pitchFamily="34" charset="0"/>
                <a:cs typeface="Tahoma" panose="020B0604030504040204" pitchFamily="34" charset="0"/>
              </a:rPr>
              <a:t>Progetto finanziato da</a:t>
            </a:r>
            <a:endParaRPr lang="it-IT" sz="1050" cap="all" dirty="0">
              <a:solidFill>
                <a:srgbClr val="1A2B73"/>
              </a:solidFill>
              <a:latin typeface="Abadi MT Condensed Extra Bold" panose="020B0306030101010103" pitchFamily="34" charset="77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2602CE27-B57F-99AD-1535-D0F01ED6F2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881" y="4192215"/>
            <a:ext cx="5533901" cy="675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9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0" name="Titolo 1">
            <a:extLst>
              <a:ext uri="{FF2B5EF4-FFF2-40B4-BE49-F238E27FC236}">
                <a16:creationId xmlns:a16="http://schemas.microsoft.com/office/drawing/2014/main" id="{E83E527F-26B0-8F49-B6A0-A5F8015E3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479493"/>
            <a:ext cx="1061085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Che </a:t>
            </a:r>
            <a:r>
              <a:rPr lang="en-GB" b="1" dirty="0" err="1">
                <a:solidFill>
                  <a:srgbClr val="1A2B73"/>
                </a:solidFill>
                <a:latin typeface="Abadi MT Condensed Light" panose="020B0306030101010103" pitchFamily="34" charset="77"/>
              </a:rPr>
              <a:t>cosa</a:t>
            </a:r>
            <a:r>
              <a:rPr lang="en-GB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 </a:t>
            </a:r>
            <a:r>
              <a:rPr lang="en-GB" b="1" dirty="0" err="1">
                <a:solidFill>
                  <a:srgbClr val="1A2B73"/>
                </a:solidFill>
                <a:latin typeface="Abadi MT Condensed Light" panose="020B0306030101010103" pitchFamily="34" charset="77"/>
              </a:rPr>
              <a:t>sono</a:t>
            </a:r>
            <a:r>
              <a:rPr lang="en-GB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 le </a:t>
            </a:r>
            <a:r>
              <a:rPr lang="en-GB" b="1" dirty="0" err="1">
                <a:solidFill>
                  <a:srgbClr val="1A2B73"/>
                </a:solidFill>
                <a:latin typeface="Abadi MT Condensed Light" panose="020B0306030101010103" pitchFamily="34" charset="77"/>
              </a:rPr>
              <a:t>piattaforme</a:t>
            </a:r>
            <a:r>
              <a:rPr lang="en-GB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 (di welfare)?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E77A16F-2657-A241-92B1-D93ABC14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93" y="1621799"/>
            <a:ext cx="11453850" cy="4756707"/>
          </a:xfrm>
        </p:spPr>
        <p:txBody>
          <a:bodyPr>
            <a:noAutofit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US" sz="2600" dirty="0">
                <a:latin typeface="Abadi MT Condensed Light" panose="020B0306030101010103" pitchFamily="34" charset="77"/>
              </a:rPr>
              <a:t>Digital </a:t>
            </a:r>
            <a:r>
              <a:rPr lang="en-US" sz="2600" dirty="0" err="1">
                <a:latin typeface="Abadi MT Condensed Light" panose="020B0306030101010103" pitchFamily="34" charset="77"/>
              </a:rPr>
              <a:t>labour</a:t>
            </a:r>
            <a:r>
              <a:rPr lang="en-US" sz="2600" dirty="0">
                <a:latin typeface="Abadi MT Condensed Light" panose="020B0306030101010103" pitchFamily="34" charset="77"/>
              </a:rPr>
              <a:t> platforms are internet-based companies that intermediate and </a:t>
            </a:r>
            <a:r>
              <a:rPr lang="en-US" sz="2600" dirty="0" err="1">
                <a:latin typeface="Abadi MT Condensed Light" panose="020B0306030101010103" pitchFamily="34" charset="77"/>
              </a:rPr>
              <a:t>organise</a:t>
            </a:r>
            <a:r>
              <a:rPr lang="en-US" sz="2600" dirty="0">
                <a:latin typeface="Abadi MT Condensed Light" panose="020B0306030101010103" pitchFamily="34" charset="77"/>
              </a:rPr>
              <a:t> the work provided by workers or self-employed people to third-party clients. (</a:t>
            </a:r>
            <a:r>
              <a:rPr lang="it-IT" sz="2600" dirty="0" err="1">
                <a:latin typeface="Abadi MT Condensed Light" panose="020B0306030101010103" pitchFamily="34" charset="77"/>
              </a:rPr>
              <a:t>Proposal</a:t>
            </a:r>
            <a:r>
              <a:rPr lang="it-IT" sz="2600" dirty="0">
                <a:latin typeface="Abadi MT Condensed Light" panose="020B0306030101010103" pitchFamily="34" charset="77"/>
              </a:rPr>
              <a:t> for a Directive of the </a:t>
            </a:r>
            <a:r>
              <a:rPr lang="it-IT" sz="2600" dirty="0" err="1">
                <a:latin typeface="Abadi MT Condensed Light" panose="020B0306030101010103" pitchFamily="34" charset="77"/>
              </a:rPr>
              <a:t>European</a:t>
            </a:r>
            <a:r>
              <a:rPr lang="it-IT" sz="2600" dirty="0">
                <a:latin typeface="Abadi MT Condensed Light" panose="020B0306030101010103" pitchFamily="34" charset="77"/>
              </a:rPr>
              <a:t> </a:t>
            </a:r>
            <a:r>
              <a:rPr lang="it-IT" sz="2600" dirty="0" err="1">
                <a:latin typeface="Abadi MT Condensed Light" panose="020B0306030101010103" pitchFamily="34" charset="77"/>
              </a:rPr>
              <a:t>Parliament</a:t>
            </a:r>
            <a:r>
              <a:rPr lang="it-IT" sz="2600" dirty="0">
                <a:latin typeface="Abadi MT Condensed Light" panose="020B0306030101010103" pitchFamily="34" charset="77"/>
              </a:rPr>
              <a:t> and of the </a:t>
            </a:r>
            <a:r>
              <a:rPr lang="it-IT" sz="2600" dirty="0" err="1">
                <a:latin typeface="Abadi MT Condensed Light" panose="020B0306030101010103" pitchFamily="34" charset="77"/>
              </a:rPr>
              <a:t>Council</a:t>
            </a:r>
            <a:r>
              <a:rPr lang="it-IT" sz="2600" dirty="0">
                <a:latin typeface="Abadi MT Condensed Light" panose="020B0306030101010103" pitchFamily="34" charset="77"/>
              </a:rPr>
              <a:t> on </a:t>
            </a:r>
            <a:r>
              <a:rPr lang="it-IT" sz="2600" dirty="0" err="1">
                <a:latin typeface="Abadi MT Condensed Light" panose="020B0306030101010103" pitchFamily="34" charset="77"/>
              </a:rPr>
              <a:t>improving</a:t>
            </a:r>
            <a:r>
              <a:rPr lang="it-IT" sz="2600" dirty="0">
                <a:latin typeface="Abadi MT Condensed Light" panose="020B0306030101010103" pitchFamily="34" charset="77"/>
              </a:rPr>
              <a:t> working </a:t>
            </a:r>
            <a:r>
              <a:rPr lang="it-IT" sz="2600" dirty="0" err="1">
                <a:latin typeface="Abadi MT Condensed Light" panose="020B0306030101010103" pitchFamily="34" charset="77"/>
              </a:rPr>
              <a:t>conditions</a:t>
            </a:r>
            <a:r>
              <a:rPr lang="it-IT" sz="2600" dirty="0">
                <a:latin typeface="Abadi MT Condensed Light" panose="020B0306030101010103" pitchFamily="34" charset="77"/>
              </a:rPr>
              <a:t> in </a:t>
            </a:r>
            <a:r>
              <a:rPr lang="it-IT" sz="2600" dirty="0" err="1">
                <a:latin typeface="Abadi MT Condensed Light" panose="020B0306030101010103" pitchFamily="34" charset="77"/>
              </a:rPr>
              <a:t>platform</a:t>
            </a:r>
            <a:r>
              <a:rPr lang="it-IT" sz="2600" dirty="0">
                <a:latin typeface="Abadi MT Condensed Light" panose="020B0306030101010103" pitchFamily="34" charset="77"/>
              </a:rPr>
              <a:t> work )</a:t>
            </a:r>
            <a:endParaRPr lang="en-US" sz="2600" dirty="0">
              <a:latin typeface="Abadi MT Condensed Light" panose="020B0306030101010103" pitchFamily="34" charset="77"/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</a:pPr>
            <a:r>
              <a:rPr lang="en-GB" sz="2600" dirty="0">
                <a:latin typeface="Abadi MT Condensed Light" panose="020B0306030101010103" pitchFamily="34" charset="77"/>
              </a:rPr>
              <a:t>La </a:t>
            </a:r>
            <a:r>
              <a:rPr lang="en-GB" sz="2600" dirty="0" err="1">
                <a:latin typeface="Abadi MT Condensed Light" panose="020B0306030101010103" pitchFamily="34" charset="77"/>
              </a:rPr>
              <a:t>piattaforma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è</a:t>
            </a:r>
            <a:r>
              <a:rPr lang="en-GB" sz="2600" dirty="0">
                <a:latin typeface="Abadi MT Condensed Light" panose="020B0306030101010103" pitchFamily="34" charset="77"/>
              </a:rPr>
              <a:t> “</a:t>
            </a:r>
            <a:r>
              <a:rPr lang="en-GB" sz="2600" dirty="0" err="1">
                <a:latin typeface="Abadi MT Condensed Light" panose="020B0306030101010103" pitchFamily="34" charset="77"/>
              </a:rPr>
              <a:t>un’architettura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programmabile</a:t>
            </a:r>
            <a:r>
              <a:rPr lang="en-GB" sz="2600" dirty="0">
                <a:latin typeface="Abadi MT Condensed Light" panose="020B0306030101010103" pitchFamily="34" charset="77"/>
              </a:rPr>
              <a:t>, </a:t>
            </a:r>
            <a:r>
              <a:rPr lang="en-GB" sz="2600" dirty="0" err="1">
                <a:latin typeface="Abadi MT Condensed Light" panose="020B0306030101010103" pitchFamily="34" charset="77"/>
              </a:rPr>
              <a:t>progettata</a:t>
            </a:r>
            <a:r>
              <a:rPr lang="en-GB" sz="2600" dirty="0">
                <a:latin typeface="Abadi MT Condensed Light" panose="020B0306030101010103" pitchFamily="34" charset="77"/>
              </a:rPr>
              <a:t> per </a:t>
            </a:r>
            <a:r>
              <a:rPr lang="en-GB" sz="2600" dirty="0" err="1">
                <a:latin typeface="Abadi MT Condensed Light" panose="020B0306030101010103" pitchFamily="34" charset="77"/>
              </a:rPr>
              <a:t>organizzare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l’interazione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tra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utenti</a:t>
            </a:r>
            <a:r>
              <a:rPr lang="en-GB" sz="2600" dirty="0">
                <a:latin typeface="Abadi MT Condensed Light" panose="020B0306030101010103" pitchFamily="34" charset="77"/>
              </a:rPr>
              <a:t> […], </a:t>
            </a:r>
            <a:r>
              <a:rPr lang="en-GB" sz="2600" dirty="0" err="1">
                <a:latin typeface="Abadi MT Condensed Light" panose="020B0306030101010103" pitchFamily="34" charset="77"/>
              </a:rPr>
              <a:t>alimentata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dai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dati</a:t>
            </a:r>
            <a:r>
              <a:rPr lang="en-GB" sz="2600" dirty="0">
                <a:latin typeface="Abadi MT Condensed Light" panose="020B0306030101010103" pitchFamily="34" charset="77"/>
              </a:rPr>
              <a:t>, </a:t>
            </a:r>
            <a:r>
              <a:rPr lang="en-GB" sz="2600" dirty="0" err="1">
                <a:latin typeface="Abadi MT Condensed Light" panose="020B0306030101010103" pitchFamily="34" charset="77"/>
              </a:rPr>
              <a:t>automatizzata</a:t>
            </a:r>
            <a:r>
              <a:rPr lang="en-GB" sz="2600" dirty="0">
                <a:latin typeface="Abadi MT Condensed Light" panose="020B0306030101010103" pitchFamily="34" charset="77"/>
              </a:rPr>
              <a:t> e </a:t>
            </a:r>
            <a:r>
              <a:rPr lang="en-GB" sz="2600" dirty="0" err="1">
                <a:latin typeface="Abadi MT Condensed Light" panose="020B0306030101010103" pitchFamily="34" charset="77"/>
              </a:rPr>
              <a:t>organizzata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attraverso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algoritmi</a:t>
            </a:r>
            <a:r>
              <a:rPr lang="en-GB" sz="2600" dirty="0">
                <a:latin typeface="Abadi MT Condensed Light" panose="020B0306030101010103" pitchFamily="34" charset="77"/>
              </a:rPr>
              <a:t> e interface, </a:t>
            </a:r>
            <a:r>
              <a:rPr lang="en-GB" sz="2600" dirty="0" err="1">
                <a:latin typeface="Abadi MT Condensed Light" panose="020B0306030101010103" pitchFamily="34" charset="77"/>
              </a:rPr>
              <a:t>formalizzata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attraverso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rapporti</a:t>
            </a:r>
            <a:r>
              <a:rPr lang="en-GB" sz="2600" dirty="0">
                <a:latin typeface="Abadi MT Condensed Light" panose="020B0306030101010103" pitchFamily="34" charset="77"/>
              </a:rPr>
              <a:t> di </a:t>
            </a:r>
            <a:r>
              <a:rPr lang="en-GB" sz="2600" dirty="0" err="1">
                <a:latin typeface="Abadi MT Condensed Light" panose="020B0306030101010103" pitchFamily="34" charset="77"/>
              </a:rPr>
              <a:t>proprietà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orientati</a:t>
            </a:r>
            <a:r>
              <a:rPr lang="en-GB" sz="2600" dirty="0">
                <a:latin typeface="Abadi MT Condensed Light" panose="020B0306030101010103" pitchFamily="34" charset="77"/>
              </a:rPr>
              <a:t> da </a:t>
            </a:r>
            <a:r>
              <a:rPr lang="en-GB" sz="2600" dirty="0" err="1">
                <a:latin typeface="Abadi MT Condensed Light" panose="020B0306030101010103" pitchFamily="34" charset="77"/>
              </a:rPr>
              <a:t>precisi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modelli</a:t>
            </a:r>
            <a:r>
              <a:rPr lang="en-GB" sz="2600" dirty="0">
                <a:latin typeface="Abadi MT Condensed Light" panose="020B0306030101010103" pitchFamily="34" charset="77"/>
              </a:rPr>
              <a:t> di business e </a:t>
            </a:r>
            <a:r>
              <a:rPr lang="en-GB" sz="2600" dirty="0" err="1">
                <a:latin typeface="Abadi MT Condensed Light" panose="020B0306030101010103" pitchFamily="34" charset="77"/>
              </a:rPr>
              <a:t>governata</a:t>
            </a:r>
            <a:r>
              <a:rPr lang="en-GB" sz="2600" dirty="0">
                <a:latin typeface="Abadi MT Condensed Light" panose="020B0306030101010103" pitchFamily="34" charset="77"/>
              </a:rPr>
              <a:t> </a:t>
            </a:r>
            <a:r>
              <a:rPr lang="en-GB" sz="2600" dirty="0" err="1">
                <a:latin typeface="Abadi MT Condensed Light" panose="020B0306030101010103" pitchFamily="34" charset="77"/>
              </a:rPr>
              <a:t>attraverso</a:t>
            </a:r>
            <a:r>
              <a:rPr lang="en-GB" sz="2600" dirty="0">
                <a:latin typeface="Abadi MT Condensed Light" panose="020B0306030101010103" pitchFamily="34" charset="77"/>
              </a:rPr>
              <a:t> termini di </a:t>
            </a:r>
            <a:r>
              <a:rPr lang="en-GB" sz="2600" dirty="0" err="1">
                <a:latin typeface="Abadi MT Condensed Light" panose="020B0306030101010103" pitchFamily="34" charset="77"/>
              </a:rPr>
              <a:t>servizio</a:t>
            </a:r>
            <a:r>
              <a:rPr lang="en-GB" sz="2600" dirty="0">
                <a:latin typeface="Abadi MT Condensed Light" panose="020B0306030101010103" pitchFamily="34" charset="77"/>
              </a:rPr>
              <a:t>” (van Dijck, </a:t>
            </a:r>
            <a:r>
              <a:rPr lang="en-GB" sz="2600" dirty="0" err="1">
                <a:latin typeface="Abadi MT Condensed Light" panose="020B0306030101010103" pitchFamily="34" charset="77"/>
              </a:rPr>
              <a:t>Poell</a:t>
            </a:r>
            <a:r>
              <a:rPr lang="en-GB" sz="2600" dirty="0">
                <a:latin typeface="Abadi MT Condensed Light" panose="020B0306030101010103" pitchFamily="34" charset="77"/>
              </a:rPr>
              <a:t> e De Waal 2018, 38)</a:t>
            </a:r>
          </a:p>
        </p:txBody>
      </p:sp>
    </p:spTree>
    <p:extLst>
      <p:ext uri="{BB962C8B-B14F-4D97-AF65-F5344CB8AC3E}">
        <p14:creationId xmlns:p14="http://schemas.microsoft.com/office/powerpoint/2010/main" val="133640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0" name="Titolo 1">
            <a:extLst>
              <a:ext uri="{FF2B5EF4-FFF2-40B4-BE49-F238E27FC236}">
                <a16:creationId xmlns:a16="http://schemas.microsoft.com/office/drawing/2014/main" id="{E83E527F-26B0-8F49-B6A0-A5F8015E3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479493"/>
            <a:ext cx="1061085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Perchè studiare le piattaforme di welfare in Italia?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E77A16F-2657-A241-92B1-D93ABC14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93" y="1621800"/>
            <a:ext cx="10610850" cy="3864600"/>
          </a:xfrm>
        </p:spPr>
        <p:txBody>
          <a:bodyPr>
            <a:normAutofit/>
          </a:bodyPr>
          <a:lstStyle/>
          <a:p>
            <a:endParaRPr lang="en-GB" sz="3800" dirty="0">
              <a:latin typeface="Abadi MT Condensed Light" panose="020B0306030101010103" pitchFamily="34" charset="77"/>
            </a:endParaRPr>
          </a:p>
          <a:p>
            <a:r>
              <a:rPr lang="en-GB" sz="3200" dirty="0">
                <a:latin typeface="Abadi MT Condensed Light" panose="020B0306030101010103" pitchFamily="34" charset="77"/>
              </a:rPr>
              <a:t>Relazioni di cura</a:t>
            </a:r>
          </a:p>
          <a:p>
            <a:r>
              <a:rPr lang="en-GB" sz="3200" dirty="0">
                <a:latin typeface="Abadi MT Condensed Light" panose="020B0306030101010103" pitchFamily="34" charset="77"/>
              </a:rPr>
              <a:t>Non ci sono (ancora) monopoli o oligopoli</a:t>
            </a:r>
          </a:p>
          <a:p>
            <a:r>
              <a:rPr lang="en-GB" sz="3200" dirty="0" err="1">
                <a:latin typeface="Abadi MT Condensed Light" panose="020B0306030101010103" pitchFamily="34" charset="77"/>
                <a:sym typeface="Wingdings" pitchFamily="2" charset="2"/>
              </a:rPr>
              <a:t>Uberizzazione</a:t>
            </a:r>
            <a:r>
              <a:rPr lang="en-GB" sz="3200" dirty="0">
                <a:latin typeface="Abadi MT Condensed Light" panose="020B0306030101010103" pitchFamily="34" charset="77"/>
                <a:sym typeface="Wingdings" pitchFamily="2" charset="2"/>
              </a:rPr>
              <a:t> del welfare?</a:t>
            </a:r>
          </a:p>
        </p:txBody>
      </p:sp>
    </p:spTree>
    <p:extLst>
      <p:ext uri="{BB962C8B-B14F-4D97-AF65-F5344CB8AC3E}">
        <p14:creationId xmlns:p14="http://schemas.microsoft.com/office/powerpoint/2010/main" val="199664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0" name="Titolo 1">
            <a:extLst>
              <a:ext uri="{FF2B5EF4-FFF2-40B4-BE49-F238E27FC236}">
                <a16:creationId xmlns:a16="http://schemas.microsoft.com/office/drawing/2014/main" id="{E83E527F-26B0-8F49-B6A0-A5F8015E3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5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Domanda di ricerca: piattaforma come logica istituzionale?</a:t>
            </a:r>
            <a:endParaRPr lang="en-GB" b="1" dirty="0">
              <a:solidFill>
                <a:srgbClr val="1A2B73"/>
              </a:solidFill>
              <a:latin typeface="Abadi MT Condensed Light" panose="020B0306030101010103" pitchFamily="34" charset="77"/>
            </a:endParaRP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6E77A16F-2657-A241-92B1-D93ABC14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93" y="1621800"/>
            <a:ext cx="11453850" cy="3990946"/>
          </a:xfrm>
        </p:spPr>
        <p:txBody>
          <a:bodyPr>
            <a:normAutofit fontScale="77500" lnSpcReduction="20000"/>
          </a:bodyPr>
          <a:lstStyle/>
          <a:p>
            <a:endParaRPr lang="en-GB" sz="3800" dirty="0">
              <a:latin typeface="Abadi MT Condensed Light" panose="020B0306030101010103" pitchFamily="34" charset="77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 err="1">
                <a:latin typeface="Abadi MT Condensed Light" panose="020B0306030101010103" pitchFamily="34" charset="77"/>
              </a:rPr>
              <a:t>Emergere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della</a:t>
            </a:r>
            <a:r>
              <a:rPr lang="en-US" sz="3200" dirty="0">
                <a:latin typeface="Abadi MT Condensed Light" panose="020B0306030101010103" pitchFamily="34" charset="77"/>
              </a:rPr>
              <a:t> "</a:t>
            </a:r>
            <a:r>
              <a:rPr lang="en-US" sz="3200" dirty="0" err="1">
                <a:latin typeface="Abadi MT Condensed Light" panose="020B0306030101010103" pitchFamily="34" charset="77"/>
              </a:rPr>
              <a:t>logica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della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piattaforma</a:t>
            </a:r>
            <a:r>
              <a:rPr lang="en-US" sz="3200" dirty="0">
                <a:latin typeface="Abadi MT Condensed Light" panose="020B0306030101010103" pitchFamily="34" charset="77"/>
              </a:rPr>
              <a:t>" (Schwarz 2017), </a:t>
            </a:r>
            <a:r>
              <a:rPr lang="en-US" sz="3200" dirty="0" err="1">
                <a:latin typeface="Abadi MT Condensed Light" panose="020B0306030101010103" pitchFamily="34" charset="77"/>
              </a:rPr>
              <a:t>insieme</a:t>
            </a:r>
            <a:r>
              <a:rPr lang="en-US" sz="3200" dirty="0">
                <a:latin typeface="Abadi MT Condensed Light" panose="020B0306030101010103" pitchFamily="34" charset="77"/>
              </a:rPr>
              <a:t> alle </a:t>
            </a:r>
            <a:r>
              <a:rPr lang="en-US" sz="3200" dirty="0" err="1">
                <a:latin typeface="Abadi MT Condensed Light" panose="020B0306030101010103" pitchFamily="34" charset="77"/>
              </a:rPr>
              <a:t>logiche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tradizionali</a:t>
            </a:r>
            <a:r>
              <a:rPr lang="en-US" sz="3200" dirty="0">
                <a:latin typeface="Abadi MT Condensed Light" panose="020B0306030101010103" pitchFamily="34" charset="77"/>
              </a:rPr>
              <a:t> del </a:t>
            </a:r>
            <a:r>
              <a:rPr lang="en-US" sz="3200" dirty="0" err="1">
                <a:latin typeface="Abadi MT Condensed Light" panose="020B0306030101010103" pitchFamily="34" charset="77"/>
              </a:rPr>
              <a:t>settore</a:t>
            </a:r>
            <a:r>
              <a:rPr lang="en-US" sz="3200" dirty="0">
                <a:latin typeface="Abadi MT Condensed Light" panose="020B0306030101010103" pitchFamily="34" charset="77"/>
              </a:rPr>
              <a:t> del welfare, </a:t>
            </a:r>
            <a:r>
              <a:rPr lang="en-US" sz="3200" dirty="0" err="1">
                <a:latin typeface="Abadi MT Condensed Light" panose="020B0306030101010103" pitchFamily="34" charset="77"/>
              </a:rPr>
              <a:t>che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stanno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anch'esse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cambiando</a:t>
            </a:r>
            <a:r>
              <a:rPr lang="en-US" sz="3200" dirty="0">
                <a:latin typeface="Abadi MT Condensed Light" panose="020B0306030101010103" pitchFamily="34" charset="77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badi MT Condensed Light" panose="020B0306030101010103" pitchFamily="34" charset="77"/>
              </a:rPr>
              <a:t>Logica </a:t>
            </a:r>
            <a:r>
              <a:rPr lang="en-US" sz="3200" dirty="0" err="1">
                <a:latin typeface="Abadi MT Condensed Light" panose="020B0306030101010103" pitchFamily="34" charset="77"/>
              </a:rPr>
              <a:t>burocratica</a:t>
            </a:r>
            <a:r>
              <a:rPr lang="en-US" sz="3200" dirty="0">
                <a:latin typeface="Abadi MT Condensed Light" panose="020B0306030101010103" pitchFamily="34" charset="77"/>
              </a:rPr>
              <a:t> - </a:t>
            </a:r>
            <a:r>
              <a:rPr lang="en-US" sz="3200" i="1" dirty="0">
                <a:latin typeface="Abadi MT Condensed Light" panose="020B0306030101010103" pitchFamily="34" charset="77"/>
              </a:rPr>
              <a:t>retrenchment</a:t>
            </a:r>
            <a:r>
              <a:rPr lang="en-US" sz="3200" dirty="0">
                <a:latin typeface="Abadi MT Condensed Light" panose="020B0306030101010103" pitchFamily="34" charset="77"/>
              </a:rPr>
              <a:t> di </a:t>
            </a:r>
            <a:r>
              <a:rPr lang="en-US" sz="3200" dirty="0" err="1">
                <a:latin typeface="Abadi MT Condensed Light" panose="020B0306030101010103" pitchFamily="34" charset="77"/>
              </a:rPr>
              <a:t>settori</a:t>
            </a:r>
            <a:r>
              <a:rPr lang="en-US" sz="3200" dirty="0">
                <a:latin typeface="Abadi MT Condensed Light" panose="020B0306030101010103" pitchFamily="34" charset="77"/>
              </a:rPr>
              <a:t> di welfare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badi MT Condensed Light" panose="020B0306030101010103" pitchFamily="34" charset="77"/>
              </a:rPr>
              <a:t>Logica di </a:t>
            </a:r>
            <a:r>
              <a:rPr lang="en-US" sz="3200" dirty="0" err="1">
                <a:latin typeface="Abadi MT Condensed Light" panose="020B0306030101010103" pitchFamily="34" charset="77"/>
              </a:rPr>
              <a:t>mercato</a:t>
            </a:r>
            <a:r>
              <a:rPr lang="en-US" sz="3200" dirty="0">
                <a:latin typeface="Abadi MT Condensed Light" panose="020B0306030101010103" pitchFamily="34" charset="77"/>
              </a:rPr>
              <a:t> - sempre </a:t>
            </a:r>
            <a:r>
              <a:rPr lang="en-US" sz="3200" dirty="0" err="1">
                <a:latin typeface="Abadi MT Condensed Light" panose="020B0306030101010103" pitchFamily="34" charset="77"/>
              </a:rPr>
              <a:t>più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importante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nel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sistema</a:t>
            </a:r>
            <a:r>
              <a:rPr lang="en-US" sz="3200" dirty="0">
                <a:latin typeface="Abadi MT Condensed Light" panose="020B0306030101010103" pitchFamily="34" charset="77"/>
              </a:rPr>
              <a:t> del welfare, </a:t>
            </a:r>
            <a:r>
              <a:rPr lang="en-US" sz="3200" dirty="0" err="1">
                <a:latin typeface="Abadi MT Condensed Light" panose="020B0306030101010103" pitchFamily="34" charset="77"/>
              </a:rPr>
              <a:t>relativamente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nuova</a:t>
            </a:r>
            <a:r>
              <a:rPr lang="en-US" sz="3200" dirty="0">
                <a:latin typeface="Abadi MT Condensed Light" panose="020B0306030101010103" pitchFamily="34" charset="77"/>
              </a:rPr>
              <a:t> per le </a:t>
            </a:r>
            <a:r>
              <a:rPr lang="en-US" sz="3200" dirty="0" err="1">
                <a:latin typeface="Abadi MT Condensed Light" panose="020B0306030101010103" pitchFamily="34" charset="77"/>
              </a:rPr>
              <a:t>organizzazioni</a:t>
            </a:r>
            <a:r>
              <a:rPr lang="en-US" sz="3200" dirty="0">
                <a:latin typeface="Abadi MT Condensed Light" panose="020B0306030101010103" pitchFamily="34" charset="77"/>
              </a:rPr>
              <a:t> non profit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badi MT Condensed Light" panose="020B0306030101010103" pitchFamily="34" charset="77"/>
              </a:rPr>
              <a:t>Logica </a:t>
            </a:r>
            <a:r>
              <a:rPr lang="en-US" sz="3200" dirty="0" err="1">
                <a:latin typeface="Abadi MT Condensed Light" panose="020B0306030101010103" pitchFamily="34" charset="77"/>
              </a:rPr>
              <a:t>assistenziale</a:t>
            </a:r>
            <a:r>
              <a:rPr lang="en-US" sz="3200" dirty="0">
                <a:latin typeface="Abadi MT Condensed Light" panose="020B0306030101010103" pitchFamily="34" charset="77"/>
              </a:rPr>
              <a:t> – </a:t>
            </a:r>
            <a:r>
              <a:rPr lang="en-US" sz="3200" dirty="0" err="1">
                <a:latin typeface="Abadi MT Condensed Light" panose="020B0306030101010103" pitchFamily="34" charset="77"/>
              </a:rPr>
              <a:t>maggiore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attenzione</a:t>
            </a:r>
            <a:r>
              <a:rPr lang="en-US" sz="3200" dirty="0">
                <a:latin typeface="Abadi MT Condensed Light" panose="020B0306030101010103" pitchFamily="34" charset="77"/>
              </a:rPr>
              <a:t> dopo la </a:t>
            </a:r>
            <a:r>
              <a:rPr lang="en-US" sz="3200" dirty="0" err="1">
                <a:latin typeface="Abadi MT Condensed Light" panose="020B0306030101010103" pitchFamily="34" charset="77"/>
              </a:rPr>
              <a:t>pandemia</a:t>
            </a:r>
            <a:r>
              <a:rPr lang="en-US" sz="3200" dirty="0">
                <a:latin typeface="Abadi MT Condensed Light" panose="020B0306030101010103" pitchFamily="34" charset="77"/>
              </a:rPr>
              <a:t> (</a:t>
            </a:r>
            <a:r>
              <a:rPr lang="en-US" sz="3200" dirty="0" err="1">
                <a:latin typeface="Abadi MT Condensed Light" panose="020B0306030101010103" pitchFamily="34" charset="77"/>
              </a:rPr>
              <a:t>cura</a:t>
            </a:r>
            <a:r>
              <a:rPr lang="en-US" sz="3200" dirty="0">
                <a:latin typeface="Abadi MT Condensed Light" panose="020B0306030101010103" pitchFamily="34" charset="77"/>
              </a:rPr>
              <a:t>, </a:t>
            </a:r>
            <a:r>
              <a:rPr lang="en-US" sz="3200" dirty="0" err="1">
                <a:latin typeface="Abadi MT Condensed Light" panose="020B0306030101010103" pitchFamily="34" charset="77"/>
              </a:rPr>
              <a:t>integrazione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socioassistenziale</a:t>
            </a:r>
            <a:r>
              <a:rPr lang="en-US" sz="3200" dirty="0">
                <a:latin typeface="Abadi MT Condensed Light" panose="020B0306030101010103" pitchFamily="34" charset="77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latin typeface="Abadi MT Condensed Light" panose="020B0306030101010103" pitchFamily="34" charset="77"/>
              </a:rPr>
              <a:t>Logica </a:t>
            </a:r>
            <a:r>
              <a:rPr lang="en-US" sz="3200" dirty="0" err="1">
                <a:latin typeface="Abadi MT Condensed Light" panose="020B0306030101010103" pitchFamily="34" charset="77"/>
              </a:rPr>
              <a:t>professionale</a:t>
            </a:r>
            <a:r>
              <a:rPr lang="en-US" sz="3200" dirty="0">
                <a:latin typeface="Abadi MT Condensed Light" panose="020B0306030101010103" pitchFamily="34" charset="77"/>
              </a:rPr>
              <a:t> – mismatch </a:t>
            </a:r>
            <a:r>
              <a:rPr lang="en-US" sz="3200" dirty="0" err="1">
                <a:latin typeface="Abadi MT Condensed Light" panose="020B0306030101010103" pitchFamily="34" charset="77"/>
              </a:rPr>
              <a:t>tra</a:t>
            </a:r>
            <a:r>
              <a:rPr lang="en-US" sz="3200" dirty="0">
                <a:latin typeface="Abadi MT Condensed Light" panose="020B0306030101010103" pitchFamily="34" charset="77"/>
              </a:rPr>
              <a:t> </a:t>
            </a:r>
            <a:r>
              <a:rPr lang="en-US" sz="3200" dirty="0" err="1">
                <a:latin typeface="Abadi MT Condensed Light" panose="020B0306030101010103" pitchFamily="34" charset="77"/>
              </a:rPr>
              <a:t>domanda</a:t>
            </a:r>
            <a:r>
              <a:rPr lang="en-US" sz="3200" dirty="0">
                <a:latin typeface="Abadi MT Condensed Light" panose="020B0306030101010103" pitchFamily="34" charset="77"/>
              </a:rPr>
              <a:t> e </a:t>
            </a:r>
            <a:r>
              <a:rPr lang="en-US" sz="3200" dirty="0" err="1">
                <a:latin typeface="Abadi MT Condensed Light" panose="020B0306030101010103" pitchFamily="34" charset="77"/>
              </a:rPr>
              <a:t>offerta</a:t>
            </a:r>
            <a:r>
              <a:rPr lang="en-US" sz="3200" dirty="0">
                <a:latin typeface="Abadi MT Condensed Light" panose="020B0306030101010103" pitchFamily="34" charset="77"/>
              </a:rPr>
              <a:t> di </a:t>
            </a:r>
            <a:r>
              <a:rPr lang="en-US" sz="3200" dirty="0" err="1">
                <a:latin typeface="Abadi MT Condensed Light" panose="020B0306030101010103" pitchFamily="34" charset="77"/>
              </a:rPr>
              <a:t>lavoro</a:t>
            </a:r>
            <a:r>
              <a:rPr lang="en-US" sz="3200" dirty="0">
                <a:latin typeface="Abadi MT Condensed Light" panose="020B0306030101010103" pitchFamily="34" charset="77"/>
              </a:rPr>
              <a:t> (</a:t>
            </a:r>
            <a:r>
              <a:rPr lang="en-US" sz="3200" dirty="0" err="1">
                <a:latin typeface="Abadi MT Condensed Light" panose="020B0306030101010103" pitchFamily="34" charset="77"/>
              </a:rPr>
              <a:t>qualificato</a:t>
            </a:r>
            <a:r>
              <a:rPr lang="en-US" sz="3200" dirty="0">
                <a:latin typeface="Abadi MT Condensed Light" panose="020B0306030101010103" pitchFamily="34" charset="77"/>
              </a:rPr>
              <a:t> e non)</a:t>
            </a:r>
          </a:p>
        </p:txBody>
      </p:sp>
    </p:spTree>
    <p:extLst>
      <p:ext uri="{BB962C8B-B14F-4D97-AF65-F5344CB8AC3E}">
        <p14:creationId xmlns:p14="http://schemas.microsoft.com/office/powerpoint/2010/main" val="140641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La mappatura </a:t>
            </a:r>
            <a:r>
              <a:rPr lang="it-IT" b="1" dirty="0" err="1">
                <a:solidFill>
                  <a:srgbClr val="1A2B73"/>
                </a:solidFill>
                <a:latin typeface="Abadi MT Condensed Light" panose="020B0306030101010103" pitchFamily="34" charset="77"/>
              </a:rPr>
              <a:t>WePlat</a:t>
            </a:r>
            <a:endParaRPr lang="it-IT" b="1" dirty="0">
              <a:solidFill>
                <a:srgbClr val="1A2B73"/>
              </a:solidFill>
              <a:latin typeface="Abadi MT Condensed Light" panose="020B0306030101010103" pitchFamily="34" charset="77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BDBF5701-3B5C-5126-4437-A35C267FC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984443"/>
            <a:ext cx="10610850" cy="3322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>
                <a:latin typeface="Abadi MT Condensed Light" panose="020B0306030101010103" pitchFamily="34" charset="77"/>
              </a:rPr>
              <a:t>La mappatura </a:t>
            </a:r>
            <a:r>
              <a:rPr lang="it-IT" sz="3200" dirty="0" err="1">
                <a:latin typeface="Abadi MT Condensed Light" panose="020B0306030101010103" pitchFamily="34" charset="77"/>
              </a:rPr>
              <a:t>WePlat</a:t>
            </a:r>
            <a:r>
              <a:rPr lang="it-IT" sz="3200" dirty="0">
                <a:latin typeface="Abadi MT Condensed Light" panose="020B0306030101010103" pitchFamily="34" charset="77"/>
              </a:rPr>
              <a:t> include 127 piattaforme di welfare: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</a:rPr>
              <a:t>55 nel settore salute, 8 nell’educazione e cura dell’infanzia, 6 nell’assistenza socio-sanitaria, 58 trasversali ad almeno due settori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</a:rPr>
              <a:t>64 erogano servizi in presenza, 36 sia online che offline, 27 solo online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</a:rPr>
              <a:t>11 con casa madre all’estero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</a:rPr>
              <a:t>11 con governance cooperativa</a:t>
            </a:r>
            <a:endParaRPr lang="en-US" sz="3200" dirty="0">
              <a:latin typeface="Abadi MT Condensed Light" panose="020B03060301010101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86020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La classificazione delle piattaforme di welfare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graphicFrame>
        <p:nvGraphicFramePr>
          <p:cNvPr id="13" name="Diagramma 12">
            <a:extLst>
              <a:ext uri="{FF2B5EF4-FFF2-40B4-BE49-F238E27FC236}">
                <a16:creationId xmlns:a16="http://schemas.microsoft.com/office/drawing/2014/main" id="{9BE03874-8C71-A04C-B939-6DE5F30471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9238949"/>
              </p:ext>
            </p:extLst>
          </p:nvPr>
        </p:nvGraphicFramePr>
        <p:xfrm>
          <a:off x="1828800" y="758860"/>
          <a:ext cx="9118846" cy="5250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6" name="Connettore 1 15">
            <a:extLst>
              <a:ext uri="{FF2B5EF4-FFF2-40B4-BE49-F238E27FC236}">
                <a16:creationId xmlns:a16="http://schemas.microsoft.com/office/drawing/2014/main" id="{FB87E00C-5530-F346-B242-431EFBEB2495}"/>
              </a:ext>
            </a:extLst>
          </p:cNvPr>
          <p:cNvCxnSpPr>
            <a:cxnSpLocks/>
          </p:cNvCxnSpPr>
          <p:nvPr/>
        </p:nvCxnSpPr>
        <p:spPr>
          <a:xfrm>
            <a:off x="4040659" y="5554347"/>
            <a:ext cx="4843849" cy="0"/>
          </a:xfrm>
          <a:prstGeom prst="line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3E50F0D1-5CD3-6A4C-BE5E-1768A77DC41E}"/>
              </a:ext>
            </a:extLst>
          </p:cNvPr>
          <p:cNvCxnSpPr>
            <a:cxnSpLocks/>
          </p:cNvCxnSpPr>
          <p:nvPr/>
        </p:nvCxnSpPr>
        <p:spPr>
          <a:xfrm>
            <a:off x="7369549" y="3872745"/>
            <a:ext cx="1514959" cy="9453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76E12A8F-09BE-7C4A-BE74-35331048CC3C}"/>
              </a:ext>
            </a:extLst>
          </p:cNvPr>
          <p:cNvCxnSpPr>
            <a:cxnSpLocks/>
          </p:cNvCxnSpPr>
          <p:nvPr/>
        </p:nvCxnSpPr>
        <p:spPr>
          <a:xfrm>
            <a:off x="7673786" y="4774682"/>
            <a:ext cx="1210722" cy="77966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Connettore 1 18">
            <a:extLst>
              <a:ext uri="{FF2B5EF4-FFF2-40B4-BE49-F238E27FC236}">
                <a16:creationId xmlns:a16="http://schemas.microsoft.com/office/drawing/2014/main" id="{2C3E4B14-C235-2541-AD84-A5186C089818}"/>
              </a:ext>
            </a:extLst>
          </p:cNvPr>
          <p:cNvCxnSpPr/>
          <p:nvPr/>
        </p:nvCxnSpPr>
        <p:spPr>
          <a:xfrm>
            <a:off x="5791200" y="3173506"/>
            <a:ext cx="0" cy="1654132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0" name="Rettangolo con angoli arrotondati 19">
            <a:extLst>
              <a:ext uri="{FF2B5EF4-FFF2-40B4-BE49-F238E27FC236}">
                <a16:creationId xmlns:a16="http://schemas.microsoft.com/office/drawing/2014/main" id="{3FEF3649-3BA9-C041-9D38-37BE1604B36D}"/>
              </a:ext>
            </a:extLst>
          </p:cNvPr>
          <p:cNvSpPr/>
          <p:nvPr/>
        </p:nvSpPr>
        <p:spPr>
          <a:xfrm>
            <a:off x="6105170" y="4367784"/>
            <a:ext cx="1568616" cy="813797"/>
          </a:xfrm>
          <a:prstGeom prst="roundRect">
            <a:avLst>
              <a:gd name="adj" fmla="val 10000"/>
            </a:avLst>
          </a:prstGeom>
          <a:solidFill>
            <a:schemeClr val="bg1">
              <a:alpha val="90000"/>
            </a:schemeClr>
          </a:solidFill>
          <a:ln>
            <a:solidFill>
              <a:srgbClr val="FFC000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70ADA5A0-C36A-4943-82CE-424ABFFC4E08}"/>
              </a:ext>
            </a:extLst>
          </p:cNvPr>
          <p:cNvSpPr txBox="1"/>
          <p:nvPr/>
        </p:nvSpPr>
        <p:spPr>
          <a:xfrm>
            <a:off x="6247819" y="4473695"/>
            <a:ext cx="1324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badi" panose="020B0604020104020204" pitchFamily="34" charset="0"/>
              </a:rPr>
              <a:t>Welfare </a:t>
            </a:r>
          </a:p>
          <a:p>
            <a:r>
              <a:rPr lang="it-IT" sz="20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badi" panose="020B0604020104020204" pitchFamily="34" charset="0"/>
              </a:rPr>
              <a:t>territoriale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989A2D04-00C9-7144-A211-75B20224F149}"/>
              </a:ext>
            </a:extLst>
          </p:cNvPr>
          <p:cNvCxnSpPr>
            <a:cxnSpLocks/>
          </p:cNvCxnSpPr>
          <p:nvPr/>
        </p:nvCxnSpPr>
        <p:spPr>
          <a:xfrm flipV="1">
            <a:off x="7673786" y="3897546"/>
            <a:ext cx="1222707" cy="87713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1 22">
            <a:extLst>
              <a:ext uri="{FF2B5EF4-FFF2-40B4-BE49-F238E27FC236}">
                <a16:creationId xmlns:a16="http://schemas.microsoft.com/office/drawing/2014/main" id="{75AD4795-6235-F244-ACA5-E8034F9F5C5E}"/>
              </a:ext>
            </a:extLst>
          </p:cNvPr>
          <p:cNvCxnSpPr>
            <a:cxnSpLocks/>
          </p:cNvCxnSpPr>
          <p:nvPr/>
        </p:nvCxnSpPr>
        <p:spPr>
          <a:xfrm>
            <a:off x="5800750" y="4827638"/>
            <a:ext cx="30363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01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Le piattaforme di welfare aziendale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77A0C95-6C43-5440-80AC-F29DD7D0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A73AF3F-C47F-CD43-8687-53493F18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167734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Le piattaforme di welfare aziendale che permettono ai dipendenti delle imprese convenzionate prenotare servizi di cura a partire da un’offerta pubblicata in piattaforma sono 26: circa un quinto del totale dei provider di welfare aziendale monitorati nel Report 2022 di Altis. </a:t>
            </a:r>
            <a:r>
              <a:rPr lang="it-IT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Quasi tutte operano a livello nazionale.</a:t>
            </a:r>
            <a:endParaRPr lang="it-IT" dirty="0">
              <a:effectLst/>
              <a:latin typeface="Abadi MT Condensed Light" panose="020B03060301010101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Sfide:</a:t>
            </a:r>
          </a:p>
          <a:p>
            <a:pPr>
              <a:buFontTx/>
              <a:buChar char="-"/>
            </a:pPr>
            <a:r>
              <a:rPr lang="it-IT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Offerta servizi di cura alla persona</a:t>
            </a:r>
          </a:p>
          <a:p>
            <a:pPr>
              <a:buFontTx/>
              <a:buChar char="-"/>
            </a:pPr>
            <a:r>
              <a:rPr lang="it-IT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Rafforzamento analisi dei bisogni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929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Le piattaforme di welfare territoriale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77A0C95-6C43-5440-80AC-F29DD7D0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A73AF3F-C47F-CD43-8687-53493F18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0575" y="167734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28 piattaforme, di cui 16 promosse da </a:t>
            </a:r>
            <a:r>
              <a:rPr lang="it-IT" sz="3200" dirty="0" err="1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CGMoving</a:t>
            </a: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. A Milano: </a:t>
            </a:r>
            <a:r>
              <a:rPr lang="it-IT" sz="3200" dirty="0" err="1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WeMi</a:t>
            </a: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 e </a:t>
            </a:r>
            <a:r>
              <a:rPr lang="it-IT" sz="3200" dirty="0" err="1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SinergieComuni</a:t>
            </a:r>
            <a:endParaRPr lang="it-IT" sz="3200" dirty="0">
              <a:effectLst/>
              <a:latin typeface="Abadi MT Condensed Light" panose="020B03060301010101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Sfide:</a:t>
            </a:r>
          </a:p>
          <a:p>
            <a:pPr>
              <a:buFontTx/>
              <a:buChar char="-"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Rapporto digitalizzazione/</a:t>
            </a:r>
            <a:r>
              <a:rPr lang="it-IT" sz="3200" dirty="0" err="1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piattaformizzazione</a:t>
            </a:r>
            <a:endParaRPr lang="it-IT" sz="3200" dirty="0">
              <a:effectLst/>
              <a:latin typeface="Abadi MT Condensed Light" panose="020B03060301010101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Ibridazione tra attori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Ibridazione tra utenti dei servizi</a:t>
            </a:r>
            <a:endParaRPr lang="it-IT" sz="3200" dirty="0">
              <a:effectLst/>
              <a:latin typeface="Abadi MT Condensed Light" panose="020B03060301010101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2027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B541174-C48F-626E-D4E4-B337BA1EF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479493"/>
            <a:ext cx="10610850" cy="1325563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1A2B73"/>
                </a:solidFill>
                <a:latin typeface="Abadi MT Condensed Light" panose="020B0306030101010103" pitchFamily="34" charset="77"/>
              </a:rPr>
              <a:t>Le piattaforme di welfare digitale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Segnaposto contenuto 13">
            <a:extLst>
              <a:ext uri="{FF2B5EF4-FFF2-40B4-BE49-F238E27FC236}">
                <a16:creationId xmlns:a16="http://schemas.microsoft.com/office/drawing/2014/main" id="{90682AA5-786F-6B49-8945-8199E6A01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492" y="5792247"/>
            <a:ext cx="2554368" cy="1245254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A77A0C95-6C43-5440-80AC-F29DD7D0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29797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A73AF3F-C47F-CD43-8687-53493F187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950" y="1524420"/>
            <a:ext cx="11449050" cy="41149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73 piattaforme: 57 operano a livello nazionale e 11 a livello internazionale, 61 rendono visibile il profilo dei professionisti, 42 lasciano al professionista la definizione del </a:t>
            </a: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compenso, 39 adottano meccanismi reputazionali</a:t>
            </a:r>
          </a:p>
          <a:p>
            <a:pPr marL="0" indent="0">
              <a:buNone/>
            </a:pP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Logica di piattaforma è solo parziale, ibridazione con altre logiche (tra cui quella burocratica)</a:t>
            </a:r>
          </a:p>
          <a:p>
            <a:pPr marL="0" indent="0">
              <a:buNone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Sfide:</a:t>
            </a:r>
          </a:p>
          <a:p>
            <a:pPr marL="0" indent="0">
              <a:buNone/>
            </a:pP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- Creazione di nuove comunità professionali e di utenti</a:t>
            </a:r>
          </a:p>
          <a:p>
            <a:pPr>
              <a:buFontTx/>
              <a:buChar char="-"/>
            </a:pPr>
            <a:r>
              <a:rPr lang="it-IT" sz="3200" dirty="0">
                <a:effectLst/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Gestione dei dati</a:t>
            </a:r>
          </a:p>
          <a:p>
            <a:pPr>
              <a:buFontTx/>
              <a:buChar char="-"/>
            </a:pPr>
            <a:r>
              <a:rPr lang="it-IT" sz="3200" dirty="0">
                <a:latin typeface="Abadi MT Condensed Light" panose="020B03060301010101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Radicamento territoriale</a:t>
            </a:r>
            <a:endParaRPr lang="it-IT" sz="3200" dirty="0">
              <a:effectLst/>
              <a:latin typeface="Abadi MT Condensed Light" panose="020B03060301010101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6438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699</Words>
  <Application>Microsoft Macintosh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9" baseType="lpstr">
      <vt:lpstr>Abadi</vt:lpstr>
      <vt:lpstr>Abadi MT Condensed Extra Bold</vt:lpstr>
      <vt:lpstr>Abadi MT Condensed Light</vt:lpstr>
      <vt:lpstr>Arial</vt:lpstr>
      <vt:lpstr>Calibri</vt:lpstr>
      <vt:lpstr>Calibri Light</vt:lpstr>
      <vt:lpstr>Tema di Office</vt:lpstr>
      <vt:lpstr>Presentazione standard di PowerPoint</vt:lpstr>
      <vt:lpstr>Che cosa sono le piattaforme (di welfare)?</vt:lpstr>
      <vt:lpstr>Perchè studiare le piattaforme di welfare in Italia?</vt:lpstr>
      <vt:lpstr>Domanda di ricerca: piattaforma come logica istituzionale?</vt:lpstr>
      <vt:lpstr>La mappatura WePlat</vt:lpstr>
      <vt:lpstr>La classificazione delle piattaforme di welfare</vt:lpstr>
      <vt:lpstr>Le piattaforme di welfare aziendale</vt:lpstr>
      <vt:lpstr>Le piattaforme di welfare territoriale</vt:lpstr>
      <vt:lpstr>Le piattaforme di welfare digitale</vt:lpstr>
      <vt:lpstr>Come cambiano gli ecosistemi del welfare? </vt:lpstr>
      <vt:lpstr>Come cambiano gli ecosistemi del welfare?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Rebecca Paraciani</dc:creator>
  <cp:lastModifiedBy>Pais Ivana (ivana.pais)</cp:lastModifiedBy>
  <cp:revision>37</cp:revision>
  <dcterms:created xsi:type="dcterms:W3CDTF">2022-05-05T10:41:13Z</dcterms:created>
  <dcterms:modified xsi:type="dcterms:W3CDTF">2023-08-29T11:57:07Z</dcterms:modified>
</cp:coreProperties>
</file>