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 bookmarkIdSeed="2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837" r:id="rId2"/>
    <p:sldId id="1119" r:id="rId3"/>
    <p:sldId id="1125" r:id="rId4"/>
    <p:sldId id="1128" r:id="rId5"/>
    <p:sldId id="1122" r:id="rId6"/>
    <p:sldId id="1130" r:id="rId7"/>
    <p:sldId id="1129" r:id="rId8"/>
    <p:sldId id="1126" r:id="rId9"/>
    <p:sldId id="1127" r:id="rId10"/>
    <p:sldId id="1100" r:id="rId11"/>
    <p:sldId id="1118" r:id="rId12"/>
    <p:sldId id="1131" r:id="rId13"/>
    <p:sldId id="1132" r:id="rId14"/>
    <p:sldId id="1133" r:id="rId15"/>
    <p:sldId id="1134" r:id="rId16"/>
    <p:sldId id="1135" r:id="rId17"/>
    <p:sldId id="1136" r:id="rId18"/>
    <p:sldId id="1137" r:id="rId19"/>
    <p:sldId id="1138" r:id="rId20"/>
    <p:sldId id="1139" r:id="rId21"/>
    <p:sldId id="1140" r:id="rId22"/>
  </p:sldIdLst>
  <p:sldSz cx="12192000" cy="6858000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66"/>
    <a:srgbClr val="99FF99"/>
    <a:srgbClr val="99FFCC"/>
    <a:srgbClr val="CCFFCC"/>
    <a:srgbClr val="6699FF"/>
    <a:srgbClr val="FFFFFF"/>
    <a:srgbClr val="F0F0F0"/>
    <a:srgbClr val="FFCCC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Stile medio 3 - 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4903" autoAdjust="0"/>
  </p:normalViewPr>
  <p:slideViewPr>
    <p:cSldViewPr>
      <p:cViewPr varScale="1">
        <p:scale>
          <a:sx n="109" d="100"/>
          <a:sy n="109" d="100"/>
        </p:scale>
        <p:origin x="88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t" anchorCtr="0" compatLnSpc="1">
            <a:prstTxWarp prst="textNoShape">
              <a:avLst/>
            </a:prstTxWarp>
          </a:bodyPr>
          <a:lstStyle>
            <a:lvl1pPr defTabSz="882650" eaLnBrk="1" hangingPunct="1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t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b" anchorCtr="0" compatLnSpc="1">
            <a:prstTxWarp prst="textNoShape">
              <a:avLst/>
            </a:prstTxWarp>
          </a:bodyPr>
          <a:lstStyle>
            <a:lvl1pPr defTabSz="882650" eaLnBrk="1" hangingPunct="1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b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1261226-CB39-4065-ABE5-595F8D8268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05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t" anchorCtr="0" compatLnSpc="1">
            <a:prstTxWarp prst="textNoShape">
              <a:avLst/>
            </a:prstTxWarp>
          </a:bodyPr>
          <a:lstStyle>
            <a:lvl1pPr defTabSz="882650" eaLnBrk="1" hangingPunct="1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t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b" anchorCtr="0" compatLnSpc="1">
            <a:prstTxWarp prst="textNoShape">
              <a:avLst/>
            </a:prstTxWarp>
          </a:bodyPr>
          <a:lstStyle>
            <a:lvl1pPr defTabSz="882650" eaLnBrk="1" hangingPunct="1"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76" tIns="39488" rIns="78976" bIns="39488" numCol="1" anchor="b" anchorCtr="0" compatLnSpc="1">
            <a:prstTxWarp prst="textNoShape">
              <a:avLst/>
            </a:prstTxWarp>
          </a:bodyPr>
          <a:lstStyle>
            <a:lvl1pPr algn="r" defTabSz="882650" eaLnBrk="1" hangingPunct="1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651CD8D-136A-4379-8B93-C811F02723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4431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1363"/>
            <a:ext cx="6621463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3288"/>
            <a:ext cx="4987925" cy="4471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0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A2E48-4A8B-4049-A87B-C45D003220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888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CE761-5ED4-47D6-8EAF-1A18D86E61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450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C002E-5CA0-4349-A4CA-E85ED31FA0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2007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8D96F-2983-4105-8272-744DBB01E2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0959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0D26C-859A-4DC1-B4C1-2E46ED8AD6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238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8B5CC-8FB6-4DA6-98E1-6BF22999D6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96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5EF5-EB5F-4F50-AB74-A2E4FC1C1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983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B9B48-767C-41F9-BDD6-C2D8FF6DCC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95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04E2E-2801-41D0-8E4A-ED09AD46BC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179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E7357-593D-4B96-A4F6-D5F77FEA6C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700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78C0C-44C6-462C-8C57-95CD548C14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216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7F572-C2EA-49FC-B753-20128E1352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77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36760-4912-490C-B86D-7F29265BA7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26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2E7ED83-4483-42C1-89B8-20CAB7D4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1676400" y="6248400"/>
            <a:ext cx="883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3366"/>
                </a:solidFill>
                <a:latin typeface="Arial Narrow" panose="020B0606020202030204" pitchFamily="34" charset="0"/>
              </a:rPr>
              <a:t>29 aprile </a:t>
            </a:r>
            <a:r>
              <a:rPr lang="it-IT" altLang="it-IT" sz="1400" dirty="0">
                <a:solidFill>
                  <a:srgbClr val="003366"/>
                </a:solidFill>
                <a:latin typeface="Arial Narrow" panose="020B0606020202030204" pitchFamily="34" charset="0"/>
              </a:rPr>
              <a:t>2024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9220200" y="985425"/>
            <a:ext cx="289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200" dirty="0">
                <a:latin typeface="Arial Narrow" panose="020B0606020202030204" pitchFamily="34" charset="0"/>
              </a:rPr>
              <a:t>Dipartimento di Architettura e </a:t>
            </a:r>
            <a:r>
              <a:rPr lang="it-IT" altLang="it-IT" sz="1200">
                <a:latin typeface="Arial Narrow" panose="020B0606020202030204" pitchFamily="34" charset="0"/>
              </a:rPr>
              <a:t>Studi </a:t>
            </a:r>
            <a:r>
              <a:rPr lang="it-IT" altLang="it-IT" sz="1200" smtClean="0">
                <a:latin typeface="Arial Narrow" panose="020B0606020202030204" pitchFamily="34" charset="0"/>
              </a:rPr>
              <a:t>Urbani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000" smtClean="0">
                <a:latin typeface="Arial Narrow" panose="020B0606020202030204" pitchFamily="34" charset="0"/>
              </a:rPr>
              <a:t>URB&amp;COM </a:t>
            </a:r>
            <a:r>
              <a:rPr lang="it-IT" altLang="it-IT" sz="1000" dirty="0">
                <a:latin typeface="Arial Narrow" panose="020B0606020202030204" pitchFamily="34" charset="0"/>
              </a:rPr>
              <a:t>Lab Urbanistica e Commercio</a:t>
            </a:r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106363" y="954647"/>
            <a:ext cx="3779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it-IT" altLang="it-IT" sz="1200" dirty="0">
                <a:latin typeface="Arial Narrow" panose="020B0606020202030204" pitchFamily="34" charset="0"/>
              </a:rPr>
              <a:t>Direzione Specialistica Autorizzazioni e </a:t>
            </a:r>
            <a:r>
              <a:rPr lang="it-IT" altLang="it-IT" sz="1200">
                <a:latin typeface="Arial Narrow" panose="020B0606020202030204" pitchFamily="34" charset="0"/>
              </a:rPr>
              <a:t>Concessioni </a:t>
            </a:r>
            <a:r>
              <a:rPr lang="it-IT" altLang="it-IT" sz="1200" smtClean="0">
                <a:latin typeface="Arial Narrow" panose="020B0606020202030204" pitchFamily="34" charset="0"/>
              </a:rPr>
              <a:t>- SUAP</a:t>
            </a:r>
            <a:endParaRPr lang="it-IT" altLang="it-IT" sz="1200" dirty="0">
              <a:latin typeface="Arial Narrow" panose="020B0606020202030204" pitchFamily="34" charset="0"/>
            </a:endParaRPr>
          </a:p>
          <a:p>
            <a:pPr>
              <a:buNone/>
            </a:pPr>
            <a:r>
              <a:rPr lang="it-IT" altLang="it-IT" sz="1000" b="0" dirty="0">
                <a:latin typeface="Arial Narrow" panose="020B0606020202030204" pitchFamily="34" charset="0"/>
              </a:rPr>
              <a:t>Area Attività Commerciali e SUAP</a:t>
            </a:r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1066800" y="4775920"/>
            <a:ext cx="10058400" cy="11541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REGOLAMENTO PER LA DISCIPLINA DELLE ATTIVITA’ DI SOMMINISTRAZIONE DI ALIMENTI E BEVANDE E DELLA VENDITA DA PARTE DELLE IMPRESE ARTIGIANE DI PRODOTTI ALIMENTARI DI PROPRIA PRODUZIONE PER IL CONSUMO IMMEDIATO NEI LOCALI DELL'AZIENDA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524001" y="296980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3366"/>
              </a:solidFill>
            </a:endParaRPr>
          </a:p>
        </p:txBody>
      </p:sp>
      <p:pic>
        <p:nvPicPr>
          <p:cNvPr id="5131" name="Picture 13"/>
          <p:cNvPicPr>
            <a:picLocks noChangeAspect="1" noChangeArrowheads="1"/>
          </p:cNvPicPr>
          <p:nvPr/>
        </p:nvPicPr>
        <p:blipFill rotWithShape="1">
          <a:blip r:embed="rId3"/>
          <a:srcRect t="12197" b="18580"/>
          <a:stretch/>
        </p:blipFill>
        <p:spPr bwMode="auto">
          <a:xfrm>
            <a:off x="10168732" y="324541"/>
            <a:ext cx="1947068" cy="56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283D70-809C-4AE0-AD46-B5AB1F153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62" t="739" r="10253" b="17223"/>
          <a:stretch/>
        </p:blipFill>
        <p:spPr>
          <a:xfrm>
            <a:off x="106363" y="185707"/>
            <a:ext cx="1373212" cy="788345"/>
          </a:xfrm>
          <a:prstGeom prst="rect">
            <a:avLst/>
          </a:prstGeom>
        </p:spPr>
      </p:pic>
      <p:pic>
        <p:nvPicPr>
          <p:cNvPr id="2" name="Immagine 1" descr="Immagine che contiene vestiti, uomo, persona, edificio&#10;&#10;Descrizione generata automaticamente">
            <a:extLst>
              <a:ext uri="{FF2B5EF4-FFF2-40B4-BE49-F238E27FC236}">
                <a16:creationId xmlns:a16="http://schemas.microsoft.com/office/drawing/2014/main" id="{07B3DB0F-FD49-E6A4-9103-90AA33391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337" y="1600200"/>
            <a:ext cx="3809324" cy="285740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0" y="6553200"/>
            <a:ext cx="12192000" cy="3047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-1" y="-3255"/>
            <a:ext cx="12192000" cy="3047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kern="1400">
                <a:latin typeface="Arial Narrow" panose="020B0606020202030204" pitchFamily="34" charset="0"/>
                <a:ea typeface="Times New Roman" panose="02020603050405020304" pitchFamily="18" charset="0"/>
              </a:rPr>
              <a:t>ZONE DA SOTTOPORRE A TUTELA: DEFINIZIONE DEI PERIMETRI</a:t>
            </a:r>
            <a:endParaRPr lang="it-IT" kern="1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09530"/>
            <a:ext cx="6629400" cy="5766243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7404847" y="2095501"/>
            <a:ext cx="4329953" cy="2552699"/>
            <a:chOff x="7315200" y="2019301"/>
            <a:chExt cx="4329953" cy="2552699"/>
          </a:xfrm>
        </p:grpSpPr>
        <p:pic>
          <p:nvPicPr>
            <p:cNvPr id="13" name="Immagine 12" descr="Immagine che contiene testo, mappa, atlante, diagramma&#10;&#10;Descrizione generata automaticamente">
              <a:extLst>
                <a:ext uri="{FF2B5EF4-FFF2-40B4-BE49-F238E27FC236}">
                  <a16:creationId xmlns:a16="http://schemas.microsoft.com/office/drawing/2014/main" id="{61D8F4BA-1AFF-8A38-20B1-ABA55A9BB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513" r="95053" b="22794"/>
            <a:stretch/>
          </p:blipFill>
          <p:spPr>
            <a:xfrm>
              <a:off x="7315200" y="2019301"/>
              <a:ext cx="609600" cy="533400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7467600" y="2540675"/>
              <a:ext cx="41775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PIAZZA </a:t>
              </a: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MORBEGNO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VIA </a:t>
              </a: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VENINI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VIA VARANINI</a:t>
              </a:r>
              <a:endParaRPr lang="it-IT" sz="14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LAZZARETTO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VIA MELZO</a:t>
              </a:r>
            </a:p>
            <a:p>
              <a:pPr marL="457200" indent="-457200">
                <a:buAutoNum type="arabicPeriod"/>
              </a:pP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ISOLA</a:t>
              </a:r>
            </a:p>
            <a:p>
              <a:pPr marL="457200" indent="-457200">
                <a:buAutoNum type="arabicPeriod"/>
              </a:pP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SARPI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ARCO </a:t>
              </a: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DELLA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PACE</a:t>
              </a:r>
            </a:p>
            <a:p>
              <a:pPr marL="457200" indent="-457200">
                <a:buAutoNum type="arabicPeriod"/>
              </a:pP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COMO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GARIBALDI</a:t>
              </a:r>
            </a:p>
            <a:p>
              <a:pPr marL="457200" indent="-457200">
                <a:buAutoNum type="arabicPeriod"/>
              </a:pP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VENTIDUE MARZO</a:t>
              </a:r>
            </a:p>
            <a:p>
              <a:pPr marL="457200" indent="-457200">
                <a:buAutoNum type="arabicPeriod"/>
              </a:pP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PORTA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TICINESE</a:t>
              </a:r>
            </a:p>
            <a:p>
              <a:pPr marL="457200" indent="-457200">
                <a:buAutoNum type="arabicPeriod"/>
              </a:pP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NAVIGLI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DARSENA</a:t>
              </a:r>
            </a:p>
            <a:p>
              <a:pPr marL="457200" indent="-457200">
                <a:buAutoNum type="arabicPeriod"/>
              </a:pP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BLIGNY </a:t>
              </a:r>
              <a:r>
                <a:rPr lang="it-IT" sz="1400" b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PORTA </a:t>
              </a:r>
              <a:r>
                <a:rPr lang="it-IT" sz="14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ROMANA</a:t>
              </a:r>
              <a:endParaRPr lang="it-IT" sz="1400" b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7926212" y="2099846"/>
              <a:ext cx="2513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da sottoporre a tutela</a:t>
              </a:r>
              <a:endParaRPr lang="it-I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3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AA7EA3-70D3-4718-40D5-081C16AB07D7}"/>
              </a:ext>
            </a:extLst>
          </p:cNvPr>
          <p:cNvSpPr txBox="1"/>
          <p:nvPr/>
        </p:nvSpPr>
        <p:spPr>
          <a:xfrm>
            <a:off x="6262255" y="938087"/>
            <a:ext cx="40386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50000"/>
              </a:lnSpc>
            </a:pPr>
            <a:endParaRPr lang="it-IT" sz="1000" b="0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50000"/>
              </a:lnSpc>
            </a:pPr>
            <a:endParaRPr lang="it-IT" sz="1000" b="0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20245E9-7F57-A06C-D0FB-6A76E8C653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1066800"/>
            <a:ext cx="3276600" cy="2193683"/>
          </a:xfrm>
          <a:prstGeom prst="rect">
            <a:avLst/>
          </a:prstGeom>
        </p:spPr>
      </p:pic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4C1D04C2-DADB-0B9C-27B0-3A4F0F79B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581400"/>
            <a:ext cx="5724136" cy="263869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kern="1400">
                <a:latin typeface="Arial Narrow" panose="020B0606020202030204" pitchFamily="34" charset="0"/>
                <a:ea typeface="Times New Roman" panose="02020603050405020304" pitchFamily="18" charset="0"/>
              </a:rPr>
              <a:t>ZONE DA SOTTOPORRE A TUTELA E ZONE DA SOTTOPORRE AD ELEVATA TUTELA</a:t>
            </a:r>
            <a:endParaRPr lang="it-IT" kern="1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553200"/>
            <a:ext cx="12192000" cy="3047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 smtClean="0"/>
              <a:t>DISPOSIZIONI TRANSITORIE E FINALI</a:t>
            </a:r>
            <a:endParaRPr lang="it-IT" kern="1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998AB3-B136-FA8C-14DA-C0641D8E476C}"/>
              </a:ext>
            </a:extLst>
          </p:cNvPr>
          <p:cNvSpPr txBox="1"/>
          <p:nvPr/>
        </p:nvSpPr>
        <p:spPr>
          <a:xfrm>
            <a:off x="304800" y="1391483"/>
            <a:ext cx="11353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Il Regolamento </a:t>
            </a:r>
            <a:r>
              <a:rPr lang="it-IT" sz="1800" u="sng" dirty="0">
                <a:solidFill>
                  <a:srgbClr val="C00000"/>
                </a:solidFill>
                <a:latin typeface="Arial Narrow" panose="020B0606020202030204" pitchFamily="34" charset="0"/>
              </a:rPr>
              <a:t>entra in vigore 90 giorni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dalla data di esecutività della delibera di </a:t>
            </a:r>
            <a:r>
              <a:rPr lang="it-IT" sz="1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approvazione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In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sede di prima applicazione, i Criteri Qualitativi e i relativi punteggi sono quelli di cui all’Allegato </a:t>
            </a:r>
            <a:r>
              <a:rPr lang="it-IT" sz="1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; le Zone tutelate sono quelle indicate nell’Allegato 2. </a:t>
            </a:r>
            <a:endParaRPr lang="it-IT" sz="1800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sz="18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L’aggiornamento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dei Criteri Qualitativi e delle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Zone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tutelate è soggetto a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revisione biennale mediante provvedimento della Giunta Comunale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che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terrà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conto dell’evoluzione degli indicatori e delle variabili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territoriali.</a:t>
            </a:r>
          </a:p>
          <a:p>
            <a:pPr algn="just">
              <a:lnSpc>
                <a:spcPct val="150000"/>
              </a:lnSpc>
            </a:pPr>
            <a:endParaRPr lang="it-IT" sz="18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È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fatta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salva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la possibilità di procedere a revisione anticipata dei Criteri Qualitativi e delle Zone tutelate per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fronteggiare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situazioni da cui emerge la necessità di applicazione della disciplina di tutela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Per la specificazione delle indicazioni tecnico funzionali dei criteri qualitativi sarà adottata apposita determina dirigenziale 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4" y="152401"/>
            <a:ext cx="10789116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1"/>
            <a:ext cx="1078911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92" y="152401"/>
            <a:ext cx="1078911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92" y="152401"/>
            <a:ext cx="1078911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92" y="149470"/>
            <a:ext cx="1078911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92" y="149470"/>
            <a:ext cx="1078911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7" y="152401"/>
            <a:ext cx="1078911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kern="1400" dirty="0">
                <a:latin typeface="Arial Narrow" panose="020B0606020202030204" pitchFamily="34" charset="0"/>
                <a:ea typeface="Times New Roman" panose="02020603050405020304" pitchFamily="18" charset="0"/>
              </a:rPr>
              <a:t>OGGETTO DEL REGOLAMENTO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998AB3-B136-FA8C-14DA-C0641D8E476C}"/>
              </a:ext>
            </a:extLst>
          </p:cNvPr>
          <p:cNvSpPr txBox="1"/>
          <p:nvPr/>
        </p:nvSpPr>
        <p:spPr>
          <a:xfrm>
            <a:off x="1981200" y="1600200"/>
            <a:ext cx="9906000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Il Regolamento </a:t>
            </a:r>
            <a:r>
              <a:rPr lang="it-IT" sz="2000" dirty="0">
                <a:solidFill>
                  <a:srgbClr val="FFC000"/>
                </a:solidFill>
                <a:latin typeface="Arial Narrow" panose="020B0606020202030204" pitchFamily="34" charset="0"/>
              </a:rPr>
              <a:t>disciplina l’insediamento delle attività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 di somministrazione di alimenti e bevande e delle attività artigianali alimentari per il consumo sul posto stabilendo i </a:t>
            </a:r>
            <a:r>
              <a:rPr lang="it-IT" sz="2000" dirty="0">
                <a:solidFill>
                  <a:schemeClr val="tx1"/>
                </a:solidFill>
                <a:latin typeface="Arial Narrow" panose="020B0606020202030204" pitchFamily="34" charset="0"/>
              </a:rPr>
              <a:t>criteri e i parametri di programmazione e le relative norme procedurali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, in attuazione del D. Lgs n. 59 del 26.03.2010, del D. Lgs n. 147 del 6.08.2012, della Legge Regionale Lombardia n. 6 del 2010, del D.P.R. 160 del 7.09.2010, della L.241 del 7.08.1990, della L. 214 del 22.12.2011.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Il Regolamento </a:t>
            </a:r>
            <a:r>
              <a:rPr lang="it-IT" sz="2000" dirty="0">
                <a:solidFill>
                  <a:srgbClr val="FFC000"/>
                </a:solidFill>
                <a:latin typeface="Arial Narrow" panose="020B0606020202030204" pitchFamily="34" charset="0"/>
              </a:rPr>
              <a:t>individua le aree da sottoporre a tutela</a:t>
            </a:r>
            <a:r>
              <a:rPr lang="it-IT" sz="2000" b="0" dirty="0">
                <a:solidFill>
                  <a:srgbClr val="FFC000"/>
                </a:solidFill>
                <a:latin typeface="Arial Narrow" panose="020B0606020202030204" pitchFamily="34" charset="0"/>
              </a:rPr>
              <a:t> 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nelle quali </a:t>
            </a:r>
            <a:r>
              <a:rPr lang="it-IT" sz="2000" dirty="0">
                <a:solidFill>
                  <a:schemeClr val="tx1"/>
                </a:solidFill>
                <a:latin typeface="Arial Narrow" panose="020B0606020202030204" pitchFamily="34" charset="0"/>
              </a:rPr>
              <a:t>l’apertura, il trasferimento di sede e la modifica della superficie delle attività sono soggette a specifico regime autorizzatorio.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it-IT" sz="20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20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 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questi ambiti il rilascio delle autorizzazioni per l’esercizio dell'attività è subordinato al raggiungimento di un </a:t>
            </a:r>
            <a:r>
              <a:rPr lang="it-IT" sz="2000" dirty="0">
                <a:solidFill>
                  <a:schemeClr val="tx1"/>
                </a:solidFill>
                <a:latin typeface="Arial Narrow" panose="020B0606020202030204" pitchFamily="34" charset="0"/>
              </a:rPr>
              <a:t>livello minimo di qualità del servizio,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 al fine di garantire la sostenibilità sociale e ambientale delle attività a forte impatto attrattivo e di assicurare l’ordine pubblico, la sicurezza e la quiete dei residenti.</a:t>
            </a:r>
          </a:p>
        </p:txBody>
      </p:sp>
      <p:sp>
        <p:nvSpPr>
          <p:cNvPr id="7" name="Freccia a destra 6"/>
          <p:cNvSpPr/>
          <p:nvPr/>
        </p:nvSpPr>
        <p:spPr bwMode="auto">
          <a:xfrm>
            <a:off x="609600" y="2133600"/>
            <a:ext cx="990600" cy="762000"/>
          </a:xfrm>
          <a:prstGeom prst="rightArrow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Freccia a destra 15"/>
          <p:cNvSpPr/>
          <p:nvPr/>
        </p:nvSpPr>
        <p:spPr bwMode="auto">
          <a:xfrm>
            <a:off x="609600" y="4402801"/>
            <a:ext cx="990600" cy="762000"/>
          </a:xfrm>
          <a:prstGeom prst="rightArrow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54" y="152401"/>
            <a:ext cx="1078911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92" y="152401"/>
            <a:ext cx="1078911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kern="14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ATTIVITA’ ESCLUSE DAL REGIME AUTORIZZATORIO</a:t>
            </a:r>
            <a:endParaRPr lang="it-IT" kern="1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998AB3-B136-FA8C-14DA-C0641D8E476C}"/>
              </a:ext>
            </a:extLst>
          </p:cNvPr>
          <p:cNvSpPr txBox="1"/>
          <p:nvPr/>
        </p:nvSpPr>
        <p:spPr>
          <a:xfrm>
            <a:off x="304800" y="1219200"/>
            <a:ext cx="1135380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Attività accessorie ad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attività di intrattenimento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, in sale da ballo, locali notturni, stabilimenti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balneari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, impianti sportivi e altri esercizi similari;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Negli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esercizi situati all'interno delle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stazioni dei mezzi di trasporto pubblico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e nei mezzi di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trasporto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pubblico;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Nelle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mense aziendali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e negli spacci annessi ad aziende, amministrazioni, enti e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scuole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domicilio del consumatore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I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forma temporanea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di cui all’articolo 72 Legge Regionale 2 febbraio 2010 n. 6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Negli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ospedali, case di cura, parrocchie, oratori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, comunità religiose, asili infantili, case di riposo, caserme, stabilimenti delle forze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dell'ordine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Nei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musei, teatri, sale da concerto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e simili;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All’interno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di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medie strutture di vendita, grandi strutture di vendita o centri commerciali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, senza ingressi indipendenti rispetto a quelli dell’esercizio commerciale o della struttura di vendita nella quale sono inserite; </a:t>
            </a:r>
          </a:p>
        </p:txBody>
      </p:sp>
      <p:sp>
        <p:nvSpPr>
          <p:cNvPr id="2" name="Rettangolo 1"/>
          <p:cNvSpPr/>
          <p:nvPr/>
        </p:nvSpPr>
        <p:spPr>
          <a:xfrm>
            <a:off x="685800" y="6336268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200" b="0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art</a:t>
            </a:r>
            <a:r>
              <a:rPr lang="it-IT" sz="1200" b="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. 64, comma </a:t>
            </a:r>
            <a:r>
              <a:rPr lang="it-IT" sz="1200" b="0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7 </a:t>
            </a:r>
            <a:r>
              <a:rPr lang="it-IT" sz="1200" b="0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del D.lgs. 26 marzo 2010, n. 59 “Attuazione della direttiva 2006/123/CE relativa ai servizi nel mercato interno”</a:t>
            </a:r>
            <a:endParaRPr lang="it-IT" sz="1200" b="0" i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kern="14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IL REGIME AUTORIZZATORIO</a:t>
            </a:r>
            <a:endParaRPr lang="it-IT" kern="1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998AB3-B136-FA8C-14DA-C0641D8E476C}"/>
              </a:ext>
            </a:extLst>
          </p:cNvPr>
          <p:cNvSpPr txBox="1"/>
          <p:nvPr/>
        </p:nvSpPr>
        <p:spPr>
          <a:xfrm>
            <a:off x="228600" y="828556"/>
            <a:ext cx="11658600" cy="5242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u="sng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Domanda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Presentata </a:t>
            </a:r>
            <a:r>
              <a:rPr lang="it-IT" sz="1500" b="0" dirty="0">
                <a:solidFill>
                  <a:schemeClr val="tx1"/>
                </a:solidFill>
                <a:latin typeface="Arial Narrow" panose="020B0606020202030204" pitchFamily="34" charset="0"/>
              </a:rPr>
              <a:t>tramite portale </a:t>
            </a: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Impresa </a:t>
            </a: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In Un </a:t>
            </a: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Giorno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Dati dell’impresa e </a:t>
            </a: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autocertificazioni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previste per legge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Modulo di autovalutazione 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per raggiungimento punteggio minimo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Planimetria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quotata dei locali  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Cartografia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dell’area di insediamento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u="sng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Istruttoria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Verifica dei requisiti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Accertamento della </a:t>
            </a: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veridicità dei criteri qualitativi</a:t>
            </a:r>
            <a:endParaRPr lang="it-IT" sz="15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u="sng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Rilascio dell’Autorizzazione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Entro 45 giorni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Avvio </a:t>
            </a:r>
            <a:r>
              <a:rPr lang="it-IT" sz="1500" b="0" dirty="0">
                <a:solidFill>
                  <a:schemeClr val="tx1"/>
                </a:solidFill>
                <a:latin typeface="Arial Narrow" panose="020B0606020202030204" pitchFamily="34" charset="0"/>
              </a:rPr>
              <a:t>attività entro due 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anni dal rilascio.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500" b="0" dirty="0">
                <a:solidFill>
                  <a:schemeClr val="tx1"/>
                </a:solidFill>
                <a:latin typeface="Arial Narrow" panose="020B0606020202030204" pitchFamily="34" charset="0"/>
              </a:rPr>
              <a:t>Il possesso del punteggio relativo agli Elementi di qualità del locale e del servizio, calcolato secondo le modalità indicate al comma 1 e attribuito nell’autorizzazione, dovrà sussistere </a:t>
            </a:r>
            <a:r>
              <a:rPr lang="it-IT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dal momento dell’avvio dell’attività e permanere, anche in caso di subingresso, fino alla cessazione della stessa. </a:t>
            </a:r>
            <a:r>
              <a:rPr lang="it-IT" sz="1500" b="0" dirty="0">
                <a:solidFill>
                  <a:schemeClr val="tx1"/>
                </a:solidFill>
                <a:latin typeface="Arial Narrow" panose="020B0606020202030204" pitchFamily="34" charset="0"/>
              </a:rPr>
              <a:t>Ogni modifica che comporti complessivamente una diminuzione del punteggio relativo agli Elementi di qualità del locale e del servizio è soggetta ad autorizzazione</a:t>
            </a:r>
            <a:r>
              <a:rPr lang="it-IT" sz="1500" b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it-IT" sz="15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7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380FFA-7C5D-9504-A5FA-2584299726D4}"/>
              </a:ext>
            </a:extLst>
          </p:cNvPr>
          <p:cNvSpPr txBox="1"/>
          <p:nvPr/>
        </p:nvSpPr>
        <p:spPr>
          <a:xfrm>
            <a:off x="2209800" y="914400"/>
            <a:ext cx="8305800" cy="554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it-IT" sz="200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Criteri qualitativi:</a:t>
            </a:r>
            <a:endParaRPr lang="it-IT" sz="2000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it-IT" sz="18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Caratteristiche di contesto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Livello di concentrazione delle attività presenti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it-IT" sz="1800" b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max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10 punti)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Distanza da attività più prossima (</a:t>
            </a:r>
            <a:r>
              <a:rPr lang="it-IT" sz="1800" b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max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5 punti)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Prossimità agli immobili destinati a residenze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sensibili (</a:t>
            </a:r>
            <a:r>
              <a:rPr lang="it-IT" sz="1800" b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max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5 punti) 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it-IT" sz="18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Elementi di qualità del locale e del servizio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Orario di esercizio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it-IT" sz="1800" b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max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80 punti)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Superficie di somministrazione/vendita del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locale (</a:t>
            </a:r>
            <a:r>
              <a:rPr lang="it-IT" sz="1800" b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max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15 punti)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Presenza e caratteristiche delle occupazioni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esterne (</a:t>
            </a:r>
            <a:r>
              <a:rPr lang="it-IT" sz="1800" b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max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15 punti)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Qualità dei servizi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offerti (</a:t>
            </a:r>
            <a:r>
              <a:rPr lang="it-IT" sz="1800" b="0" dirty="0" err="1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max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10 punti)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Servizio di cortesia per mitigazione impatti (10 punti)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it-IT" sz="18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Punteggio massimo ottenibile: 150 punti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Soglia minima per zone da sottoporre a tutela (60 punti)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Soglia minima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zone da sottoporre a </a:t>
            </a:r>
            <a:r>
              <a:rPr lang="it-IT" sz="1800" b="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elevata tutela (80 </a:t>
            </a:r>
            <a:r>
              <a:rPr lang="it-IT" sz="1800" b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punti</a:t>
            </a:r>
            <a:r>
              <a:rPr lang="it-IT" sz="1800" b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tabLst>
                <a:tab pos="876300" algn="l"/>
              </a:tabLst>
            </a:pPr>
            <a:r>
              <a:rPr lang="it-IT" kern="1400">
                <a:latin typeface="Arial Narrow" panose="020B0606020202030204" pitchFamily="34" charset="0"/>
              </a:rPr>
              <a:t>SOSTENIBILITÀ SOCIALE </a:t>
            </a:r>
            <a:r>
              <a:rPr lang="it-IT" kern="1400" smtClean="0">
                <a:latin typeface="Arial Narrow" panose="020B0606020202030204" pitchFamily="34" charset="0"/>
              </a:rPr>
              <a:t>E </a:t>
            </a:r>
            <a:r>
              <a:rPr lang="it-IT" kern="1400">
                <a:latin typeface="Arial Narrow" panose="020B0606020202030204" pitchFamily="34" charset="0"/>
              </a:rPr>
              <a:t>AMBIENTALE DELLE ATTIVITÀ NELLE </a:t>
            </a:r>
            <a:r>
              <a:rPr lang="it-IT" kern="1400" smtClean="0">
                <a:latin typeface="Arial Narrow" panose="020B0606020202030204" pitchFamily="34" charset="0"/>
              </a:rPr>
              <a:t>ZONE </a:t>
            </a:r>
            <a:r>
              <a:rPr lang="it-IT" kern="1400">
                <a:latin typeface="Arial Narrow" panose="020B0606020202030204" pitchFamily="34" charset="0"/>
              </a:rPr>
              <a:t>TUTELATE</a:t>
            </a:r>
            <a:endParaRPr lang="it-IT" kern="1400" dirty="0">
              <a:latin typeface="Arial Narrow" panose="020B0606020202030204" pitchFamily="34" charset="0"/>
            </a:endParaRPr>
          </a:p>
        </p:txBody>
      </p:sp>
      <p:sp>
        <p:nvSpPr>
          <p:cNvPr id="8" name="Freccia a destra 7"/>
          <p:cNvSpPr/>
          <p:nvPr/>
        </p:nvSpPr>
        <p:spPr bwMode="auto">
          <a:xfrm>
            <a:off x="1016977" y="1600200"/>
            <a:ext cx="685800" cy="413831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reccia a destra 8"/>
          <p:cNvSpPr/>
          <p:nvPr/>
        </p:nvSpPr>
        <p:spPr bwMode="auto">
          <a:xfrm>
            <a:off x="1016977" y="3167569"/>
            <a:ext cx="685800" cy="413831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Freccia a destra 9"/>
          <p:cNvSpPr/>
          <p:nvPr/>
        </p:nvSpPr>
        <p:spPr bwMode="auto">
          <a:xfrm>
            <a:off x="1016977" y="5377369"/>
            <a:ext cx="685800" cy="413831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 smtClean="0"/>
              <a:t>CAUSE DI DECADENZA</a:t>
            </a:r>
            <a:endParaRPr lang="it-IT" kern="1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998AB3-B136-FA8C-14DA-C0641D8E476C}"/>
              </a:ext>
            </a:extLst>
          </p:cNvPr>
          <p:cNvSpPr txBox="1"/>
          <p:nvPr/>
        </p:nvSpPr>
        <p:spPr>
          <a:xfrm>
            <a:off x="304800" y="1143000"/>
            <a:ext cx="115062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Il</a:t>
            </a:r>
            <a:r>
              <a:rPr lang="it-IT" sz="2000" b="0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it-IT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mancato rispetto delle prescrizioni, condizioni e impegni riportati nell’autorizzazione comporta la decadenza del </a:t>
            </a:r>
            <a:r>
              <a:rPr lang="it-IT" sz="2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titolo.</a:t>
            </a:r>
          </a:p>
          <a:p>
            <a:pPr algn="just">
              <a:lnSpc>
                <a:spcPct val="150000"/>
              </a:lnSpc>
            </a:pPr>
            <a:endParaRPr lang="it-IT" sz="20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A tal fine, in occasione del primo accertamento con emissione di verbale di una delle violazioni l’Amministrazione emette provvedimento di diffida al rispetto delle disposizioni regolamentarie e </a:t>
            </a:r>
            <a:r>
              <a:rPr lang="it-IT" sz="2000" b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autorizzatorie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r>
              <a:rPr lang="it-IT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In occasione del terzo accertamento con emissione di verbale di violazione commessa entro dodici mesi dalla prima, l’autorizzazione è oggetto di decadenza</a:t>
            </a:r>
            <a:r>
              <a:rPr lang="it-IT" sz="2000" b="0" dirty="0">
                <a:solidFill>
                  <a:srgbClr val="C00000"/>
                </a:solidFill>
                <a:latin typeface="Arial Narrow" panose="020B0606020202030204" pitchFamily="34" charset="0"/>
              </a:rPr>
              <a:t>. </a:t>
            </a:r>
            <a:endParaRPr lang="it-IT" sz="2000" b="0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sz="20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Fermo restando le sanzioni previste dalla normativa edilizia, </a:t>
            </a:r>
            <a:r>
              <a:rPr lang="it-IT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la</a:t>
            </a:r>
            <a:r>
              <a:rPr lang="it-IT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rilevazione di elementi strutturali del locale difformi da quelli dichiarati comporta la diffida al ripristino delle condizioni autorizzate, con invito a conformarsi entro il termine massimo di 30 giorni</a:t>
            </a:r>
            <a:r>
              <a:rPr lang="it-IT" sz="2000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it-IT" sz="2000" b="0" dirty="0">
                <a:solidFill>
                  <a:schemeClr val="tx1"/>
                </a:solidFill>
                <a:latin typeface="Arial Narrow" panose="020B0606020202030204" pitchFamily="34" charset="0"/>
              </a:rPr>
              <a:t>scaduto il quale l’Amministrazione adotta provvedimento di decadenza. </a:t>
            </a:r>
          </a:p>
        </p:txBody>
      </p:sp>
    </p:spTree>
    <p:extLst>
      <p:ext uri="{BB962C8B-B14F-4D97-AF65-F5344CB8AC3E}">
        <p14:creationId xmlns:p14="http://schemas.microsoft.com/office/powerpoint/2010/main" val="41999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 smtClean="0"/>
              <a:t>ACCORDI EX ART. 11 DELLA LEGGE 241/1990</a:t>
            </a:r>
            <a:endParaRPr lang="it-IT" kern="1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998AB3-B136-FA8C-14DA-C0641D8E476C}"/>
              </a:ext>
            </a:extLst>
          </p:cNvPr>
          <p:cNvSpPr txBox="1"/>
          <p:nvPr/>
        </p:nvSpPr>
        <p:spPr>
          <a:xfrm>
            <a:off x="228600" y="983188"/>
            <a:ext cx="1173480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L’Amministrazione potrà valutare l’opportunità di stipulare accordi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diretti a minimizzare gli impatti delle attività,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anche su proposta degli esercenti, anche al fine di concedere eventuali deroghe o modifiche agli obblighi disposti in materia di regolazione degli orari</a:t>
            </a:r>
            <a:r>
              <a:rPr lang="it-IT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e delle modalità di svolgimento delle attività ai sensi della normativa vigente. </a:t>
            </a:r>
            <a:endParaRPr lang="it-IT" sz="18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Gli accordi possono prevedere l’assunzione degli impegni volti a: 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contenere comportamenti che generino disturbo alla quiete pubblica, anche mediante l’utilizzo di personale riconoscibile e specializzato,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ridurre l’impatto acustico e tutelare la pulizia e il decoro degli spazi pubblici e privati; 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favorire la regolare fruizione degli spazi pubblici; 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0" dirty="0">
                <a:solidFill>
                  <a:schemeClr val="tx1"/>
                </a:solidFill>
                <a:latin typeface="Arial Narrow" panose="020B0606020202030204" pitchFamily="34" charset="0"/>
              </a:rPr>
              <a:t>promuovere iniziative sociali ed educative, con particolare riferimento all’ambito del divertimento notturno, alla prevenzione dell’abuso dell’alcol e del consumo di sostanze stupefacenti, al rispetto delle norme del Codice della Strada. </a:t>
            </a:r>
            <a:endParaRPr lang="it-IT" sz="1800" b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800" b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Le </a:t>
            </a:r>
            <a:r>
              <a:rPr lang="it-IT" sz="1800" dirty="0">
                <a:solidFill>
                  <a:srgbClr val="C00000"/>
                </a:solidFill>
                <a:latin typeface="Arial Narrow" panose="020B0606020202030204" pitchFamily="34" charset="0"/>
              </a:rPr>
              <a:t>modalità applicative degli accordi di cui al presente Articolo e le relative sanzioni sono disciplinate dagli stessi</a:t>
            </a:r>
            <a:r>
              <a:rPr lang="it-IT" sz="18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4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kern="1400">
                <a:latin typeface="Arial Narrow" panose="020B0606020202030204" pitchFamily="34" charset="0"/>
                <a:ea typeface="Times New Roman" panose="02020603050405020304" pitchFamily="18" charset="0"/>
              </a:rPr>
              <a:t>IDENTIFICAZIONE DELLE </a:t>
            </a:r>
            <a:r>
              <a:rPr lang="it-IT" kern="1400" smtClean="0">
                <a:latin typeface="Arial Narrow" panose="020B0606020202030204" pitchFamily="34" charset="0"/>
                <a:ea typeface="Times New Roman" panose="02020603050405020304" pitchFamily="18" charset="0"/>
              </a:rPr>
              <a:t>ZONE </a:t>
            </a:r>
            <a:r>
              <a:rPr lang="it-IT" kern="1400">
                <a:latin typeface="Arial Narrow" panose="020B0606020202030204" pitchFamily="34" charset="0"/>
                <a:ea typeface="Times New Roman" panose="02020603050405020304" pitchFamily="18" charset="0"/>
              </a:rPr>
              <a:t>DA SOTTOPORRE A TUTELA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6DE31B-1388-4CF1-82E9-0BAB42D5F9F1}"/>
              </a:ext>
            </a:extLst>
          </p:cNvPr>
          <p:cNvSpPr txBox="1"/>
          <p:nvPr/>
        </p:nvSpPr>
        <p:spPr>
          <a:xfrm>
            <a:off x="1667607" y="2235622"/>
            <a:ext cx="6858001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75" lvl="1" indent="-2667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4800" algn="l"/>
              </a:tabLst>
            </a:pPr>
            <a:r>
              <a:rPr lang="it-IT" sz="1700" b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distribuzione </a:t>
            </a:r>
            <a:r>
              <a:rPr lang="it-IT" sz="17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 caratteristiche della </a:t>
            </a:r>
            <a:r>
              <a:rPr lang="it-IT" sz="170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popolazione </a:t>
            </a:r>
            <a:r>
              <a:rPr lang="it-IT" sz="170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residente</a:t>
            </a:r>
            <a:endParaRPr lang="it-IT" sz="17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904875" lvl="1" indent="-2667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4800" algn="l"/>
              </a:tabLst>
            </a:pPr>
            <a:r>
              <a:rPr lang="it-IT" sz="17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presenza di </a:t>
            </a:r>
            <a:r>
              <a:rPr lang="it-IT" sz="17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zone di pregio</a:t>
            </a:r>
            <a:r>
              <a:rPr lang="it-IT" sz="17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artistico, storico, architettonico </a:t>
            </a:r>
            <a:r>
              <a:rPr lang="it-IT" sz="1700" b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 </a:t>
            </a:r>
            <a:r>
              <a:rPr lang="it-IT" sz="1700" b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ambientale</a:t>
            </a:r>
            <a:endParaRPr lang="it-IT" sz="17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904875" lvl="1" indent="-2667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7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vulnerabilità </a:t>
            </a:r>
            <a:r>
              <a:rPr lang="it-IT" sz="170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acustica</a:t>
            </a:r>
            <a:r>
              <a:rPr lang="it-IT" sz="1700" b="0" dirty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del </a:t>
            </a:r>
            <a:r>
              <a:rPr lang="it-IT" sz="1700" b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territorio </a:t>
            </a:r>
            <a:r>
              <a:rPr lang="it-IT" sz="1700" b="0" smtClean="0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comunale</a:t>
            </a:r>
            <a:endParaRPr lang="it-IT" sz="1700" b="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70538" y="1434544"/>
            <a:ext cx="4578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u="sng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AMBITI COMUNALI MAGGIORMENTE SENSIBILI </a:t>
            </a:r>
            <a:endParaRPr lang="it-IT" sz="1800" u="sng"/>
          </a:p>
        </p:txBody>
      </p:sp>
      <p:sp>
        <p:nvSpPr>
          <p:cNvPr id="4" name="Rettangolo 3"/>
          <p:cNvSpPr/>
          <p:nvPr/>
        </p:nvSpPr>
        <p:spPr>
          <a:xfrm>
            <a:off x="1670538" y="1764268"/>
            <a:ext cx="4578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emergenti dall’interazione di molteplici fattori di contesto:</a:t>
            </a:r>
            <a:endParaRPr lang="it-IT" sz="1600" b="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6DE31B-1388-4CF1-82E9-0BAB42D5F9F1}"/>
              </a:ext>
            </a:extLst>
          </p:cNvPr>
          <p:cNvSpPr txBox="1"/>
          <p:nvPr/>
        </p:nvSpPr>
        <p:spPr>
          <a:xfrm>
            <a:off x="1667607" y="4978822"/>
            <a:ext cx="9759462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700" b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Livelli di </a:t>
            </a:r>
            <a:r>
              <a:rPr lang="it-IT" sz="170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addensamento degli esercizi</a:t>
            </a:r>
            <a:r>
              <a:rPr lang="it-IT" sz="1700" b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somministrazione di alimenti e bevande e gli artigiani alimentari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700" b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Sanzioni, reclami, esposti riguardanti </a:t>
            </a:r>
            <a:r>
              <a:rPr lang="it-IT" sz="170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effetti della movida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700" b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Luoghi di maggior concentrazione – </a:t>
            </a:r>
            <a:r>
              <a:rPr lang="it-IT" sz="170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monitoraggio Polizia Locale</a:t>
            </a:r>
            <a:endParaRPr lang="it-IT" sz="1700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70538" y="4088095"/>
            <a:ext cx="6529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u="sng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AREE POTENZIALMENTE SOGGETTE AL FENOMENO DELLA MOVIDA</a:t>
            </a:r>
            <a:endParaRPr lang="it-IT" sz="1800" u="sng"/>
          </a:p>
        </p:txBody>
      </p:sp>
      <p:sp>
        <p:nvSpPr>
          <p:cNvPr id="14" name="Rettangolo 13"/>
          <p:cNvSpPr/>
          <p:nvPr/>
        </p:nvSpPr>
        <p:spPr>
          <a:xfrm>
            <a:off x="1670538" y="4417819"/>
            <a:ext cx="4578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emergenti dall’analisi dei :</a:t>
            </a:r>
            <a:endParaRPr lang="it-IT" sz="1600" b="0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ccia a destra 14"/>
          <p:cNvSpPr/>
          <p:nvPr/>
        </p:nvSpPr>
        <p:spPr bwMode="auto">
          <a:xfrm>
            <a:off x="762000" y="1414969"/>
            <a:ext cx="685800" cy="566231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Freccia a destra 15"/>
          <p:cNvSpPr/>
          <p:nvPr/>
        </p:nvSpPr>
        <p:spPr bwMode="auto">
          <a:xfrm>
            <a:off x="762000" y="4121096"/>
            <a:ext cx="685800" cy="566231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AA7EA3-70D3-4718-40D5-081C16AB07D7}"/>
              </a:ext>
            </a:extLst>
          </p:cNvPr>
          <p:cNvSpPr txBox="1"/>
          <p:nvPr/>
        </p:nvSpPr>
        <p:spPr>
          <a:xfrm>
            <a:off x="5257800" y="1418540"/>
            <a:ext cx="6553200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aree e gli edifici individuati della </a:t>
            </a:r>
            <a:r>
              <a:rPr lang="it-IT" sz="14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Classificazione acustica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territorio comunale vigente come “</a:t>
            </a:r>
            <a:r>
              <a:rPr lang="it-IT" sz="1400" b="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Classe I - Aree particolarmente protette” 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400" b="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“Classe II - Aree destinate ad uso prevalentemente residenziale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ai sensi della </a:t>
            </a:r>
            <a:r>
              <a:rPr lang="it-IT" sz="14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L.R. 13/2001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aree e gli edifici identificate dal </a:t>
            </a:r>
            <a:r>
              <a:rPr lang="it-IT" sz="14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Piano di Governo del Territorio - Piano dei Servizi 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rientranti nella definizione di “</a:t>
            </a:r>
            <a:r>
              <a:rPr lang="it-IT" sz="1400" b="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Luoghi sensibili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ai sensi della D.G.R. X/1274 del 24.01.2014 ovvero istituti scolastici di ogni ordine e grado, luoghi di culto, impianti sportivi, strutture residenziali o semiresidenziali operanti in ambito sanitario o socio-assistenziale, strutture ricettive per categorie protette, luoghi di aggregazione giovanile e oratori;</a:t>
            </a: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it-IT" sz="1400" b="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aree verdi 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identificate dal </a:t>
            </a:r>
            <a:r>
              <a:rPr lang="it-IT" sz="14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Piano di Governo del Territorio - Piano dei Servizi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1400" b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400" b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Beni </a:t>
            </a:r>
            <a:r>
              <a:rPr lang="it-IT" sz="1400" b="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culturali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sensi del D.lgs. 42/2004 così come individuati dalla cartografia del </a:t>
            </a:r>
            <a:r>
              <a:rPr lang="it-IT" sz="14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Piano di Governo del Territorio - Piano delle Regole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28600" indent="-2286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Contesti comunali con </a:t>
            </a:r>
            <a:r>
              <a:rPr lang="it-IT" sz="1400" b="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densità elevata e molto elevata di popolazione</a:t>
            </a:r>
            <a:r>
              <a:rPr lang="it-IT" sz="1400" b="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residente over 65 e under 17.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393DD48-7B9F-DF4B-AE59-C7275723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2000" y="1072089"/>
            <a:ext cx="3892549" cy="532871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0" y="6705600"/>
            <a:ext cx="12192000" cy="15239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0" y="1"/>
            <a:ext cx="12192000" cy="1524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smtClean="0">
              <a:ln>
                <a:noFill/>
              </a:ln>
              <a:solidFill>
                <a:srgbClr val="003366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9ED2983-C3B3-41C8-978E-B34581CA24FE}"/>
              </a:ext>
            </a:extLst>
          </p:cNvPr>
          <p:cNvSpPr txBox="1"/>
          <p:nvPr/>
        </p:nvSpPr>
        <p:spPr>
          <a:xfrm>
            <a:off x="76200" y="297001"/>
            <a:ext cx="12039600" cy="4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kern="1400">
                <a:latin typeface="Arial Narrow" panose="020B0606020202030204" pitchFamily="34" charset="0"/>
                <a:ea typeface="Times New Roman" panose="02020603050405020304" pitchFamily="18" charset="0"/>
              </a:rPr>
              <a:t>ZONE DA SOTTOPORRE A TUTELA: INDICATORI E VARIABILI TERRITORIALI</a:t>
            </a:r>
          </a:p>
        </p:txBody>
      </p:sp>
    </p:spTree>
    <p:extLst>
      <p:ext uri="{BB962C8B-B14F-4D97-AF65-F5344CB8AC3E}">
        <p14:creationId xmlns:p14="http://schemas.microsoft.com/office/powerpoint/2010/main" val="34955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1421</Words>
  <Application>Microsoft Office PowerPoint</Application>
  <PresentationFormat>Widescreen</PresentationFormat>
  <Paragraphs>107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Calibri</vt:lpstr>
      <vt:lpstr>Symbol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/>
  <cp:revision>69</cp:revision>
  <dcterms:created xsi:type="dcterms:W3CDTF">2021-07-26T15:05:05Z</dcterms:created>
  <dcterms:modified xsi:type="dcterms:W3CDTF">2024-04-29T11:58:01Z</dcterms:modified>
</cp:coreProperties>
</file>