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Giovanni Mela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–Giovanni Mela</a:t>
            </a:r>
          </a:p>
        </p:txBody>
      </p:sp>
      <p:sp>
        <p:nvSpPr>
          <p:cNvPr id="94" name="“Inserisci qui una citazione”.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“Inserisci qui una citazione”. </a:t>
            </a:r>
          </a:p>
        </p:txBody>
      </p:sp>
      <p:sp>
        <p:nvSpPr>
          <p:cNvPr id="9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olo Testo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Titolo Testo</a:t>
            </a:r>
          </a:p>
        </p:txBody>
      </p:sp>
      <p:sp>
        <p:nvSpPr>
          <p:cNvPr id="22" name="Corpo livello uno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olo Testo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40" name="Corpo livello uno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9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7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67" name="Corpo livello uno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magin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magin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Quello che ci sta insegnando la Ricerca"/>
          <p:cNvSpPr txBox="1"/>
          <p:nvPr>
            <p:ph type="ctrTitle"/>
          </p:nvPr>
        </p:nvSpPr>
        <p:spPr>
          <a:xfrm>
            <a:off x="1270000" y="823708"/>
            <a:ext cx="10464800" cy="2567192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Quello che ci sta insegnando la Ricerca</a:t>
            </a:r>
          </a:p>
        </p:txBody>
      </p:sp>
      <p:pic>
        <p:nvPicPr>
          <p:cNvPr id="12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11840" y="3719871"/>
            <a:ext cx="8576439" cy="41568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asistic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Casistica</a:t>
            </a:r>
          </a:p>
        </p:txBody>
      </p:sp>
      <p:sp>
        <p:nvSpPr>
          <p:cNvPr id="123" name="246 questionari validi (Nord Italia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246 questionari validi (Nord Italia)</a:t>
            </a:r>
          </a:p>
          <a:p>
            <a:pPr/>
            <a:r>
              <a:t>Circa 30 Pediatri attivi</a:t>
            </a:r>
          </a:p>
          <a:p>
            <a:pPr/>
            <a:r>
              <a:t>Compilato online da un genitore (madre 89%)</a:t>
            </a:r>
          </a:p>
          <a:p>
            <a:pPr/>
            <a:r>
              <a:t>Provenienza Italia 91%</a:t>
            </a:r>
          </a:p>
          <a:p>
            <a:pPr/>
            <a:r>
              <a:t>Allattamento &gt; 9 mesi 46%, &lt; 3 mesi 34%</a:t>
            </a:r>
          </a:p>
          <a:p>
            <a:pPr/>
            <a:r>
              <a:t>Svezzamento classico 77%, auto-svezzamento 22%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isulta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Risultati</a:t>
            </a:r>
          </a:p>
        </p:txBody>
      </p:sp>
      <p:graphicFrame>
        <p:nvGraphicFramePr>
          <p:cNvPr id="126" name="Tabella"/>
          <p:cNvGraphicFramePr/>
          <p:nvPr/>
        </p:nvGraphicFramePr>
        <p:xfrm>
          <a:off x="520700" y="1955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{C7B018BB-80A7-4F77-B60F-C8B233D01FF8}</a:tableStyleId>
              </a:tblPr>
              <a:tblGrid>
                <a:gridCol w="4028874"/>
                <a:gridCol w="1373692"/>
                <a:gridCol w="2804870"/>
                <a:gridCol w="3270576"/>
              </a:tblGrid>
              <a:tr h="650740">
                <a:tc>
                  <a:txBody>
                    <a:bodyPr/>
                    <a:lstStyle/>
                    <a:p>
                      <a:pPr algn="l"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SI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allattamento &gt;9mesi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Auto-svezzamento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</a:tr>
              <a:tr h="394892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Mangia solo poche cose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29%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Sempre le stesse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2600"/>
                          </a:solidFill>
                          <a:sym typeface="Helvetica Neue"/>
                        </a:rPr>
                        <a:t>36%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27% vs 42%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27% vs 39%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Rifiuta alcuni cibi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2600"/>
                          </a:solidFill>
                          <a:sym typeface="Helvetica Neue"/>
                        </a:rPr>
                        <a:t>67%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Molte difficoltà con verdure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2600"/>
                          </a:solidFill>
                          <a:sym typeface="Helvetica Neue"/>
                        </a:rPr>
                        <a:t>37%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25% vs 49%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22% vs 42%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Rifiuta alla mensa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21%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Preparazione cibi ripetitiva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33%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Resistenze a cibi nuovi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2600"/>
                          </a:solidFill>
                          <a:sym typeface="Helvetica Neue"/>
                        </a:rPr>
                        <a:t>35%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Pasti diversi dal resto famiglia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b="1" sz="2200">
                          <a:solidFill>
                            <a:srgbClr val="FF2600"/>
                          </a:solidFill>
                          <a:sym typeface="Helvetica Neue"/>
                        </a:rPr>
                        <a:t>38%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Difficoltà cibi da masticare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7%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Tempi lunghi pasto (&gt;30’)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24%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522816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Mangia solo se distratto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olidFill>
                            <a:srgbClr val="FF2600"/>
                          </a:solidFill>
                          <a:sym typeface="Helvetica Neue"/>
                        </a:rPr>
                        <a:t>9%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ib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Cibi</a:t>
            </a:r>
          </a:p>
        </p:txBody>
      </p:sp>
      <p:graphicFrame>
        <p:nvGraphicFramePr>
          <p:cNvPr id="129" name="Tabella"/>
          <p:cNvGraphicFramePr/>
          <p:nvPr/>
        </p:nvGraphicFramePr>
        <p:xfrm>
          <a:off x="1447800" y="23749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{C7B018BB-80A7-4F77-B60F-C8B233D01FF8}</a:tableStyleId>
              </a:tblPr>
              <a:tblGrid>
                <a:gridCol w="1972114"/>
                <a:gridCol w="839784"/>
                <a:gridCol w="1537031"/>
                <a:gridCol w="1500152"/>
                <a:gridCol w="1997512"/>
                <a:gridCol w="2450424"/>
              </a:tblGrid>
              <a:tr h="697088">
                <a:tc>
                  <a:txBody>
                    <a:bodyPr/>
                    <a:lstStyle/>
                    <a:p>
                      <a:pPr algn="l"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Si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Non piace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lnT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Non tollera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 per scelta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 su indicazione
Pediatra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970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Latte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70%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970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Derivati latte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85%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804359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Cereali con glutine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97%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681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Carne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94%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1871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Pesce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76%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970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Uovo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85%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970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Pomodoro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77%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  <a:tr h="697088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Frutta secca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57%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chemeClr val="accent3">
                        <a:hueOff val="-274225"/>
                        <a:satOff val="26768"/>
                        <a:lumOff val="1136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R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R>
                    <a:lnB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chemeClr val="accent4">
                          <a:hueOff val="-1081314"/>
                          <a:satOff val="4338"/>
                          <a:lumOff val="-8931"/>
                        </a:schemeClr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chemeClr val="accent4">
                        <a:hueOff val="-461056"/>
                        <a:satOff val="4338"/>
                        <a:lumOff val="-102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  <a:solidFill>
                      <a:schemeClr val="accent5">
                        <a:hueOff val="-82419"/>
                        <a:satOff val="-9513"/>
                        <a:lumOff val="-16343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0" name="94% dei genitori si dichiara onnivoro"/>
          <p:cNvSpPr txBox="1"/>
          <p:nvPr/>
        </p:nvSpPr>
        <p:spPr>
          <a:xfrm>
            <a:off x="3160775" y="8938870"/>
            <a:ext cx="54132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94% dei genitori si dichiara onnivoro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sumi settimanal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Consumi settimanali</a:t>
            </a:r>
          </a:p>
        </p:txBody>
      </p:sp>
      <p:graphicFrame>
        <p:nvGraphicFramePr>
          <p:cNvPr id="133" name="Tabella"/>
          <p:cNvGraphicFramePr/>
          <p:nvPr/>
        </p:nvGraphicFramePr>
        <p:xfrm>
          <a:off x="1016000" y="2222500"/>
          <a:ext cx="10680111" cy="655679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{C7B018BB-80A7-4F77-B60F-C8B233D01FF8}</a:tableStyleId>
              </a:tblPr>
              <a:tblGrid>
                <a:gridCol w="4110519"/>
                <a:gridCol w="3001087"/>
                <a:gridCol w="3555803"/>
              </a:tblGrid>
              <a:tr h="436273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Succhi/nettari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0-1 volte</a:t>
                      </a:r>
                    </a:p>
                  </a:txBody>
                  <a:tcPr marL="50800" marR="50800" marT="50800" marB="50800" anchor="ctr" anchorCtr="0" horzOverflow="overflow"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58%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T w="12700">
                      <a:solidFill>
                        <a:srgbClr val="606060"/>
                      </a:solidFill>
                      <a:miter lim="400000"/>
                    </a:lnT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2-3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22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4-5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6-7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 volte o +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Merendine preconfezionate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0-1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28%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2-3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4-5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29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6-7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16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 volte o +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Snack salati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0-1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42%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2-3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37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4-5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16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6-7 volte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4362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06060"/>
                      </a:solidFill>
                      <a:miter lim="400000"/>
                    </a:lnL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 volte o +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