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67" r:id="rId4"/>
    <p:sldId id="257" r:id="rId5"/>
    <p:sldId id="258" r:id="rId6"/>
    <p:sldId id="259" r:id="rId7"/>
    <p:sldId id="260" r:id="rId8"/>
    <p:sldId id="261" r:id="rId9"/>
    <p:sldId id="262" r:id="rId10"/>
    <p:sldId id="263" r:id="rId11"/>
  </p:sldIdLst>
  <p:sldSz cx="9144000" cy="6858000" type="screen4x3"/>
  <p:notesSz cx="7559675" cy="106918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92B58A3-F0F3-38B3-4274-170462C94CAD}" v="84" dt="2022-04-22T12:49:25.046"/>
    <p1510:client id="{C1189C36-D480-71C0-055F-36200D15B833}" v="1" dt="2022-04-22T12:53:02.416"/>
    <p1510:client id="{DEE006F2-1208-0EAE-3577-91B9316E6AF2}" v="301" dt="2022-04-21T10:46:31.4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8880" cy="5306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8880" cy="5306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9"/>
          <p:cNvSpPr/>
          <p:nvPr/>
        </p:nvSpPr>
        <p:spPr>
          <a:xfrm>
            <a:off x="0" y="0"/>
            <a:ext cx="9142920" cy="1119240"/>
          </a:xfrm>
          <a:prstGeom prst="rect">
            <a:avLst/>
          </a:prstGeom>
          <a:solidFill>
            <a:srgbClr val="DD18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6" name="Immagine 13"/>
          <p:cNvPicPr/>
          <p:nvPr/>
        </p:nvPicPr>
        <p:blipFill>
          <a:blip r:embed="rId14"/>
          <a:srcRect l="2452" t="36363" r="53579" b="31111"/>
          <a:stretch/>
        </p:blipFill>
        <p:spPr>
          <a:xfrm>
            <a:off x="216000" y="216000"/>
            <a:ext cx="663480" cy="694800"/>
          </a:xfrm>
          <a:prstGeom prst="rect">
            <a:avLst/>
          </a:prstGeom>
          <a:ln w="0">
            <a:noFill/>
          </a:ln>
        </p:spPr>
      </p:pic>
      <p:pic>
        <p:nvPicPr>
          <p:cNvPr id="2" name="Immagine 7"/>
          <p:cNvPicPr/>
          <p:nvPr/>
        </p:nvPicPr>
        <p:blipFill>
          <a:blip r:embed="rId15"/>
          <a:srcRect t="30227" b="21713"/>
          <a:stretch/>
        </p:blipFill>
        <p:spPr>
          <a:xfrm>
            <a:off x="299160" y="6452280"/>
            <a:ext cx="502560" cy="34128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it-IT" sz="1800" b="0" strike="noStrike" spc="-1">
                <a:solidFill>
                  <a:srgbClr val="000000"/>
                </a:solidFill>
                <a:latin typeface="Arial"/>
              </a:rPr>
              <a:t>Fai clic per modificare il formato del testo del titolo</a:t>
            </a:r>
          </a:p>
        </p:txBody>
      </p:sp>
      <p:sp>
        <p:nvSpPr>
          <p:cNvPr id="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solidFill>
                  <a:srgbClr val="000000"/>
                </a:solidFill>
                <a:latin typeface="Arial"/>
              </a:rPr>
              <a:t>Fai clic per modificare il formato del testo della struttura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1800" b="0" strike="noStrike" spc="-1">
                <a:solidFill>
                  <a:srgbClr val="000000"/>
                </a:solidFill>
                <a:latin typeface="Arial"/>
              </a:rPr>
              <a:t>Secondo livello struttura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solidFill>
                  <a:srgbClr val="000000"/>
                </a:solidFill>
                <a:latin typeface="Arial"/>
              </a:rPr>
              <a:t>Terzo livello struttura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1800" b="0" strike="noStrike" spc="-1">
                <a:solidFill>
                  <a:srgbClr val="000000"/>
                </a:solidFill>
                <a:latin typeface="Arial"/>
              </a:rPr>
              <a:t>Quarto livello struttura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latin typeface="Arial"/>
              </a:rPr>
              <a:t>Quinto livello struttura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latin typeface="Arial"/>
              </a:rPr>
              <a:t>Sesto livello struttura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latin typeface="Arial"/>
              </a:rPr>
              <a:t>Settimo livello struttura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ttangolo 9"/>
          <p:cNvSpPr/>
          <p:nvPr/>
        </p:nvSpPr>
        <p:spPr>
          <a:xfrm>
            <a:off x="0" y="0"/>
            <a:ext cx="9142920" cy="1119240"/>
          </a:xfrm>
          <a:prstGeom prst="rect">
            <a:avLst/>
          </a:prstGeom>
          <a:solidFill>
            <a:srgbClr val="DD18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42" name="Immagine 13"/>
          <p:cNvPicPr/>
          <p:nvPr/>
        </p:nvPicPr>
        <p:blipFill>
          <a:blip r:embed="rId14"/>
          <a:srcRect l="2452" t="36363" r="53579" b="31111"/>
          <a:stretch/>
        </p:blipFill>
        <p:spPr>
          <a:xfrm>
            <a:off x="216000" y="216000"/>
            <a:ext cx="663480" cy="694800"/>
          </a:xfrm>
          <a:prstGeom prst="rect">
            <a:avLst/>
          </a:prstGeom>
          <a:ln w="0">
            <a:noFill/>
          </a:ln>
        </p:spPr>
      </p:pic>
      <p:pic>
        <p:nvPicPr>
          <p:cNvPr id="43" name="Immagine 7"/>
          <p:cNvPicPr/>
          <p:nvPr/>
        </p:nvPicPr>
        <p:blipFill>
          <a:blip r:embed="rId15"/>
          <a:srcRect t="30227" b="21713"/>
          <a:stretch/>
        </p:blipFill>
        <p:spPr>
          <a:xfrm>
            <a:off x="299160" y="6452280"/>
            <a:ext cx="502560" cy="341280"/>
          </a:xfrm>
          <a:prstGeom prst="rect">
            <a:avLst/>
          </a:prstGeom>
          <a:ln w="0">
            <a:noFill/>
          </a:ln>
        </p:spPr>
      </p:pic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it-IT" sz="1800" b="0" strike="noStrike" spc="-1">
                <a:solidFill>
                  <a:srgbClr val="000000"/>
                </a:solidFill>
                <a:latin typeface="Arial"/>
              </a:rPr>
              <a:t>Fai clic per modificare il formato del testo del titolo</a:t>
            </a: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solidFill>
                  <a:srgbClr val="000000"/>
                </a:solidFill>
                <a:latin typeface="Arial"/>
              </a:rPr>
              <a:t>Fai clic per modificare il formato del testo della struttura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1800" b="0" strike="noStrike" spc="-1">
                <a:solidFill>
                  <a:srgbClr val="000000"/>
                </a:solidFill>
                <a:latin typeface="Arial"/>
              </a:rPr>
              <a:t>Secondo livello struttura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solidFill>
                  <a:srgbClr val="000000"/>
                </a:solidFill>
                <a:latin typeface="Arial"/>
              </a:rPr>
              <a:t>Terzo livello struttura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1800" b="0" strike="noStrike" spc="-1">
                <a:solidFill>
                  <a:srgbClr val="000000"/>
                </a:solidFill>
                <a:latin typeface="Arial"/>
              </a:rPr>
              <a:t>Quarto livello struttura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latin typeface="Arial"/>
              </a:rPr>
              <a:t>Quinto livello struttura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latin typeface="Arial"/>
              </a:rPr>
              <a:t>Sesto livello struttura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latin typeface="Arial"/>
              </a:rPr>
              <a:t>Settimo livello struttura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mailto:PL.Sicurezzainrosa@comune.milano.it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Immagine 40"/>
          <p:cNvPicPr/>
          <p:nvPr/>
        </p:nvPicPr>
        <p:blipFill>
          <a:blip r:embed="rId2"/>
          <a:stretch/>
        </p:blipFill>
        <p:spPr>
          <a:xfrm>
            <a:off x="4542840" y="1260000"/>
            <a:ext cx="3989160" cy="5399280"/>
          </a:xfrm>
          <a:prstGeom prst="rect">
            <a:avLst/>
          </a:prstGeom>
          <a:ln w="0">
            <a:noFill/>
          </a:ln>
        </p:spPr>
      </p:pic>
      <p:sp>
        <p:nvSpPr>
          <p:cNvPr id="83" name="Titolo 1_0"/>
          <p:cNvSpPr/>
          <p:nvPr/>
        </p:nvSpPr>
        <p:spPr>
          <a:xfrm>
            <a:off x="972000" y="342720"/>
            <a:ext cx="7141320" cy="433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4" name="Rettangolo 42"/>
          <p:cNvSpPr/>
          <p:nvPr/>
        </p:nvSpPr>
        <p:spPr>
          <a:xfrm>
            <a:off x="972000" y="1980000"/>
            <a:ext cx="2735904" cy="1376992"/>
          </a:xfrm>
          <a:prstGeom prst="rect">
            <a:avLst/>
          </a:prstGeom>
          <a:solidFill>
            <a:srgbClr val="FFFFFF"/>
          </a:solidFill>
          <a:ln w="0"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it-IT" sz="3500" b="1" dirty="0" smtClean="0"/>
              <a:t>Sicurezza </a:t>
            </a:r>
            <a:r>
              <a:rPr lang="it-IT" sz="3500" b="1" dirty="0"/>
              <a:t>in </a:t>
            </a:r>
            <a:r>
              <a:rPr lang="it-IT" sz="3500" b="1" dirty="0" smtClean="0"/>
              <a:t>Rosa</a:t>
            </a:r>
            <a:br>
              <a:rPr lang="it-IT" sz="3500" b="1" dirty="0" smtClean="0"/>
            </a:br>
            <a:r>
              <a:rPr lang="it-IT" sz="2500" b="1" dirty="0" smtClean="0"/>
              <a:t>c</a:t>
            </a:r>
            <a:r>
              <a:rPr lang="it-IT" sz="2000" b="1" dirty="0" smtClean="0"/>
              <a:t>orsi di </a:t>
            </a:r>
            <a:r>
              <a:rPr lang="it-IT" sz="2000" b="1" dirty="0"/>
              <a:t>autodifesa </a:t>
            </a:r>
            <a:r>
              <a:rPr lang="it-IT" sz="2000" b="1" dirty="0" smtClean="0"/>
              <a:t>per </a:t>
            </a:r>
            <a:r>
              <a:rPr lang="it-IT" sz="2000" b="1" dirty="0"/>
              <a:t>le </a:t>
            </a:r>
            <a:r>
              <a:rPr lang="it-IT" sz="2000" b="1" dirty="0" smtClean="0"/>
              <a:t>donne</a:t>
            </a:r>
            <a:endParaRPr lang="it-IT" sz="2000" b="1" strike="noStrike" spc="-1" dirty="0">
              <a:latin typeface="Arial"/>
            </a:endParaRPr>
          </a:p>
        </p:txBody>
      </p:sp>
      <p:sp>
        <p:nvSpPr>
          <p:cNvPr id="5" name="Rettangolo 42"/>
          <p:cNvSpPr/>
          <p:nvPr/>
        </p:nvSpPr>
        <p:spPr>
          <a:xfrm>
            <a:off x="972000" y="5224938"/>
            <a:ext cx="2735904" cy="1376992"/>
          </a:xfrm>
          <a:prstGeom prst="rect">
            <a:avLst/>
          </a:prstGeom>
          <a:solidFill>
            <a:srgbClr val="FFFFFF"/>
          </a:solidFill>
          <a:ln w="0"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it-IT" sz="1600" b="1" dirty="0" smtClean="0">
                <a:solidFill>
                  <a:schemeClr val="bg1">
                    <a:lumMod val="50000"/>
                  </a:schemeClr>
                </a:solidFill>
              </a:rPr>
              <a:t>Commissioni Pari opportunità e Sicurezza</a:t>
            </a:r>
          </a:p>
          <a:p>
            <a:pPr algn="ctr">
              <a:lnSpc>
                <a:spcPct val="100000"/>
              </a:lnSpc>
            </a:pPr>
            <a:r>
              <a:rPr lang="it-IT" sz="1500" b="1" strike="noStrike" spc="-1" dirty="0" smtClean="0">
                <a:solidFill>
                  <a:schemeClr val="bg1">
                    <a:lumMod val="75000"/>
                  </a:schemeClr>
                </a:solidFill>
                <a:latin typeface="Arial"/>
              </a:rPr>
              <a:t>22 aprile 2022</a:t>
            </a:r>
            <a:endParaRPr lang="it-IT" sz="1500" b="1" strike="noStrike" spc="-1" dirty="0">
              <a:solidFill>
                <a:schemeClr val="bg1">
                  <a:lumMod val="75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827584" y="5013176"/>
            <a:ext cx="5976664" cy="79208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0" name="Rettangolo 1"/>
          <p:cNvSpPr/>
          <p:nvPr/>
        </p:nvSpPr>
        <p:spPr>
          <a:xfrm>
            <a:off x="703080" y="1917000"/>
            <a:ext cx="7632360" cy="452286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/>
            <a:endParaRPr lang="it-IT" sz="1600" b="1" spc="-1" dirty="0">
              <a:ea typeface="+mn-lt"/>
              <a:cs typeface="+mn-lt"/>
            </a:endParaRPr>
          </a:p>
          <a:p>
            <a:pPr marL="285750" indent="-285750" algn="just">
              <a:buFont typeface="Arial"/>
              <a:buChar char="•"/>
            </a:pPr>
            <a:r>
              <a:rPr lang="it-IT" sz="1600" b="1" spc="-1" dirty="0">
                <a:ea typeface="+mn-lt"/>
                <a:cs typeface="+mn-lt"/>
              </a:rPr>
              <a:t>Anno 2016 - 13 corsi - 205 persone;</a:t>
            </a:r>
            <a:endParaRPr lang="it-IT" b="1" dirty="0"/>
          </a:p>
          <a:p>
            <a:pPr marL="285750" indent="-285750" algn="just">
              <a:buFont typeface="Arial"/>
              <a:buChar char="•"/>
            </a:pPr>
            <a:r>
              <a:rPr lang="it-IT" sz="1600" b="1" spc="-1" dirty="0">
                <a:ea typeface="+mn-lt"/>
                <a:cs typeface="+mn-lt"/>
              </a:rPr>
              <a:t>Anno 2017 - 9 corsi - 151 persone;</a:t>
            </a:r>
            <a:endParaRPr lang="it-IT" b="1" dirty="0"/>
          </a:p>
          <a:p>
            <a:pPr marL="285750" indent="-285750" algn="just">
              <a:buFont typeface="Arial"/>
              <a:buChar char="•"/>
            </a:pPr>
            <a:r>
              <a:rPr lang="it-IT" sz="1600" b="1" spc="-1" dirty="0">
                <a:ea typeface="+mn-lt"/>
                <a:cs typeface="+mn-lt"/>
              </a:rPr>
              <a:t>Anno 2018 - 8 corsi - 136 persone;</a:t>
            </a:r>
            <a:endParaRPr lang="it-IT" b="1" dirty="0"/>
          </a:p>
          <a:p>
            <a:pPr marL="285750" indent="-285750" algn="just">
              <a:buFont typeface="Arial"/>
              <a:buChar char="•"/>
            </a:pPr>
            <a:r>
              <a:rPr lang="it-IT" sz="1600" b="1" spc="-1" dirty="0">
                <a:ea typeface="+mn-lt"/>
                <a:cs typeface="+mn-lt"/>
              </a:rPr>
              <a:t>Anno 2019 - 9 corsi - 142 persone;</a:t>
            </a:r>
            <a:endParaRPr lang="it-IT" b="1" dirty="0"/>
          </a:p>
          <a:p>
            <a:pPr marL="285750" indent="-285750" algn="just">
              <a:buFont typeface="Arial"/>
              <a:buChar char="•"/>
            </a:pPr>
            <a:r>
              <a:rPr lang="it-IT" sz="1600" b="1" spc="-1" dirty="0">
                <a:ea typeface="+mn-lt"/>
                <a:cs typeface="+mn-lt"/>
              </a:rPr>
              <a:t>Anno 2020 sospensione per la pandemia;</a:t>
            </a:r>
            <a:endParaRPr lang="it-IT" b="1" dirty="0"/>
          </a:p>
          <a:p>
            <a:pPr marL="285750" indent="-285750" algn="just">
              <a:buFont typeface="Arial"/>
              <a:buChar char="•"/>
            </a:pPr>
            <a:r>
              <a:rPr lang="it-IT" sz="1600" b="1" spc="-1" dirty="0">
                <a:ea typeface="+mn-lt"/>
                <a:cs typeface="+mn-lt"/>
              </a:rPr>
              <a:t>Anno 2021 sospensione per la pandemia - realizzato n. 1 corso a novembre con n. 17 persone</a:t>
            </a:r>
            <a:r>
              <a:rPr lang="it-IT" sz="1600" b="1" spc="-1" dirty="0" smtClean="0">
                <a:ea typeface="+mn-lt"/>
                <a:cs typeface="+mn-lt"/>
              </a:rPr>
              <a:t>;</a:t>
            </a:r>
          </a:p>
          <a:p>
            <a:pPr algn="just"/>
            <a:endParaRPr lang="it-IT" b="1" dirty="0"/>
          </a:p>
          <a:p>
            <a:pPr marL="285750" indent="-285750" algn="just">
              <a:buFont typeface="Arial"/>
              <a:buChar char="•"/>
            </a:pPr>
            <a:r>
              <a:rPr lang="it-IT" sz="1600" b="1" spc="-1" dirty="0">
                <a:ea typeface="+mn-lt"/>
                <a:cs typeface="+mn-lt"/>
              </a:rPr>
              <a:t>Anno 2022 pianificati complessivamente n.7 corsi (di cui 2 già realizzati con n. 35 persone)</a:t>
            </a:r>
          </a:p>
          <a:p>
            <a:pPr algn="just"/>
            <a:endParaRPr lang="it-IT" sz="1600" b="1" spc="-1" dirty="0" smtClean="0">
              <a:ea typeface="+mn-lt"/>
              <a:cs typeface="+mn-lt"/>
            </a:endParaRPr>
          </a:p>
          <a:p>
            <a:pPr algn="just"/>
            <a:endParaRPr lang="it-IT" sz="1600" b="1" spc="-1" dirty="0">
              <a:ea typeface="+mn-lt"/>
              <a:cs typeface="+mn-lt"/>
            </a:endParaRPr>
          </a:p>
          <a:p>
            <a:pPr algn="just"/>
            <a:r>
              <a:rPr lang="it-IT" sz="1600" b="1" spc="-1" dirty="0" smtClean="0">
                <a:ea typeface="+mn-lt"/>
                <a:cs typeface="+mn-lt"/>
              </a:rPr>
              <a:t>     Totale:             </a:t>
            </a:r>
            <a:r>
              <a:rPr lang="it-IT" sz="3000" b="1" spc="-1" dirty="0" smtClean="0">
                <a:ea typeface="+mn-lt"/>
                <a:cs typeface="+mn-lt"/>
              </a:rPr>
              <a:t>47 corsi</a:t>
            </a:r>
            <a:r>
              <a:rPr lang="it-IT" sz="1600" b="1" spc="-1" dirty="0">
                <a:ea typeface="+mn-lt"/>
                <a:cs typeface="+mn-lt"/>
              </a:rPr>
              <a:t>        </a:t>
            </a:r>
            <a:r>
              <a:rPr lang="it-IT" sz="3000" b="1" spc="-1" dirty="0" smtClean="0">
                <a:ea typeface="+mn-lt"/>
                <a:cs typeface="+mn-lt"/>
              </a:rPr>
              <a:t>686 </a:t>
            </a:r>
            <a:r>
              <a:rPr lang="it-IT" sz="3000" b="1" spc="-1" dirty="0">
                <a:ea typeface="+mn-lt"/>
                <a:cs typeface="+mn-lt"/>
              </a:rPr>
              <a:t>persone</a:t>
            </a:r>
          </a:p>
          <a:p>
            <a:pPr algn="just"/>
            <a:endParaRPr lang="it-IT" sz="1600" b="1" spc="-1" dirty="0">
              <a:ea typeface="+mn-lt"/>
              <a:cs typeface="+mn-lt"/>
            </a:endParaRPr>
          </a:p>
          <a:p>
            <a:pPr algn="just"/>
            <a:endParaRPr lang="it-IT" sz="1600" b="1" spc="-1" dirty="0">
              <a:cs typeface="Arial"/>
            </a:endParaRPr>
          </a:p>
          <a:p>
            <a:pPr algn="just">
              <a:lnSpc>
                <a:spcPct val="100000"/>
              </a:lnSpc>
            </a:pPr>
            <a:endParaRPr lang="it-IT" sz="1600" b="1" strike="noStrike" spc="-1" dirty="0">
              <a:latin typeface="Arial"/>
              <a:ea typeface="ＭＳ Ｐゴシック"/>
            </a:endParaRPr>
          </a:p>
        </p:txBody>
      </p:sp>
      <p:sp>
        <p:nvSpPr>
          <p:cNvPr id="111" name="Titolo 1"/>
          <p:cNvSpPr/>
          <p:nvPr/>
        </p:nvSpPr>
        <p:spPr>
          <a:xfrm>
            <a:off x="971640" y="342720"/>
            <a:ext cx="6047640" cy="433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r>
              <a:rPr lang="it-IT" sz="2000" spc="-1" dirty="0">
                <a:solidFill>
                  <a:schemeClr val="bg1"/>
                </a:solidFill>
                <a:ea typeface="+mn-lt"/>
                <a:cs typeface="+mn-lt"/>
              </a:rPr>
              <a:t>Numero di corsi e partecipanti totali</a:t>
            </a:r>
            <a:endParaRPr lang="it-IT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itolo 1"/>
          <p:cNvSpPr/>
          <p:nvPr/>
        </p:nvSpPr>
        <p:spPr>
          <a:xfrm>
            <a:off x="971640" y="342720"/>
            <a:ext cx="7141320" cy="433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it-IT" sz="2000" b="1" strike="noStrike" spc="-1">
                <a:solidFill>
                  <a:srgbClr val="FFFFFF"/>
                </a:solidFill>
                <a:latin typeface="Arial"/>
                <a:ea typeface="Frutiger"/>
              </a:rPr>
              <a:t>I corsi</a:t>
            </a:r>
            <a:endParaRPr lang="it-IT" sz="2000" b="0" strike="noStrike" spc="-1">
              <a:latin typeface="Arial"/>
            </a:endParaRPr>
          </a:p>
        </p:txBody>
      </p:sp>
      <p:sp>
        <p:nvSpPr>
          <p:cNvPr id="86" name="Segnaposto numero diapositiva 2"/>
          <p:cNvSpPr/>
          <p:nvPr/>
        </p:nvSpPr>
        <p:spPr>
          <a:xfrm>
            <a:off x="6553080" y="6452280"/>
            <a:ext cx="2132640" cy="268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r">
              <a:lnSpc>
                <a:spcPct val="100000"/>
              </a:lnSpc>
            </a:pPr>
            <a:fld id="{1A0241DE-AE56-4DB7-A7DC-6E49B9367D52}" type="slidenum">
              <a:rPr lang="en-US" sz="1200" b="0" strike="noStrike" spc="-1">
                <a:solidFill>
                  <a:srgbClr val="595959"/>
                </a:solidFill>
                <a:latin typeface="Frutiger"/>
                <a:ea typeface="Frutiger"/>
              </a:rPr>
              <a:t>3</a:t>
            </a:fld>
            <a:endParaRPr lang="it-IT" sz="1200" b="0" strike="noStrike" spc="-1">
              <a:latin typeface="Arial"/>
            </a:endParaRPr>
          </a:p>
        </p:txBody>
      </p:sp>
      <p:sp>
        <p:nvSpPr>
          <p:cNvPr id="87" name="CasellaDiTesto 4"/>
          <p:cNvSpPr/>
          <p:nvPr/>
        </p:nvSpPr>
        <p:spPr>
          <a:xfrm>
            <a:off x="594360" y="2053800"/>
            <a:ext cx="7896240" cy="307631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it-IT" sz="1600" b="1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Il Comune di Milano, Assessorato alla Sicurezza, organizza da diversi anni corsi gratuiti di difesa personale femminile.</a:t>
            </a:r>
            <a:endParaRPr lang="it-IT" sz="16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it-IT" sz="16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it-IT" sz="1600" b="1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L’iniziativa è nata nel </a:t>
            </a:r>
            <a:r>
              <a:rPr lang="it-IT" sz="2500" b="1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2008</a:t>
            </a:r>
            <a:r>
              <a:rPr lang="it-IT" sz="1600" b="1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 con la realizzazione dei corsi da parte di associazioni sportive dilettantistiche.</a:t>
            </a:r>
            <a:endParaRPr lang="it-IT" sz="16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it-IT" sz="16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it-IT" sz="1600" b="1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A partire dal </a:t>
            </a:r>
            <a:r>
              <a:rPr lang="it-IT" sz="2500" b="1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2016</a:t>
            </a:r>
            <a:r>
              <a:rPr lang="it-IT" sz="1600" b="1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 i corsi sono tenuti direttamente da personale della Polizia Locale, istruttori esperti nelle arti marziali e nelle tecniche di difesa personale, presso la Scuola del Corpo della Polizia Locale, in via Boeri 7. </a:t>
            </a:r>
            <a:endParaRPr lang="it-IT" sz="16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it-IT" sz="16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it-IT" sz="16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700808"/>
            <a:ext cx="6004137" cy="4420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olo 1"/>
          <p:cNvSpPr/>
          <p:nvPr/>
        </p:nvSpPr>
        <p:spPr>
          <a:xfrm>
            <a:off x="971640" y="342720"/>
            <a:ext cx="6047640" cy="433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it-IT" sz="2000" b="1" strike="noStrike" spc="-1" dirty="0">
                <a:solidFill>
                  <a:srgbClr val="FFFFFF"/>
                </a:solidFill>
                <a:latin typeface="Arial"/>
                <a:ea typeface="Calibri"/>
              </a:rPr>
              <a:t>La Scuola del Corpo della Polizia Locale</a:t>
            </a:r>
            <a:endParaRPr lang="it-IT" sz="20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itolo 1"/>
          <p:cNvSpPr/>
          <p:nvPr/>
        </p:nvSpPr>
        <p:spPr>
          <a:xfrm>
            <a:off x="971640" y="342720"/>
            <a:ext cx="6047640" cy="433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it-IT" sz="2000" b="1" strike="noStrike" spc="-1">
                <a:solidFill>
                  <a:srgbClr val="FFFFFF"/>
                </a:solidFill>
                <a:latin typeface="Arial"/>
                <a:ea typeface="Calibri"/>
              </a:rPr>
              <a:t>Finalità </a:t>
            </a:r>
            <a:endParaRPr lang="it-IT" sz="2000" b="0" strike="noStrike" spc="-1">
              <a:latin typeface="Arial"/>
            </a:endParaRPr>
          </a:p>
        </p:txBody>
      </p:sp>
      <p:sp>
        <p:nvSpPr>
          <p:cNvPr id="90" name="Segnaposto numero diapositiva 2"/>
          <p:cNvSpPr/>
          <p:nvPr/>
        </p:nvSpPr>
        <p:spPr>
          <a:xfrm>
            <a:off x="6553080" y="6452280"/>
            <a:ext cx="2132640" cy="268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r">
              <a:lnSpc>
                <a:spcPct val="100000"/>
              </a:lnSpc>
            </a:pPr>
            <a:fld id="{5B3BE076-630D-40B2-AC97-8CEF22618259}" type="slidenum">
              <a:rPr lang="en-US" sz="1200" b="0" strike="noStrike" spc="-1">
                <a:solidFill>
                  <a:srgbClr val="595959"/>
                </a:solidFill>
                <a:latin typeface="Georgia"/>
                <a:ea typeface="ＭＳ Ｐゴシック"/>
              </a:rPr>
              <a:t>5</a:t>
            </a:fld>
            <a:endParaRPr lang="it-IT" sz="1200" b="0" strike="noStrike" spc="-1">
              <a:latin typeface="Arial"/>
            </a:endParaRPr>
          </a:p>
        </p:txBody>
      </p:sp>
      <p:sp>
        <p:nvSpPr>
          <p:cNvPr id="91" name="Rettangolo 3"/>
          <p:cNvSpPr/>
          <p:nvPr/>
        </p:nvSpPr>
        <p:spPr>
          <a:xfrm>
            <a:off x="755640" y="1980000"/>
            <a:ext cx="7626960" cy="2183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it-IT" sz="1600" b="1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L’Amministrazione Comunale vuole offrire un </a:t>
            </a:r>
            <a:r>
              <a:rPr lang="it-IT" sz="2000" b="1" strike="noStrike" spc="-1" dirty="0">
                <a:solidFill>
                  <a:schemeClr val="tx2"/>
                </a:solidFill>
                <a:latin typeface="Arial"/>
                <a:ea typeface="ＭＳ Ｐゴシック"/>
              </a:rPr>
              <a:t>supporto</a:t>
            </a:r>
            <a:r>
              <a:rPr lang="it-IT" sz="2000" b="1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lang="it-IT" sz="2000" b="1" spc="-1" dirty="0">
                <a:solidFill>
                  <a:schemeClr val="tx2"/>
                </a:solidFill>
                <a:latin typeface="Arial"/>
                <a:ea typeface="ＭＳ Ｐゴシック"/>
              </a:rPr>
              <a:t>alle donne </a:t>
            </a:r>
            <a:r>
              <a:rPr lang="it-IT" sz="1600" b="1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per affrontare le difficoltà che possono presentarsi nella vita quotidiana in ottica di una maggiore confidenza e sicurezza personale ma anche in caso di eventuali aggressioni.</a:t>
            </a:r>
            <a:endParaRPr lang="it-IT" sz="16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it-IT" sz="16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it-IT" sz="1600" b="1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Possono partecipare </a:t>
            </a:r>
            <a:r>
              <a:rPr lang="it-IT" sz="2000" b="1" spc="-1" dirty="0">
                <a:solidFill>
                  <a:schemeClr val="tx2"/>
                </a:solidFill>
                <a:latin typeface="Arial"/>
                <a:ea typeface="ＭＳ Ｐゴシック"/>
              </a:rPr>
              <a:t>tutte le donne, a partire dai 16 anni</a:t>
            </a:r>
            <a:r>
              <a:rPr lang="it-IT" sz="1600" b="1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, anche non residenti, che per qualsiasi motivo di studio, lavoro, domicilio,  si trovano a frequentare Milano.</a:t>
            </a:r>
            <a:endParaRPr lang="it-IT" sz="16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olo 1"/>
          <p:cNvSpPr/>
          <p:nvPr/>
        </p:nvSpPr>
        <p:spPr>
          <a:xfrm>
            <a:off x="971640" y="342720"/>
            <a:ext cx="6047640" cy="433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it-IT" sz="2000" b="1" strike="noStrike" spc="-1">
                <a:solidFill>
                  <a:srgbClr val="FFFFFF"/>
                </a:solidFill>
                <a:latin typeface="Arial"/>
                <a:ea typeface="Calibri"/>
              </a:rPr>
              <a:t>Modalità di iscrizione</a:t>
            </a:r>
            <a:endParaRPr lang="it-IT" sz="2000" b="0" strike="noStrike" spc="-1">
              <a:latin typeface="Arial"/>
            </a:endParaRPr>
          </a:p>
        </p:txBody>
      </p:sp>
      <p:sp>
        <p:nvSpPr>
          <p:cNvPr id="93" name="Segnaposto numero diapositiva 2"/>
          <p:cNvSpPr/>
          <p:nvPr/>
        </p:nvSpPr>
        <p:spPr>
          <a:xfrm>
            <a:off x="6553080" y="6452280"/>
            <a:ext cx="2132640" cy="268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r">
              <a:lnSpc>
                <a:spcPct val="100000"/>
              </a:lnSpc>
            </a:pPr>
            <a:fld id="{1CCFD6C5-9325-4587-A25D-A00A7AF77E58}" type="slidenum">
              <a:rPr lang="en-US" sz="1200" b="0" strike="noStrike" spc="-1">
                <a:solidFill>
                  <a:srgbClr val="595959"/>
                </a:solidFill>
                <a:latin typeface="Georgia"/>
                <a:ea typeface="ＭＳ Ｐゴシック"/>
              </a:rPr>
              <a:t>6</a:t>
            </a:fld>
            <a:endParaRPr lang="it-IT" sz="1200" b="0" strike="noStrike" spc="-1">
              <a:latin typeface="Arial"/>
            </a:endParaRPr>
          </a:p>
        </p:txBody>
      </p:sp>
      <p:sp>
        <p:nvSpPr>
          <p:cNvPr id="94" name="Rettangolo 3"/>
          <p:cNvSpPr/>
          <p:nvPr/>
        </p:nvSpPr>
        <p:spPr>
          <a:xfrm>
            <a:off x="652680" y="1845000"/>
            <a:ext cx="7539840" cy="310708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it-IT" sz="1600" b="1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E’ possibile iscriversi al corso inviando una mail alla casella di posta istituzionale: </a:t>
            </a:r>
            <a:r>
              <a:rPr lang="it-IT" sz="1600" b="1" u="sng" strike="noStrike" spc="-1" dirty="0">
                <a:solidFill>
                  <a:srgbClr val="E0301E"/>
                </a:solidFill>
                <a:uFillTx/>
                <a:latin typeface="Arial"/>
                <a:ea typeface="ＭＳ Ｐゴシック"/>
                <a:hlinkClick r:id="rId2"/>
              </a:rPr>
              <a:t>PL.Sicurezzainrosa@comune.milano.it</a:t>
            </a:r>
            <a:r>
              <a:rPr lang="it-IT" sz="1600" b="1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, unitamente alla domanda di partecipazione, a una copia del certificato medico di idoneità all’attività sportiva non agonistica e del documento di identità.</a:t>
            </a:r>
            <a:endParaRPr lang="it-IT" sz="16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it-IT" sz="16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it-IT" sz="1600" b="1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I dipendenti dell’Area Sicurezza Integrata e Protezione Civile, insieme ai Referenti della Scuola del Corpo, organizzano le classi e il calendario dei corsi.</a:t>
            </a:r>
            <a:endParaRPr lang="it-IT" sz="16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it-IT" sz="16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it-IT" sz="1600" b="1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Durante l’anno vengono svolti in </a:t>
            </a:r>
            <a:r>
              <a:rPr lang="it-IT" sz="2000" b="1" spc="-1" dirty="0">
                <a:solidFill>
                  <a:schemeClr val="tx2"/>
                </a:solidFill>
                <a:latin typeface="Arial"/>
                <a:ea typeface="ＭＳ Ｐゴシック"/>
              </a:rPr>
              <a:t>media 6 corsi </a:t>
            </a:r>
            <a:r>
              <a:rPr lang="it-IT" sz="1600" b="1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con la partecipazione massima di n. 18/20 persone per ciascun corso. </a:t>
            </a:r>
          </a:p>
          <a:p>
            <a:pPr algn="just">
              <a:lnSpc>
                <a:spcPct val="100000"/>
              </a:lnSpc>
            </a:pPr>
            <a:endParaRPr lang="it-IT" sz="1600" b="1" spc="-1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itolo 1"/>
          <p:cNvSpPr/>
          <p:nvPr/>
        </p:nvSpPr>
        <p:spPr>
          <a:xfrm>
            <a:off x="971640" y="342720"/>
            <a:ext cx="6047640" cy="433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it-IT" sz="2000" b="1" strike="noStrike" spc="-1">
                <a:solidFill>
                  <a:srgbClr val="FFFFFF"/>
                </a:solidFill>
                <a:latin typeface="Arial"/>
                <a:ea typeface="Calibri"/>
              </a:rPr>
              <a:t>Articolazione dei corsi</a:t>
            </a:r>
            <a:endParaRPr lang="it-IT" sz="2000" b="0" strike="noStrike" spc="-1">
              <a:latin typeface="Arial"/>
            </a:endParaRPr>
          </a:p>
        </p:txBody>
      </p:sp>
      <p:sp>
        <p:nvSpPr>
          <p:cNvPr id="96" name="Segnaposto numero diapositiva 2"/>
          <p:cNvSpPr/>
          <p:nvPr/>
        </p:nvSpPr>
        <p:spPr>
          <a:xfrm>
            <a:off x="6553080" y="6452280"/>
            <a:ext cx="2132640" cy="268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r">
              <a:lnSpc>
                <a:spcPct val="100000"/>
              </a:lnSpc>
            </a:pPr>
            <a:fld id="{DC7D3649-A4E6-427E-A61F-2C00062BFCD0}" type="slidenum">
              <a:rPr lang="en-US" sz="1200" b="0" strike="noStrike" spc="-1">
                <a:solidFill>
                  <a:srgbClr val="595959"/>
                </a:solidFill>
                <a:latin typeface="Georgia"/>
                <a:ea typeface="ＭＳ Ｐゴシック"/>
              </a:rPr>
              <a:t>7</a:t>
            </a:fld>
            <a:endParaRPr lang="it-IT" sz="1200" b="0" strike="noStrike" spc="-1">
              <a:latin typeface="Arial"/>
            </a:endParaRPr>
          </a:p>
        </p:txBody>
      </p:sp>
      <p:sp>
        <p:nvSpPr>
          <p:cNvPr id="97" name="Rettangolo 3"/>
          <p:cNvSpPr/>
          <p:nvPr/>
        </p:nvSpPr>
        <p:spPr>
          <a:xfrm>
            <a:off x="971640" y="1878480"/>
            <a:ext cx="7149960" cy="390730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it-IT" sz="1600" b="1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Ogni corso si articola in </a:t>
            </a:r>
            <a:r>
              <a:rPr lang="it-IT" sz="2000" b="1" spc="-1" dirty="0">
                <a:solidFill>
                  <a:schemeClr val="tx2"/>
                </a:solidFill>
                <a:latin typeface="Arial"/>
                <a:ea typeface="ＭＳ Ｐゴシック"/>
              </a:rPr>
              <a:t>dieci lezioni</a:t>
            </a:r>
            <a:r>
              <a:rPr lang="it-IT" sz="1600" b="1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, nelle giornate di martedì e giovedì dalle 17.30 alle 19.00. </a:t>
            </a:r>
          </a:p>
          <a:p>
            <a:pPr algn="just">
              <a:lnSpc>
                <a:spcPct val="100000"/>
              </a:lnSpc>
            </a:pPr>
            <a:endParaRPr lang="it-IT" sz="1600" b="1" spc="-1" dirty="0">
              <a:solidFill>
                <a:srgbClr val="000000"/>
              </a:solidFill>
              <a:latin typeface="Arial"/>
              <a:ea typeface="ＭＳ Ｐゴシック"/>
            </a:endParaRPr>
          </a:p>
          <a:p>
            <a:pPr algn="just">
              <a:lnSpc>
                <a:spcPct val="100000"/>
              </a:lnSpc>
            </a:pPr>
            <a:r>
              <a:rPr lang="it-IT" sz="1600" b="1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Nove lezioni sono teorico pratiche, l’ultima viene tenuta dal Nucleo Tutela Donne Minori della Polizia Locale.</a:t>
            </a:r>
            <a:endParaRPr lang="it-IT" sz="16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it-IT" sz="16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it-IT" sz="1600" b="1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Si affrontano temi quali la conoscenza e la prevenzione delle situazioni di pericolo, favorendo nelle partecipanti una maggiore fiducia in se stesse. </a:t>
            </a:r>
            <a:endParaRPr lang="it-IT" sz="16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it-IT" sz="16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it-IT" sz="1600" b="1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Oltre alla parte teorica, è prevista una </a:t>
            </a:r>
            <a:r>
              <a:rPr lang="it-IT" sz="2000" b="1" spc="-1" dirty="0">
                <a:solidFill>
                  <a:schemeClr val="tx2"/>
                </a:solidFill>
                <a:latin typeface="Arial"/>
                <a:ea typeface="ＭＳ Ｐゴシック"/>
              </a:rPr>
              <a:t>preparazione fisica</a:t>
            </a:r>
            <a:r>
              <a:rPr lang="it-IT" sz="1600" b="1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, per il miglioramento delle capacità motorie e il potenziamento della forza, della resistenza e della velocità. Successivamente si introduce l’insegnamento di tecniche di difesa e capacità di controllo dell’aggressore.</a:t>
            </a:r>
            <a:endParaRPr lang="it-IT" sz="16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itolo 1"/>
          <p:cNvSpPr/>
          <p:nvPr/>
        </p:nvSpPr>
        <p:spPr>
          <a:xfrm>
            <a:off x="971640" y="342720"/>
            <a:ext cx="6047640" cy="433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it-IT" sz="2000" b="1" strike="noStrike" spc="-1" dirty="0">
                <a:solidFill>
                  <a:srgbClr val="FFFFFF"/>
                </a:solidFill>
                <a:latin typeface="Arial"/>
                <a:ea typeface="Calibri"/>
              </a:rPr>
              <a:t>Lezioni teoriche  - forme di aggressione</a:t>
            </a:r>
            <a:endParaRPr lang="it-IT" sz="2000" b="0" strike="noStrike" spc="-1" dirty="0">
              <a:latin typeface="Arial"/>
            </a:endParaRPr>
          </a:p>
        </p:txBody>
      </p:sp>
      <p:sp>
        <p:nvSpPr>
          <p:cNvPr id="99" name="Segnaposto numero diapositiva 2"/>
          <p:cNvSpPr/>
          <p:nvPr/>
        </p:nvSpPr>
        <p:spPr>
          <a:xfrm>
            <a:off x="6553080" y="6452280"/>
            <a:ext cx="2132640" cy="268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r">
              <a:lnSpc>
                <a:spcPct val="100000"/>
              </a:lnSpc>
            </a:pPr>
            <a:fld id="{0D5EC246-E4AD-439F-BB70-1F6ED31E9112}" type="slidenum">
              <a:rPr lang="en-US" sz="1200" b="0" strike="noStrike" spc="-1">
                <a:solidFill>
                  <a:srgbClr val="595959"/>
                </a:solidFill>
                <a:latin typeface="Georgia"/>
                <a:ea typeface="ＭＳ Ｐゴシック"/>
              </a:rPr>
              <a:t>8</a:t>
            </a:fld>
            <a:endParaRPr lang="it-IT" sz="1200" b="0" strike="noStrike" spc="-1">
              <a:latin typeface="Arial"/>
            </a:endParaRPr>
          </a:p>
        </p:txBody>
      </p:sp>
      <p:sp>
        <p:nvSpPr>
          <p:cNvPr id="100" name="Rettangolo 3"/>
          <p:cNvSpPr/>
          <p:nvPr/>
        </p:nvSpPr>
        <p:spPr>
          <a:xfrm>
            <a:off x="971640" y="1700640"/>
            <a:ext cx="7233120" cy="3984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it-IT" sz="1600" b="1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E’ importante conoscere le varie forme di aggressione in modo da mettere in atto i comportamenti più idonei a prevenire ulteriori rischi.</a:t>
            </a:r>
            <a:endParaRPr lang="it-IT" sz="16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it-IT" sz="16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it-IT" sz="1600" b="1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Vi sono diverse tipologie di aggressione:</a:t>
            </a:r>
            <a:endParaRPr lang="it-IT" sz="16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it-IT" sz="16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it-IT" sz="1600" b="1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AGGRESSIONI VERBALI </a:t>
            </a:r>
            <a:endParaRPr lang="it-IT" sz="16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it-IT" sz="16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it-IT" sz="1600" b="1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AGGRESSIONI DA PARTE DI TEPPISTI </a:t>
            </a:r>
            <a:endParaRPr lang="it-IT" sz="16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it-IT" sz="16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it-IT" sz="1600" b="1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AGGRESSIONI A SCOPO DI RAPINA </a:t>
            </a:r>
            <a:endParaRPr lang="it-IT" sz="16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it-IT" sz="16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it-IT" sz="1600" b="1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AGGRESSIONI DA PARTE DI UBRIACHI O DROGATI</a:t>
            </a:r>
            <a:endParaRPr lang="it-IT" sz="16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it-IT" sz="16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it-IT" sz="1600" b="1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AGGRESSIONI A SCOPO SESSUALE </a:t>
            </a:r>
            <a:endParaRPr lang="it-IT" sz="16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it-IT" sz="16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it-IT" sz="1600" b="1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AGGRESSIONI FINALIZZATE A LEDERE FISICAMENTE LA PERSONA </a:t>
            </a:r>
            <a:endParaRPr lang="it-IT" sz="16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Rettangolo 13"/>
          <p:cNvSpPr/>
          <p:nvPr/>
        </p:nvSpPr>
        <p:spPr>
          <a:xfrm>
            <a:off x="683640" y="1196752"/>
            <a:ext cx="7776360" cy="507685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it-IT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 </a:t>
            </a:r>
            <a:r>
              <a:rPr lang="it-IT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AGGRESSIVITA’ E AGGRESSIONE </a:t>
            </a:r>
            <a:endParaRPr lang="it-IT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800" b="1" strike="noStrike" spc="-1" dirty="0">
              <a:solidFill>
                <a:srgbClr val="000000"/>
              </a:solidFill>
              <a:latin typeface="Arial"/>
              <a:ea typeface="DejaVu Sans"/>
            </a:endParaRPr>
          </a:p>
          <a:p>
            <a:pPr algn="just">
              <a:lnSpc>
                <a:spcPct val="100000"/>
              </a:lnSpc>
            </a:pPr>
            <a:r>
              <a:rPr lang="it-IT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In termini psicologici l’</a:t>
            </a:r>
            <a:r>
              <a:rPr lang="it-IT" sz="1800" b="1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aggressività </a:t>
            </a:r>
            <a:r>
              <a:rPr lang="it-IT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è un istinto umano e, in quanto tale, potrebbe non tradursi in un comportamento aggressivo. L’</a:t>
            </a:r>
            <a:r>
              <a:rPr lang="it-IT" sz="1800" b="1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aggressione</a:t>
            </a:r>
            <a:r>
              <a:rPr lang="it-IT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, invece, è un comportamento il cui obiettivo è quello di arrecare danno a un altro individuo. </a:t>
            </a:r>
            <a:endParaRPr lang="it-IT" sz="18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it-IT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Ciò che può favorire la traduzione dell’aggressività in aggressione è legato a: </a:t>
            </a:r>
            <a:endParaRPr lang="it-IT" sz="18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it-IT" sz="1800" b="1" i="1" strike="noStrike" spc="-1" dirty="0">
              <a:solidFill>
                <a:srgbClr val="000000"/>
              </a:solidFill>
              <a:latin typeface="Arial"/>
              <a:ea typeface="DejaVu Sans"/>
            </a:endParaRPr>
          </a:p>
          <a:p>
            <a:pPr algn="just">
              <a:lnSpc>
                <a:spcPct val="100000"/>
              </a:lnSpc>
            </a:pPr>
            <a:r>
              <a:rPr lang="it-IT" sz="1800" b="1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personalità </a:t>
            </a:r>
            <a:r>
              <a:rPr lang="it-IT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dell’aggressore (maggiore o minore aggressività, capacità di controllo emotivo); </a:t>
            </a:r>
            <a:endParaRPr lang="it-IT" sz="18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it-IT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elementi del </a:t>
            </a:r>
            <a:r>
              <a:rPr lang="it-IT" sz="1800" b="1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contesto </a:t>
            </a:r>
            <a:r>
              <a:rPr lang="it-IT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(reazioni, frustrazioni).</a:t>
            </a:r>
            <a:endParaRPr lang="it-IT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it-IT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Aggressività                 </a:t>
            </a:r>
            <a:r>
              <a:rPr lang="it-IT" dirty="0"/>
              <a:t> </a:t>
            </a:r>
            <a:r>
              <a:rPr lang="it-IT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                                Aggressione</a:t>
            </a:r>
            <a:endParaRPr lang="it-IT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it-IT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it-IT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it-IT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Personalità</a:t>
            </a:r>
            <a:endParaRPr lang="it-IT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it-IT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Contesto</a:t>
            </a:r>
            <a:endParaRPr lang="it-IT" sz="1800" b="0" strike="noStrike" spc="-1" dirty="0">
              <a:latin typeface="Arial"/>
            </a:endParaRPr>
          </a:p>
        </p:txBody>
      </p:sp>
      <p:sp>
        <p:nvSpPr>
          <p:cNvPr id="3" name="Titolo 1"/>
          <p:cNvSpPr/>
          <p:nvPr/>
        </p:nvSpPr>
        <p:spPr>
          <a:xfrm>
            <a:off x="971640" y="342720"/>
            <a:ext cx="6047640" cy="433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r>
              <a:rPr lang="it-IT" sz="2000" b="1" spc="-1" dirty="0">
                <a:solidFill>
                  <a:srgbClr val="FFFFFF"/>
                </a:solidFill>
                <a:latin typeface="Arial"/>
                <a:ea typeface="Calibri"/>
              </a:rPr>
              <a:t>Aggressività e Aggressione</a:t>
            </a:r>
          </a:p>
        </p:txBody>
      </p:sp>
      <p:sp>
        <p:nvSpPr>
          <p:cNvPr id="2" name="Freccia a destra 1"/>
          <p:cNvSpPr/>
          <p:nvPr/>
        </p:nvSpPr>
        <p:spPr>
          <a:xfrm>
            <a:off x="4067944" y="4821869"/>
            <a:ext cx="720080" cy="216024"/>
          </a:xfrm>
          <a:prstGeom prst="rightArrow">
            <a:avLst/>
          </a:prstGeom>
          <a:solidFill>
            <a:srgbClr val="FF66FF"/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Freccia a destra 4"/>
          <p:cNvSpPr/>
          <p:nvPr/>
        </p:nvSpPr>
        <p:spPr>
          <a:xfrm rot="16200000">
            <a:off x="4342841" y="5352645"/>
            <a:ext cx="360041" cy="188434"/>
          </a:xfrm>
          <a:prstGeom prst="rightArrow">
            <a:avLst/>
          </a:prstGeom>
          <a:solidFill>
            <a:srgbClr val="FF66FF"/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E0301E"/>
      </a:dk2>
      <a:lt2>
        <a:srgbClr val="FFFFFF"/>
      </a:lt2>
      <a:accent1>
        <a:srgbClr val="E0301E"/>
      </a:accent1>
      <a:accent2>
        <a:srgbClr val="A32020"/>
      </a:accent2>
      <a:accent3>
        <a:srgbClr val="DB536A"/>
      </a:accent3>
      <a:accent4>
        <a:srgbClr val="602320"/>
      </a:accent4>
      <a:accent5>
        <a:srgbClr val="FFB600"/>
      </a:accent5>
      <a:accent6>
        <a:srgbClr val="DC6900"/>
      </a:accent6>
      <a:hlink>
        <a:srgbClr val="E0301E"/>
      </a:hlink>
      <a:folHlink>
        <a:srgbClr val="E0301E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E0301E"/>
      </a:dk2>
      <a:lt2>
        <a:srgbClr val="FFFFFF"/>
      </a:lt2>
      <a:accent1>
        <a:srgbClr val="E0301E"/>
      </a:accent1>
      <a:accent2>
        <a:srgbClr val="A32020"/>
      </a:accent2>
      <a:accent3>
        <a:srgbClr val="DB536A"/>
      </a:accent3>
      <a:accent4>
        <a:srgbClr val="602320"/>
      </a:accent4>
      <a:accent5>
        <a:srgbClr val="FFB600"/>
      </a:accent5>
      <a:accent6>
        <a:srgbClr val="DC6900"/>
      </a:accent6>
      <a:hlink>
        <a:srgbClr val="E0301E"/>
      </a:hlink>
      <a:folHlink>
        <a:srgbClr val="E0301E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267</TotalTime>
  <Words>634</Words>
  <Application>Microsoft Office PowerPoint</Application>
  <PresentationFormat>Presentazione su schermo (4:3)</PresentationFormat>
  <Paragraphs>77</Paragraphs>
  <Slides>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9</vt:i4>
      </vt:variant>
    </vt:vector>
  </HeadingPairs>
  <TitlesOfParts>
    <vt:vector size="19" baseType="lpstr">
      <vt:lpstr>ＭＳ Ｐゴシック</vt:lpstr>
      <vt:lpstr>Arial</vt:lpstr>
      <vt:lpstr>Calibri</vt:lpstr>
      <vt:lpstr>DejaVu Sans</vt:lpstr>
      <vt:lpstr>Frutiger</vt:lpstr>
      <vt:lpstr>Georgia</vt:lpstr>
      <vt:lpstr>Symbol</vt:lpstr>
      <vt:lpstr>Wingdings</vt:lpstr>
      <vt:lpstr>Office Theme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Milano Sostenibilissima  Presentazione Use Case  20 marzo 2020</dc:title>
  <dc:subject/>
  <dc:creator>Paolo Razzano</dc:creator>
  <dc:description/>
  <cp:lastModifiedBy>Paolo Razzano</cp:lastModifiedBy>
  <cp:revision>268</cp:revision>
  <dcterms:created xsi:type="dcterms:W3CDTF">2018-09-03T18:00:49Z</dcterms:created>
  <dcterms:modified xsi:type="dcterms:W3CDTF">2022-04-22T13:09:28Z</dcterms:modified>
  <dc:language>it-IT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0x010100BAEAF4960582CD4B9BDAB4C8BAD71EC8</vt:lpwstr>
  </property>
  <property fmtid="{D5CDD505-2E9C-101B-9397-08002B2CF9AE}" pid="3" name="PresentationFormat">
    <vt:lpwstr>Presentazione su schermo (4:3)</vt:lpwstr>
  </property>
  <property fmtid="{D5CDD505-2E9C-101B-9397-08002B2CF9AE}" pid="4" name="Slides">
    <vt:i4>16</vt:i4>
  </property>
</Properties>
</file>