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58" r:id="rId2"/>
    <p:sldId id="258" r:id="rId3"/>
    <p:sldId id="466" r:id="rId4"/>
    <p:sldId id="261" r:id="rId5"/>
    <p:sldId id="436" r:id="rId6"/>
    <p:sldId id="2218" r:id="rId7"/>
    <p:sldId id="262" r:id="rId8"/>
    <p:sldId id="464" r:id="rId9"/>
    <p:sldId id="480" r:id="rId10"/>
    <p:sldId id="421" r:id="rId11"/>
    <p:sldId id="472" r:id="rId12"/>
    <p:sldId id="473" r:id="rId13"/>
    <p:sldId id="474" r:id="rId14"/>
    <p:sldId id="481" r:id="rId15"/>
    <p:sldId id="394" r:id="rId16"/>
    <p:sldId id="420" r:id="rId17"/>
    <p:sldId id="467" r:id="rId18"/>
    <p:sldId id="475" r:id="rId19"/>
    <p:sldId id="452" r:id="rId20"/>
    <p:sldId id="477" r:id="rId21"/>
    <p:sldId id="478" r:id="rId22"/>
    <p:sldId id="479" r:id="rId23"/>
    <p:sldId id="468" r:id="rId24"/>
    <p:sldId id="406" r:id="rId25"/>
    <p:sldId id="476" r:id="rId26"/>
    <p:sldId id="465" r:id="rId27"/>
    <p:sldId id="407" r:id="rId28"/>
  </p:sldIdLst>
  <p:sldSz cx="9144000" cy="5143500" type="screen16x9"/>
  <p:notesSz cx="6858000" cy="9144000"/>
  <p:defaultTextStyle>
    <a:defPPr>
      <a:defRPr lang="it-IT"/>
    </a:defPPr>
    <a:lvl1pPr marL="0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1pPr>
    <a:lvl2pPr marL="408139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2pPr>
    <a:lvl3pPr marL="816277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3pPr>
    <a:lvl4pPr marL="1224416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4pPr>
    <a:lvl5pPr marL="1632554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5pPr>
    <a:lvl6pPr marL="2040693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6pPr>
    <a:lvl7pPr marL="2448832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7pPr>
    <a:lvl8pPr marL="2856970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8pPr>
    <a:lvl9pPr marL="3265110" algn="l" defTabSz="40813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A1AE"/>
    <a:srgbClr val="4D3981"/>
    <a:srgbClr val="F79646"/>
    <a:srgbClr val="9E0F1D"/>
    <a:srgbClr val="77933C"/>
    <a:srgbClr val="CD0032"/>
    <a:srgbClr val="CC3366"/>
    <a:srgbClr val="FFCCFF"/>
    <a:srgbClr val="953735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94626" autoAdjust="0"/>
  </p:normalViewPr>
  <p:slideViewPr>
    <p:cSldViewPr snapToGrid="0" snapToObjects="1">
      <p:cViewPr varScale="1">
        <p:scale>
          <a:sx n="155" d="100"/>
          <a:sy n="155" d="100"/>
        </p:scale>
        <p:origin x="100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29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6D10-D589-A64F-8DB5-A1506E61D699}" type="datetimeFigureOut">
              <a:rPr lang="it-IT" smtClean="0"/>
              <a:pPr/>
              <a:t>15/03/24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F5B8-C782-9D40-9D2D-2D14779100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387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3A4C-C95B-464E-B2A4-ED8CABB8F8F7}" type="datetimeFigureOut">
              <a:rPr lang="it-IT" smtClean="0"/>
              <a:pPr/>
              <a:t>15/03/24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20-6812-3E4A-A3EF-8D165014D4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78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1pPr>
    <a:lvl2pPr marL="408139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2pPr>
    <a:lvl3pPr marL="816277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3pPr>
    <a:lvl4pPr marL="1224416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4pPr>
    <a:lvl5pPr marL="1632554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5pPr>
    <a:lvl6pPr marL="2040693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8832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6970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110" algn="l" defTabSz="408139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>
            <a:extLst>
              <a:ext uri="{FF2B5EF4-FFF2-40B4-BE49-F238E27FC236}">
                <a16:creationId xmlns:a16="http://schemas.microsoft.com/office/drawing/2014/main" id="{E3E50E1E-ABAD-944A-B424-BBC85743AE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Segnaposto note 2">
            <a:extLst>
              <a:ext uri="{FF2B5EF4-FFF2-40B4-BE49-F238E27FC236}">
                <a16:creationId xmlns:a16="http://schemas.microsoft.com/office/drawing/2014/main" id="{093D330D-361B-4C45-88CD-9A97C90F2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339" name="Segnaposto numero diapositiva 3">
            <a:extLst>
              <a:ext uri="{FF2B5EF4-FFF2-40B4-BE49-F238E27FC236}">
                <a16:creationId xmlns:a16="http://schemas.microsoft.com/office/drawing/2014/main" id="{DA287D3C-761C-E54B-ADCD-C3750A08A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4D846CC7-2DDD-844F-9F09-532332CCC0F4}" type="slidenum">
              <a:rPr lang="it-IT" altLang="it-IT" sz="1200" smtClean="0"/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74109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0120-6812-3E4A-A3EF-8D165014D40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67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20120-6812-3E4A-A3EF-8D165014D40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98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z="2000" b="1" dirty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6EA4F5DC-E771-0C4E-8D95-C852BAEEB657}" type="slidenum">
              <a:rPr lang="it-IT" altLang="it-IT" sz="1200"/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86757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8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144000" cy="4054110"/>
          </a:xfrm>
          <a:prstGeom prst="rect">
            <a:avLst/>
          </a:prstGeom>
          <a:gradFill flip="none" rotWithShape="1">
            <a:gsLst>
              <a:gs pos="0">
                <a:srgbClr val="3C276E"/>
              </a:gs>
              <a:gs pos="100000">
                <a:srgbClr val="2A194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463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18"/>
          </a:p>
        </p:txBody>
      </p:sp>
      <p:pic>
        <p:nvPicPr>
          <p:cNvPr id="8" name="Immagin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2398" y="488583"/>
            <a:ext cx="2059539" cy="2966716"/>
          </a:xfrm>
          <a:prstGeom prst="rect">
            <a:avLst/>
          </a:prstGeom>
          <a:effectLst>
            <a:outerShdw blurRad="127000" dist="38100" dir="84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B18884-678B-964F-8383-D1991EBD564B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232" y="4243251"/>
            <a:ext cx="1943100" cy="710042"/>
          </a:xfrm>
          <a:prstGeom prst="rect">
            <a:avLst/>
          </a:prstGeom>
        </p:spPr>
      </p:pic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25E46DBA-258D-8F4E-9EAD-9C6413FC8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238" y="3097945"/>
            <a:ext cx="5847922" cy="6854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it-IT" altLang="it-IT" sz="2400" dirty="0" err="1">
                <a:latin typeface="Helvetica Light" panose="020B040302020202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  <a:t>Parks</a:t>
            </a:r>
            <a:r>
              <a:rPr lang="it-IT" altLang="it-IT" sz="2400" dirty="0">
                <a:latin typeface="Helvetica Light" panose="020B040302020202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  <a:t> - Liberi e Uguali</a:t>
            </a:r>
            <a:br>
              <a:rPr lang="it-IT" altLang="it-IT" dirty="0">
                <a:latin typeface="Helvetica Light" panose="020B040302020202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</a:br>
            <a:r>
              <a:rPr lang="it-IT" altLang="it-IT" sz="1400" i="1" dirty="0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Global </a:t>
            </a:r>
            <a:r>
              <a:rPr lang="it-IT" altLang="it-IT" sz="1400" i="1" dirty="0" err="1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Inclusion</a:t>
            </a:r>
            <a:r>
              <a:rPr lang="it-IT" altLang="it-IT" sz="1400" i="1" dirty="0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 </a:t>
            </a:r>
            <a:r>
              <a:rPr lang="it-IT" altLang="it-IT" sz="1400" i="1" dirty="0" err="1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through</a:t>
            </a:r>
            <a:r>
              <a:rPr lang="it-IT" altLang="it-IT" sz="1400" i="1" dirty="0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 LGBT+ </a:t>
            </a:r>
            <a:r>
              <a:rPr lang="it-IT" altLang="it-IT" sz="1400" i="1" dirty="0" err="1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Inclusion</a:t>
            </a:r>
            <a:endParaRPr lang="it-IT" altLang="it-IT" sz="1400" i="1" dirty="0">
              <a:latin typeface="Arial Narrow" panose="020B0604020202020204" pitchFamily="34" charset="0"/>
              <a:ea typeface="Helvetica Light" panose="020B0403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52023B6D-810F-D54B-8945-51BC43427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238" y="4153203"/>
            <a:ext cx="5077888" cy="890137"/>
          </a:xfrm>
        </p:spPr>
        <p:txBody>
          <a:bodyPr rtlCol="0">
            <a:spAutoFit/>
          </a:bodyPr>
          <a:lstStyle/>
          <a:p>
            <a:pPr eaLnBrk="1" hangingPunct="1"/>
            <a:r>
              <a:rPr lang="it-IT" altLang="it-IT" sz="2000" b="1" dirty="0">
                <a:solidFill>
                  <a:srgbClr val="4D3981"/>
                </a:solidFill>
                <a:latin typeface="Arial Narrow" charset="0"/>
                <a:ea typeface="Arial Narrow" charset="0"/>
                <a:cs typeface="Arial Narrow" charset="0"/>
              </a:rPr>
              <a:t>Diversità e inclusione LGBT+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alt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Presentazione per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cs typeface="Arial Narrow" charset="0"/>
              </a:rPr>
              <a:t>Sopra Steria Group</a:t>
            </a:r>
            <a:endParaRPr lang="it-IT" altLang="it-IT" sz="14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0"/>
              </a:spcBef>
            </a:pPr>
            <a:r>
              <a:rPr lang="it-IT" alt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Luglio 2022</a:t>
            </a:r>
          </a:p>
        </p:txBody>
      </p:sp>
    </p:spTree>
    <p:extLst>
      <p:ext uri="{BB962C8B-B14F-4D97-AF65-F5344CB8AC3E}">
        <p14:creationId xmlns:p14="http://schemas.microsoft.com/office/powerpoint/2010/main" val="16646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535" y="4771810"/>
            <a:ext cx="2099059" cy="100192"/>
          </a:xfrm>
          <a:prstGeom prst="rect">
            <a:avLst/>
          </a:prstGeom>
        </p:spPr>
      </p:pic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60000"/>
            <a:ext cx="8222949" cy="557546"/>
          </a:xfrm>
        </p:spPr>
        <p:txBody>
          <a:bodyPr>
            <a:spAutoFit/>
          </a:bodyPr>
          <a:lstStyle>
            <a:lvl1pPr marL="0" indent="0">
              <a:lnSpc>
                <a:spcPts val="1632"/>
              </a:lnSpc>
              <a:buClr>
                <a:schemeClr val="bg1"/>
              </a:buClr>
              <a:buFont typeface="Arial"/>
              <a:buNone/>
              <a:tabLst/>
              <a:defRPr sz="2176" cap="none">
                <a:solidFill>
                  <a:schemeClr val="tx2"/>
                </a:solidFill>
              </a:defRPr>
            </a:lvl1pPr>
            <a:lvl2pPr marL="0" indent="0">
              <a:lnSpc>
                <a:spcPts val="1632"/>
              </a:lnSpc>
              <a:buClr>
                <a:schemeClr val="bg1"/>
              </a:buClr>
              <a:buFont typeface="Arial"/>
              <a:buNone/>
              <a:tabLst/>
              <a:defRPr cap="none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20219" indent="-310948">
              <a:buFont typeface="Arial"/>
              <a:buChar char="•"/>
              <a:defRPr/>
            </a:lvl3pPr>
            <a:lvl4pPr marL="1297119" indent="-233210">
              <a:buFont typeface="Arial"/>
              <a:buChar char="•"/>
              <a:defRPr/>
            </a:lvl4pPr>
            <a:lvl5pPr marL="1651754" indent="-233210">
              <a:buFont typeface="Arial"/>
              <a:buChar char="•"/>
              <a:defRPr/>
            </a:lvl5pPr>
          </a:lstStyle>
          <a:p>
            <a:pPr lvl="0"/>
            <a:r>
              <a:rPr lang="it-IT" dirty="0"/>
              <a:t>LOREM IPSUM DOLOR SIT AMET </a:t>
            </a:r>
          </a:p>
          <a:p>
            <a:pPr lvl="1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96935"/>
            <a:ext cx="6573141" cy="961695"/>
          </a:xfrm>
        </p:spPr>
        <p:txBody>
          <a:bodyPr>
            <a:spAutoFit/>
          </a:bodyPr>
          <a:lstStyle>
            <a:lvl1pPr>
              <a:lnSpc>
                <a:spcPts val="1741"/>
              </a:lnSpc>
              <a:defRPr sz="136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1pPr>
            <a:lvl2pPr>
              <a:defRPr sz="1632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2pPr>
            <a:lvl3pPr>
              <a:defRPr sz="1632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3pPr>
            <a:lvl4pPr>
              <a:defRPr sz="1632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4pPr>
            <a:lvl5pPr>
              <a:defRPr sz="1632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</a:t>
            </a:r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5" hasCustomPrompt="1"/>
          </p:nvPr>
        </p:nvSpPr>
        <p:spPr>
          <a:xfrm>
            <a:off x="2717462" y="2755017"/>
            <a:ext cx="5670085" cy="1319228"/>
          </a:xfrm>
        </p:spPr>
        <p:txBody>
          <a:bodyPr wrap="square">
            <a:spAutoFit/>
          </a:bodyPr>
          <a:lstStyle>
            <a:lvl1pPr marL="181387" indent="-181387">
              <a:buClr>
                <a:schemeClr val="accent1"/>
              </a:buClr>
              <a:buSzPct val="110000"/>
              <a:buFont typeface="Wingdings" charset="2"/>
              <a:buChar char="§"/>
              <a:defRPr sz="1360" baseline="0">
                <a:solidFill>
                  <a:srgbClr val="595959"/>
                </a:solidFill>
                <a:latin typeface="Arial Narrow"/>
                <a:cs typeface="Arial Narrow"/>
              </a:defRPr>
            </a:lvl1pPr>
            <a:lvl2pPr marL="587846" indent="-233210"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charset="2"/>
              <a:buChar char="§"/>
              <a:defRPr sz="1360" i="0">
                <a:solidFill>
                  <a:srgbClr val="595959"/>
                </a:solidFill>
                <a:latin typeface="Arial Narrow"/>
                <a:cs typeface="Arial Narrow"/>
              </a:defRPr>
            </a:lvl2pPr>
            <a:lvl3pPr marL="915568" indent="-207298"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charset="2"/>
              <a:buChar char="§"/>
              <a:defRPr sz="1360" i="0">
                <a:solidFill>
                  <a:srgbClr val="595959"/>
                </a:solidFill>
                <a:latin typeface="Arial Narrow"/>
                <a:cs typeface="Arial Narrow"/>
              </a:defRPr>
            </a:lvl3pPr>
            <a:lvl4pPr marL="1278340" indent="-214856">
              <a:buClr>
                <a:schemeClr val="bg1">
                  <a:lumMod val="65000"/>
                </a:schemeClr>
              </a:buClr>
              <a:buSzPct val="100000"/>
              <a:buFont typeface="Wingdings" charset="2"/>
              <a:buChar char="§"/>
              <a:defRPr sz="1360" i="0">
                <a:solidFill>
                  <a:srgbClr val="595959"/>
                </a:solidFill>
                <a:latin typeface="Arial Narrow"/>
                <a:cs typeface="Arial Narrow"/>
              </a:defRPr>
            </a:lvl4pPr>
            <a:lvl5pPr marL="1651754" indent="-233210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360" i="0">
                <a:solidFill>
                  <a:srgbClr val="595959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it-IT" dirty="0"/>
              <a:t>Primo livello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Rettangolo 2">
            <a:extLst>
              <a:ext uri="{FF2B5EF4-FFF2-40B4-BE49-F238E27FC236}">
                <a16:creationId xmlns:a16="http://schemas.microsoft.com/office/drawing/2014/main" id="{65DA658C-2923-4743-B80B-C6266E6476EA}"/>
              </a:ext>
            </a:extLst>
          </p:cNvPr>
          <p:cNvSpPr/>
          <p:nvPr userDrawn="1"/>
        </p:nvSpPr>
        <p:spPr>
          <a:xfrm>
            <a:off x="0" y="4653829"/>
            <a:ext cx="9144000" cy="489673"/>
          </a:xfrm>
          <a:prstGeom prst="rect">
            <a:avLst/>
          </a:prstGeom>
          <a:gradFill flip="none" rotWithShape="1">
            <a:gsLst>
              <a:gs pos="17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8"/>
          </a:p>
        </p:txBody>
      </p:sp>
      <p:sp>
        <p:nvSpPr>
          <p:cNvPr id="14" name="Segnaposto numero diapositiva 4">
            <a:extLst>
              <a:ext uri="{FF2B5EF4-FFF2-40B4-BE49-F238E27FC236}">
                <a16:creationId xmlns:a16="http://schemas.microsoft.com/office/drawing/2014/main" id="{32D7B0FF-AB75-824C-BE3B-9D747A65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1782" y="4792840"/>
            <a:ext cx="500744" cy="273844"/>
          </a:xfrm>
          <a:prstGeom prst="rect">
            <a:avLst/>
          </a:prstGeom>
        </p:spPr>
        <p:txBody>
          <a:bodyPr/>
          <a:lstStyle>
            <a:lvl1pPr algn="r">
              <a:defRPr sz="68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E2D86C7D-44F6-E84A-A249-483D0394171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8" name="Connettore 1 6">
            <a:extLst>
              <a:ext uri="{FF2B5EF4-FFF2-40B4-BE49-F238E27FC236}">
                <a16:creationId xmlns:a16="http://schemas.microsoft.com/office/drawing/2014/main" id="{2896730F-506C-6E44-9607-6D3AE53ADBC3}"/>
              </a:ext>
            </a:extLst>
          </p:cNvPr>
          <p:cNvCxnSpPr/>
          <p:nvPr userDrawn="1"/>
        </p:nvCxnSpPr>
        <p:spPr>
          <a:xfrm>
            <a:off x="1102387" y="4789287"/>
            <a:ext cx="0" cy="22858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CAFB9C00-FC06-FF42-A104-D3A0220D482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30063" y="4924786"/>
            <a:ext cx="1762484" cy="9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12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All rights reserved by Parks </a:t>
            </a:r>
            <a:r>
              <a:rPr lang="it-IT" sz="612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-</a:t>
            </a:r>
            <a:r>
              <a:rPr lang="en-US" sz="612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sz="612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Liberi</a:t>
            </a:r>
            <a:r>
              <a:rPr lang="en-US" sz="612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 e </a:t>
            </a:r>
            <a:r>
              <a:rPr lang="en-US" sz="612" i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/>
                <a:cs typeface="Arial Narrow"/>
              </a:rPr>
              <a:t>Uguali</a:t>
            </a:r>
            <a:endParaRPr lang="it-IT" sz="612" i="1" dirty="0">
              <a:solidFill>
                <a:schemeClr val="bg2">
                  <a:lumMod val="40000"/>
                  <a:lumOff val="6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F804B-73AD-4241-A4A9-078FF719830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92" y="4713954"/>
            <a:ext cx="739648" cy="3314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D0980C-6FD5-034F-8952-A4D03BE17B60}"/>
              </a:ext>
            </a:extLst>
          </p:cNvPr>
          <p:cNvSpPr txBox="1"/>
          <p:nvPr userDrawn="1"/>
        </p:nvSpPr>
        <p:spPr bwMode="auto">
          <a:xfrm>
            <a:off x="1230063" y="4792840"/>
            <a:ext cx="28019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1" hangingPunct="1"/>
            <a:r>
              <a:rPr lang="it-IT" sz="800" b="0" i="0" dirty="0">
                <a:solidFill>
                  <a:schemeClr val="bg1"/>
                </a:solidFill>
                <a:latin typeface="Helvetica Light" panose="020B0403020202020204" pitchFamily="34" charset="0"/>
                <a:cs typeface="Arial Narrow" charset="0"/>
              </a:rPr>
              <a:t>Global </a:t>
            </a:r>
            <a:r>
              <a:rPr lang="it-IT" sz="800" b="0" i="0" dirty="0" err="1">
                <a:solidFill>
                  <a:schemeClr val="bg1"/>
                </a:solidFill>
                <a:latin typeface="Helvetica Light" panose="020B0403020202020204" pitchFamily="34" charset="0"/>
                <a:cs typeface="Arial Narrow" charset="0"/>
              </a:rPr>
              <a:t>Inclusion</a:t>
            </a:r>
            <a:r>
              <a:rPr lang="it-IT" sz="800" b="0" i="0" dirty="0">
                <a:solidFill>
                  <a:schemeClr val="bg1"/>
                </a:solidFill>
                <a:latin typeface="Helvetica Light" panose="020B0403020202020204" pitchFamily="34" charset="0"/>
                <a:cs typeface="Arial Narrow" charset="0"/>
              </a:rPr>
              <a:t> </a:t>
            </a:r>
            <a:r>
              <a:rPr lang="it-IT" sz="800" b="0" i="0" dirty="0" err="1">
                <a:solidFill>
                  <a:schemeClr val="bg1"/>
                </a:solidFill>
                <a:latin typeface="Helvetica Light" panose="020B0403020202020204" pitchFamily="34" charset="0"/>
                <a:cs typeface="Arial Narrow" charset="0"/>
              </a:rPr>
              <a:t>through</a:t>
            </a:r>
            <a:r>
              <a:rPr lang="it-IT" sz="800" b="0" i="0" dirty="0">
                <a:solidFill>
                  <a:schemeClr val="bg1"/>
                </a:solidFill>
                <a:latin typeface="Helvetica Light" panose="020B0403020202020204" pitchFamily="34" charset="0"/>
                <a:cs typeface="Arial Narrow" charset="0"/>
              </a:rPr>
              <a:t> LGBT+ </a:t>
            </a:r>
            <a:r>
              <a:rPr lang="it-IT" sz="800" b="0" i="0" dirty="0" err="1">
                <a:solidFill>
                  <a:schemeClr val="bg1"/>
                </a:solidFill>
                <a:latin typeface="Helvetica Light" panose="020B0403020202020204" pitchFamily="34" charset="0"/>
                <a:cs typeface="Arial Narrow" charset="0"/>
              </a:rPr>
              <a:t>Inclusion</a:t>
            </a:r>
            <a:endParaRPr lang="it-IT" sz="800" b="0" i="0" dirty="0">
              <a:solidFill>
                <a:schemeClr val="bg1"/>
              </a:solidFill>
              <a:latin typeface="Helvetica Light" panose="020B0403020202020204" pitchFamily="34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sezione">
    <p:bg>
      <p:bgPr>
        <a:gradFill flip="none" rotWithShape="1">
          <a:gsLst>
            <a:gs pos="0">
              <a:schemeClr val="bg2"/>
            </a:gs>
            <a:gs pos="100000">
              <a:schemeClr val="bg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344" y="1635173"/>
            <a:ext cx="746760" cy="1075690"/>
          </a:xfrm>
          <a:prstGeom prst="rect">
            <a:avLst/>
          </a:prstGeom>
          <a:effectLst>
            <a:outerShdw blurRad="63500" dist="38100" dir="76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5755"/>
            <a:ext cx="9144000" cy="587335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176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28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14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49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ctr" defTabSz="354635" rtl="0" eaLnBrk="1" latinLnBrk="0" hangingPunct="1">
        <a:spcBef>
          <a:spcPct val="0"/>
        </a:spcBef>
        <a:buNone/>
        <a:defRPr sz="340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354635" rtl="0" eaLnBrk="1" latinLnBrk="0" hangingPunct="1">
        <a:spcBef>
          <a:spcPct val="20000"/>
        </a:spcBef>
        <a:buFontTx/>
        <a:buNone/>
        <a:defRPr sz="2448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354635" indent="0" algn="l" defTabSz="354635" rtl="0" eaLnBrk="1" latinLnBrk="0" hangingPunct="1">
        <a:spcBef>
          <a:spcPct val="20000"/>
        </a:spcBef>
        <a:buFontTx/>
        <a:buNone/>
        <a:defRPr sz="1360" b="0" i="1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709272" indent="0" algn="l" defTabSz="354635" rtl="0" eaLnBrk="1" latinLnBrk="0" hangingPunct="1">
        <a:spcBef>
          <a:spcPct val="20000"/>
        </a:spcBef>
        <a:buFontTx/>
        <a:buNone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907" indent="0" algn="l" defTabSz="354635" rtl="0" eaLnBrk="1" latinLnBrk="0" hangingPunct="1">
        <a:spcBef>
          <a:spcPct val="20000"/>
        </a:spcBef>
        <a:buFontTx/>
        <a:buNone/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418544" indent="0" algn="l" defTabSz="354635" rtl="0" eaLnBrk="1" latinLnBrk="0" hangingPunct="1">
        <a:spcBef>
          <a:spcPct val="20000"/>
        </a:spcBef>
        <a:buFontTx/>
        <a:buNone/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1950496" indent="-177318" algn="l" defTabSz="35463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6pPr>
      <a:lvl7pPr marL="2305133" indent="-177318" algn="l" defTabSz="35463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7pPr>
      <a:lvl8pPr marL="2659768" indent="-177318" algn="l" defTabSz="35463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8pPr>
      <a:lvl9pPr marL="3014405" indent="-177318" algn="l" defTabSz="354635" rtl="0" eaLnBrk="1" latinLnBrk="0" hangingPunct="1">
        <a:spcBef>
          <a:spcPct val="20000"/>
        </a:spcBef>
        <a:buFont typeface="Arial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35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72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907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543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178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815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450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7086" algn="l" defTabSz="35463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svg"/><Relationship Id="rId3" Type="http://schemas.openxmlformats.org/officeDocument/2006/relationships/image" Target="../media/image153.svg"/><Relationship Id="rId7" Type="http://schemas.openxmlformats.org/officeDocument/2006/relationships/image" Target="../media/image157.svg"/><Relationship Id="rId12" Type="http://schemas.openxmlformats.org/officeDocument/2006/relationships/image" Target="../media/image162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11" Type="http://schemas.openxmlformats.org/officeDocument/2006/relationships/image" Target="../media/image161.svg"/><Relationship Id="rId5" Type="http://schemas.openxmlformats.org/officeDocument/2006/relationships/image" Target="../media/image155.sv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sv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jpeg"/><Relationship Id="rId117" Type="http://schemas.openxmlformats.org/officeDocument/2006/relationships/image" Target="../media/image121.png"/><Relationship Id="rId21" Type="http://schemas.openxmlformats.org/officeDocument/2006/relationships/image" Target="../media/image25.tiff"/><Relationship Id="rId42" Type="http://schemas.openxmlformats.org/officeDocument/2006/relationships/image" Target="../media/image46.tiff"/><Relationship Id="rId47" Type="http://schemas.openxmlformats.org/officeDocument/2006/relationships/image" Target="../media/image51.jpe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112" Type="http://schemas.openxmlformats.org/officeDocument/2006/relationships/image" Target="../media/image116.emf"/><Relationship Id="rId16" Type="http://schemas.openxmlformats.org/officeDocument/2006/relationships/image" Target="../media/image20.jpeg"/><Relationship Id="rId107" Type="http://schemas.openxmlformats.org/officeDocument/2006/relationships/image" Target="../media/image111.png"/><Relationship Id="rId11" Type="http://schemas.openxmlformats.org/officeDocument/2006/relationships/image" Target="../media/image15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53" Type="http://schemas.openxmlformats.org/officeDocument/2006/relationships/image" Target="../media/image57.tiff"/><Relationship Id="rId58" Type="http://schemas.openxmlformats.org/officeDocument/2006/relationships/image" Target="../media/image62.png"/><Relationship Id="rId74" Type="http://schemas.openxmlformats.org/officeDocument/2006/relationships/image" Target="../media/image78.tiff"/><Relationship Id="rId79" Type="http://schemas.openxmlformats.org/officeDocument/2006/relationships/image" Target="../media/image83.tiff"/><Relationship Id="rId102" Type="http://schemas.openxmlformats.org/officeDocument/2006/relationships/image" Target="../media/image106.jpg"/><Relationship Id="rId123" Type="http://schemas.openxmlformats.org/officeDocument/2006/relationships/image" Target="../media/image127.png"/><Relationship Id="rId5" Type="http://schemas.openxmlformats.org/officeDocument/2006/relationships/image" Target="../media/image9.jpeg"/><Relationship Id="rId90" Type="http://schemas.openxmlformats.org/officeDocument/2006/relationships/image" Target="../media/image94.png"/><Relationship Id="rId95" Type="http://schemas.openxmlformats.org/officeDocument/2006/relationships/image" Target="../media/image99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113" Type="http://schemas.openxmlformats.org/officeDocument/2006/relationships/image" Target="../media/image117.png"/><Relationship Id="rId118" Type="http://schemas.openxmlformats.org/officeDocument/2006/relationships/image" Target="../media/image122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59" Type="http://schemas.openxmlformats.org/officeDocument/2006/relationships/image" Target="../media/image63.tiff"/><Relationship Id="rId103" Type="http://schemas.openxmlformats.org/officeDocument/2006/relationships/image" Target="../media/image107.png"/><Relationship Id="rId108" Type="http://schemas.openxmlformats.org/officeDocument/2006/relationships/image" Target="../media/image112.png"/><Relationship Id="rId124" Type="http://schemas.openxmlformats.org/officeDocument/2006/relationships/image" Target="../media/image128.png"/><Relationship Id="rId54" Type="http://schemas.openxmlformats.org/officeDocument/2006/relationships/image" Target="../media/image58.png"/><Relationship Id="rId70" Type="http://schemas.openxmlformats.org/officeDocument/2006/relationships/image" Target="../media/image74.png"/><Relationship Id="rId75" Type="http://schemas.openxmlformats.org/officeDocument/2006/relationships/image" Target="../media/image79.tiff"/><Relationship Id="rId91" Type="http://schemas.openxmlformats.org/officeDocument/2006/relationships/image" Target="../media/image95.png"/><Relationship Id="rId96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23" Type="http://schemas.openxmlformats.org/officeDocument/2006/relationships/image" Target="../media/image27.tiff"/><Relationship Id="rId28" Type="http://schemas.openxmlformats.org/officeDocument/2006/relationships/image" Target="../media/image32.jpeg"/><Relationship Id="rId49" Type="http://schemas.openxmlformats.org/officeDocument/2006/relationships/image" Target="../media/image53.jpeg"/><Relationship Id="rId114" Type="http://schemas.openxmlformats.org/officeDocument/2006/relationships/image" Target="../media/image118.emf"/><Relationship Id="rId119" Type="http://schemas.openxmlformats.org/officeDocument/2006/relationships/image" Target="../media/image123.png"/><Relationship Id="rId44" Type="http://schemas.openxmlformats.org/officeDocument/2006/relationships/image" Target="../media/image48.jpe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13" Type="http://schemas.openxmlformats.org/officeDocument/2006/relationships/image" Target="../media/image17.jpeg"/><Relationship Id="rId18" Type="http://schemas.openxmlformats.org/officeDocument/2006/relationships/image" Target="../media/image22.tiff"/><Relationship Id="rId39" Type="http://schemas.openxmlformats.org/officeDocument/2006/relationships/image" Target="../media/image43.jpeg"/><Relationship Id="rId109" Type="http://schemas.openxmlformats.org/officeDocument/2006/relationships/image" Target="../media/image113.png"/><Relationship Id="rId34" Type="http://schemas.openxmlformats.org/officeDocument/2006/relationships/image" Target="../media/image38.jpeg"/><Relationship Id="rId50" Type="http://schemas.openxmlformats.org/officeDocument/2006/relationships/image" Target="../media/image54.jpeg"/><Relationship Id="rId55" Type="http://schemas.openxmlformats.org/officeDocument/2006/relationships/image" Target="../media/image59.png"/><Relationship Id="rId76" Type="http://schemas.openxmlformats.org/officeDocument/2006/relationships/image" Target="../media/image80.tiff"/><Relationship Id="rId97" Type="http://schemas.openxmlformats.org/officeDocument/2006/relationships/image" Target="../media/image101.png"/><Relationship Id="rId104" Type="http://schemas.openxmlformats.org/officeDocument/2006/relationships/image" Target="../media/image108.emf"/><Relationship Id="rId120" Type="http://schemas.openxmlformats.org/officeDocument/2006/relationships/image" Target="../media/image124.svg"/><Relationship Id="rId125" Type="http://schemas.openxmlformats.org/officeDocument/2006/relationships/image" Target="../media/image129.png"/><Relationship Id="rId7" Type="http://schemas.openxmlformats.org/officeDocument/2006/relationships/image" Target="../media/image11.jpe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3.jpeg"/><Relationship Id="rId24" Type="http://schemas.openxmlformats.org/officeDocument/2006/relationships/image" Target="../media/image28.jpe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png"/><Relationship Id="rId87" Type="http://schemas.openxmlformats.org/officeDocument/2006/relationships/image" Target="../media/image91.png"/><Relationship Id="rId110" Type="http://schemas.openxmlformats.org/officeDocument/2006/relationships/image" Target="../media/image114.png"/><Relationship Id="rId115" Type="http://schemas.openxmlformats.org/officeDocument/2006/relationships/image" Target="../media/image119.png"/><Relationship Id="rId61" Type="http://schemas.openxmlformats.org/officeDocument/2006/relationships/image" Target="../media/image65.jpeg"/><Relationship Id="rId82" Type="http://schemas.openxmlformats.org/officeDocument/2006/relationships/image" Target="../media/image86.jpeg"/><Relationship Id="rId19" Type="http://schemas.openxmlformats.org/officeDocument/2006/relationships/image" Target="../media/image23.jpeg"/><Relationship Id="rId14" Type="http://schemas.openxmlformats.org/officeDocument/2006/relationships/image" Target="../media/image18.pn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56" Type="http://schemas.openxmlformats.org/officeDocument/2006/relationships/image" Target="../media/image60.jpeg"/><Relationship Id="rId77" Type="http://schemas.openxmlformats.org/officeDocument/2006/relationships/image" Target="../media/image81.png"/><Relationship Id="rId100" Type="http://schemas.openxmlformats.org/officeDocument/2006/relationships/image" Target="../media/image104.emf"/><Relationship Id="rId105" Type="http://schemas.openxmlformats.org/officeDocument/2006/relationships/image" Target="../media/image109.png"/><Relationship Id="rId126" Type="http://schemas.openxmlformats.org/officeDocument/2006/relationships/image" Target="../media/image130.png"/><Relationship Id="rId8" Type="http://schemas.openxmlformats.org/officeDocument/2006/relationships/image" Target="../media/image12.jpeg"/><Relationship Id="rId51" Type="http://schemas.openxmlformats.org/officeDocument/2006/relationships/image" Target="../media/image55.jpeg"/><Relationship Id="rId72" Type="http://schemas.openxmlformats.org/officeDocument/2006/relationships/image" Target="../media/image76.png"/><Relationship Id="rId93" Type="http://schemas.openxmlformats.org/officeDocument/2006/relationships/image" Target="../media/image97.png"/><Relationship Id="rId98" Type="http://schemas.openxmlformats.org/officeDocument/2006/relationships/image" Target="../media/image102.png"/><Relationship Id="rId121" Type="http://schemas.openxmlformats.org/officeDocument/2006/relationships/image" Target="../media/image125.png"/><Relationship Id="rId3" Type="http://schemas.openxmlformats.org/officeDocument/2006/relationships/image" Target="../media/image7.jpeg"/><Relationship Id="rId25" Type="http://schemas.openxmlformats.org/officeDocument/2006/relationships/image" Target="../media/image29.jpeg"/><Relationship Id="rId46" Type="http://schemas.openxmlformats.org/officeDocument/2006/relationships/image" Target="../media/image50.jpeg"/><Relationship Id="rId67" Type="http://schemas.openxmlformats.org/officeDocument/2006/relationships/image" Target="../media/image71.jpeg"/><Relationship Id="rId116" Type="http://schemas.openxmlformats.org/officeDocument/2006/relationships/image" Target="../media/image120.png"/><Relationship Id="rId20" Type="http://schemas.openxmlformats.org/officeDocument/2006/relationships/image" Target="../media/image24.jpeg"/><Relationship Id="rId41" Type="http://schemas.openxmlformats.org/officeDocument/2006/relationships/image" Target="../media/image45.jpeg"/><Relationship Id="rId62" Type="http://schemas.openxmlformats.org/officeDocument/2006/relationships/image" Target="../media/image66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111" Type="http://schemas.openxmlformats.org/officeDocument/2006/relationships/image" Target="../media/image115.png"/><Relationship Id="rId15" Type="http://schemas.openxmlformats.org/officeDocument/2006/relationships/image" Target="../media/image19.jpeg"/><Relationship Id="rId36" Type="http://schemas.openxmlformats.org/officeDocument/2006/relationships/image" Target="../media/image40.jpeg"/><Relationship Id="rId57" Type="http://schemas.openxmlformats.org/officeDocument/2006/relationships/image" Target="../media/image61.jpeg"/><Relationship Id="rId106" Type="http://schemas.openxmlformats.org/officeDocument/2006/relationships/image" Target="../media/image110.png"/><Relationship Id="rId10" Type="http://schemas.openxmlformats.org/officeDocument/2006/relationships/image" Target="../media/image14.jpeg"/><Relationship Id="rId31" Type="http://schemas.openxmlformats.org/officeDocument/2006/relationships/image" Target="../media/image35.jpeg"/><Relationship Id="rId52" Type="http://schemas.openxmlformats.org/officeDocument/2006/relationships/image" Target="../media/image56.jpeg"/><Relationship Id="rId73" Type="http://schemas.openxmlformats.org/officeDocument/2006/relationships/image" Target="../media/image77.png"/><Relationship Id="rId78" Type="http://schemas.openxmlformats.org/officeDocument/2006/relationships/image" Target="../media/image82.jpeg"/><Relationship Id="rId94" Type="http://schemas.openxmlformats.org/officeDocument/2006/relationships/image" Target="../media/image98.png"/><Relationship Id="rId99" Type="http://schemas.openxmlformats.org/officeDocument/2006/relationships/image" Target="../media/image103.jpg"/><Relationship Id="rId101" Type="http://schemas.openxmlformats.org/officeDocument/2006/relationships/image" Target="../media/image105.png"/><Relationship Id="rId122" Type="http://schemas.openxmlformats.org/officeDocument/2006/relationships/image" Target="../media/image126.svg"/><Relationship Id="rId4" Type="http://schemas.openxmlformats.org/officeDocument/2006/relationships/image" Target="../media/image8.png"/><Relationship Id="rId9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testo 3">
            <a:extLst>
              <a:ext uri="{FF2B5EF4-FFF2-40B4-BE49-F238E27FC236}">
                <a16:creationId xmlns:a16="http://schemas.microsoft.com/office/drawing/2014/main" id="{A370FE5A-92B5-BA45-AFAE-F262E2BA1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it-IT" altLang="it-IT" sz="2400" dirty="0" err="1">
                <a:latin typeface="Helvetica Light" panose="020B040302020202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  <a:t>Parks</a:t>
            </a:r>
            <a:r>
              <a:rPr lang="it-IT" altLang="it-IT" sz="2400" dirty="0">
                <a:latin typeface="Helvetica Light" panose="020B040302020202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  <a:t> - Liberi e Uguali</a:t>
            </a:r>
            <a:br>
              <a:rPr lang="it-IT" altLang="it-IT" dirty="0">
                <a:latin typeface="Helvetica Light" panose="020B040302020202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</a:br>
            <a:r>
              <a:rPr lang="it-IT" altLang="it-IT" sz="1400" i="1" dirty="0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Global </a:t>
            </a:r>
            <a:r>
              <a:rPr lang="it-IT" altLang="it-IT" sz="1400" i="1" dirty="0" err="1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Inclusion</a:t>
            </a:r>
            <a:r>
              <a:rPr lang="it-IT" altLang="it-IT" sz="1400" i="1" dirty="0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 </a:t>
            </a:r>
            <a:r>
              <a:rPr lang="it-IT" altLang="it-IT" sz="1400" i="1" dirty="0" err="1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through</a:t>
            </a:r>
            <a:r>
              <a:rPr lang="it-IT" altLang="it-IT" sz="1400" i="1" dirty="0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 LGBT+ </a:t>
            </a:r>
            <a:r>
              <a:rPr lang="it-IT" altLang="it-IT" sz="1400" i="1" dirty="0" err="1">
                <a:latin typeface="Arial Narrow" panose="020B0604020202020204" pitchFamily="34" charset="0"/>
                <a:ea typeface="Helvetica Light" panose="020B0403020202020204" pitchFamily="34" charset="0"/>
                <a:cs typeface="Arial Narrow" panose="020B0604020202020204" pitchFamily="34" charset="0"/>
              </a:rPr>
              <a:t>Inclusion</a:t>
            </a:r>
            <a:endParaRPr lang="it-IT" altLang="it-IT" sz="1400" i="1" dirty="0">
              <a:latin typeface="Arial Narrow" panose="020B0604020202020204" pitchFamily="34" charset="0"/>
              <a:ea typeface="Helvetica Light" panose="020B0403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9765B4-A442-B74D-ACC2-4DD3C6FC4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238" y="4103776"/>
            <a:ext cx="5077888" cy="1028636"/>
          </a:xfrm>
        </p:spPr>
        <p:txBody>
          <a:bodyPr rtlCol="0">
            <a:spAutoFit/>
          </a:bodyPr>
          <a:lstStyle/>
          <a:p>
            <a:pPr eaLnBrk="1" hangingPunct="1"/>
            <a:r>
              <a:rPr lang="it-IT" altLang="it-IT" sz="1600" b="1" dirty="0">
                <a:solidFill>
                  <a:srgbClr val="4D3981"/>
                </a:solidFill>
                <a:latin typeface="Arial Narrow" charset="0"/>
                <a:ea typeface="Arial Narrow" charset="0"/>
                <a:cs typeface="Arial Narrow" charset="0"/>
              </a:rPr>
              <a:t>Diversità e inclusione LGBT+ nei luoghi di lavoro</a:t>
            </a:r>
          </a:p>
          <a:p>
            <a:pPr>
              <a:spcBef>
                <a:spcPts val="0"/>
              </a:spcBef>
            </a:pPr>
            <a:r>
              <a:rPr lang="it-IT" altLang="it-IT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Comune di Milano</a:t>
            </a:r>
          </a:p>
          <a:p>
            <a:pPr>
              <a:spcBef>
                <a:spcPts val="0"/>
              </a:spcBef>
            </a:pPr>
            <a:r>
              <a:rPr lang="it-IT" alt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Commissione Pari Opportunità e Diritti Civili</a:t>
            </a:r>
          </a:p>
          <a:p>
            <a:pPr>
              <a:spcBef>
                <a:spcPts val="0"/>
              </a:spcBef>
            </a:pPr>
            <a:r>
              <a:rPr lang="it-IT" alt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Commissione Sviluppo Economico e Politiche del Lavoro        </a:t>
            </a:r>
            <a:r>
              <a:rPr lang="it-IT" alt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15 marzo 2024</a:t>
            </a:r>
          </a:p>
        </p:txBody>
      </p:sp>
    </p:spTree>
    <p:extLst>
      <p:ext uri="{BB962C8B-B14F-4D97-AF65-F5344CB8AC3E}">
        <p14:creationId xmlns:p14="http://schemas.microsoft.com/office/powerpoint/2010/main" val="110924297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>
              <a:buNone/>
              <a:defRPr/>
            </a:pPr>
            <a:r>
              <a:rPr lang="it-IT" cap="all" dirty="0">
                <a:ea typeface="+mn-ea"/>
              </a:rPr>
              <a:t>LE SFIDE FUTURE DELLE AZIENDE INCLUSIVE</a:t>
            </a:r>
          </a:p>
          <a:p>
            <a:pPr marL="0" indent="0">
              <a:buNone/>
              <a:defRPr/>
            </a:pPr>
            <a:r>
              <a:rPr lang="is-IS" sz="136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charset="0"/>
                <a:ea typeface="ＭＳ Ｐゴシック" charset="0"/>
                <a:cs typeface="Arial Narrow" charset="0"/>
              </a:rPr>
              <a:t>… come ampliare le protezioni </a:t>
            </a:r>
            <a:endParaRPr lang="it-IT" sz="1360" i="1" dirty="0">
              <a:solidFill>
                <a:schemeClr val="bg2">
                  <a:lumMod val="60000"/>
                  <a:lumOff val="40000"/>
                </a:schemeClr>
              </a:solidFill>
              <a:latin typeface="Arial Narrow" charset="0"/>
              <a:ea typeface="ＭＳ Ｐゴシック" charset="0"/>
              <a:cs typeface="Arial Narrow" charset="0"/>
            </a:endParaRPr>
          </a:p>
        </p:txBody>
      </p:sp>
      <p:sp>
        <p:nvSpPr>
          <p:cNvPr id="19" name="Segnaposto numero diapositiva 74">
            <a:extLst>
              <a:ext uri="{FF2B5EF4-FFF2-40B4-BE49-F238E27FC236}">
                <a16:creationId xmlns:a16="http://schemas.microsoft.com/office/drawing/2014/main" id="{F4D546FC-A406-EF4F-B17D-13477E62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9</a:t>
            </a:fld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31BE23D-02F7-CB49-9FFF-2A9FD00644F2}"/>
              </a:ext>
            </a:extLst>
          </p:cNvPr>
          <p:cNvGrpSpPr/>
          <p:nvPr/>
        </p:nvGrpSpPr>
        <p:grpSpPr>
          <a:xfrm>
            <a:off x="2749170" y="1678560"/>
            <a:ext cx="561892" cy="557546"/>
            <a:chOff x="2846388" y="2667333"/>
            <a:chExt cx="547687" cy="543451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2ED64614-3971-7348-9689-F28F936B1F0A}"/>
                </a:ext>
              </a:extLst>
            </p:cNvPr>
            <p:cNvGrpSpPr/>
            <p:nvPr/>
          </p:nvGrpSpPr>
          <p:grpSpPr>
            <a:xfrm>
              <a:off x="2846388" y="2667333"/>
              <a:ext cx="547687" cy="543451"/>
              <a:chOff x="2846388" y="2667333"/>
              <a:chExt cx="547687" cy="543451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2846388" y="2667333"/>
                <a:ext cx="547687" cy="2736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66419">
                  <a:defRPr/>
                </a:pPr>
                <a:endParaRPr lang="en-US" sz="689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 flipV="1">
                <a:off x="2846388" y="2937184"/>
                <a:ext cx="547687" cy="2736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66419">
                  <a:defRPr/>
                </a:pPr>
                <a:endParaRPr lang="en-US" sz="689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6" name="Oval 29"/>
            <p:cNvSpPr/>
            <p:nvPr/>
          </p:nvSpPr>
          <p:spPr bwMode="auto">
            <a:xfrm>
              <a:off x="2886075" y="2767123"/>
              <a:ext cx="460375" cy="327025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66419">
                <a:defRPr/>
              </a:pPr>
              <a:r>
                <a:rPr lang="en-US" sz="1575" b="1" kern="0" dirty="0">
                  <a:solidFill>
                    <a:srgbClr val="F79646"/>
                  </a:solidFill>
                  <a:latin typeface="Arial Narrow"/>
                  <a:cs typeface="Arial Narrow"/>
                </a:rPr>
                <a:t>1</a:t>
              </a:r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3453891" y="3039822"/>
            <a:ext cx="4780734" cy="3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225" tIns="23113" rIns="46225" bIns="23113">
            <a:spAutoFit/>
          </a:bodyPr>
          <a:lstStyle/>
          <a:p>
            <a:pPr defTabSz="354635">
              <a:spcAft>
                <a:spcPts val="204"/>
              </a:spcAft>
              <a:buClr>
                <a:srgbClr val="AACB2B"/>
              </a:buClr>
              <a:buSzPct val="100000"/>
              <a:defRPr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Transizione/Affermazione di genere</a:t>
            </a:r>
            <a:endParaRPr lang="en-GB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4039" name="Rectangle 2"/>
          <p:cNvSpPr txBox="1">
            <a:spLocks noChangeArrowheads="1"/>
          </p:cNvSpPr>
          <p:nvPr/>
        </p:nvSpPr>
        <p:spPr bwMode="auto">
          <a:xfrm>
            <a:off x="3464687" y="1780938"/>
            <a:ext cx="4780734" cy="3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225" tIns="23113" rIns="46225" bIns="23113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204"/>
              </a:spcAft>
              <a:buClr>
                <a:srgbClr val="AACB2B"/>
              </a:buClr>
              <a:buSzPct val="100000"/>
            </a:pPr>
            <a:r>
              <a:rPr lang="it-IT" alt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Omobilesbotransfobia</a:t>
            </a:r>
            <a:endParaRPr lang="it-IT" altLang="it-IT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4040" name="Rectangle 2"/>
          <p:cNvSpPr txBox="1">
            <a:spLocks noChangeArrowheads="1"/>
          </p:cNvSpPr>
          <p:nvPr/>
        </p:nvSpPr>
        <p:spPr bwMode="auto">
          <a:xfrm>
            <a:off x="3457129" y="2379069"/>
            <a:ext cx="4780734" cy="3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225" tIns="23113" rIns="46225" bIns="23113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204"/>
              </a:spcAft>
              <a:buClr>
                <a:srgbClr val="AACB2B"/>
              </a:buClr>
              <a:buSzPct val="100000"/>
            </a:pP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I rapporti della filiazione sociale - affettiva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164E33C-A2C8-E248-BB01-B63AF1114A0F}"/>
              </a:ext>
            </a:extLst>
          </p:cNvPr>
          <p:cNvGrpSpPr/>
          <p:nvPr/>
        </p:nvGrpSpPr>
        <p:grpSpPr>
          <a:xfrm>
            <a:off x="2746470" y="2304662"/>
            <a:ext cx="561892" cy="557546"/>
            <a:chOff x="2846388" y="2667333"/>
            <a:chExt cx="547687" cy="543451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76B5F655-319F-6D44-A158-8F0EFF3CEEDC}"/>
                </a:ext>
              </a:extLst>
            </p:cNvPr>
            <p:cNvGrpSpPr/>
            <p:nvPr/>
          </p:nvGrpSpPr>
          <p:grpSpPr>
            <a:xfrm>
              <a:off x="2846388" y="2667333"/>
              <a:ext cx="547687" cy="543451"/>
              <a:chOff x="2846388" y="2667333"/>
              <a:chExt cx="547687" cy="543451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758CE5C2-750D-F846-BFBE-FD6DA05F3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8" y="2667333"/>
                <a:ext cx="547687" cy="2736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66419">
                  <a:defRPr/>
                </a:pPr>
                <a:endParaRPr lang="en-US" sz="689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8550CF46-07DC-FA48-8FB9-B0C385BBAEC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46388" y="2937184"/>
                <a:ext cx="547687" cy="2736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66419">
                  <a:defRPr/>
                </a:pPr>
                <a:endParaRPr lang="en-US" sz="689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BD50E510-B3AE-BD4E-8870-157C958AB84E}"/>
                </a:ext>
              </a:extLst>
            </p:cNvPr>
            <p:cNvSpPr/>
            <p:nvPr/>
          </p:nvSpPr>
          <p:spPr bwMode="auto">
            <a:xfrm>
              <a:off x="2886075" y="2767123"/>
              <a:ext cx="460375" cy="327025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66419">
                <a:defRPr/>
              </a:pPr>
              <a:r>
                <a:rPr lang="en-US" sz="1575" b="1" kern="0" dirty="0">
                  <a:solidFill>
                    <a:srgbClr val="F79646"/>
                  </a:solidFill>
                  <a:latin typeface="Arial Narrow"/>
                  <a:cs typeface="Arial Narrow"/>
                </a:rPr>
                <a:t>2</a:t>
              </a: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D6B52317-C23E-BF4C-8F14-EB512D9B16CA}"/>
              </a:ext>
            </a:extLst>
          </p:cNvPr>
          <p:cNvGrpSpPr/>
          <p:nvPr/>
        </p:nvGrpSpPr>
        <p:grpSpPr>
          <a:xfrm>
            <a:off x="2743770" y="2916734"/>
            <a:ext cx="561892" cy="557546"/>
            <a:chOff x="2846388" y="2667333"/>
            <a:chExt cx="547687" cy="543451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049C84CF-77E3-DD41-B2F0-9C5A08E0B866}"/>
                </a:ext>
              </a:extLst>
            </p:cNvPr>
            <p:cNvGrpSpPr/>
            <p:nvPr/>
          </p:nvGrpSpPr>
          <p:grpSpPr>
            <a:xfrm>
              <a:off x="2846388" y="2667333"/>
              <a:ext cx="547687" cy="543451"/>
              <a:chOff x="2846388" y="2667333"/>
              <a:chExt cx="547687" cy="543451"/>
            </a:xfrm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13C12D21-246F-7D4A-9A50-8DFF25FF3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8" y="2667333"/>
                <a:ext cx="547687" cy="2736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66419">
                  <a:defRPr/>
                </a:pPr>
                <a:endParaRPr lang="en-US" sz="689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166029FB-2769-2B4E-B7AF-2CA363AB3CD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846388" y="2937184"/>
                <a:ext cx="547687" cy="2736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466419">
                  <a:defRPr/>
                </a:pPr>
                <a:endParaRPr lang="en-US" sz="689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7" name="Oval 29">
              <a:extLst>
                <a:ext uri="{FF2B5EF4-FFF2-40B4-BE49-F238E27FC236}">
                  <a16:creationId xmlns:a16="http://schemas.microsoft.com/office/drawing/2014/main" id="{1ED10303-A4E6-2140-A6D6-C2389DC1F7AB}"/>
                </a:ext>
              </a:extLst>
            </p:cNvPr>
            <p:cNvSpPr/>
            <p:nvPr/>
          </p:nvSpPr>
          <p:spPr bwMode="auto">
            <a:xfrm>
              <a:off x="2886075" y="2767123"/>
              <a:ext cx="460375" cy="327025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66419">
                <a:defRPr/>
              </a:pPr>
              <a:r>
                <a:rPr lang="en-US" sz="1575" b="1" kern="0" dirty="0">
                  <a:solidFill>
                    <a:srgbClr val="F79646"/>
                  </a:solidFill>
                  <a:latin typeface="Arial Narrow"/>
                  <a:cs typeface="Arial Narrow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7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22C146-82E7-9B6A-0A18-5E28D4811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NORME ANTIDISCRIMINATORIE AZIENDALI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0D3417-275E-E7D2-BBCF-ACCFB0262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27993"/>
            <a:ext cx="6573141" cy="307670"/>
          </a:xfrm>
        </p:spPr>
        <p:txBody>
          <a:bodyPr/>
          <a:lstStyle/>
          <a:p>
            <a:r>
              <a:rPr lang="it-IT" b="1" dirty="0"/>
              <a:t>POSSIBILI NORME: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BC3A74-86D7-0657-77B3-DE819297D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1135663"/>
            <a:ext cx="5670085" cy="1570388"/>
          </a:xfrm>
        </p:spPr>
        <p:txBody>
          <a:bodyPr/>
          <a:lstStyle/>
          <a:p>
            <a:r>
              <a:rPr lang="it-IT" dirty="0"/>
              <a:t>Statuto</a:t>
            </a:r>
          </a:p>
          <a:p>
            <a:r>
              <a:rPr lang="it-IT" dirty="0"/>
              <a:t>Codice etico</a:t>
            </a:r>
          </a:p>
          <a:p>
            <a:r>
              <a:rPr lang="it-IT" dirty="0"/>
              <a:t>Codice di comportamento</a:t>
            </a:r>
          </a:p>
          <a:p>
            <a:r>
              <a:rPr lang="it-IT" dirty="0"/>
              <a:t>Policy di non discriminazione (documento specifico) </a:t>
            </a:r>
          </a:p>
          <a:p>
            <a:r>
              <a:rPr lang="it-IT" dirty="0"/>
              <a:t>Policy antimolestie</a:t>
            </a:r>
          </a:p>
          <a:p>
            <a:r>
              <a:rPr lang="it-IT" dirty="0"/>
              <a:t>Bilancio di sostenibilità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2CB46D-8F8C-87BC-8AD3-3B7D6230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73AA4A2D-06FC-D3CA-88BA-65A41BAB2737}"/>
              </a:ext>
            </a:extLst>
          </p:cNvPr>
          <p:cNvSpPr txBox="1">
            <a:spLocks/>
          </p:cNvSpPr>
          <p:nvPr/>
        </p:nvSpPr>
        <p:spPr>
          <a:xfrm>
            <a:off x="360000" y="2822596"/>
            <a:ext cx="6573141" cy="307670"/>
          </a:xfrm>
          <a:prstGeom prst="rect">
            <a:avLst/>
          </a:prstGeom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I PASSI DA COMPIERE: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9C22A8A5-53D9-6C4A-068D-2A6D0AD3D00A}"/>
              </a:ext>
            </a:extLst>
          </p:cNvPr>
          <p:cNvSpPr txBox="1">
            <a:spLocks/>
          </p:cNvSpPr>
          <p:nvPr/>
        </p:nvSpPr>
        <p:spPr>
          <a:xfrm>
            <a:off x="360000" y="3130266"/>
            <a:ext cx="8111782" cy="1235488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181387" indent="-181387" algn="l" defTabSz="354635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360" b="0" i="0" kern="1200" baseline="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1pPr>
            <a:lvl2pPr marL="587846" indent="-233210" algn="l" defTabSz="354635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charset="2"/>
              <a:buChar char="§"/>
              <a:defRPr sz="1360" b="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2pPr>
            <a:lvl3pPr marL="915568" indent="-207298" algn="l" defTabSz="354635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3pPr>
            <a:lvl4pPr marL="1278340" indent="-214856" algn="l" defTabSz="354635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4pPr>
            <a:lvl5pPr marL="1651754" indent="-233210" algn="l" defTabSz="354635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Dotarsi di una policy di non discriminazione, contenente anche una specifica menzione all'orientamento sessuale e all'identità di genere. Tale policy può prevedere sanzioni specifiche per chi trasgredisce. Individuazione puntuale dei comportamenti discriminatori </a:t>
            </a:r>
          </a:p>
          <a:p>
            <a:r>
              <a:rPr lang="it-IT" dirty="0"/>
              <a:t>Creazione di un sistema di monitoraggio (es. whistleblowing)</a:t>
            </a:r>
          </a:p>
          <a:p>
            <a:r>
              <a:rPr lang="it-IT" dirty="0"/>
              <a:t>Comunicazione della policy tramite eventi di formazione/sensibilizzazione</a:t>
            </a:r>
          </a:p>
        </p:txBody>
      </p:sp>
    </p:spTree>
    <p:extLst>
      <p:ext uri="{BB962C8B-B14F-4D97-AF65-F5344CB8AC3E}">
        <p14:creationId xmlns:p14="http://schemas.microsoft.com/office/powerpoint/2010/main" val="1891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22C146-82E7-9B6A-0A18-5E28D4811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FILIAZIONE GENITORIALE - AFFETTIVA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0D3417-275E-E7D2-BBCF-ACCFB0262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27993"/>
            <a:ext cx="6573141" cy="307670"/>
          </a:xfrm>
        </p:spPr>
        <p:txBody>
          <a:bodyPr/>
          <a:lstStyle/>
          <a:p>
            <a:r>
              <a:rPr lang="it-IT" b="1" dirty="0"/>
              <a:t>POSSIBILE AZIONE: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BC3A74-86D7-0657-77B3-DE819297D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1135663"/>
            <a:ext cx="7699271" cy="523883"/>
          </a:xfrm>
        </p:spPr>
        <p:txBody>
          <a:bodyPr/>
          <a:lstStyle/>
          <a:p>
            <a:r>
              <a:rPr lang="it-IT" dirty="0"/>
              <a:t>Creazione di una policy (attraverso delle management policy, oppure tramite contrattazione di secondo grado con le parti sociali) in cui l’azienda estenda ai genitori sociali i permessi e benefit previsti per il genitore intenzionale.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2CB46D-8F8C-87BC-8AD3-3B7D6230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73AA4A2D-06FC-D3CA-88BA-65A41BAB2737}"/>
              </a:ext>
            </a:extLst>
          </p:cNvPr>
          <p:cNvSpPr txBox="1">
            <a:spLocks/>
          </p:cNvSpPr>
          <p:nvPr/>
        </p:nvSpPr>
        <p:spPr>
          <a:xfrm>
            <a:off x="360000" y="1813381"/>
            <a:ext cx="6573141" cy="307670"/>
          </a:xfrm>
          <a:prstGeom prst="rect">
            <a:avLst/>
          </a:prstGeom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POSSIBILI PERMESSI E BENEFIT: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37A77797-A7CC-449A-5C49-265948BFC4C9}"/>
              </a:ext>
            </a:extLst>
          </p:cNvPr>
          <p:cNvSpPr txBox="1">
            <a:spLocks/>
          </p:cNvSpPr>
          <p:nvPr/>
        </p:nvSpPr>
        <p:spPr>
          <a:xfrm>
            <a:off x="360000" y="2220638"/>
            <a:ext cx="7699271" cy="2072704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181387" indent="-181387" algn="l" defTabSz="354635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360" b="0" i="0" kern="1200" baseline="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1pPr>
            <a:lvl2pPr marL="587846" indent="-233210" algn="l" defTabSz="354635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charset="2"/>
              <a:buChar char="§"/>
              <a:defRPr sz="1360" b="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2pPr>
            <a:lvl3pPr marL="915568" indent="-207298" algn="l" defTabSz="354635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3pPr>
            <a:lvl4pPr marL="1278340" indent="-214856" algn="l" defTabSz="354635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4pPr>
            <a:lvl5pPr marL="1651754" indent="-233210" algn="l" defTabSz="354635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Congedo obbligatorio e facoltativo del padre </a:t>
            </a:r>
          </a:p>
          <a:p>
            <a:r>
              <a:rPr lang="it-IT" dirty="0"/>
              <a:t>Congedo parentale</a:t>
            </a:r>
          </a:p>
          <a:p>
            <a:r>
              <a:rPr lang="it-IT" dirty="0"/>
              <a:t>Congedo per malattia</a:t>
            </a:r>
          </a:p>
          <a:p>
            <a:r>
              <a:rPr lang="it-IT" dirty="0"/>
              <a:t>Riposi giornalieri</a:t>
            </a:r>
          </a:p>
          <a:p>
            <a:r>
              <a:rPr lang="it-IT" dirty="0"/>
              <a:t>Riposi e permessi relativi ai figli con handicap e con handicap grave</a:t>
            </a:r>
          </a:p>
          <a:p>
            <a:r>
              <a:rPr lang="it-IT" dirty="0"/>
              <a:t>Asilo aziendale o scontistica sugli asili esterni</a:t>
            </a:r>
          </a:p>
          <a:p>
            <a:r>
              <a:rPr lang="it-IT" dirty="0"/>
              <a:t>Copertura sanitaria</a:t>
            </a:r>
          </a:p>
          <a:p>
            <a:r>
              <a:rPr lang="it-IT" dirty="0"/>
              <a:t>Regali e premi per i figli</a:t>
            </a:r>
          </a:p>
        </p:txBody>
      </p:sp>
    </p:spTree>
    <p:extLst>
      <p:ext uri="{BB962C8B-B14F-4D97-AF65-F5344CB8AC3E}">
        <p14:creationId xmlns:p14="http://schemas.microsoft.com/office/powerpoint/2010/main" val="30754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048C006-CB54-ADDD-3EF2-4D5E33A03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TRANSIZIONE/AFFERMAZIONE DI GENERE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BDE60F-14A1-5CD6-60B1-5705A596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4923BDC-704E-3E08-E643-4CE05C13D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827993"/>
            <a:ext cx="6573141" cy="307670"/>
          </a:xfrm>
        </p:spPr>
        <p:txBody>
          <a:bodyPr/>
          <a:lstStyle/>
          <a:p>
            <a:r>
              <a:rPr lang="it-IT" b="1" dirty="0"/>
              <a:t>POSSIBILE AZIONE: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AEF63F93-E9F8-8311-1C22-004DA9198B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135663"/>
            <a:ext cx="8290941" cy="578131"/>
          </a:xfrm>
        </p:spPr>
        <p:txBody>
          <a:bodyPr/>
          <a:lstStyle/>
          <a:p>
            <a:r>
              <a:rPr lang="it-IT" dirty="0"/>
              <a:t>Creazione di una policy specifica quanto non specificato o supportato per legge, ovvero il momento in cui non c’è stata una riassegnazione del sesso. Riassegnazione che non potrebbe mai esserci o che potrebbe richiedere molto tempo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26945FBF-C3DB-D696-1EFF-4A0BBE1F6D41}"/>
              </a:ext>
            </a:extLst>
          </p:cNvPr>
          <p:cNvSpPr txBox="1">
            <a:spLocks/>
          </p:cNvSpPr>
          <p:nvPr/>
        </p:nvSpPr>
        <p:spPr>
          <a:xfrm>
            <a:off x="360000" y="1813381"/>
            <a:ext cx="6573141" cy="307670"/>
          </a:xfrm>
          <a:prstGeom prst="rect">
            <a:avLst/>
          </a:prstGeom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POSSIBILI PERMESSI E BENEFIT: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BDAAC504-99D5-5877-D8E3-762628CC7788}"/>
              </a:ext>
            </a:extLst>
          </p:cNvPr>
          <p:cNvSpPr txBox="1">
            <a:spLocks/>
          </p:cNvSpPr>
          <p:nvPr/>
        </p:nvSpPr>
        <p:spPr>
          <a:xfrm>
            <a:off x="360000" y="2220638"/>
            <a:ext cx="8111782" cy="2072704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181387" indent="-181387" algn="l" defTabSz="354635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360" b="0" i="0" kern="1200" baseline="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1pPr>
            <a:lvl2pPr marL="587846" indent="-233210" algn="l" defTabSz="354635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charset="2"/>
              <a:buChar char="§"/>
              <a:defRPr sz="1360" b="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2pPr>
            <a:lvl3pPr marL="915568" indent="-207298" algn="l" defTabSz="354635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3pPr>
            <a:lvl4pPr marL="1278340" indent="-214856" algn="l" defTabSz="354635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4pPr>
            <a:lvl5pPr marL="1651754" indent="-233210" algn="l" defTabSz="354635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Email aziendale con il nome di elezione</a:t>
            </a:r>
          </a:p>
          <a:p>
            <a:r>
              <a:rPr lang="it-IT" dirty="0"/>
              <a:t>Badge aziendale con il nome di elezione</a:t>
            </a:r>
          </a:p>
          <a:p>
            <a:r>
              <a:rPr lang="it-IT" dirty="0"/>
              <a:t>Altri documenti (se possibile) identificativi e modulistica aziendale con il nome di elezione</a:t>
            </a:r>
          </a:p>
          <a:p>
            <a:r>
              <a:rPr lang="it-IT" dirty="0"/>
              <a:t>Codice di abbigliamento del genere sentito</a:t>
            </a:r>
          </a:p>
          <a:p>
            <a:r>
              <a:rPr lang="it-IT" dirty="0"/>
              <a:t>Spogliatoi e servizi igienici </a:t>
            </a:r>
          </a:p>
          <a:p>
            <a:r>
              <a:rPr lang="it-IT" dirty="0"/>
              <a:t>Comunicazione aziendale (interna ed esterna) della transizione</a:t>
            </a:r>
          </a:p>
          <a:p>
            <a:r>
              <a:rPr lang="it-IT" dirty="0"/>
              <a:t>Polizze assicurative integrative e/o rimborso spese mediche </a:t>
            </a:r>
          </a:p>
          <a:p>
            <a:r>
              <a:rPr lang="it-IT" dirty="0"/>
              <a:t>Attività di sensibilizzazione ai dipendenti</a:t>
            </a:r>
          </a:p>
        </p:txBody>
      </p:sp>
    </p:spTree>
    <p:extLst>
      <p:ext uri="{BB962C8B-B14F-4D97-AF65-F5344CB8AC3E}">
        <p14:creationId xmlns:p14="http://schemas.microsoft.com/office/powerpoint/2010/main" val="12691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907E1D5-73DC-500B-EA42-E065DA995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GRUPPI DI AFFINITÀ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B0A3C7-727C-451C-FB45-771ED69A6A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391" y="1288381"/>
            <a:ext cx="7959503" cy="2216654"/>
          </a:xfrm>
        </p:spPr>
        <p:txBody>
          <a:bodyPr/>
          <a:lstStyle/>
          <a:p>
            <a:r>
              <a:rPr lang="it-IT" sz="1400" dirty="0"/>
              <a:t>I gruppi di affinità (noti anche come ERG, BRG, </a:t>
            </a:r>
            <a:r>
              <a:rPr lang="it-IT" sz="1400" i="1" dirty="0"/>
              <a:t>network, </a:t>
            </a:r>
            <a:r>
              <a:rPr lang="it-IT" sz="1400" i="1" dirty="0" err="1"/>
              <a:t>affinity</a:t>
            </a:r>
            <a:r>
              <a:rPr lang="it-IT" sz="1400" i="1" dirty="0"/>
              <a:t> groups, </a:t>
            </a:r>
            <a:r>
              <a:rPr lang="it-IT" sz="1400" i="1" dirty="0" err="1"/>
              <a:t>emotional</a:t>
            </a:r>
            <a:r>
              <a:rPr lang="it-IT" sz="1400" i="1" dirty="0"/>
              <a:t> communities </a:t>
            </a:r>
            <a:r>
              <a:rPr lang="it-IT" sz="1400" dirty="0"/>
              <a:t>o gruppi di reti aziendali) sono gruppi di dipendenti che si uniscono sul posto di lavoro in base a caratteristiche o esperienze di vita condivise. </a:t>
            </a:r>
          </a:p>
          <a:p>
            <a:endParaRPr lang="it-IT" sz="1400" dirty="0"/>
          </a:p>
          <a:p>
            <a:r>
              <a:rPr lang="it-IT" sz="1400" dirty="0"/>
              <a:t>Gli ERG si basano generalmente sul fornire supporto, migliorare lo sviluppo della carriera e contribuire allo sviluppo personale nell'ambiente di lavoro. </a:t>
            </a:r>
          </a:p>
          <a:p>
            <a:pPr marL="0" indent="0">
              <a:buNone/>
            </a:pPr>
            <a:endParaRPr lang="it-IT" sz="1400" dirty="0"/>
          </a:p>
          <a:p>
            <a:r>
              <a:rPr lang="it-IT" sz="1400" dirty="0"/>
              <a:t>Gli ERG sono tradizionalmente concentrati sui tratti della personalità o sulle caratteristiche dei gruppi sottorappresentati, ad esempio donne, orientamento sessuale, identità di genere, multiculturalità, età, disabilità ecc.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ABDBD-61AC-2EDA-74D6-39F274F4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582114" y="4791600"/>
            <a:ext cx="398084" cy="273844"/>
          </a:xfrm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6537128" cy="55754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RAGGIO DI AZIONE DI PARKS</a:t>
            </a:r>
          </a:p>
          <a:p>
            <a:pPr marL="60462" lvl="1" indent="-50745">
              <a:buNone/>
            </a:pPr>
            <a:r>
              <a:rPr lang="it-IT" dirty="0"/>
              <a:t>Soggetti con cui Parks si confronta</a:t>
            </a:r>
          </a:p>
        </p:txBody>
      </p:sp>
      <p:sp>
        <p:nvSpPr>
          <p:cNvPr id="35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840822" y="3509649"/>
            <a:ext cx="1454720" cy="643915"/>
          </a:xfrm>
          <a:noFill/>
        </p:spPr>
        <p:txBody>
          <a:bodyPr/>
          <a:lstStyle/>
          <a:p>
            <a:pPr algn="ctr">
              <a:lnSpc>
                <a:spcPts val="1360"/>
              </a:lnSpc>
            </a:pPr>
            <a:r>
              <a:rPr lang="it-IT" sz="122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PUBBLICA AMMINISTRAZIONE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853ACEF5-CA46-8C4A-A419-FAC1449F82A3}"/>
              </a:ext>
            </a:extLst>
          </p:cNvPr>
          <p:cNvSpPr>
            <a:spLocks noChangeAspect="1"/>
          </p:cNvSpPr>
          <p:nvPr/>
        </p:nvSpPr>
        <p:spPr bwMode="auto">
          <a:xfrm>
            <a:off x="1806092" y="2036584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rgbClr val="88A1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DEC6E6BD-CA7B-C34D-8FB1-88D62B7540A0}"/>
              </a:ext>
            </a:extLst>
          </p:cNvPr>
          <p:cNvSpPr>
            <a:spLocks noChangeAspect="1"/>
          </p:cNvSpPr>
          <p:nvPr/>
        </p:nvSpPr>
        <p:spPr bwMode="auto">
          <a:xfrm>
            <a:off x="2850257" y="1438505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5FA1EA75-545E-5648-9F0A-7F891B8E9CCA}"/>
              </a:ext>
            </a:extLst>
          </p:cNvPr>
          <p:cNvSpPr>
            <a:spLocks noChangeAspect="1"/>
          </p:cNvSpPr>
          <p:nvPr/>
        </p:nvSpPr>
        <p:spPr bwMode="auto">
          <a:xfrm>
            <a:off x="2850257" y="2631452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rgbClr val="2665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2D7F3458-1090-D941-B5BD-6D63276D3C96}"/>
              </a:ext>
            </a:extLst>
          </p:cNvPr>
          <p:cNvSpPr>
            <a:spLocks noChangeAspect="1"/>
          </p:cNvSpPr>
          <p:nvPr/>
        </p:nvSpPr>
        <p:spPr bwMode="auto">
          <a:xfrm>
            <a:off x="3898652" y="3239266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rgbClr val="88A1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BA170172-8205-D748-807D-57FB53FF4C3F}"/>
              </a:ext>
            </a:extLst>
          </p:cNvPr>
          <p:cNvSpPr>
            <a:spLocks noChangeAspect="1"/>
          </p:cNvSpPr>
          <p:nvPr/>
        </p:nvSpPr>
        <p:spPr bwMode="auto">
          <a:xfrm>
            <a:off x="4938588" y="2639947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rgbClr val="2665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88631621-1129-2E42-A8B0-163491212756}"/>
              </a:ext>
            </a:extLst>
          </p:cNvPr>
          <p:cNvSpPr>
            <a:spLocks noChangeAspect="1"/>
          </p:cNvSpPr>
          <p:nvPr/>
        </p:nvSpPr>
        <p:spPr bwMode="auto">
          <a:xfrm>
            <a:off x="5974496" y="2036584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162983DA-CB19-084B-B3BB-33683631D6FA}"/>
              </a:ext>
            </a:extLst>
          </p:cNvPr>
          <p:cNvSpPr>
            <a:spLocks noChangeAspect="1"/>
          </p:cNvSpPr>
          <p:nvPr/>
        </p:nvSpPr>
        <p:spPr bwMode="auto">
          <a:xfrm>
            <a:off x="4938588" y="1438505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rgbClr val="88A1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CE58A96B-9EF8-994E-AB92-C6DBE6CD64E8}"/>
              </a:ext>
            </a:extLst>
          </p:cNvPr>
          <p:cNvSpPr>
            <a:spLocks noChangeAspect="1"/>
          </p:cNvSpPr>
          <p:nvPr/>
        </p:nvSpPr>
        <p:spPr bwMode="auto">
          <a:xfrm>
            <a:off x="3898652" y="2036584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B6ED0473-343A-D64A-9567-B07D237C4BBB}"/>
              </a:ext>
            </a:extLst>
          </p:cNvPr>
          <p:cNvSpPr>
            <a:spLocks noChangeAspect="1"/>
          </p:cNvSpPr>
          <p:nvPr/>
        </p:nvSpPr>
        <p:spPr bwMode="auto">
          <a:xfrm>
            <a:off x="3898652" y="843232"/>
            <a:ext cx="1324094" cy="1158682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solidFill>
            <a:srgbClr val="26658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Segnaposto testo 3">
            <a:extLst>
              <a:ext uri="{FF2B5EF4-FFF2-40B4-BE49-F238E27FC236}">
                <a16:creationId xmlns:a16="http://schemas.microsoft.com/office/drawing/2014/main" id="{35B399AF-79F1-7444-B7B8-FA69F69A041C}"/>
              </a:ext>
            </a:extLst>
          </p:cNvPr>
          <p:cNvSpPr txBox="1">
            <a:spLocks/>
          </p:cNvSpPr>
          <p:nvPr/>
        </p:nvSpPr>
        <p:spPr>
          <a:xfrm>
            <a:off x="2820386" y="1904156"/>
            <a:ext cx="1345449" cy="284843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</a:rPr>
              <a:t>UNIVERSIT</a:t>
            </a:r>
            <a:r>
              <a:rPr lang="it-IT" sz="1224" cap="all">
                <a:solidFill>
                  <a:schemeClr val="bg1"/>
                </a:solidFill>
              </a:rPr>
              <a:t>à</a:t>
            </a:r>
            <a:endParaRPr lang="it-IT" sz="1224" cap="all" dirty="0">
              <a:solidFill>
                <a:schemeClr val="bg1"/>
              </a:solidFill>
            </a:endParaRPr>
          </a:p>
        </p:txBody>
      </p:sp>
      <p:sp>
        <p:nvSpPr>
          <p:cNvPr id="76" name="Segnaposto testo 3">
            <a:extLst>
              <a:ext uri="{FF2B5EF4-FFF2-40B4-BE49-F238E27FC236}">
                <a16:creationId xmlns:a16="http://schemas.microsoft.com/office/drawing/2014/main" id="{55D2AA11-EC8E-B843-80FF-EB69AACD15C2}"/>
              </a:ext>
            </a:extLst>
          </p:cNvPr>
          <p:cNvSpPr txBox="1">
            <a:spLocks/>
          </p:cNvSpPr>
          <p:nvPr/>
        </p:nvSpPr>
        <p:spPr>
          <a:xfrm>
            <a:off x="3878820" y="1292471"/>
            <a:ext cx="1378724" cy="284843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</a:rPr>
              <a:t>MEDIA</a:t>
            </a:r>
            <a:endParaRPr lang="it-IT" sz="1224" dirty="0">
              <a:solidFill>
                <a:schemeClr val="bg1"/>
              </a:solidFill>
            </a:endParaRPr>
          </a:p>
        </p:txBody>
      </p:sp>
      <p:sp>
        <p:nvSpPr>
          <p:cNvPr id="77" name="Segnaposto testo 3">
            <a:extLst>
              <a:ext uri="{FF2B5EF4-FFF2-40B4-BE49-F238E27FC236}">
                <a16:creationId xmlns:a16="http://schemas.microsoft.com/office/drawing/2014/main" id="{B74CDAE4-CB5C-8742-A122-4B01865DAABC}"/>
              </a:ext>
            </a:extLst>
          </p:cNvPr>
          <p:cNvSpPr txBox="1">
            <a:spLocks/>
          </p:cNvSpPr>
          <p:nvPr/>
        </p:nvSpPr>
        <p:spPr>
          <a:xfrm>
            <a:off x="4909259" y="1903618"/>
            <a:ext cx="1378725" cy="284843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</a:rPr>
              <a:t>AZIENDE SOCIE</a:t>
            </a:r>
            <a:endParaRPr lang="it-IT" sz="1224" dirty="0">
              <a:solidFill>
                <a:schemeClr val="bg1"/>
              </a:solidFill>
            </a:endParaRPr>
          </a:p>
        </p:txBody>
      </p:sp>
      <p:sp>
        <p:nvSpPr>
          <p:cNvPr id="78" name="Segnaposto testo 3">
            <a:extLst>
              <a:ext uri="{FF2B5EF4-FFF2-40B4-BE49-F238E27FC236}">
                <a16:creationId xmlns:a16="http://schemas.microsoft.com/office/drawing/2014/main" id="{A135B36A-433F-AF4B-8566-F7FA5D60785F}"/>
              </a:ext>
            </a:extLst>
          </p:cNvPr>
          <p:cNvSpPr txBox="1">
            <a:spLocks/>
          </p:cNvSpPr>
          <p:nvPr/>
        </p:nvSpPr>
        <p:spPr>
          <a:xfrm>
            <a:off x="4883957" y="3060385"/>
            <a:ext cx="1378725" cy="284843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ASSOCIAZIONI</a:t>
            </a:r>
            <a:endParaRPr lang="it-IT" sz="1224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9" name="Segnaposto testo 3">
            <a:extLst>
              <a:ext uri="{FF2B5EF4-FFF2-40B4-BE49-F238E27FC236}">
                <a16:creationId xmlns:a16="http://schemas.microsoft.com/office/drawing/2014/main" id="{3281DF48-D7F6-154D-A57A-2C651709AE9F}"/>
              </a:ext>
            </a:extLst>
          </p:cNvPr>
          <p:cNvSpPr txBox="1">
            <a:spLocks/>
          </p:cNvSpPr>
          <p:nvPr/>
        </p:nvSpPr>
        <p:spPr>
          <a:xfrm>
            <a:off x="3840822" y="3509649"/>
            <a:ext cx="1454720" cy="643915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PUBBLICA AMMINISTRAZIONE</a:t>
            </a:r>
            <a:endParaRPr lang="it-IT" sz="1224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0" name="Segnaposto testo 3">
            <a:extLst>
              <a:ext uri="{FF2B5EF4-FFF2-40B4-BE49-F238E27FC236}">
                <a16:creationId xmlns:a16="http://schemas.microsoft.com/office/drawing/2014/main" id="{DD575568-5423-B24F-9617-7D20483CFA2A}"/>
              </a:ext>
            </a:extLst>
          </p:cNvPr>
          <p:cNvSpPr txBox="1">
            <a:spLocks/>
          </p:cNvSpPr>
          <p:nvPr/>
        </p:nvSpPr>
        <p:spPr>
          <a:xfrm>
            <a:off x="2805433" y="3062365"/>
            <a:ext cx="1378725" cy="284843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ALTRE AZIENDE</a:t>
            </a:r>
            <a:endParaRPr lang="it-IT" sz="1224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1" name="Segnaposto testo 3">
            <a:extLst>
              <a:ext uri="{FF2B5EF4-FFF2-40B4-BE49-F238E27FC236}">
                <a16:creationId xmlns:a16="http://schemas.microsoft.com/office/drawing/2014/main" id="{B48D469A-0F11-C148-B99A-AB38202F714C}"/>
              </a:ext>
            </a:extLst>
          </p:cNvPr>
          <p:cNvSpPr txBox="1">
            <a:spLocks/>
          </p:cNvSpPr>
          <p:nvPr/>
        </p:nvSpPr>
        <p:spPr>
          <a:xfrm>
            <a:off x="5963818" y="2285237"/>
            <a:ext cx="1345449" cy="681618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</a:rPr>
              <a:t>MISSIONI DIPLOMATICHE</a:t>
            </a:r>
          </a:p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</a:rPr>
              <a:t>ESTERE</a:t>
            </a:r>
            <a:endParaRPr lang="it-IT" sz="1224" dirty="0">
              <a:solidFill>
                <a:schemeClr val="bg1"/>
              </a:solidFill>
            </a:endParaRPr>
          </a:p>
        </p:txBody>
      </p:sp>
      <p:sp>
        <p:nvSpPr>
          <p:cNvPr id="82" name="Segnaposto testo 3">
            <a:extLst>
              <a:ext uri="{FF2B5EF4-FFF2-40B4-BE49-F238E27FC236}">
                <a16:creationId xmlns:a16="http://schemas.microsoft.com/office/drawing/2014/main" id="{145D06D1-EE76-5349-BC84-1E2FA94845E8}"/>
              </a:ext>
            </a:extLst>
          </p:cNvPr>
          <p:cNvSpPr txBox="1">
            <a:spLocks/>
          </p:cNvSpPr>
          <p:nvPr/>
        </p:nvSpPr>
        <p:spPr>
          <a:xfrm>
            <a:off x="1795414" y="2337301"/>
            <a:ext cx="1345449" cy="464379"/>
          </a:xfrm>
          <a:prstGeom prst="rect">
            <a:avLst/>
          </a:prstGeom>
          <a:noFill/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0"/>
              </a:lnSpc>
            </a:pPr>
            <a:r>
              <a:rPr lang="it-IT" sz="1224">
                <a:solidFill>
                  <a:schemeClr val="bg1"/>
                </a:solidFill>
              </a:rPr>
              <a:t>SOGGETTI INTERNAZIONALI</a:t>
            </a:r>
            <a:endParaRPr lang="it-IT" sz="1224" dirty="0">
              <a:solidFill>
                <a:schemeClr val="bg1"/>
              </a:solidFill>
            </a:endParaRPr>
          </a:p>
        </p:txBody>
      </p:sp>
      <p:pic>
        <p:nvPicPr>
          <p:cNvPr id="83" name="Immagine 82" descr="icona neg.png">
            <a:extLst>
              <a:ext uri="{FF2B5EF4-FFF2-40B4-BE49-F238E27FC236}">
                <a16:creationId xmlns:a16="http://schemas.microsoft.com/office/drawing/2014/main" id="{45CFDB61-6C2D-CC43-9397-D296E5303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700" y="2239459"/>
            <a:ext cx="516557" cy="7440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3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12"/>
          <p:cNvSpPr txBox="1">
            <a:spLocks noChangeArrowheads="1"/>
          </p:cNvSpPr>
          <p:nvPr/>
        </p:nvSpPr>
        <p:spPr bwMode="auto">
          <a:xfrm>
            <a:off x="4215772" y="1122633"/>
            <a:ext cx="4021849" cy="18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tabLst>
                <a:tab pos="177800" algn="l"/>
              </a:tabLst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>
              <a:spcBef>
                <a:spcPct val="20000"/>
              </a:spcBef>
              <a:tabLst>
                <a:tab pos="177800" algn="l"/>
              </a:tabLst>
              <a:defRPr sz="2000" i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>
              <a:spcBef>
                <a:spcPct val="20000"/>
              </a:spcBef>
              <a:tabLst>
                <a:tab pos="177800" algn="l"/>
              </a:tabLst>
              <a:defRPr sz="27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3pPr>
            <a:lvl4pPr marL="1600200" indent="-228600">
              <a:spcBef>
                <a:spcPct val="20000"/>
              </a:spcBef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4pPr>
            <a:lvl5pPr marL="2057400" indent="-228600">
              <a:spcBef>
                <a:spcPct val="20000"/>
              </a:spcBef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9pPr>
          </a:lstStyle>
          <a:p>
            <a:pPr>
              <a:spcBef>
                <a:spcPct val="0"/>
              </a:spcBef>
              <a:spcAft>
                <a:spcPts val="204"/>
              </a:spcAft>
              <a:buClr>
                <a:srgbClr val="AACB2B"/>
              </a:buClr>
            </a:pP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Una guida che riassume gli </a:t>
            </a:r>
            <a:r>
              <a:rPr lang="it-IT" altLang="it-IT" sz="13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elementi giuridici essenziali per la corretta applicazione della normativa </a:t>
            </a:r>
            <a:br>
              <a:rPr lang="it-IT" altLang="it-IT" sz="13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delle unioni civili nella vita </a:t>
            </a:r>
            <a:br>
              <a:rPr lang="it-IT" altLang="it-IT" sz="13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e nell’organizzazione aziendale</a:t>
            </a: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. </a:t>
            </a:r>
          </a:p>
          <a:p>
            <a:pPr algn="just">
              <a:spcBef>
                <a:spcPct val="0"/>
              </a:spcBef>
              <a:spcAft>
                <a:spcPts val="204"/>
              </a:spcAft>
              <a:buClr>
                <a:srgbClr val="AACB2B"/>
              </a:buClr>
            </a:pPr>
            <a:endParaRPr lang="it-IT" altLang="it-IT" sz="136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ＭＳ Ｐゴシック" charset="-128"/>
              <a:cs typeface="Arial Narrow" charset="0"/>
            </a:endParaRPr>
          </a:p>
          <a:p>
            <a:pPr>
              <a:spcBef>
                <a:spcPct val="0"/>
              </a:spcBef>
              <a:spcAft>
                <a:spcPts val="204"/>
              </a:spcAft>
              <a:buClr>
                <a:srgbClr val="AACB2B"/>
              </a:buClr>
            </a:pP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Uno strumento per aiutare le imprese a generare valore anche attraverso l’autentica partecipazione </a:t>
            </a:r>
            <a:b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di tutte le persone, comprese le colleghe e i colleghi LGBT+.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31" y="1180609"/>
            <a:ext cx="2267286" cy="31990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testo 2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>
              <a:buNone/>
              <a:defRPr/>
            </a:pPr>
            <a:r>
              <a:rPr lang="it-IT" cap="all" dirty="0">
                <a:ea typeface="+mn-ea"/>
              </a:rPr>
              <a:t>La legge </a:t>
            </a:r>
            <a:r>
              <a:rPr lang="it-IT" cap="all" dirty="0" err="1">
                <a:ea typeface="+mn-ea"/>
              </a:rPr>
              <a:t>Cirinnà</a:t>
            </a:r>
            <a:r>
              <a:rPr lang="it-IT" cap="all" dirty="0">
                <a:ea typeface="+mn-ea"/>
              </a:rPr>
              <a:t> e i datori di lavoro</a:t>
            </a:r>
          </a:p>
          <a:p>
            <a:pPr marL="0" indent="0">
              <a:buNone/>
              <a:defRPr/>
            </a:pPr>
            <a:r>
              <a:rPr lang="it-IT" sz="136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charset="0"/>
                <a:ea typeface="ＭＳ Ｐゴシック" charset="0"/>
                <a:cs typeface="Arial Narrow" charset="0"/>
              </a:rPr>
              <a:t>Pubblicazione di Parks</a:t>
            </a:r>
          </a:p>
        </p:txBody>
      </p:sp>
      <p:sp>
        <p:nvSpPr>
          <p:cNvPr id="6" name="Segnaposto numero diapositiva 74">
            <a:extLst>
              <a:ext uri="{FF2B5EF4-FFF2-40B4-BE49-F238E27FC236}">
                <a16:creationId xmlns:a16="http://schemas.microsoft.com/office/drawing/2014/main" id="{C7C12F43-A94D-D446-BC16-2AAC7CAB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4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>
              <a:buNone/>
              <a:defRPr/>
            </a:pPr>
            <a:r>
              <a:rPr lang="it-IT" cap="all" dirty="0" err="1">
                <a:ea typeface="+mn-ea"/>
              </a:rPr>
              <a:t>DALLa</a:t>
            </a:r>
            <a:r>
              <a:rPr lang="it-IT" cap="all" dirty="0">
                <a:ea typeface="+mn-ea"/>
              </a:rPr>
              <a:t> legge </a:t>
            </a:r>
            <a:r>
              <a:rPr lang="it-IT" cap="all" dirty="0" err="1">
                <a:ea typeface="+mn-ea"/>
              </a:rPr>
              <a:t>Cirinnà</a:t>
            </a:r>
            <a:r>
              <a:rPr lang="it-IT" cap="all" dirty="0">
                <a:ea typeface="+mn-ea"/>
              </a:rPr>
              <a:t> ALLE BUONE PRASSI</a:t>
            </a:r>
          </a:p>
          <a:p>
            <a:pPr marL="0" indent="0">
              <a:buNone/>
              <a:defRPr/>
            </a:pPr>
            <a:r>
              <a:rPr lang="it-IT" sz="136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charset="0"/>
                <a:ea typeface="ＭＳ Ｐゴシック" charset="0"/>
                <a:cs typeface="Arial Narrow" charset="0"/>
              </a:rPr>
              <a:t>Pubblicazione di Parks</a:t>
            </a:r>
          </a:p>
        </p:txBody>
      </p:sp>
      <p:sp>
        <p:nvSpPr>
          <p:cNvPr id="6" name="Segnaposto numero diapositiva 74">
            <a:extLst>
              <a:ext uri="{FF2B5EF4-FFF2-40B4-BE49-F238E27FC236}">
                <a16:creationId xmlns:a16="http://schemas.microsoft.com/office/drawing/2014/main" id="{C7C12F43-A94D-D446-BC16-2AAC7CAB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B6617C3-3334-254A-95C0-D286E1E8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379" y="1147015"/>
            <a:ext cx="2264995" cy="32000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D10E658A-CC67-E44B-89AB-A10FFEB61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297" y="1054366"/>
            <a:ext cx="3693797" cy="270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tabLst>
                <a:tab pos="177800" algn="l"/>
              </a:tabLst>
              <a:defRPr sz="360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>
              <a:spcBef>
                <a:spcPct val="20000"/>
              </a:spcBef>
              <a:tabLst>
                <a:tab pos="177800" algn="l"/>
              </a:tabLst>
              <a:defRPr sz="2000" i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>
              <a:spcBef>
                <a:spcPct val="20000"/>
              </a:spcBef>
              <a:tabLst>
                <a:tab pos="177800" algn="l"/>
              </a:tabLst>
              <a:defRPr sz="27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3pPr>
            <a:lvl4pPr marL="1600200" indent="-228600">
              <a:spcBef>
                <a:spcPct val="20000"/>
              </a:spcBef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4pPr>
            <a:lvl5pPr marL="2057400" indent="-228600">
              <a:spcBef>
                <a:spcPct val="20000"/>
              </a:spcBef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5pPr>
            <a:lvl6pPr marL="25146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6pPr>
            <a:lvl7pPr marL="29718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7pPr>
            <a:lvl8pPr marL="34290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8pPr>
            <a:lvl9pPr marL="3886200" indent="-228600" defTabSz="5207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77800" algn="l"/>
              </a:tabLst>
              <a:defRPr sz="2300">
                <a:solidFill>
                  <a:schemeClr val="tx1"/>
                </a:solidFill>
                <a:latin typeface="Calibri" charset="0"/>
                <a:ea typeface="Arial Narrow" charset="0"/>
                <a:cs typeface="Arial Narrow" charset="0"/>
              </a:defRPr>
            </a:lvl9pPr>
          </a:lstStyle>
          <a:p>
            <a:pPr>
              <a:spcBef>
                <a:spcPct val="0"/>
              </a:spcBef>
              <a:spcAft>
                <a:spcPts val="204"/>
              </a:spcAft>
              <a:buClr>
                <a:srgbClr val="AACB2B"/>
              </a:buClr>
            </a:pP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Guida espressamente rivolta ai datori di lavoro contenente l'indicazione di strumenti efficaci e pratici per essere ancora più inclusivi nei confronti </a:t>
            </a:r>
            <a:b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delle loro persone. </a:t>
            </a:r>
          </a:p>
          <a:p>
            <a:pPr>
              <a:spcBef>
                <a:spcPct val="0"/>
              </a:spcBef>
              <a:spcAft>
                <a:spcPts val="204"/>
              </a:spcAft>
              <a:buClr>
                <a:srgbClr val="AACB2B"/>
              </a:buClr>
            </a:pPr>
            <a:endParaRPr lang="it-IT" altLang="it-IT" sz="136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ＭＳ Ｐゴシック" charset="-128"/>
              <a:cs typeface="Arial Narrow" charset="0"/>
            </a:endParaRPr>
          </a:p>
          <a:p>
            <a:pPr>
              <a:spcBef>
                <a:spcPct val="0"/>
              </a:spcBef>
              <a:spcAft>
                <a:spcPts val="204"/>
              </a:spcAft>
              <a:buClr>
                <a:srgbClr val="AACB2B"/>
              </a:buClr>
            </a:pP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Partendo dalla Legge 76/2016 (Legge </a:t>
            </a:r>
            <a:r>
              <a:rPr lang="it-IT" altLang="it-IT" sz="13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Cirinnà</a:t>
            </a: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) </a:t>
            </a:r>
            <a:b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e dal diritto antidiscriminatorio, la pubblicazione</a:t>
            </a:r>
            <a:b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narra le </a:t>
            </a:r>
            <a:r>
              <a:rPr lang="it-IT" altLang="it-IT" sz="13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possibili buone prassi aziendali sui temi non ancora oggetto di normativa di legge</a:t>
            </a: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, ovvero: </a:t>
            </a:r>
          </a:p>
          <a:p>
            <a:pPr marL="285750" indent="-285750">
              <a:spcBef>
                <a:spcPct val="0"/>
              </a:spcBef>
              <a:spcAft>
                <a:spcPts val="204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Le famiglie </a:t>
            </a:r>
            <a:r>
              <a:rPr lang="it-IT" altLang="it-IT" sz="13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omogenitoriali</a:t>
            </a: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 </a:t>
            </a:r>
          </a:p>
          <a:p>
            <a:pPr marL="285750" indent="-285750">
              <a:spcBef>
                <a:spcPct val="0"/>
              </a:spcBef>
              <a:spcAft>
                <a:spcPts val="204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La transizione di genere </a:t>
            </a:r>
            <a:b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</a:br>
            <a:r>
              <a:rPr lang="it-IT" alt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ＭＳ Ｐゴシック" charset="-128"/>
                <a:cs typeface="Arial Narrow" charset="0"/>
              </a:rPr>
              <a:t>nei luoghi di lavoro</a:t>
            </a:r>
          </a:p>
        </p:txBody>
      </p:sp>
    </p:spTree>
    <p:extLst>
      <p:ext uri="{BB962C8B-B14F-4D97-AF65-F5344CB8AC3E}">
        <p14:creationId xmlns:p14="http://schemas.microsoft.com/office/powerpoint/2010/main" val="13122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5FD4537-ACE3-85D2-76BF-3B059999C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LGBT+ DIVERSITY INDEX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C9E1C-8031-C3C1-57F9-48EB6F8C4C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33" y="1087758"/>
            <a:ext cx="6573141" cy="307670"/>
          </a:xfrm>
        </p:spPr>
        <p:txBody>
          <a:bodyPr/>
          <a:lstStyle/>
          <a:p>
            <a:r>
              <a:rPr lang="it-IT" sz="1400" dirty="0"/>
              <a:t>UN QUESTIONARIO STRUTTURATO IN </a:t>
            </a:r>
            <a:r>
              <a:rPr lang="it-IT" sz="1400" b="1" dirty="0"/>
              <a:t>CINQUE AREE DI INDAGINE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4426F4-11E3-8A90-93F5-2A011CCF04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356" y="1562711"/>
            <a:ext cx="5670085" cy="184341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/>
              <a:t>Politiche di non discriminazione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/>
              <a:t>Benefit e permessi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/>
              <a:t>Politiche per le persone transgender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/>
              <a:t>Competenze organizzative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/>
              <a:t>Impegno verso l’esterno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090C60-5FEA-F14B-DD46-370F14F9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Parentesi quadra chiusa 5">
            <a:extLst>
              <a:ext uri="{FF2B5EF4-FFF2-40B4-BE49-F238E27FC236}">
                <a16:creationId xmlns:a16="http://schemas.microsoft.com/office/drawing/2014/main" id="{07A7F6CA-48D2-99BD-6551-96F1E98E8288}"/>
              </a:ext>
            </a:extLst>
          </p:cNvPr>
          <p:cNvSpPr/>
          <p:nvPr/>
        </p:nvSpPr>
        <p:spPr>
          <a:xfrm>
            <a:off x="3798404" y="1652359"/>
            <a:ext cx="163996" cy="919391"/>
          </a:xfrm>
          <a:prstGeom prst="rightBracket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527259-0E26-0726-0C2D-A54B87E6CF1A}"/>
              </a:ext>
            </a:extLst>
          </p:cNvPr>
          <p:cNvSpPr txBox="1"/>
          <p:nvPr/>
        </p:nvSpPr>
        <p:spPr bwMode="auto">
          <a:xfrm>
            <a:off x="4321196" y="1957321"/>
            <a:ext cx="715260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it-IT" sz="1360" dirty="0">
                <a:solidFill>
                  <a:srgbClr val="595959"/>
                </a:solidFill>
                <a:latin typeface="Arial Narrow"/>
                <a:cs typeface="Arial Narrow"/>
              </a:rPr>
              <a:t>NORME</a:t>
            </a:r>
          </a:p>
        </p:txBody>
      </p:sp>
      <p:sp>
        <p:nvSpPr>
          <p:cNvPr id="8" name="Parentesi quadra chiusa 7">
            <a:extLst>
              <a:ext uri="{FF2B5EF4-FFF2-40B4-BE49-F238E27FC236}">
                <a16:creationId xmlns:a16="http://schemas.microsoft.com/office/drawing/2014/main" id="{870E0A9E-DCA1-DA56-C13F-CD26D8F8E644}"/>
              </a:ext>
            </a:extLst>
          </p:cNvPr>
          <p:cNvSpPr/>
          <p:nvPr/>
        </p:nvSpPr>
        <p:spPr>
          <a:xfrm>
            <a:off x="3798404" y="2777943"/>
            <a:ext cx="163996" cy="574861"/>
          </a:xfrm>
          <a:prstGeom prst="rightBracket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B030ED-5D9B-AD21-2D38-0FE36EFAF598}"/>
              </a:ext>
            </a:extLst>
          </p:cNvPr>
          <p:cNvSpPr txBox="1"/>
          <p:nvPr/>
        </p:nvSpPr>
        <p:spPr bwMode="auto">
          <a:xfrm>
            <a:off x="4350929" y="2914562"/>
            <a:ext cx="849079" cy="30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it-IT" sz="1360" dirty="0">
                <a:solidFill>
                  <a:srgbClr val="595959"/>
                </a:solidFill>
                <a:latin typeface="Arial Narrow"/>
                <a:cs typeface="Arial Narrow"/>
              </a:rPr>
              <a:t>CULTURA</a:t>
            </a:r>
          </a:p>
        </p:txBody>
      </p:sp>
    </p:spTree>
    <p:extLst>
      <p:ext uri="{BB962C8B-B14F-4D97-AF65-F5344CB8AC3E}">
        <p14:creationId xmlns:p14="http://schemas.microsoft.com/office/powerpoint/2010/main" val="2952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6A703EBA-1014-9D41-A4DD-A9F4B9D7C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PROGETTI DI PARKS</a:t>
            </a:r>
          </a:p>
          <a:p>
            <a:pPr marL="60462" lvl="1" indent="-50745">
              <a:buNone/>
            </a:pPr>
            <a:r>
              <a:rPr lang="it-IT" dirty="0"/>
              <a:t>LGBT+ </a:t>
            </a:r>
            <a:r>
              <a:rPr lang="it-IT" dirty="0" err="1"/>
              <a:t>Diversity</a:t>
            </a:r>
            <a:r>
              <a:rPr lang="it-IT" dirty="0"/>
              <a:t> Index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F4D71C-AE03-BF40-BBB2-27F3E8B9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Google Shape;595;p18">
            <a:extLst>
              <a:ext uri="{FF2B5EF4-FFF2-40B4-BE49-F238E27FC236}">
                <a16:creationId xmlns:a16="http://schemas.microsoft.com/office/drawing/2014/main" id="{07894DCF-5E08-5FD5-308C-5C3E25976DD7}"/>
              </a:ext>
            </a:extLst>
          </p:cNvPr>
          <p:cNvSpPr txBox="1"/>
          <p:nvPr/>
        </p:nvSpPr>
        <p:spPr>
          <a:xfrm>
            <a:off x="360000" y="3732248"/>
            <a:ext cx="23985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it-IT" sz="1600" b="1" i="0" u="none" strike="noStrike" cap="none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I numeri dell’edizione 2023:</a:t>
            </a:r>
            <a:endParaRPr sz="1600" b="1" i="0" u="none" strike="noStrike" cap="none" dirty="0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977D1C4-85E2-2837-883B-075431741FB1}"/>
              </a:ext>
            </a:extLst>
          </p:cNvPr>
          <p:cNvGrpSpPr>
            <a:grpSpLocks noChangeAspect="1"/>
          </p:cNvGrpSpPr>
          <p:nvPr/>
        </p:nvGrpSpPr>
        <p:grpSpPr>
          <a:xfrm>
            <a:off x="3191267" y="3325505"/>
            <a:ext cx="4677013" cy="1152000"/>
            <a:chOff x="359999" y="3982388"/>
            <a:chExt cx="9699048" cy="2388979"/>
          </a:xfrm>
        </p:grpSpPr>
        <p:pic>
          <p:nvPicPr>
            <p:cNvPr id="5" name="Immagine 4" descr="rosso.png">
              <a:extLst>
                <a:ext uri="{FF2B5EF4-FFF2-40B4-BE49-F238E27FC236}">
                  <a16:creationId xmlns:a16="http://schemas.microsoft.com/office/drawing/2014/main" id="{E7D30D82-D560-A667-2EB9-2852D706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99" y="3982388"/>
              <a:ext cx="2277679" cy="238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7" descr="arancio.png">
              <a:extLst>
                <a:ext uri="{FF2B5EF4-FFF2-40B4-BE49-F238E27FC236}">
                  <a16:creationId xmlns:a16="http://schemas.microsoft.com/office/drawing/2014/main" id="{D9C13178-6CAB-DC4D-B4E2-3A90106D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02" y="3982388"/>
              <a:ext cx="2277679" cy="238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8" descr="verde.png">
              <a:extLst>
                <a:ext uri="{FF2B5EF4-FFF2-40B4-BE49-F238E27FC236}">
                  <a16:creationId xmlns:a16="http://schemas.microsoft.com/office/drawing/2014/main" id="{89356F4E-F238-E607-234A-E56BCD314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275" y="3982388"/>
              <a:ext cx="2279666" cy="238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 descr="blu.png">
              <a:extLst>
                <a:ext uri="{FF2B5EF4-FFF2-40B4-BE49-F238E27FC236}">
                  <a16:creationId xmlns:a16="http://schemas.microsoft.com/office/drawing/2014/main" id="{7E80D783-11F7-0155-1228-C1F39EFA1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803" y="3982388"/>
              <a:ext cx="2277679" cy="238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magine 10" descr="viola.png">
              <a:extLst>
                <a:ext uri="{FF2B5EF4-FFF2-40B4-BE49-F238E27FC236}">
                  <a16:creationId xmlns:a16="http://schemas.microsoft.com/office/drawing/2014/main" id="{B50A7824-AB28-55E3-0C83-23C779B0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381" y="3982388"/>
              <a:ext cx="2279666" cy="238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5">
              <a:extLst>
                <a:ext uri="{FF2B5EF4-FFF2-40B4-BE49-F238E27FC236}">
                  <a16:creationId xmlns:a16="http://schemas.microsoft.com/office/drawing/2014/main" id="{77FA56A1-22C5-A27A-7328-24FE6E7A4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94" y="4220890"/>
              <a:ext cx="1691335" cy="17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32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86 </a:t>
              </a:r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AZIENDE</a:t>
              </a:r>
            </a:p>
            <a:p>
              <a:pPr algn="ctr" eaLnBrk="1" hangingPunct="1"/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PARTECIPANTI</a:t>
              </a:r>
            </a:p>
          </p:txBody>
        </p:sp>
        <p:sp>
          <p:nvSpPr>
            <p:cNvPr id="13" name="CasellaDiTesto 5">
              <a:extLst>
                <a:ext uri="{FF2B5EF4-FFF2-40B4-BE49-F238E27FC236}">
                  <a16:creationId xmlns:a16="http://schemas.microsoft.com/office/drawing/2014/main" id="{FF2091A2-C4E6-5FE3-BAF1-1351819F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489" y="4216875"/>
              <a:ext cx="1574105" cy="17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32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54 </a:t>
              </a:r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IMPRESE</a:t>
              </a:r>
            </a:p>
            <a:p>
              <a:pPr algn="ctr" eaLnBrk="1" hangingPunct="1"/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STRANIERE</a:t>
              </a:r>
            </a:p>
          </p:txBody>
        </p:sp>
        <p:sp>
          <p:nvSpPr>
            <p:cNvPr id="14" name="CasellaDiTesto 5">
              <a:extLst>
                <a:ext uri="{FF2B5EF4-FFF2-40B4-BE49-F238E27FC236}">
                  <a16:creationId xmlns:a16="http://schemas.microsoft.com/office/drawing/2014/main" id="{B891B194-9355-91DA-D03B-0FE3EBD4B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536" y="4216875"/>
              <a:ext cx="1574105" cy="17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32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46   </a:t>
              </a:r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IMPRESE ITALIANE</a:t>
              </a:r>
            </a:p>
          </p:txBody>
        </p:sp>
        <p:sp>
          <p:nvSpPr>
            <p:cNvPr id="15" name="CasellaDiTesto 5">
              <a:extLst>
                <a:ext uri="{FF2B5EF4-FFF2-40B4-BE49-F238E27FC236}">
                  <a16:creationId xmlns:a16="http://schemas.microsoft.com/office/drawing/2014/main" id="{E6BB5A87-57F8-DF43-A283-164774EA5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6214" y="4216875"/>
              <a:ext cx="1574105" cy="172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32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5</a:t>
              </a:r>
              <a:r>
                <a:rPr lang="it-IT" sz="11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 </a:t>
              </a:r>
            </a:p>
            <a:p>
              <a:pPr algn="ctr" eaLnBrk="1" hangingPunct="1"/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AREE DI INDAGINE</a:t>
              </a:r>
            </a:p>
          </p:txBody>
        </p:sp>
        <p:sp>
          <p:nvSpPr>
            <p:cNvPr id="16" name="CasellaDiTesto 5">
              <a:extLst>
                <a:ext uri="{FF2B5EF4-FFF2-40B4-BE49-F238E27FC236}">
                  <a16:creationId xmlns:a16="http://schemas.microsoft.com/office/drawing/2014/main" id="{7F10A732-7A78-D6F2-D05D-935D3D028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4796" y="4216875"/>
              <a:ext cx="1574105" cy="146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32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5   </a:t>
              </a:r>
            </a:p>
            <a:p>
              <a:pPr algn="ctr" eaLnBrk="1" hangingPunct="1"/>
              <a:r>
                <a:rPr lang="it-IT" sz="800" dirty="0">
                  <a:solidFill>
                    <a:srgbClr val="FFFFFF"/>
                  </a:solidFill>
                  <a:latin typeface="Arial Narrow" charset="0"/>
                  <a:ea typeface="Arial Narrow" charset="0"/>
                  <a:cs typeface="Arial Narrow" charset="0"/>
                </a:rPr>
                <a:t>PREMI</a:t>
              </a:r>
            </a:p>
          </p:txBody>
        </p:sp>
      </p:grpSp>
      <p:sp>
        <p:nvSpPr>
          <p:cNvPr id="17" name="Google Shape;407;p13">
            <a:extLst>
              <a:ext uri="{FF2B5EF4-FFF2-40B4-BE49-F238E27FC236}">
                <a16:creationId xmlns:a16="http://schemas.microsoft.com/office/drawing/2014/main" id="{1928178E-7B34-C3A1-E0DB-A5C3BE99711E}"/>
              </a:ext>
            </a:extLst>
          </p:cNvPr>
          <p:cNvSpPr txBox="1"/>
          <p:nvPr/>
        </p:nvSpPr>
        <p:spPr>
          <a:xfrm>
            <a:off x="3012319" y="1147414"/>
            <a:ext cx="5709835" cy="210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925" tIns="35450" rIns="70925" bIns="35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400"/>
              </a:spcAft>
              <a:buClr>
                <a:srgbClr val="595959"/>
              </a:buClr>
              <a:buSzPts val="1200"/>
              <a:buFont typeface="Arial Narrow"/>
              <a:buNone/>
            </a:pP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L’ LGBT+ </a:t>
            </a:r>
            <a:r>
              <a:rPr lang="it-IT" sz="1200" b="0" i="0" dirty="0" err="1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Diversity</a:t>
            </a: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 Index è uno strumento di misurazione e di </a:t>
            </a:r>
            <a:r>
              <a:rPr lang="it-IT" sz="1200" b="0" i="1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benchmarking</a:t>
            </a: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 su politiche </a:t>
            </a:r>
            <a:b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e pratiche aziendali attuate in Italia per i dipendenti LGBT+.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Aft>
                <a:spcPts val="400"/>
              </a:spcAft>
              <a:buClr>
                <a:srgbClr val="595959"/>
              </a:buClr>
              <a:buSzPts val="1200"/>
              <a:buFont typeface="Arial Narrow"/>
              <a:buNone/>
            </a:pP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Con questo progetto – lanciato nel 2013 – abbiamo introdotto per la prima volta in Italia </a:t>
            </a:r>
            <a:b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il concetto della misurabilità dei progressi in questo specifico settore di attività.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Aft>
                <a:spcPts val="400"/>
              </a:spcAft>
              <a:buClr>
                <a:srgbClr val="595959"/>
              </a:buClr>
              <a:buSzPts val="1200"/>
              <a:buFont typeface="Arial Narrow"/>
              <a:buNone/>
            </a:pP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La partecipazione è aperta a </a:t>
            </a:r>
            <a:r>
              <a:rPr lang="it-IT" sz="1200" b="1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tutte</a:t>
            </a: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 le Aziende e Istituzioni </a:t>
            </a:r>
            <a:r>
              <a:rPr lang="it-IT" sz="1200" b="1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operanti in Italia.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Aft>
                <a:spcPts val="400"/>
              </a:spcAft>
              <a:buClr>
                <a:srgbClr val="595959"/>
              </a:buClr>
              <a:buSzPts val="1200"/>
              <a:buFont typeface="Arial Narrow"/>
              <a:buNone/>
            </a:pPr>
            <a:r>
              <a:rPr lang="it-IT" sz="1200" b="1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Scelta metodologica </a:t>
            </a:r>
            <a:r>
              <a:rPr lang="it-IT" sz="1200" b="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è basare l’indagine esclusivamente su dati certi e riscontrabili. </a:t>
            </a:r>
          </a:p>
          <a:p>
            <a:pPr>
              <a:spcAft>
                <a:spcPts val="400"/>
              </a:spcAft>
              <a:buClr>
                <a:srgbClr val="595959"/>
              </a:buClr>
              <a:buSzPts val="1200"/>
              <a:tabLst>
                <a:tab pos="620713" algn="l"/>
              </a:tabLst>
            </a:pPr>
            <a:r>
              <a:rPr lang="it-IT" sz="1200" b="1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	L’edizione 2023 </a:t>
            </a:r>
            <a:r>
              <a:rPr lang="it-IT" sz="120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è stata realizzata in collaborazione con </a:t>
            </a:r>
            <a:r>
              <a:rPr lang="it-IT" sz="1200" b="1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Ipsos</a:t>
            </a:r>
            <a:r>
              <a:rPr lang="it-IT" sz="120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br>
              <a:rPr lang="it-IT" sz="120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20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	azienda socia di Parks</a:t>
            </a:r>
            <a:endParaRPr lang="it-IT" sz="1200" dirty="0"/>
          </a:p>
          <a:p>
            <a:pPr marL="0" marR="0" lvl="0" indent="0" algn="l" rtl="0">
              <a:lnSpc>
                <a:spcPct val="100000"/>
              </a:lnSpc>
              <a:spcAft>
                <a:spcPts val="400"/>
              </a:spcAft>
              <a:buClr>
                <a:srgbClr val="595959"/>
              </a:buClr>
              <a:buSzPts val="1200"/>
              <a:buFont typeface="Arial Narrow"/>
              <a:buNone/>
            </a:pPr>
            <a:endParaRPr dirty="0"/>
          </a:p>
        </p:txBody>
      </p:sp>
      <p:pic>
        <p:nvPicPr>
          <p:cNvPr id="18" name="Google Shape;408;p13">
            <a:extLst>
              <a:ext uri="{FF2B5EF4-FFF2-40B4-BE49-F238E27FC236}">
                <a16:creationId xmlns:a16="http://schemas.microsoft.com/office/drawing/2014/main" id="{F75C20C8-7555-F696-8192-2EE2F60BBC6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008" y="1147414"/>
            <a:ext cx="2019722" cy="77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14;p13">
            <a:extLst>
              <a:ext uri="{FF2B5EF4-FFF2-40B4-BE49-F238E27FC236}">
                <a16:creationId xmlns:a16="http://schemas.microsoft.com/office/drawing/2014/main" id="{E970F263-37A3-8A63-0A84-2104332C0A8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75347" y="2512035"/>
            <a:ext cx="535886" cy="49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6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PARKS – LIBERI E UGUALI</a:t>
            </a:r>
          </a:p>
          <a:p>
            <a:pPr marL="9717" lvl="1" indent="0">
              <a:buNone/>
            </a:pPr>
            <a:r>
              <a:rPr lang="it-IT" dirty="0">
                <a:latin typeface="Arial Narrow" charset="0"/>
                <a:ea typeface="ＭＳ Ｐゴシック" charset="0"/>
              </a:rPr>
              <a:t>Promuovere l’inclusione globale attraverso l’inclusione delle persone LGBT+</a:t>
            </a:r>
            <a:endParaRPr lang="it-IT" dirty="0"/>
          </a:p>
        </p:txBody>
      </p:sp>
      <p:sp>
        <p:nvSpPr>
          <p:cNvPr id="75" name="Segnaposto numero diapositiva 7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33" name="Rectangle 7"/>
          <p:cNvSpPr>
            <a:spLocks/>
          </p:cNvSpPr>
          <p:nvPr/>
        </p:nvSpPr>
        <p:spPr bwMode="auto">
          <a:xfrm rot="10800000" flipH="1">
            <a:off x="0" y="1433139"/>
            <a:ext cx="3293436" cy="1468338"/>
          </a:xfrm>
          <a:prstGeom prst="rect">
            <a:avLst/>
          </a:prstGeom>
          <a:solidFill>
            <a:schemeClr val="accent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21895">
              <a:defRPr/>
            </a:pPr>
            <a:endParaRPr lang="en-US" sz="952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 rot="10800000" flipH="1">
            <a:off x="2772072" y="1433138"/>
            <a:ext cx="519506" cy="658533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defTabSz="621895">
              <a:defRPr/>
            </a:pPr>
            <a:endParaRPr lang="en-US" sz="952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9"/>
          <p:cNvSpPr>
            <a:spLocks/>
          </p:cNvSpPr>
          <p:nvPr/>
        </p:nvSpPr>
        <p:spPr bwMode="auto">
          <a:xfrm rot="10800000" flipH="1">
            <a:off x="2772072" y="2085193"/>
            <a:ext cx="3291578" cy="1744731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21895">
              <a:defRPr/>
            </a:pPr>
            <a:endParaRPr lang="en-US" sz="952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rot="10800000" flipH="1">
            <a:off x="5646694" y="2085191"/>
            <a:ext cx="416956" cy="78254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pPr defTabSz="621895">
              <a:defRPr/>
            </a:pPr>
            <a:endParaRPr lang="en-US" sz="952" kern="0">
              <a:solidFill>
                <a:sysClr val="windowText" lastClr="000000"/>
              </a:solidFill>
            </a:endParaRPr>
          </a:p>
        </p:txBody>
      </p:sp>
      <p:sp>
        <p:nvSpPr>
          <p:cNvPr id="37" name="AutoShape 13"/>
          <p:cNvSpPr>
            <a:spLocks/>
          </p:cNvSpPr>
          <p:nvPr/>
        </p:nvSpPr>
        <p:spPr bwMode="auto">
          <a:xfrm rot="10800000" flipH="1">
            <a:off x="5646694" y="2551872"/>
            <a:ext cx="3402597" cy="2094540"/>
          </a:xfrm>
          <a:prstGeom prst="rightArrow">
            <a:avLst>
              <a:gd name="adj1" fmla="val 69463"/>
              <a:gd name="adj2" fmla="val 28332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 defTabSz="621895">
              <a:defRPr/>
            </a:pPr>
            <a:endParaRPr lang="en-US" sz="952" kern="0">
              <a:solidFill>
                <a:sysClr val="windowText" lastClr="000000"/>
              </a:solidFill>
            </a:endParaRPr>
          </a:p>
        </p:txBody>
      </p:sp>
      <p:sp>
        <p:nvSpPr>
          <p:cNvPr id="38" name="Isosceles Triangle 29"/>
          <p:cNvSpPr/>
          <p:nvPr/>
        </p:nvSpPr>
        <p:spPr>
          <a:xfrm rot="10800000" flipH="1">
            <a:off x="2505216" y="2927142"/>
            <a:ext cx="239685" cy="239685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" name="Isosceles Triangle 30"/>
          <p:cNvSpPr/>
          <p:nvPr/>
        </p:nvSpPr>
        <p:spPr>
          <a:xfrm rot="10800000" flipH="1">
            <a:off x="5386424" y="3856156"/>
            <a:ext cx="239685" cy="23968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40" name="Gruppo 39"/>
          <p:cNvGrpSpPr>
            <a:grpSpLocks noChangeAspect="1"/>
          </p:cNvGrpSpPr>
          <p:nvPr/>
        </p:nvGrpSpPr>
        <p:grpSpPr>
          <a:xfrm>
            <a:off x="1404404" y="907289"/>
            <a:ext cx="484625" cy="489673"/>
            <a:chOff x="9332913" y="3878263"/>
            <a:chExt cx="609600" cy="615950"/>
          </a:xfrm>
          <a:solidFill>
            <a:schemeClr val="accent3"/>
          </a:solidFill>
        </p:grpSpPr>
        <p:sp>
          <p:nvSpPr>
            <p:cNvPr id="41" name="Freeform 123"/>
            <p:cNvSpPr>
              <a:spLocks/>
            </p:cNvSpPr>
            <p:nvPr/>
          </p:nvSpPr>
          <p:spPr bwMode="auto">
            <a:xfrm>
              <a:off x="9628188" y="4060825"/>
              <a:ext cx="123825" cy="123825"/>
            </a:xfrm>
            <a:custGeom>
              <a:avLst/>
              <a:gdLst>
                <a:gd name="T0" fmla="*/ 41 w 44"/>
                <a:gd name="T1" fmla="*/ 44 h 44"/>
                <a:gd name="T2" fmla="*/ 37 w 44"/>
                <a:gd name="T3" fmla="*/ 41 h 44"/>
                <a:gd name="T4" fmla="*/ 3 w 44"/>
                <a:gd name="T5" fmla="*/ 7 h 44"/>
                <a:gd name="T6" fmla="*/ 0 w 44"/>
                <a:gd name="T7" fmla="*/ 4 h 44"/>
                <a:gd name="T8" fmla="*/ 3 w 44"/>
                <a:gd name="T9" fmla="*/ 0 h 44"/>
                <a:gd name="T10" fmla="*/ 44 w 44"/>
                <a:gd name="T11" fmla="*/ 41 h 44"/>
                <a:gd name="T12" fmla="*/ 41 w 44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41" y="44"/>
                  </a:moveTo>
                  <a:cubicBezTo>
                    <a:pt x="39" y="44"/>
                    <a:pt x="37" y="42"/>
                    <a:pt x="37" y="41"/>
                  </a:cubicBezTo>
                  <a:cubicBezTo>
                    <a:pt x="37" y="22"/>
                    <a:pt x="22" y="7"/>
                    <a:pt x="3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26" y="0"/>
                    <a:pt x="44" y="19"/>
                    <a:pt x="44" y="41"/>
                  </a:cubicBezTo>
                  <a:cubicBezTo>
                    <a:pt x="44" y="42"/>
                    <a:pt x="42" y="44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24"/>
            <p:cNvSpPr>
              <a:spLocks/>
            </p:cNvSpPr>
            <p:nvPr/>
          </p:nvSpPr>
          <p:spPr bwMode="auto">
            <a:xfrm>
              <a:off x="9656763" y="4243388"/>
              <a:ext cx="38100" cy="155575"/>
            </a:xfrm>
            <a:custGeom>
              <a:avLst/>
              <a:gdLst>
                <a:gd name="T0" fmla="*/ 9 w 24"/>
                <a:gd name="T1" fmla="*/ 98 h 98"/>
                <a:gd name="T2" fmla="*/ 0 w 24"/>
                <a:gd name="T3" fmla="*/ 98 h 98"/>
                <a:gd name="T4" fmla="*/ 16 w 24"/>
                <a:gd name="T5" fmla="*/ 0 h 98"/>
                <a:gd name="T6" fmla="*/ 24 w 24"/>
                <a:gd name="T7" fmla="*/ 0 h 98"/>
                <a:gd name="T8" fmla="*/ 9 w 24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9" y="98"/>
                  </a:moveTo>
                  <a:lnTo>
                    <a:pt x="0" y="9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125"/>
            <p:cNvSpPr>
              <a:spLocks/>
            </p:cNvSpPr>
            <p:nvPr/>
          </p:nvSpPr>
          <p:spPr bwMode="auto">
            <a:xfrm>
              <a:off x="9580563" y="4243388"/>
              <a:ext cx="36513" cy="155575"/>
            </a:xfrm>
            <a:custGeom>
              <a:avLst/>
              <a:gdLst>
                <a:gd name="T0" fmla="*/ 16 w 23"/>
                <a:gd name="T1" fmla="*/ 98 h 98"/>
                <a:gd name="T2" fmla="*/ 0 w 23"/>
                <a:gd name="T3" fmla="*/ 0 h 98"/>
                <a:gd name="T4" fmla="*/ 7 w 23"/>
                <a:gd name="T5" fmla="*/ 0 h 98"/>
                <a:gd name="T6" fmla="*/ 23 w 23"/>
                <a:gd name="T7" fmla="*/ 98 h 98"/>
                <a:gd name="T8" fmla="*/ 16 w 23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8">
                  <a:moveTo>
                    <a:pt x="16" y="9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3" y="98"/>
                  </a:lnTo>
                  <a:lnTo>
                    <a:pt x="1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126"/>
            <p:cNvSpPr>
              <a:spLocks/>
            </p:cNvSpPr>
            <p:nvPr/>
          </p:nvSpPr>
          <p:spPr bwMode="auto">
            <a:xfrm>
              <a:off x="9588500" y="4243388"/>
              <a:ext cx="98425" cy="20638"/>
            </a:xfrm>
            <a:custGeom>
              <a:avLst/>
              <a:gdLst>
                <a:gd name="T0" fmla="*/ 35 w 35"/>
                <a:gd name="T1" fmla="*/ 7 h 7"/>
                <a:gd name="T2" fmla="*/ 32 w 35"/>
                <a:gd name="T3" fmla="*/ 4 h 7"/>
                <a:gd name="T4" fmla="*/ 31 w 35"/>
                <a:gd name="T5" fmla="*/ 3 h 7"/>
                <a:gd name="T6" fmla="*/ 30 w 35"/>
                <a:gd name="T7" fmla="*/ 4 h 7"/>
                <a:gd name="T8" fmla="*/ 27 w 35"/>
                <a:gd name="T9" fmla="*/ 7 h 7"/>
                <a:gd name="T10" fmla="*/ 23 w 35"/>
                <a:gd name="T11" fmla="*/ 4 h 7"/>
                <a:gd name="T12" fmla="*/ 22 w 35"/>
                <a:gd name="T13" fmla="*/ 3 h 7"/>
                <a:gd name="T14" fmla="*/ 21 w 35"/>
                <a:gd name="T15" fmla="*/ 4 h 7"/>
                <a:gd name="T16" fmla="*/ 18 w 35"/>
                <a:gd name="T17" fmla="*/ 7 h 7"/>
                <a:gd name="T18" fmla="*/ 14 w 35"/>
                <a:gd name="T19" fmla="*/ 4 h 7"/>
                <a:gd name="T20" fmla="*/ 13 w 35"/>
                <a:gd name="T21" fmla="*/ 3 h 7"/>
                <a:gd name="T22" fmla="*/ 12 w 35"/>
                <a:gd name="T23" fmla="*/ 4 h 7"/>
                <a:gd name="T24" fmla="*/ 9 w 35"/>
                <a:gd name="T25" fmla="*/ 7 h 7"/>
                <a:gd name="T26" fmla="*/ 6 w 35"/>
                <a:gd name="T27" fmla="*/ 4 h 7"/>
                <a:gd name="T28" fmla="*/ 5 w 35"/>
                <a:gd name="T29" fmla="*/ 3 h 7"/>
                <a:gd name="T30" fmla="*/ 3 w 35"/>
                <a:gd name="T31" fmla="*/ 4 h 7"/>
                <a:gd name="T32" fmla="*/ 0 w 35"/>
                <a:gd name="T33" fmla="*/ 7 h 7"/>
                <a:gd name="T34" fmla="*/ 0 w 35"/>
                <a:gd name="T35" fmla="*/ 5 h 7"/>
                <a:gd name="T36" fmla="*/ 1 w 35"/>
                <a:gd name="T37" fmla="*/ 3 h 7"/>
                <a:gd name="T38" fmla="*/ 5 w 35"/>
                <a:gd name="T39" fmla="*/ 0 h 7"/>
                <a:gd name="T40" fmla="*/ 8 w 35"/>
                <a:gd name="T41" fmla="*/ 3 h 7"/>
                <a:gd name="T42" fmla="*/ 9 w 35"/>
                <a:gd name="T43" fmla="*/ 5 h 7"/>
                <a:gd name="T44" fmla="*/ 10 w 35"/>
                <a:gd name="T45" fmla="*/ 3 h 7"/>
                <a:gd name="T46" fmla="*/ 13 w 35"/>
                <a:gd name="T47" fmla="*/ 0 h 7"/>
                <a:gd name="T48" fmla="*/ 17 w 35"/>
                <a:gd name="T49" fmla="*/ 3 h 7"/>
                <a:gd name="T50" fmla="*/ 18 w 35"/>
                <a:gd name="T51" fmla="*/ 5 h 7"/>
                <a:gd name="T52" fmla="*/ 19 w 35"/>
                <a:gd name="T53" fmla="*/ 3 h 7"/>
                <a:gd name="T54" fmla="*/ 22 w 35"/>
                <a:gd name="T55" fmla="*/ 0 h 7"/>
                <a:gd name="T56" fmla="*/ 26 w 35"/>
                <a:gd name="T57" fmla="*/ 3 h 7"/>
                <a:gd name="T58" fmla="*/ 27 w 35"/>
                <a:gd name="T59" fmla="*/ 5 h 7"/>
                <a:gd name="T60" fmla="*/ 28 w 35"/>
                <a:gd name="T61" fmla="*/ 3 h 7"/>
                <a:gd name="T62" fmla="*/ 31 w 35"/>
                <a:gd name="T63" fmla="*/ 0 h 7"/>
                <a:gd name="T64" fmla="*/ 34 w 35"/>
                <a:gd name="T65" fmla="*/ 3 h 7"/>
                <a:gd name="T66" fmla="*/ 35 w 35"/>
                <a:gd name="T67" fmla="*/ 5 h 7"/>
                <a:gd name="T68" fmla="*/ 35 w 35"/>
                <a:gd name="T6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7">
                  <a:moveTo>
                    <a:pt x="35" y="7"/>
                  </a:moveTo>
                  <a:cubicBezTo>
                    <a:pt x="34" y="7"/>
                    <a:pt x="33" y="6"/>
                    <a:pt x="32" y="4"/>
                  </a:cubicBezTo>
                  <a:cubicBezTo>
                    <a:pt x="32" y="4"/>
                    <a:pt x="31" y="3"/>
                    <a:pt x="31" y="3"/>
                  </a:cubicBezTo>
                  <a:cubicBezTo>
                    <a:pt x="31" y="3"/>
                    <a:pt x="30" y="4"/>
                    <a:pt x="30" y="4"/>
                  </a:cubicBezTo>
                  <a:cubicBezTo>
                    <a:pt x="29" y="6"/>
                    <a:pt x="29" y="7"/>
                    <a:pt x="27" y="7"/>
                  </a:cubicBezTo>
                  <a:cubicBezTo>
                    <a:pt x="25" y="7"/>
                    <a:pt x="24" y="6"/>
                    <a:pt x="23" y="4"/>
                  </a:cubicBezTo>
                  <a:cubicBezTo>
                    <a:pt x="23" y="4"/>
                    <a:pt x="22" y="3"/>
                    <a:pt x="22" y="3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1" y="6"/>
                    <a:pt x="20" y="7"/>
                    <a:pt x="18" y="7"/>
                  </a:cubicBezTo>
                  <a:cubicBezTo>
                    <a:pt x="16" y="7"/>
                    <a:pt x="15" y="6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3"/>
                    <a:pt x="13" y="4"/>
                    <a:pt x="12" y="4"/>
                  </a:cubicBezTo>
                  <a:cubicBezTo>
                    <a:pt x="12" y="6"/>
                    <a:pt x="11" y="7"/>
                    <a:pt x="9" y="7"/>
                  </a:cubicBezTo>
                  <a:cubicBezTo>
                    <a:pt x="7" y="7"/>
                    <a:pt x="6" y="6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6"/>
                    <a:pt x="2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7" y="2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10" y="4"/>
                    <a:pt x="10" y="3"/>
                  </a:cubicBezTo>
                  <a:cubicBezTo>
                    <a:pt x="11" y="2"/>
                    <a:pt x="11" y="0"/>
                    <a:pt x="13" y="0"/>
                  </a:cubicBezTo>
                  <a:cubicBezTo>
                    <a:pt x="15" y="0"/>
                    <a:pt x="16" y="2"/>
                    <a:pt x="17" y="3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9" y="4"/>
                    <a:pt x="19" y="3"/>
                  </a:cubicBezTo>
                  <a:cubicBezTo>
                    <a:pt x="19" y="2"/>
                    <a:pt x="20" y="0"/>
                    <a:pt x="22" y="0"/>
                  </a:cubicBezTo>
                  <a:cubicBezTo>
                    <a:pt x="24" y="0"/>
                    <a:pt x="25" y="2"/>
                    <a:pt x="26" y="3"/>
                  </a:cubicBezTo>
                  <a:cubicBezTo>
                    <a:pt x="26" y="4"/>
                    <a:pt x="26" y="5"/>
                    <a:pt x="27" y="5"/>
                  </a:cubicBezTo>
                  <a:cubicBezTo>
                    <a:pt x="27" y="5"/>
                    <a:pt x="27" y="4"/>
                    <a:pt x="28" y="3"/>
                  </a:cubicBezTo>
                  <a:cubicBezTo>
                    <a:pt x="28" y="2"/>
                    <a:pt x="29" y="0"/>
                    <a:pt x="31" y="0"/>
                  </a:cubicBezTo>
                  <a:cubicBezTo>
                    <a:pt x="33" y="0"/>
                    <a:pt x="34" y="2"/>
                    <a:pt x="34" y="3"/>
                  </a:cubicBezTo>
                  <a:cubicBezTo>
                    <a:pt x="35" y="4"/>
                    <a:pt x="35" y="5"/>
                    <a:pt x="35" y="5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127"/>
            <p:cNvSpPr>
              <a:spLocks/>
            </p:cNvSpPr>
            <p:nvPr/>
          </p:nvSpPr>
          <p:spPr bwMode="auto">
            <a:xfrm>
              <a:off x="9628188" y="3878263"/>
              <a:ext cx="17463" cy="106363"/>
            </a:xfrm>
            <a:custGeom>
              <a:avLst/>
              <a:gdLst>
                <a:gd name="T0" fmla="*/ 3 w 6"/>
                <a:gd name="T1" fmla="*/ 38 h 38"/>
                <a:gd name="T2" fmla="*/ 0 w 6"/>
                <a:gd name="T3" fmla="*/ 35 h 38"/>
                <a:gd name="T4" fmla="*/ 0 w 6"/>
                <a:gd name="T5" fmla="*/ 3 h 38"/>
                <a:gd name="T6" fmla="*/ 3 w 6"/>
                <a:gd name="T7" fmla="*/ 0 h 38"/>
                <a:gd name="T8" fmla="*/ 6 w 6"/>
                <a:gd name="T9" fmla="*/ 3 h 38"/>
                <a:gd name="T10" fmla="*/ 6 w 6"/>
                <a:gd name="T11" fmla="*/ 35 h 38"/>
                <a:gd name="T12" fmla="*/ 3 w 6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8">
                  <a:moveTo>
                    <a:pt x="3" y="38"/>
                  </a:moveTo>
                  <a:cubicBezTo>
                    <a:pt x="2" y="38"/>
                    <a:pt x="0" y="37"/>
                    <a:pt x="0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7"/>
                    <a:pt x="5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28"/>
            <p:cNvSpPr>
              <a:spLocks/>
            </p:cNvSpPr>
            <p:nvPr/>
          </p:nvSpPr>
          <p:spPr bwMode="auto">
            <a:xfrm>
              <a:off x="9729788" y="3917950"/>
              <a:ext cx="63500" cy="95250"/>
            </a:xfrm>
            <a:custGeom>
              <a:avLst/>
              <a:gdLst>
                <a:gd name="T0" fmla="*/ 4 w 23"/>
                <a:gd name="T1" fmla="*/ 34 h 34"/>
                <a:gd name="T2" fmla="*/ 2 w 23"/>
                <a:gd name="T3" fmla="*/ 34 h 34"/>
                <a:gd name="T4" fmla="*/ 1 w 23"/>
                <a:gd name="T5" fmla="*/ 30 h 34"/>
                <a:gd name="T6" fmla="*/ 17 w 23"/>
                <a:gd name="T7" fmla="*/ 2 h 34"/>
                <a:gd name="T8" fmla="*/ 21 w 23"/>
                <a:gd name="T9" fmla="*/ 1 h 34"/>
                <a:gd name="T10" fmla="*/ 22 w 23"/>
                <a:gd name="T11" fmla="*/ 5 h 34"/>
                <a:gd name="T12" fmla="*/ 6 w 23"/>
                <a:gd name="T13" fmla="*/ 33 h 34"/>
                <a:gd name="T14" fmla="*/ 4 w 2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4" y="34"/>
                  </a:moveTo>
                  <a:cubicBezTo>
                    <a:pt x="3" y="34"/>
                    <a:pt x="3" y="34"/>
                    <a:pt x="2" y="34"/>
                  </a:cubicBezTo>
                  <a:cubicBezTo>
                    <a:pt x="1" y="33"/>
                    <a:pt x="0" y="31"/>
                    <a:pt x="1" y="3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2"/>
                    <a:pt x="23" y="3"/>
                    <a:pt x="22" y="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5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29"/>
            <p:cNvSpPr>
              <a:spLocks/>
            </p:cNvSpPr>
            <p:nvPr/>
          </p:nvSpPr>
          <p:spPr bwMode="auto">
            <a:xfrm>
              <a:off x="9805988" y="4024313"/>
              <a:ext cx="98425" cy="65088"/>
            </a:xfrm>
            <a:custGeom>
              <a:avLst/>
              <a:gdLst>
                <a:gd name="T0" fmla="*/ 4 w 35"/>
                <a:gd name="T1" fmla="*/ 23 h 23"/>
                <a:gd name="T2" fmla="*/ 1 w 35"/>
                <a:gd name="T3" fmla="*/ 21 h 23"/>
                <a:gd name="T4" fmla="*/ 2 w 35"/>
                <a:gd name="T5" fmla="*/ 17 h 23"/>
                <a:gd name="T6" fmla="*/ 30 w 35"/>
                <a:gd name="T7" fmla="*/ 1 h 23"/>
                <a:gd name="T8" fmla="*/ 34 w 35"/>
                <a:gd name="T9" fmla="*/ 2 h 23"/>
                <a:gd name="T10" fmla="*/ 33 w 35"/>
                <a:gd name="T11" fmla="*/ 6 h 23"/>
                <a:gd name="T12" fmla="*/ 5 w 35"/>
                <a:gd name="T13" fmla="*/ 22 h 23"/>
                <a:gd name="T14" fmla="*/ 4 w 3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4" y="23"/>
                  </a:moveTo>
                  <a:cubicBezTo>
                    <a:pt x="3" y="23"/>
                    <a:pt x="2" y="22"/>
                    <a:pt x="1" y="21"/>
                  </a:cubicBezTo>
                  <a:cubicBezTo>
                    <a:pt x="0" y="20"/>
                    <a:pt x="1" y="18"/>
                    <a:pt x="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4" y="2"/>
                  </a:cubicBezTo>
                  <a:cubicBezTo>
                    <a:pt x="35" y="4"/>
                    <a:pt x="34" y="6"/>
                    <a:pt x="33" y="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4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130"/>
            <p:cNvSpPr>
              <a:spLocks/>
            </p:cNvSpPr>
            <p:nvPr/>
          </p:nvSpPr>
          <p:spPr bwMode="auto">
            <a:xfrm>
              <a:off x="9832975" y="4173538"/>
              <a:ext cx="109538" cy="17463"/>
            </a:xfrm>
            <a:custGeom>
              <a:avLst/>
              <a:gdLst>
                <a:gd name="T0" fmla="*/ 36 w 39"/>
                <a:gd name="T1" fmla="*/ 6 h 6"/>
                <a:gd name="T2" fmla="*/ 3 w 39"/>
                <a:gd name="T3" fmla="*/ 6 h 6"/>
                <a:gd name="T4" fmla="*/ 0 w 39"/>
                <a:gd name="T5" fmla="*/ 3 h 6"/>
                <a:gd name="T6" fmla="*/ 3 w 39"/>
                <a:gd name="T7" fmla="*/ 0 h 6"/>
                <a:gd name="T8" fmla="*/ 36 w 39"/>
                <a:gd name="T9" fmla="*/ 0 h 6"/>
                <a:gd name="T10" fmla="*/ 39 w 39"/>
                <a:gd name="T11" fmla="*/ 3 h 6"/>
                <a:gd name="T12" fmla="*/ 36 w 3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">
                  <a:moveTo>
                    <a:pt x="36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2"/>
                    <a:pt x="39" y="3"/>
                  </a:cubicBezTo>
                  <a:cubicBezTo>
                    <a:pt x="39" y="5"/>
                    <a:pt x="38" y="6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131"/>
            <p:cNvSpPr>
              <a:spLocks/>
            </p:cNvSpPr>
            <p:nvPr/>
          </p:nvSpPr>
          <p:spPr bwMode="auto">
            <a:xfrm>
              <a:off x="9805988" y="4275138"/>
              <a:ext cx="98425" cy="65088"/>
            </a:xfrm>
            <a:custGeom>
              <a:avLst/>
              <a:gdLst>
                <a:gd name="T0" fmla="*/ 31 w 35"/>
                <a:gd name="T1" fmla="*/ 23 h 23"/>
                <a:gd name="T2" fmla="*/ 30 w 35"/>
                <a:gd name="T3" fmla="*/ 22 h 23"/>
                <a:gd name="T4" fmla="*/ 2 w 35"/>
                <a:gd name="T5" fmla="*/ 6 h 23"/>
                <a:gd name="T6" fmla="*/ 1 w 35"/>
                <a:gd name="T7" fmla="*/ 2 h 23"/>
                <a:gd name="T8" fmla="*/ 5 w 35"/>
                <a:gd name="T9" fmla="*/ 1 h 23"/>
                <a:gd name="T10" fmla="*/ 33 w 35"/>
                <a:gd name="T11" fmla="*/ 17 h 23"/>
                <a:gd name="T12" fmla="*/ 34 w 35"/>
                <a:gd name="T13" fmla="*/ 21 h 23"/>
                <a:gd name="T14" fmla="*/ 31 w 3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31" y="23"/>
                  </a:moveTo>
                  <a:cubicBezTo>
                    <a:pt x="31" y="23"/>
                    <a:pt x="30" y="23"/>
                    <a:pt x="30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5" y="20"/>
                    <a:pt x="34" y="21"/>
                  </a:cubicBezTo>
                  <a:cubicBezTo>
                    <a:pt x="33" y="22"/>
                    <a:pt x="32" y="23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32"/>
            <p:cNvSpPr>
              <a:spLocks/>
            </p:cNvSpPr>
            <p:nvPr/>
          </p:nvSpPr>
          <p:spPr bwMode="auto">
            <a:xfrm>
              <a:off x="9478963" y="3917950"/>
              <a:ext cx="65088" cy="95250"/>
            </a:xfrm>
            <a:custGeom>
              <a:avLst/>
              <a:gdLst>
                <a:gd name="T0" fmla="*/ 20 w 23"/>
                <a:gd name="T1" fmla="*/ 34 h 34"/>
                <a:gd name="T2" fmla="*/ 17 w 23"/>
                <a:gd name="T3" fmla="*/ 33 h 34"/>
                <a:gd name="T4" fmla="*/ 1 w 23"/>
                <a:gd name="T5" fmla="*/ 5 h 34"/>
                <a:gd name="T6" fmla="*/ 2 w 23"/>
                <a:gd name="T7" fmla="*/ 1 h 34"/>
                <a:gd name="T8" fmla="*/ 6 w 23"/>
                <a:gd name="T9" fmla="*/ 2 h 34"/>
                <a:gd name="T10" fmla="*/ 22 w 23"/>
                <a:gd name="T11" fmla="*/ 30 h 34"/>
                <a:gd name="T12" fmla="*/ 21 w 23"/>
                <a:gd name="T13" fmla="*/ 34 h 34"/>
                <a:gd name="T14" fmla="*/ 20 w 2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4">
                  <a:moveTo>
                    <a:pt x="20" y="34"/>
                  </a:moveTo>
                  <a:cubicBezTo>
                    <a:pt x="19" y="34"/>
                    <a:pt x="18" y="34"/>
                    <a:pt x="17" y="3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6" y="0"/>
                    <a:pt x="6" y="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3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33"/>
            <p:cNvSpPr>
              <a:spLocks/>
            </p:cNvSpPr>
            <p:nvPr/>
          </p:nvSpPr>
          <p:spPr bwMode="auto">
            <a:xfrm>
              <a:off x="9372600" y="4024313"/>
              <a:ext cx="98425" cy="65088"/>
            </a:xfrm>
            <a:custGeom>
              <a:avLst/>
              <a:gdLst>
                <a:gd name="T0" fmla="*/ 31 w 35"/>
                <a:gd name="T1" fmla="*/ 23 h 23"/>
                <a:gd name="T2" fmla="*/ 30 w 35"/>
                <a:gd name="T3" fmla="*/ 22 h 23"/>
                <a:gd name="T4" fmla="*/ 2 w 35"/>
                <a:gd name="T5" fmla="*/ 6 h 23"/>
                <a:gd name="T6" fmla="*/ 1 w 35"/>
                <a:gd name="T7" fmla="*/ 2 h 23"/>
                <a:gd name="T8" fmla="*/ 5 w 35"/>
                <a:gd name="T9" fmla="*/ 1 h 23"/>
                <a:gd name="T10" fmla="*/ 33 w 35"/>
                <a:gd name="T11" fmla="*/ 17 h 23"/>
                <a:gd name="T12" fmla="*/ 34 w 35"/>
                <a:gd name="T13" fmla="*/ 21 h 23"/>
                <a:gd name="T14" fmla="*/ 31 w 3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31" y="23"/>
                  </a:moveTo>
                  <a:cubicBezTo>
                    <a:pt x="31" y="23"/>
                    <a:pt x="30" y="23"/>
                    <a:pt x="30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5" y="20"/>
                    <a:pt x="34" y="21"/>
                  </a:cubicBezTo>
                  <a:cubicBezTo>
                    <a:pt x="33" y="22"/>
                    <a:pt x="32" y="23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34"/>
            <p:cNvSpPr>
              <a:spLocks/>
            </p:cNvSpPr>
            <p:nvPr/>
          </p:nvSpPr>
          <p:spPr bwMode="auto">
            <a:xfrm>
              <a:off x="9332913" y="4173538"/>
              <a:ext cx="106363" cy="17463"/>
            </a:xfrm>
            <a:custGeom>
              <a:avLst/>
              <a:gdLst>
                <a:gd name="T0" fmla="*/ 35 w 38"/>
                <a:gd name="T1" fmla="*/ 6 h 6"/>
                <a:gd name="T2" fmla="*/ 3 w 38"/>
                <a:gd name="T3" fmla="*/ 6 h 6"/>
                <a:gd name="T4" fmla="*/ 0 w 38"/>
                <a:gd name="T5" fmla="*/ 3 h 6"/>
                <a:gd name="T6" fmla="*/ 3 w 38"/>
                <a:gd name="T7" fmla="*/ 0 h 6"/>
                <a:gd name="T8" fmla="*/ 35 w 38"/>
                <a:gd name="T9" fmla="*/ 0 h 6"/>
                <a:gd name="T10" fmla="*/ 38 w 38"/>
                <a:gd name="T11" fmla="*/ 3 h 6"/>
                <a:gd name="T12" fmla="*/ 35 w 3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">
                  <a:moveTo>
                    <a:pt x="35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2"/>
                    <a:pt x="38" y="3"/>
                  </a:cubicBezTo>
                  <a:cubicBezTo>
                    <a:pt x="38" y="5"/>
                    <a:pt x="37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35"/>
            <p:cNvSpPr>
              <a:spLocks/>
            </p:cNvSpPr>
            <p:nvPr/>
          </p:nvSpPr>
          <p:spPr bwMode="auto">
            <a:xfrm>
              <a:off x="9372600" y="4275138"/>
              <a:ext cx="98425" cy="65088"/>
            </a:xfrm>
            <a:custGeom>
              <a:avLst/>
              <a:gdLst>
                <a:gd name="T0" fmla="*/ 3 w 35"/>
                <a:gd name="T1" fmla="*/ 23 h 23"/>
                <a:gd name="T2" fmla="*/ 1 w 35"/>
                <a:gd name="T3" fmla="*/ 21 h 23"/>
                <a:gd name="T4" fmla="*/ 2 w 35"/>
                <a:gd name="T5" fmla="*/ 17 h 23"/>
                <a:gd name="T6" fmla="*/ 30 w 35"/>
                <a:gd name="T7" fmla="*/ 1 h 23"/>
                <a:gd name="T8" fmla="*/ 34 w 35"/>
                <a:gd name="T9" fmla="*/ 2 h 23"/>
                <a:gd name="T10" fmla="*/ 33 w 35"/>
                <a:gd name="T11" fmla="*/ 7 h 23"/>
                <a:gd name="T12" fmla="*/ 5 w 35"/>
                <a:gd name="T13" fmla="*/ 23 h 23"/>
                <a:gd name="T14" fmla="*/ 3 w 3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2" y="23"/>
                    <a:pt x="1" y="22"/>
                    <a:pt x="1" y="21"/>
                  </a:cubicBezTo>
                  <a:cubicBezTo>
                    <a:pt x="0" y="20"/>
                    <a:pt x="0" y="18"/>
                    <a:pt x="2" y="1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4" y="2"/>
                  </a:cubicBezTo>
                  <a:cubicBezTo>
                    <a:pt x="35" y="4"/>
                    <a:pt x="34" y="6"/>
                    <a:pt x="33" y="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36"/>
            <p:cNvSpPr>
              <a:spLocks noEditPoints="1"/>
            </p:cNvSpPr>
            <p:nvPr/>
          </p:nvSpPr>
          <p:spPr bwMode="auto">
            <a:xfrm>
              <a:off x="9474200" y="4013200"/>
              <a:ext cx="328613" cy="388938"/>
            </a:xfrm>
            <a:custGeom>
              <a:avLst/>
              <a:gdLst>
                <a:gd name="T0" fmla="*/ 85 w 117"/>
                <a:gd name="T1" fmla="*/ 138 h 138"/>
                <a:gd name="T2" fmla="*/ 85 w 117"/>
                <a:gd name="T3" fmla="*/ 138 h 138"/>
                <a:gd name="T4" fmla="*/ 31 w 117"/>
                <a:gd name="T5" fmla="*/ 138 h 138"/>
                <a:gd name="T6" fmla="*/ 26 w 117"/>
                <a:gd name="T7" fmla="*/ 133 h 138"/>
                <a:gd name="T8" fmla="*/ 26 w 117"/>
                <a:gd name="T9" fmla="*/ 133 h 138"/>
                <a:gd name="T10" fmla="*/ 22 w 117"/>
                <a:gd name="T11" fmla="*/ 113 h 138"/>
                <a:gd name="T12" fmla="*/ 0 w 117"/>
                <a:gd name="T13" fmla="*/ 58 h 138"/>
                <a:gd name="T14" fmla="*/ 58 w 117"/>
                <a:gd name="T15" fmla="*/ 0 h 138"/>
                <a:gd name="T16" fmla="*/ 117 w 117"/>
                <a:gd name="T17" fmla="*/ 58 h 138"/>
                <a:gd name="T18" fmla="*/ 94 w 117"/>
                <a:gd name="T19" fmla="*/ 113 h 138"/>
                <a:gd name="T20" fmla="*/ 90 w 117"/>
                <a:gd name="T21" fmla="*/ 132 h 138"/>
                <a:gd name="T22" fmla="*/ 90 w 117"/>
                <a:gd name="T23" fmla="*/ 133 h 138"/>
                <a:gd name="T24" fmla="*/ 85 w 117"/>
                <a:gd name="T25" fmla="*/ 138 h 138"/>
                <a:gd name="T26" fmla="*/ 31 w 117"/>
                <a:gd name="T27" fmla="*/ 128 h 138"/>
                <a:gd name="T28" fmla="*/ 26 w 117"/>
                <a:gd name="T29" fmla="*/ 133 h 138"/>
                <a:gd name="T30" fmla="*/ 31 w 117"/>
                <a:gd name="T31" fmla="*/ 128 h 138"/>
                <a:gd name="T32" fmla="*/ 86 w 117"/>
                <a:gd name="T33" fmla="*/ 128 h 138"/>
                <a:gd name="T34" fmla="*/ 88 w 117"/>
                <a:gd name="T35" fmla="*/ 129 h 138"/>
                <a:gd name="T36" fmla="*/ 86 w 117"/>
                <a:gd name="T37" fmla="*/ 128 h 138"/>
                <a:gd name="T38" fmla="*/ 36 w 117"/>
                <a:gd name="T39" fmla="*/ 128 h 138"/>
                <a:gd name="T40" fmla="*/ 80 w 117"/>
                <a:gd name="T41" fmla="*/ 128 h 138"/>
                <a:gd name="T42" fmla="*/ 81 w 117"/>
                <a:gd name="T43" fmla="*/ 124 h 138"/>
                <a:gd name="T44" fmla="*/ 86 w 117"/>
                <a:gd name="T45" fmla="*/ 107 h 138"/>
                <a:gd name="T46" fmla="*/ 106 w 117"/>
                <a:gd name="T47" fmla="*/ 58 h 138"/>
                <a:gd name="T48" fmla="*/ 58 w 117"/>
                <a:gd name="T49" fmla="*/ 10 h 138"/>
                <a:gd name="T50" fmla="*/ 10 w 117"/>
                <a:gd name="T51" fmla="*/ 58 h 138"/>
                <a:gd name="T52" fmla="*/ 30 w 117"/>
                <a:gd name="T53" fmla="*/ 107 h 138"/>
                <a:gd name="T54" fmla="*/ 36 w 117"/>
                <a:gd name="T55" fmla="*/ 124 h 138"/>
                <a:gd name="T56" fmla="*/ 36 w 117"/>
                <a:gd name="T57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38">
                  <a:moveTo>
                    <a:pt x="85" y="138"/>
                  </a:moveTo>
                  <a:cubicBezTo>
                    <a:pt x="85" y="138"/>
                    <a:pt x="85" y="138"/>
                    <a:pt x="85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28" y="138"/>
                    <a:pt x="26" y="136"/>
                    <a:pt x="26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29"/>
                    <a:pt x="26" y="118"/>
                    <a:pt x="22" y="113"/>
                  </a:cubicBezTo>
                  <a:cubicBezTo>
                    <a:pt x="1" y="85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7" y="26"/>
                    <a:pt x="117" y="58"/>
                  </a:cubicBezTo>
                  <a:cubicBezTo>
                    <a:pt x="117" y="58"/>
                    <a:pt x="116" y="85"/>
                    <a:pt x="94" y="113"/>
                  </a:cubicBezTo>
                  <a:cubicBezTo>
                    <a:pt x="90" y="118"/>
                    <a:pt x="90" y="129"/>
                    <a:pt x="90" y="132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6"/>
                    <a:pt x="88" y="138"/>
                    <a:pt x="85" y="138"/>
                  </a:cubicBezTo>
                  <a:close/>
                  <a:moveTo>
                    <a:pt x="31" y="128"/>
                  </a:moveTo>
                  <a:cubicBezTo>
                    <a:pt x="28" y="128"/>
                    <a:pt x="26" y="130"/>
                    <a:pt x="26" y="133"/>
                  </a:cubicBezTo>
                  <a:cubicBezTo>
                    <a:pt x="27" y="130"/>
                    <a:pt x="29" y="128"/>
                    <a:pt x="31" y="128"/>
                  </a:cubicBezTo>
                  <a:close/>
                  <a:moveTo>
                    <a:pt x="86" y="128"/>
                  </a:moveTo>
                  <a:cubicBezTo>
                    <a:pt x="87" y="128"/>
                    <a:pt x="88" y="129"/>
                    <a:pt x="88" y="129"/>
                  </a:cubicBezTo>
                  <a:cubicBezTo>
                    <a:pt x="88" y="129"/>
                    <a:pt x="87" y="128"/>
                    <a:pt x="86" y="128"/>
                  </a:cubicBezTo>
                  <a:close/>
                  <a:moveTo>
                    <a:pt x="36" y="128"/>
                  </a:moveTo>
                  <a:cubicBezTo>
                    <a:pt x="80" y="128"/>
                    <a:pt x="80" y="128"/>
                    <a:pt x="80" y="128"/>
                  </a:cubicBezTo>
                  <a:cubicBezTo>
                    <a:pt x="80" y="126"/>
                    <a:pt x="81" y="124"/>
                    <a:pt x="81" y="124"/>
                  </a:cubicBezTo>
                  <a:cubicBezTo>
                    <a:pt x="81" y="117"/>
                    <a:pt x="83" y="111"/>
                    <a:pt x="86" y="107"/>
                  </a:cubicBezTo>
                  <a:cubicBezTo>
                    <a:pt x="106" y="82"/>
                    <a:pt x="106" y="58"/>
                    <a:pt x="106" y="58"/>
                  </a:cubicBezTo>
                  <a:cubicBezTo>
                    <a:pt x="106" y="31"/>
                    <a:pt x="85" y="10"/>
                    <a:pt x="58" y="10"/>
                  </a:cubicBezTo>
                  <a:cubicBezTo>
                    <a:pt x="32" y="10"/>
                    <a:pt x="10" y="31"/>
                    <a:pt x="10" y="58"/>
                  </a:cubicBezTo>
                  <a:cubicBezTo>
                    <a:pt x="10" y="58"/>
                    <a:pt x="11" y="82"/>
                    <a:pt x="30" y="107"/>
                  </a:cubicBezTo>
                  <a:cubicBezTo>
                    <a:pt x="34" y="111"/>
                    <a:pt x="35" y="117"/>
                    <a:pt x="36" y="124"/>
                  </a:cubicBezTo>
                  <a:cubicBezTo>
                    <a:pt x="36" y="124"/>
                    <a:pt x="36" y="126"/>
                    <a:pt x="3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7"/>
            <p:cNvSpPr>
              <a:spLocks/>
            </p:cNvSpPr>
            <p:nvPr/>
          </p:nvSpPr>
          <p:spPr bwMode="auto">
            <a:xfrm>
              <a:off x="9551988" y="4403725"/>
              <a:ext cx="171450" cy="28575"/>
            </a:xfrm>
            <a:custGeom>
              <a:avLst/>
              <a:gdLst>
                <a:gd name="T0" fmla="*/ 56 w 61"/>
                <a:gd name="T1" fmla="*/ 10 h 10"/>
                <a:gd name="T2" fmla="*/ 5 w 61"/>
                <a:gd name="T3" fmla="*/ 10 h 10"/>
                <a:gd name="T4" fmla="*/ 0 w 61"/>
                <a:gd name="T5" fmla="*/ 5 h 10"/>
                <a:gd name="T6" fmla="*/ 5 w 61"/>
                <a:gd name="T7" fmla="*/ 0 h 10"/>
                <a:gd name="T8" fmla="*/ 56 w 61"/>
                <a:gd name="T9" fmla="*/ 0 h 10"/>
                <a:gd name="T10" fmla="*/ 61 w 61"/>
                <a:gd name="T11" fmla="*/ 5 h 10"/>
                <a:gd name="T12" fmla="*/ 56 w 6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0">
                  <a:moveTo>
                    <a:pt x="5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1" y="2"/>
                    <a:pt x="61" y="5"/>
                  </a:cubicBezTo>
                  <a:cubicBezTo>
                    <a:pt x="61" y="8"/>
                    <a:pt x="58" y="10"/>
                    <a:pt x="5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38"/>
            <p:cNvSpPr>
              <a:spLocks/>
            </p:cNvSpPr>
            <p:nvPr/>
          </p:nvSpPr>
          <p:spPr bwMode="auto">
            <a:xfrm>
              <a:off x="9563100" y="4435475"/>
              <a:ext cx="149225" cy="28575"/>
            </a:xfrm>
            <a:custGeom>
              <a:avLst/>
              <a:gdLst>
                <a:gd name="T0" fmla="*/ 48 w 53"/>
                <a:gd name="T1" fmla="*/ 10 h 10"/>
                <a:gd name="T2" fmla="*/ 5 w 53"/>
                <a:gd name="T3" fmla="*/ 10 h 10"/>
                <a:gd name="T4" fmla="*/ 0 w 53"/>
                <a:gd name="T5" fmla="*/ 5 h 10"/>
                <a:gd name="T6" fmla="*/ 5 w 53"/>
                <a:gd name="T7" fmla="*/ 0 h 10"/>
                <a:gd name="T8" fmla="*/ 48 w 53"/>
                <a:gd name="T9" fmla="*/ 0 h 10"/>
                <a:gd name="T10" fmla="*/ 53 w 53"/>
                <a:gd name="T11" fmla="*/ 5 h 10"/>
                <a:gd name="T12" fmla="*/ 48 w 5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0">
                  <a:moveTo>
                    <a:pt x="48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2"/>
                    <a:pt x="53" y="5"/>
                  </a:cubicBezTo>
                  <a:cubicBezTo>
                    <a:pt x="53" y="8"/>
                    <a:pt x="51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39"/>
            <p:cNvSpPr>
              <a:spLocks/>
            </p:cNvSpPr>
            <p:nvPr/>
          </p:nvSpPr>
          <p:spPr bwMode="auto">
            <a:xfrm>
              <a:off x="9580563" y="4465638"/>
              <a:ext cx="114300" cy="28575"/>
            </a:xfrm>
            <a:custGeom>
              <a:avLst/>
              <a:gdLst>
                <a:gd name="T0" fmla="*/ 36 w 41"/>
                <a:gd name="T1" fmla="*/ 10 h 10"/>
                <a:gd name="T2" fmla="*/ 5 w 41"/>
                <a:gd name="T3" fmla="*/ 10 h 10"/>
                <a:gd name="T4" fmla="*/ 0 w 41"/>
                <a:gd name="T5" fmla="*/ 5 h 10"/>
                <a:gd name="T6" fmla="*/ 5 w 41"/>
                <a:gd name="T7" fmla="*/ 0 h 10"/>
                <a:gd name="T8" fmla="*/ 36 w 41"/>
                <a:gd name="T9" fmla="*/ 0 h 10"/>
                <a:gd name="T10" fmla="*/ 41 w 41"/>
                <a:gd name="T11" fmla="*/ 5 h 10"/>
                <a:gd name="T12" fmla="*/ 36 w 4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0">
                  <a:moveTo>
                    <a:pt x="3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1" y="2"/>
                    <a:pt x="41" y="5"/>
                  </a:cubicBezTo>
                  <a:cubicBezTo>
                    <a:pt x="41" y="7"/>
                    <a:pt x="38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21895">
                <a:defRPr/>
              </a:pPr>
              <a:endParaRPr lang="en-US" sz="1224" b="1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Content Placeholder 2"/>
          <p:cNvSpPr txBox="1">
            <a:spLocks/>
          </p:cNvSpPr>
          <p:nvPr/>
        </p:nvSpPr>
        <p:spPr>
          <a:xfrm>
            <a:off x="6909857" y="2266365"/>
            <a:ext cx="506361" cy="60137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21895">
              <a:buNone/>
              <a:defRPr/>
            </a:pPr>
            <a:r>
              <a:rPr lang="it-IT" sz="3673" b="1" dirty="0">
                <a:solidFill>
                  <a:schemeClr val="accent1"/>
                </a:solidFill>
                <a:latin typeface="Arial"/>
                <a:cs typeface="Arial"/>
              </a:rPr>
              <a:t>?</a:t>
            </a:r>
            <a:endParaRPr lang="en-US" sz="3673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74" name="Immagine 73" descr="target.wmf"/>
          <p:cNvPicPr>
            <a:picLocks noChangeAspect="1"/>
          </p:cNvPicPr>
          <p:nvPr/>
        </p:nvPicPr>
        <p:blipFill>
          <a:blip r:embed="rId2" cstate="email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106" y="1521100"/>
            <a:ext cx="482608" cy="482608"/>
          </a:xfrm>
          <a:prstGeom prst="rect">
            <a:avLst/>
          </a:prstGeom>
        </p:spPr>
      </p:pic>
      <p:sp>
        <p:nvSpPr>
          <p:cNvPr id="63" name="Segnaposto testo 4">
            <a:extLst>
              <a:ext uri="{FF2B5EF4-FFF2-40B4-BE49-F238E27FC236}">
                <a16:creationId xmlns:a16="http://schemas.microsoft.com/office/drawing/2014/main" id="{FFDBA915-08C5-5546-9827-C7FA82406B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5210" y="1667719"/>
            <a:ext cx="3162300" cy="1028636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it-IT" sz="2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Cos’è:</a:t>
            </a:r>
            <a:br>
              <a:rPr lang="it-IT" sz="2000" dirty="0">
                <a:solidFill>
                  <a:schemeClr val="bg1"/>
                </a:solidFill>
                <a:latin typeface="Arial Narrow" charset="0"/>
                <a:cs typeface="Arial Narrow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un’</a:t>
            </a:r>
            <a:r>
              <a:rPr lang="it-IT" altLang="ja-JP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associazione senza scopo </a:t>
            </a:r>
            <a:br>
              <a:rPr lang="it-IT" altLang="ja-JP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altLang="ja-JP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 lucro i cui soci sono </a:t>
            </a:r>
            <a:br>
              <a:rPr lang="it-IT" altLang="ja-JP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altLang="ja-JP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esclusivamente datori di lavoro.</a:t>
            </a:r>
            <a:r>
              <a:rPr lang="en-US" altLang="ja-JP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4" name="Segnaposto testo 4">
            <a:extLst>
              <a:ext uri="{FF2B5EF4-FFF2-40B4-BE49-F238E27FC236}">
                <a16:creationId xmlns:a16="http://schemas.microsoft.com/office/drawing/2014/main" id="{41C510C4-4D53-3C4A-B1B5-2364CD053D5E}"/>
              </a:ext>
            </a:extLst>
          </p:cNvPr>
          <p:cNvSpPr txBox="1">
            <a:spLocks/>
          </p:cNvSpPr>
          <p:nvPr/>
        </p:nvSpPr>
        <p:spPr>
          <a:xfrm>
            <a:off x="2824277" y="2336018"/>
            <a:ext cx="3291577" cy="1241771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it-IT" sz="2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Obiettivo:</a:t>
            </a:r>
            <a:br>
              <a:rPr lang="it-IT" sz="2000" dirty="0">
                <a:solidFill>
                  <a:schemeClr val="bg1"/>
                </a:solidFill>
                <a:latin typeface="Arial Narrow" charset="0"/>
                <a:cs typeface="Arial Narrow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aiutare le aziende, enti e istituzioni socie </a:t>
            </a:r>
            <a:b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 comprendere le potenzialità di business </a:t>
            </a:r>
            <a:b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legate allo sviluppo di strategie e buone pratiche rispettose della diversità. </a:t>
            </a:r>
          </a:p>
        </p:txBody>
      </p:sp>
      <p:sp>
        <p:nvSpPr>
          <p:cNvPr id="59" name="Segnaposto testo 4">
            <a:extLst>
              <a:ext uri="{FF2B5EF4-FFF2-40B4-BE49-F238E27FC236}">
                <a16:creationId xmlns:a16="http://schemas.microsoft.com/office/drawing/2014/main" id="{04DCA110-DAD9-9D4A-8284-9AA89F773F1B}"/>
              </a:ext>
            </a:extLst>
          </p:cNvPr>
          <p:cNvSpPr txBox="1">
            <a:spLocks/>
          </p:cNvSpPr>
          <p:nvPr/>
        </p:nvSpPr>
        <p:spPr>
          <a:xfrm>
            <a:off x="5712152" y="2989771"/>
            <a:ext cx="3291577" cy="1241771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it-IT" sz="2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Cosa fa:</a:t>
            </a:r>
            <a:br>
              <a:rPr lang="it-IT" sz="2000" dirty="0">
                <a:solidFill>
                  <a:schemeClr val="bg1"/>
                </a:solidFill>
                <a:latin typeface="Arial Narrow" charset="0"/>
                <a:cs typeface="Arial Narrow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supporta le aziende, enti e istituzioni private </a:t>
            </a:r>
            <a:b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pubbliche a creare ambienti di lavoro </a:t>
            </a:r>
            <a:b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inclusivi e rispettosi di tutti i dipendenti, </a:t>
            </a:r>
            <a:b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in particolare di quelli LGBT+.</a:t>
            </a:r>
          </a:p>
        </p:txBody>
      </p:sp>
    </p:spTree>
    <p:extLst>
      <p:ext uri="{BB962C8B-B14F-4D97-AF65-F5344CB8AC3E}">
        <p14:creationId xmlns:p14="http://schemas.microsoft.com/office/powerpoint/2010/main" val="14001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745405-395E-A115-74EC-5ADDA206C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ALCUNI NUMERI – NON DISCRIMINAZIONE LGBT+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CD8B1D-0450-C494-D9D4-1CC2341D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1BF8540-4293-1042-77ED-ECBC7C06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00" y="823070"/>
            <a:ext cx="6470400" cy="3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745405-395E-A115-74EC-5ADDA206C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ALCUNI NUMERI – GENITORIALITÀ SOCIALE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CD8B1D-0450-C494-D9D4-1CC2341D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98CB03-FBFB-EF7C-128D-1606297F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41" y="821709"/>
            <a:ext cx="7139318" cy="3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0745405-395E-A115-74EC-5ADDA206C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ALCUNI NUMERI – AFFERMAZIONE DI GENERE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CD8B1D-0450-C494-D9D4-1CC2341D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7D6A63-D4A3-5508-3F5C-5FC5DFC6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00" y="812910"/>
            <a:ext cx="6470400" cy="3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6A703EBA-1014-9D41-A4DD-A9F4B9D7C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PROGETTI DI PARKS</a:t>
            </a:r>
          </a:p>
          <a:p>
            <a:pPr marL="60462" lvl="1" indent="-50745">
              <a:buNone/>
            </a:pPr>
            <a:r>
              <a:rPr lang="it-IT" dirty="0"/>
              <a:t>LGBT+ People </a:t>
            </a:r>
            <a:r>
              <a:rPr lang="it-IT" dirty="0" err="1"/>
              <a:t>at</a:t>
            </a:r>
            <a:r>
              <a:rPr lang="it-IT" dirty="0"/>
              <a:t> work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F4D71C-AE03-BF40-BBB2-27F3E8B9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4" name="Google Shape;431;p14">
            <a:extLst>
              <a:ext uri="{FF2B5EF4-FFF2-40B4-BE49-F238E27FC236}">
                <a16:creationId xmlns:a16="http://schemas.microsoft.com/office/drawing/2014/main" id="{D4AA66C9-2223-536A-6E2D-733D7377B1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1715267"/>
            <a:ext cx="4515855" cy="2915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33;p14">
            <a:extLst>
              <a:ext uri="{FF2B5EF4-FFF2-40B4-BE49-F238E27FC236}">
                <a16:creationId xmlns:a16="http://schemas.microsoft.com/office/drawing/2014/main" id="{8172473C-2339-336F-8C1B-13CD0249B402}"/>
              </a:ext>
            </a:extLst>
          </p:cNvPr>
          <p:cNvSpPr txBox="1">
            <a:spLocks/>
          </p:cNvSpPr>
          <p:nvPr/>
        </p:nvSpPr>
        <p:spPr>
          <a:xfrm>
            <a:off x="360000" y="917546"/>
            <a:ext cx="8481393" cy="74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spAutoFit/>
          </a:bodyPr>
          <a:lstStyle>
            <a:lvl1pPr marL="0" indent="0" algn="l" defTabSz="354635" rtl="0" eaLnBrk="1" latinLnBrk="0" hangingPunct="1">
              <a:spcBef>
                <a:spcPct val="20000"/>
              </a:spcBef>
              <a:buFontTx/>
              <a:buNone/>
              <a:defRPr sz="2448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360" b="0" i="1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595959"/>
              </a:buClr>
              <a:buSzPts val="1400"/>
              <a:buFont typeface="Arial Narrow"/>
              <a:buNone/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LGBT+ People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at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Work è un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incontro tra aziende, professionisti e istituzioni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invitati a confrontarsi sulle migliori </a:t>
            </a: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pratiche italiane in tema di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Diversity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Management, a interrogarsi sulle sfide di oggi e sulle opportunità per il futuro </a:t>
            </a:r>
            <a:b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e ad analizzare i modi in cui investire sul capitale umano LGBT+.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Google Shape;436;p14">
            <a:extLst>
              <a:ext uri="{FF2B5EF4-FFF2-40B4-BE49-F238E27FC236}">
                <a16:creationId xmlns:a16="http://schemas.microsoft.com/office/drawing/2014/main" id="{1B9D2509-FD3F-B9FC-B812-351C8C787AA3}"/>
              </a:ext>
            </a:extLst>
          </p:cNvPr>
          <p:cNvSpPr txBox="1"/>
          <p:nvPr/>
        </p:nvSpPr>
        <p:spPr>
          <a:xfrm>
            <a:off x="4617939" y="1662142"/>
            <a:ext cx="3677445" cy="114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925" tIns="35450" rIns="70925" bIns="35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 Narrow"/>
              <a:buNone/>
            </a:pPr>
            <a:r>
              <a:rPr lang="it-IT" sz="1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Obiettivo del forum </a:t>
            </a:r>
            <a: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è fornire una visione</a:t>
            </a:r>
            <a:b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su come costruire sul proprio capitale umano, </a:t>
            </a:r>
            <a:b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e in particolare su quello LGBT+, per migliorare</a:t>
            </a:r>
            <a:b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le proprie performance e utilizzare la diversità </a:t>
            </a:r>
            <a:b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come chiave per il successo.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DE9102D-7EAF-C4F2-3578-14A08CD4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55" y="2942301"/>
            <a:ext cx="3106749" cy="7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LGBT PEOPLE AT WORK 2023</a:t>
            </a:r>
          </a:p>
          <a:p>
            <a:pPr lvl="1"/>
            <a:endParaRPr lang="it-IT" dirty="0"/>
          </a:p>
        </p:txBody>
      </p:sp>
      <p:sp>
        <p:nvSpPr>
          <p:cNvPr id="75" name="Segnaposto numero diapositiva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2" name="Google Shape;444;p15">
            <a:extLst>
              <a:ext uri="{FF2B5EF4-FFF2-40B4-BE49-F238E27FC236}">
                <a16:creationId xmlns:a16="http://schemas.microsoft.com/office/drawing/2014/main" id="{9E1DCC60-30AA-3E39-E28B-A79210011294}"/>
              </a:ext>
            </a:extLst>
          </p:cNvPr>
          <p:cNvSpPr txBox="1"/>
          <p:nvPr/>
        </p:nvSpPr>
        <p:spPr>
          <a:xfrm>
            <a:off x="3112234" y="3818322"/>
            <a:ext cx="1985351" cy="29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25" tIns="23100" rIns="46225" bIns="231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chemeClr val="bg2"/>
                </a:solidFill>
                <a:latin typeface="Arial Narrow"/>
                <a:ea typeface="Arial Narrow"/>
                <a:cs typeface="Arial Narrow"/>
                <a:sym typeface="Arial Narrow"/>
              </a:rPr>
              <a:t>www.lgbtpeopleatwork.it</a:t>
            </a:r>
            <a:endParaRPr sz="16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87E147-6BA8-A0F2-10A2-D9C31275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237"/>
            <a:ext cx="2850507" cy="1898179"/>
          </a:xfrm>
          <a:prstGeom prst="rect">
            <a:avLst/>
          </a:prstGeom>
        </p:spPr>
      </p:pic>
      <p:sp>
        <p:nvSpPr>
          <p:cNvPr id="6" name="Google Shape;436;p14">
            <a:extLst>
              <a:ext uri="{FF2B5EF4-FFF2-40B4-BE49-F238E27FC236}">
                <a16:creationId xmlns:a16="http://schemas.microsoft.com/office/drawing/2014/main" id="{E4CA7745-C65E-B682-AE47-2C7F9C8F9114}"/>
              </a:ext>
            </a:extLst>
          </p:cNvPr>
          <p:cNvSpPr txBox="1"/>
          <p:nvPr/>
        </p:nvSpPr>
        <p:spPr>
          <a:xfrm>
            <a:off x="3052200" y="1780950"/>
            <a:ext cx="5838707" cy="210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925" tIns="35450" rIns="70925" bIns="35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400"/>
              <a:buFont typeface="Arial Narrow"/>
              <a:buNone/>
            </a:pP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Nella sua nona edizione, il business forum ha preso spunto dalla storia del teatro </a:t>
            </a:r>
            <a:b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per parlare delle principali questioni LGBTQIA+.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400"/>
              <a:buFont typeface="Arial Narrow"/>
              <a:buNone/>
            </a:pP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Nella parte dedicata al passato, ispirata a </a:t>
            </a:r>
            <a:r>
              <a:rPr lang="it-IT" sz="1400" i="1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Così è (se vi pare)</a:t>
            </a: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 di Pirandello, </a:t>
            </a:r>
            <a:b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abbiamo ripercorso le tappe più importanti del forum stesso e di Parks - Liberi e Uguali.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400"/>
              <a:buFont typeface="Arial Narrow"/>
              <a:buNone/>
            </a:pP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La sezione dedicata al presente, in omaggio a </a:t>
            </a:r>
            <a:r>
              <a:rPr lang="it-IT" sz="1400" i="1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La cantatrice calva </a:t>
            </a: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di Ionesco, ha trattato delle lotte attuali della comunità.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1400"/>
              <a:buFont typeface="Arial Narrow"/>
              <a:buNone/>
            </a:pP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Infine, ci siamo proiettati nel futuro e nella costruzione di un mondo più inclusivo, cullandoci nel </a:t>
            </a:r>
            <a:r>
              <a:rPr lang="it-IT" sz="1400" i="1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Sogno di una notte di mezza estate </a:t>
            </a:r>
            <a:r>
              <a:rPr lang="it-IT" sz="1400" i="0" dirty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di Shakespeare.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9E4342-4291-1BA3-4B55-892B9ACA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601"/>
            <a:ext cx="2850506" cy="19000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A3AB27-234F-5924-FA0E-B57FDB291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095" y="779237"/>
            <a:ext cx="3200400" cy="7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1D123B3-5D80-DE8E-8101-3A2E8B5BC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EVENTI DI PARKS – ANNO 2024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44FDE7-1DDC-7D2D-16DE-AC32E10D8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6749" y="1173593"/>
            <a:ext cx="6573141" cy="307670"/>
          </a:xfrm>
        </p:spPr>
        <p:txBody>
          <a:bodyPr/>
          <a:lstStyle/>
          <a:p>
            <a:r>
              <a:rPr lang="it-IT" b="1" dirty="0"/>
              <a:t>EVENTI RISERVATI ALLE AZIENDE E ISTITUZIONI SOCIE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2C3D5D-2306-3F06-EA79-BA265FF4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2D1E0ECF-FDB1-D614-17DE-B3BF07E5B02E}"/>
              </a:ext>
            </a:extLst>
          </p:cNvPr>
          <p:cNvSpPr txBox="1">
            <a:spLocks/>
          </p:cNvSpPr>
          <p:nvPr/>
        </p:nvSpPr>
        <p:spPr>
          <a:xfrm>
            <a:off x="1516749" y="3662237"/>
            <a:ext cx="6573141" cy="307670"/>
          </a:xfrm>
          <a:prstGeom prst="rect">
            <a:avLst/>
          </a:prstGeom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EVENTI PUBBLICI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06FF082A-65E8-BB35-42C0-69B057061761}"/>
              </a:ext>
            </a:extLst>
          </p:cNvPr>
          <p:cNvSpPr txBox="1">
            <a:spLocks/>
          </p:cNvSpPr>
          <p:nvPr/>
        </p:nvSpPr>
        <p:spPr>
          <a:xfrm>
            <a:off x="1516749" y="2318546"/>
            <a:ext cx="5870169" cy="525678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EVENTI RISERVATI AI COMPONENTI DEI GRUPPI DI AFFINITÀ DELLE AZIENDE E ISTITUZIONI SOCIE</a:t>
            </a:r>
          </a:p>
        </p:txBody>
      </p:sp>
      <p:sp>
        <p:nvSpPr>
          <p:cNvPr id="8" name="Decagono 7">
            <a:extLst>
              <a:ext uri="{FF2B5EF4-FFF2-40B4-BE49-F238E27FC236}">
                <a16:creationId xmlns:a16="http://schemas.microsoft.com/office/drawing/2014/main" id="{FF392F93-59FD-938B-3B58-6DC9121E99BA}"/>
              </a:ext>
            </a:extLst>
          </p:cNvPr>
          <p:cNvSpPr/>
          <p:nvPr/>
        </p:nvSpPr>
        <p:spPr>
          <a:xfrm>
            <a:off x="439271" y="878545"/>
            <a:ext cx="914400" cy="914400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9</a:t>
            </a:r>
          </a:p>
        </p:txBody>
      </p:sp>
      <p:sp>
        <p:nvSpPr>
          <p:cNvPr id="9" name="Decagono 8">
            <a:extLst>
              <a:ext uri="{FF2B5EF4-FFF2-40B4-BE49-F238E27FC236}">
                <a16:creationId xmlns:a16="http://schemas.microsoft.com/office/drawing/2014/main" id="{22EB96E5-4D03-EC20-D44F-0D95236EEE8B}"/>
              </a:ext>
            </a:extLst>
          </p:cNvPr>
          <p:cNvSpPr/>
          <p:nvPr/>
        </p:nvSpPr>
        <p:spPr>
          <a:xfrm>
            <a:off x="439271" y="2124185"/>
            <a:ext cx="914400" cy="914400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9</a:t>
            </a:r>
          </a:p>
        </p:txBody>
      </p:sp>
      <p:sp>
        <p:nvSpPr>
          <p:cNvPr id="10" name="Decagono 9">
            <a:extLst>
              <a:ext uri="{FF2B5EF4-FFF2-40B4-BE49-F238E27FC236}">
                <a16:creationId xmlns:a16="http://schemas.microsoft.com/office/drawing/2014/main" id="{34B14E10-F42A-68EC-89F2-452E1A848BA9}"/>
              </a:ext>
            </a:extLst>
          </p:cNvPr>
          <p:cNvSpPr/>
          <p:nvPr/>
        </p:nvSpPr>
        <p:spPr>
          <a:xfrm>
            <a:off x="439271" y="3350555"/>
            <a:ext cx="914400" cy="914400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75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COLLABORAZIONE CON PARKS</a:t>
            </a:r>
          </a:p>
          <a:p>
            <a:pPr marL="60462" lvl="1" indent="-50745">
              <a:buNone/>
            </a:pPr>
            <a:r>
              <a:rPr lang="it-IT" dirty="0"/>
              <a:t>I benefici per aziende e istituzioni socie</a:t>
            </a:r>
            <a:endParaRPr lang="it-IT" dirty="0">
              <a:latin typeface="Arial Narrow" charset="0"/>
              <a:ea typeface="ＭＳ Ｐゴシック" charset="0"/>
            </a:endParaRPr>
          </a:p>
        </p:txBody>
      </p:sp>
      <p:sp>
        <p:nvSpPr>
          <p:cNvPr id="5" name="Segnaposto numero diapositiva 11">
            <a:extLst>
              <a:ext uri="{FF2B5EF4-FFF2-40B4-BE49-F238E27FC236}">
                <a16:creationId xmlns:a16="http://schemas.microsoft.com/office/drawing/2014/main" id="{A38E310A-1BB8-4392-B482-607BE7D3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12" name="Immagine 11" descr="icona ne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60" y="1207206"/>
            <a:ext cx="141272" cy="20349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252796" y="1307238"/>
            <a:ext cx="7763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Consulenza e supporto alla funzione HR su equiparazione di benefit, permessi e welfare</a:t>
            </a:r>
          </a:p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Sessioni di formazione, informazione e sensibilizzazione</a:t>
            </a:r>
          </a:p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Assistenza nella creazione degli eventi interni sulla diversità e sostegno alle iniziative interne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e la comunicazione interna</a:t>
            </a:r>
          </a:p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Il 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know-how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 per l’elaborazione contenutistica dei questionari rivolti ai dipendenti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sulla loro percezione rispetto alle politiche di inclusione e l’interpretazione del report</a:t>
            </a:r>
          </a:p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Il 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know-how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 e la rete di contatti per le iniziative di comunicazione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e sensibilizzazione esterna</a:t>
            </a:r>
          </a:p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Coordinamento tra gli ERG LGBT+A delle aziende e istituzioni socie</a:t>
            </a:r>
          </a:p>
          <a:p>
            <a:pPr marL="233210" indent="-233210">
              <a:spcBef>
                <a:spcPts val="40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Networking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con altre aziende e istituzioni socie di </a:t>
            </a: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Times New Roman" charset="0"/>
                <a:cs typeface="Times New Roman" charset="0"/>
              </a:rPr>
              <a:t>Parks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73;p18">
            <a:extLst>
              <a:ext uri="{FF2B5EF4-FFF2-40B4-BE49-F238E27FC236}">
                <a16:creationId xmlns:a16="http://schemas.microsoft.com/office/drawing/2014/main" id="{0FD7D31A-A5DE-8C2C-21B3-E26FF8CF97B3}"/>
              </a:ext>
            </a:extLst>
          </p:cNvPr>
          <p:cNvSpPr txBox="1"/>
          <p:nvPr/>
        </p:nvSpPr>
        <p:spPr>
          <a:xfrm>
            <a:off x="3171397" y="2598371"/>
            <a:ext cx="2878951" cy="39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3C276E"/>
              </a:buClr>
              <a:buSzPts val="1904"/>
              <a:buFont typeface="Helvetica Neue Light"/>
              <a:buNone/>
            </a:pPr>
            <a:r>
              <a:rPr lang="it-IT" sz="1904" kern="0" dirty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Parks - Liberi e Uguali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474;p18">
            <a:extLst>
              <a:ext uri="{FF2B5EF4-FFF2-40B4-BE49-F238E27FC236}">
                <a16:creationId xmlns:a16="http://schemas.microsoft.com/office/drawing/2014/main" id="{59DBA99E-1135-4EFB-77A1-61DCC2133923}"/>
              </a:ext>
            </a:extLst>
          </p:cNvPr>
          <p:cNvSpPr txBox="1"/>
          <p:nvPr/>
        </p:nvSpPr>
        <p:spPr>
          <a:xfrm>
            <a:off x="3171397" y="2928916"/>
            <a:ext cx="2878951" cy="24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88A0AD"/>
              </a:buClr>
              <a:buSzPts val="1224"/>
              <a:buFont typeface="Helvetica Neue Light"/>
              <a:buNone/>
            </a:pPr>
            <a:r>
              <a:rPr lang="it-IT" sz="1224" kern="0">
                <a:solidFill>
                  <a:srgbClr val="88A0A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www.parksdiversity.eu</a:t>
            </a:r>
            <a:endParaRPr sz="1224" kern="0">
              <a:solidFill>
                <a:srgbClr val="88A0A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8BFF7C85-94B5-D7EB-19BA-1A3DAB31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8769" y="496917"/>
            <a:ext cx="1446461" cy="2086761"/>
          </a:xfrm>
          <a:prstGeom prst="rect">
            <a:avLst/>
          </a:prstGeom>
        </p:spPr>
      </p:pic>
      <p:sp>
        <p:nvSpPr>
          <p:cNvPr id="12" name="Google Shape;651;g2c01acf0952_0_1">
            <a:extLst>
              <a:ext uri="{FF2B5EF4-FFF2-40B4-BE49-F238E27FC236}">
                <a16:creationId xmlns:a16="http://schemas.microsoft.com/office/drawing/2014/main" id="{6426A62E-B6AC-49D1-6E9E-C245BA8A045E}"/>
              </a:ext>
            </a:extLst>
          </p:cNvPr>
          <p:cNvSpPr txBox="1"/>
          <p:nvPr/>
        </p:nvSpPr>
        <p:spPr>
          <a:xfrm>
            <a:off x="3892124" y="4337970"/>
            <a:ext cx="28791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C276E"/>
              </a:buClr>
              <a:buSzPts val="952"/>
              <a:buFont typeface="Helvetica Neue Light"/>
              <a:buNone/>
            </a:pPr>
            <a:r>
              <a:rPr lang="it-IT" sz="952" kern="0" dirty="0" err="1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youtube.com</a:t>
            </a:r>
            <a:r>
              <a:rPr lang="it-IT" sz="952" kern="0" dirty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/</a:t>
            </a:r>
            <a:r>
              <a:rPr lang="it-IT" sz="952" kern="0" dirty="0" err="1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ParksGLBT</a:t>
            </a:r>
            <a:endParaRPr sz="952" kern="0" dirty="0">
              <a:solidFill>
                <a:srgbClr val="3C276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Google Shape;654;g2c01acf0952_0_1">
            <a:extLst>
              <a:ext uri="{FF2B5EF4-FFF2-40B4-BE49-F238E27FC236}">
                <a16:creationId xmlns:a16="http://schemas.microsoft.com/office/drawing/2014/main" id="{4FAE2772-FA77-01CD-1A0F-2BE6C937D074}"/>
              </a:ext>
            </a:extLst>
          </p:cNvPr>
          <p:cNvSpPr txBox="1"/>
          <p:nvPr/>
        </p:nvSpPr>
        <p:spPr>
          <a:xfrm>
            <a:off x="3892124" y="3855836"/>
            <a:ext cx="28791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C276E"/>
              </a:buClr>
              <a:buSzPts val="952"/>
              <a:buFont typeface="Helvetica Neue Light"/>
              <a:buNone/>
            </a:pPr>
            <a:r>
              <a:rPr lang="it-IT" sz="952" kern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twitter.com/parksdiversity</a:t>
            </a:r>
            <a:endParaRPr sz="952" kern="0">
              <a:solidFill>
                <a:srgbClr val="3C276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" name="Google Shape;657;g2c01acf0952_0_1">
            <a:extLst>
              <a:ext uri="{FF2B5EF4-FFF2-40B4-BE49-F238E27FC236}">
                <a16:creationId xmlns:a16="http://schemas.microsoft.com/office/drawing/2014/main" id="{40DF37EF-56F8-1F44-6403-52125B6D00C6}"/>
              </a:ext>
            </a:extLst>
          </p:cNvPr>
          <p:cNvSpPr txBox="1"/>
          <p:nvPr/>
        </p:nvSpPr>
        <p:spPr>
          <a:xfrm>
            <a:off x="3892123" y="4108754"/>
            <a:ext cx="28791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C276E"/>
              </a:buClr>
              <a:buSzPts val="952"/>
              <a:buFont typeface="Helvetica Neue Light"/>
              <a:buNone/>
            </a:pPr>
            <a:r>
              <a:rPr lang="it-IT" sz="952" kern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facebook.com/parksliberieuguali</a:t>
            </a:r>
            <a:endParaRPr sz="952" kern="0">
              <a:solidFill>
                <a:srgbClr val="3C276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661;g2c01acf0952_0_1">
            <a:extLst>
              <a:ext uri="{FF2B5EF4-FFF2-40B4-BE49-F238E27FC236}">
                <a16:creationId xmlns:a16="http://schemas.microsoft.com/office/drawing/2014/main" id="{A0FA34FD-65BD-291D-9701-F2082CF33D40}"/>
              </a:ext>
            </a:extLst>
          </p:cNvPr>
          <p:cNvSpPr txBox="1"/>
          <p:nvPr/>
        </p:nvSpPr>
        <p:spPr>
          <a:xfrm>
            <a:off x="3892123" y="3617388"/>
            <a:ext cx="28791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C276E"/>
              </a:buClr>
              <a:buSzPts val="952"/>
              <a:buFont typeface="Helvetica Neue Light"/>
              <a:buNone/>
            </a:pPr>
            <a:r>
              <a:rPr lang="it-IT" sz="952" kern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linkedin.com/company/parksliberieuguali</a:t>
            </a:r>
            <a:endParaRPr sz="952" kern="0">
              <a:solidFill>
                <a:srgbClr val="3C276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Google Shape;663;g2c01acf0952_0_1">
            <a:extLst>
              <a:ext uri="{FF2B5EF4-FFF2-40B4-BE49-F238E27FC236}">
                <a16:creationId xmlns:a16="http://schemas.microsoft.com/office/drawing/2014/main" id="{7AA8467C-CC76-BA9D-A097-9A3EE9105939}"/>
              </a:ext>
            </a:extLst>
          </p:cNvPr>
          <p:cNvSpPr txBox="1"/>
          <p:nvPr/>
        </p:nvSpPr>
        <p:spPr>
          <a:xfrm>
            <a:off x="3892122" y="3382585"/>
            <a:ext cx="28791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C276E"/>
              </a:buClr>
              <a:buSzPts val="952"/>
              <a:buFont typeface="Helvetica Neue Light"/>
              <a:buNone/>
            </a:pPr>
            <a:r>
              <a:rPr lang="it-IT" sz="952" kern="0" dirty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https://</a:t>
            </a:r>
            <a:r>
              <a:rPr lang="it-IT" sz="952" kern="0" dirty="0" err="1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www.instagram.com</a:t>
            </a:r>
            <a:r>
              <a:rPr lang="it-IT" sz="952" kern="0" dirty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/</a:t>
            </a:r>
            <a:r>
              <a:rPr lang="it-IT" sz="952" kern="0" dirty="0" err="1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parksdiversitylgbt</a:t>
            </a:r>
            <a:r>
              <a:rPr lang="it-IT" sz="952" kern="0" dirty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>
              <a:buClr>
                <a:srgbClr val="3C276E"/>
              </a:buClr>
              <a:buSzPts val="952"/>
              <a:buFont typeface="Helvetica Neue Light"/>
              <a:buNone/>
            </a:pPr>
            <a:br>
              <a:rPr lang="it-IT" sz="952" kern="0" dirty="0">
                <a:solidFill>
                  <a:srgbClr val="3C276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952" kern="0" dirty="0">
              <a:solidFill>
                <a:srgbClr val="3C276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BBC14458-90C1-FE11-56B8-F36DAC5AB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1300" y="3414085"/>
            <a:ext cx="194400" cy="194400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A22DAF81-133B-3344-CC7A-5C4786C00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9255" y="3648887"/>
            <a:ext cx="194400" cy="194400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7FD73006-ECE2-926D-EAD4-5BE6255B4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7722" y="4376588"/>
            <a:ext cx="194400" cy="194400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B392882F-EA95-4EC1-21B0-179EB5640E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97722" y="4135812"/>
            <a:ext cx="194400" cy="194400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3007EB37-5564-E7EA-49A2-5BB49E1F3B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97722" y="3902794"/>
            <a:ext cx="194400" cy="1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26612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SOCI DI PARKS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4" name="Immagine 40" descr="gucci.jpg">
            <a:extLst>
              <a:ext uri="{FF2B5EF4-FFF2-40B4-BE49-F238E27FC236}">
                <a16:creationId xmlns:a16="http://schemas.microsoft.com/office/drawing/2014/main" id="{1384A979-13FF-ADB4-B415-7450DD0B0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745" y="1070275"/>
            <a:ext cx="417181" cy="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2">
            <a:extLst>
              <a:ext uri="{FF2B5EF4-FFF2-40B4-BE49-F238E27FC236}">
                <a16:creationId xmlns:a16="http://schemas.microsoft.com/office/drawing/2014/main" id="{BA62CD22-445B-30D3-6BEB-F0ADE88EC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730" y="1738148"/>
            <a:ext cx="348082" cy="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1" descr="bnl.jpg">
            <a:extLst>
              <a:ext uri="{FF2B5EF4-FFF2-40B4-BE49-F238E27FC236}">
                <a16:creationId xmlns:a16="http://schemas.microsoft.com/office/drawing/2014/main" id="{70D22729-0B8C-B49B-1B8F-494C2D07B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04" y="1681076"/>
            <a:ext cx="347538" cy="17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65">
            <a:extLst>
              <a:ext uri="{FF2B5EF4-FFF2-40B4-BE49-F238E27FC236}">
                <a16:creationId xmlns:a16="http://schemas.microsoft.com/office/drawing/2014/main" id="{DE910BCB-6ACB-57F0-3EF9-1281E7C6C1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124" y="1255068"/>
            <a:ext cx="332994" cy="32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67">
            <a:extLst>
              <a:ext uri="{FF2B5EF4-FFF2-40B4-BE49-F238E27FC236}">
                <a16:creationId xmlns:a16="http://schemas.microsoft.com/office/drawing/2014/main" id="{50D9BC2B-051A-AFD7-A4B5-C7BE0CB051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27" y="1723680"/>
            <a:ext cx="380904" cy="90692"/>
          </a:xfrm>
          <a:prstGeom prst="rect">
            <a:avLst/>
          </a:prstGeom>
        </p:spPr>
      </p:pic>
      <p:pic>
        <p:nvPicPr>
          <p:cNvPr id="9" name="Immagine 88">
            <a:extLst>
              <a:ext uri="{FF2B5EF4-FFF2-40B4-BE49-F238E27FC236}">
                <a16:creationId xmlns:a16="http://schemas.microsoft.com/office/drawing/2014/main" id="{062F4765-A6D1-D377-57E8-CFA4E4689F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984" y="1623920"/>
            <a:ext cx="253936" cy="290213"/>
          </a:xfrm>
          <a:prstGeom prst="rect">
            <a:avLst/>
          </a:prstGeom>
        </p:spPr>
      </p:pic>
      <p:pic>
        <p:nvPicPr>
          <p:cNvPr id="10" name="Immagine 98">
            <a:extLst>
              <a:ext uri="{FF2B5EF4-FFF2-40B4-BE49-F238E27FC236}">
                <a16:creationId xmlns:a16="http://schemas.microsoft.com/office/drawing/2014/main" id="{E3964E1C-3F8B-A64A-61D9-A912CEEC19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406" y="1708913"/>
            <a:ext cx="266700" cy="112014"/>
          </a:xfrm>
          <a:prstGeom prst="rect">
            <a:avLst/>
          </a:prstGeom>
        </p:spPr>
      </p:pic>
      <p:pic>
        <p:nvPicPr>
          <p:cNvPr id="11" name="Immagine 25" descr="cnp.jpg">
            <a:extLst>
              <a:ext uri="{FF2B5EF4-FFF2-40B4-BE49-F238E27FC236}">
                <a16:creationId xmlns:a16="http://schemas.microsoft.com/office/drawing/2014/main" id="{BEA3243E-97FB-DB54-F64E-9337892FC2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219" y="1650263"/>
            <a:ext cx="332535" cy="2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75">
            <a:extLst>
              <a:ext uri="{FF2B5EF4-FFF2-40B4-BE49-F238E27FC236}">
                <a16:creationId xmlns:a16="http://schemas.microsoft.com/office/drawing/2014/main" id="{A5964B66-5D0D-1645-61EC-F141607587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053" y="1651127"/>
            <a:ext cx="290213" cy="2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83">
            <a:extLst>
              <a:ext uri="{FF2B5EF4-FFF2-40B4-BE49-F238E27FC236}">
                <a16:creationId xmlns:a16="http://schemas.microsoft.com/office/drawing/2014/main" id="{08EE2907-4F9B-33A2-F996-6FA1E85CD93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890" y="1651127"/>
            <a:ext cx="326489" cy="235798"/>
          </a:xfrm>
          <a:prstGeom prst="rect">
            <a:avLst/>
          </a:prstGeom>
        </p:spPr>
      </p:pic>
      <p:pic>
        <p:nvPicPr>
          <p:cNvPr id="14" name="Immagine 29" descr="HL.jpg">
            <a:extLst>
              <a:ext uri="{FF2B5EF4-FFF2-40B4-BE49-F238E27FC236}">
                <a16:creationId xmlns:a16="http://schemas.microsoft.com/office/drawing/2014/main" id="{9F815C26-962F-8413-9C68-0CB100417CC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258" y="1301874"/>
            <a:ext cx="222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49">
            <a:extLst>
              <a:ext uri="{FF2B5EF4-FFF2-40B4-BE49-F238E27FC236}">
                <a16:creationId xmlns:a16="http://schemas.microsoft.com/office/drawing/2014/main" id="{DFB034DB-6CFC-4DB8-7887-7B97C9F45F4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304" y="1325416"/>
            <a:ext cx="621193" cy="1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69">
            <a:extLst>
              <a:ext uri="{FF2B5EF4-FFF2-40B4-BE49-F238E27FC236}">
                <a16:creationId xmlns:a16="http://schemas.microsoft.com/office/drawing/2014/main" id="{8EA9B3B6-0C2E-8B7A-47DB-7E0803ACAE7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58" y="1314878"/>
            <a:ext cx="674572" cy="171018"/>
          </a:xfrm>
          <a:prstGeom prst="rect">
            <a:avLst/>
          </a:prstGeom>
        </p:spPr>
      </p:pic>
      <p:pic>
        <p:nvPicPr>
          <p:cNvPr id="17" name="Immagine 37" descr="pf.jpg">
            <a:extLst>
              <a:ext uri="{FF2B5EF4-FFF2-40B4-BE49-F238E27FC236}">
                <a16:creationId xmlns:a16="http://schemas.microsoft.com/office/drawing/2014/main" id="{49A5BC52-FD5C-6826-5AC0-8C3921E015B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879" y="1329907"/>
            <a:ext cx="237871" cy="1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Immagine 36" descr="fresh.jpg">
            <a:extLst>
              <a:ext uri="{FF2B5EF4-FFF2-40B4-BE49-F238E27FC236}">
                <a16:creationId xmlns:a16="http://schemas.microsoft.com/office/drawing/2014/main" id="{14844ACB-2249-E903-9F35-0B6B734E7F2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628" y="1352882"/>
            <a:ext cx="532056" cy="9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mmagine 87">
            <a:extLst>
              <a:ext uri="{FF2B5EF4-FFF2-40B4-BE49-F238E27FC236}">
                <a16:creationId xmlns:a16="http://schemas.microsoft.com/office/drawing/2014/main" id="{C1EE77CD-C30D-47B7-9B35-069D8F1545E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2" y="1348128"/>
            <a:ext cx="505968" cy="115951"/>
          </a:xfrm>
          <a:prstGeom prst="rect">
            <a:avLst/>
          </a:prstGeom>
        </p:spPr>
      </p:pic>
      <p:pic>
        <p:nvPicPr>
          <p:cNvPr id="125" name="Immagine 28" descr="zeta.jpg">
            <a:extLst>
              <a:ext uri="{FF2B5EF4-FFF2-40B4-BE49-F238E27FC236}">
                <a16:creationId xmlns:a16="http://schemas.microsoft.com/office/drawing/2014/main" id="{58CA9DA1-1B11-F52E-9024-BD42753EEE3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802" y="1365838"/>
            <a:ext cx="518237" cy="6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mmagine 32" descr="goo.jpg">
            <a:extLst>
              <a:ext uri="{FF2B5EF4-FFF2-40B4-BE49-F238E27FC236}">
                <a16:creationId xmlns:a16="http://schemas.microsoft.com/office/drawing/2014/main" id="{A07315EB-63A3-81DF-CB9E-64B7111B460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484" y="1330851"/>
            <a:ext cx="391738" cy="1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Immagine 189">
            <a:extLst>
              <a:ext uri="{FF2B5EF4-FFF2-40B4-BE49-F238E27FC236}">
                <a16:creationId xmlns:a16="http://schemas.microsoft.com/office/drawing/2014/main" id="{0E284470-2F08-32AC-01C8-90B310AC229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26" y="1305160"/>
            <a:ext cx="342900" cy="200025"/>
          </a:xfrm>
          <a:prstGeom prst="rect">
            <a:avLst/>
          </a:prstGeom>
        </p:spPr>
      </p:pic>
      <p:pic>
        <p:nvPicPr>
          <p:cNvPr id="135" name="Immagine 192">
            <a:extLst>
              <a:ext uri="{FF2B5EF4-FFF2-40B4-BE49-F238E27FC236}">
                <a16:creationId xmlns:a16="http://schemas.microsoft.com/office/drawing/2014/main" id="{59F9BFE3-3476-09BD-3543-A735A136F6F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789" y="981388"/>
            <a:ext cx="263483" cy="186076"/>
          </a:xfrm>
          <a:prstGeom prst="rect">
            <a:avLst/>
          </a:prstGeom>
        </p:spPr>
      </p:pic>
      <p:pic>
        <p:nvPicPr>
          <p:cNvPr id="136" name="Immagine 103">
            <a:extLst>
              <a:ext uri="{FF2B5EF4-FFF2-40B4-BE49-F238E27FC236}">
                <a16:creationId xmlns:a16="http://schemas.microsoft.com/office/drawing/2014/main" id="{BF7AFBFA-23EC-7959-A116-88785078E7B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56" y="1022171"/>
            <a:ext cx="408543" cy="104511"/>
          </a:xfrm>
          <a:prstGeom prst="rect">
            <a:avLst/>
          </a:prstGeom>
        </p:spPr>
      </p:pic>
      <p:pic>
        <p:nvPicPr>
          <p:cNvPr id="137" name="Immagine 38" descr="bi.jpg">
            <a:extLst>
              <a:ext uri="{FF2B5EF4-FFF2-40B4-BE49-F238E27FC236}">
                <a16:creationId xmlns:a16="http://schemas.microsoft.com/office/drawing/2014/main" id="{5EC18A73-3F5C-D043-C40E-D3B1338B8CF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149" y="1004959"/>
            <a:ext cx="741079" cy="17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Immagine 17" descr="ibm.jpg">
            <a:extLst>
              <a:ext uri="{FF2B5EF4-FFF2-40B4-BE49-F238E27FC236}">
                <a16:creationId xmlns:a16="http://schemas.microsoft.com/office/drawing/2014/main" id="{735C2436-0B57-68AC-A7DF-7C951CF538A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014" y="763518"/>
            <a:ext cx="310942" cy="12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Immagine 19" descr="costa.jpg">
            <a:extLst>
              <a:ext uri="{FF2B5EF4-FFF2-40B4-BE49-F238E27FC236}">
                <a16:creationId xmlns:a16="http://schemas.microsoft.com/office/drawing/2014/main" id="{DA24DBB3-A2DD-A5A5-E1F9-2A213C812C72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00" y="1001873"/>
            <a:ext cx="253936" cy="1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Immagine 26" descr="bar.jpg">
            <a:extLst>
              <a:ext uri="{FF2B5EF4-FFF2-40B4-BE49-F238E27FC236}">
                <a16:creationId xmlns:a16="http://schemas.microsoft.com/office/drawing/2014/main" id="{A37DB7D0-4269-0497-5445-B80B0AF46918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379" y="1018225"/>
            <a:ext cx="318287" cy="11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Immagine 20" descr="db.jpg">
            <a:extLst>
              <a:ext uri="{FF2B5EF4-FFF2-40B4-BE49-F238E27FC236}">
                <a16:creationId xmlns:a16="http://schemas.microsoft.com/office/drawing/2014/main" id="{42EA1662-6A44-7B13-9C38-362E6CFC8534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069" y="1025459"/>
            <a:ext cx="632126" cy="9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Immagine 34" descr="bcl.jpg">
            <a:extLst>
              <a:ext uri="{FF2B5EF4-FFF2-40B4-BE49-F238E27FC236}">
                <a16:creationId xmlns:a16="http://schemas.microsoft.com/office/drawing/2014/main" id="{AED1FBAC-7E71-7C4A-70EF-3C71BBA2B7CF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22" y="1039661"/>
            <a:ext cx="466845" cy="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Immagine 22" descr="micro.jpg">
            <a:extLst>
              <a:ext uri="{FF2B5EF4-FFF2-40B4-BE49-F238E27FC236}">
                <a16:creationId xmlns:a16="http://schemas.microsoft.com/office/drawing/2014/main" id="{2C63AA5F-D801-6AD4-B836-C750232512BA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788" y="1026921"/>
            <a:ext cx="501650" cy="1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Immagine 21" descr="lex.jpg">
            <a:extLst>
              <a:ext uri="{FF2B5EF4-FFF2-40B4-BE49-F238E27FC236}">
                <a16:creationId xmlns:a16="http://schemas.microsoft.com/office/drawing/2014/main" id="{EE9B6A22-F306-C709-07FA-C4DFB956DFC0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077" y="1012238"/>
            <a:ext cx="518237" cy="12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Immagine 5" descr="IKEA_RGB.jpg">
            <a:extLst>
              <a:ext uri="{FF2B5EF4-FFF2-40B4-BE49-F238E27FC236}">
                <a16:creationId xmlns:a16="http://schemas.microsoft.com/office/drawing/2014/main" id="{B33ABA77-6606-CD79-1D7D-49C554F3B3E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35" y="740773"/>
            <a:ext cx="35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Immagine 6" descr="linklaters_ok.jpg">
            <a:extLst>
              <a:ext uri="{FF2B5EF4-FFF2-40B4-BE49-F238E27FC236}">
                <a16:creationId xmlns:a16="http://schemas.microsoft.com/office/drawing/2014/main" id="{099E5528-C8F1-D795-C4F8-8D0A887E4F3B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804" y="735076"/>
            <a:ext cx="502862" cy="14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Immagine 10" descr="tim.jpg">
            <a:extLst>
              <a:ext uri="{FF2B5EF4-FFF2-40B4-BE49-F238E27FC236}">
                <a16:creationId xmlns:a16="http://schemas.microsoft.com/office/drawing/2014/main" id="{FB19593C-DF4B-617A-BAB1-5BFB965D4DDB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537" y="771439"/>
            <a:ext cx="294531" cy="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Immagine 12" descr="citi.jpg">
            <a:extLst>
              <a:ext uri="{FF2B5EF4-FFF2-40B4-BE49-F238E27FC236}">
                <a16:creationId xmlns:a16="http://schemas.microsoft.com/office/drawing/2014/main" id="{30F9DA08-1B78-AA0C-7689-C25F2C051A57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018" y="753992"/>
            <a:ext cx="184838" cy="1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Immagine 9" descr="lilly.jpg">
            <a:extLst>
              <a:ext uri="{FF2B5EF4-FFF2-40B4-BE49-F238E27FC236}">
                <a16:creationId xmlns:a16="http://schemas.microsoft.com/office/drawing/2014/main" id="{31BF2A48-C7A0-5EBD-7A2F-C927D2D72DB6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468" y="741425"/>
            <a:ext cx="253936" cy="13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Immagine 15" descr="aidp.jpg">
            <a:extLst>
              <a:ext uri="{FF2B5EF4-FFF2-40B4-BE49-F238E27FC236}">
                <a16:creationId xmlns:a16="http://schemas.microsoft.com/office/drawing/2014/main" id="{06E8CE53-51DD-EA98-D2F2-5BD480811B8D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827" y="736890"/>
            <a:ext cx="244867" cy="1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Immagine 31" descr="elfo.jpg">
            <a:extLst>
              <a:ext uri="{FF2B5EF4-FFF2-40B4-BE49-F238E27FC236}">
                <a16:creationId xmlns:a16="http://schemas.microsoft.com/office/drawing/2014/main" id="{41B0C861-D465-B246-6390-D5C672D35C24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901"/>
          <a:stretch/>
        </p:blipFill>
        <p:spPr bwMode="auto">
          <a:xfrm>
            <a:off x="5186036" y="566336"/>
            <a:ext cx="243790" cy="3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Immagine 14" descr="CC.jpg">
            <a:extLst>
              <a:ext uri="{FF2B5EF4-FFF2-40B4-BE49-F238E27FC236}">
                <a16:creationId xmlns:a16="http://schemas.microsoft.com/office/drawing/2014/main" id="{770DDA21-881F-4C29-1041-835438A9019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791" y="743615"/>
            <a:ext cx="684073" cy="1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Immagine 200">
            <a:extLst>
              <a:ext uri="{FF2B5EF4-FFF2-40B4-BE49-F238E27FC236}">
                <a16:creationId xmlns:a16="http://schemas.microsoft.com/office/drawing/2014/main" id="{BF72553B-8B3C-801F-FF2E-09DCC71F69A0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889" y="727821"/>
            <a:ext cx="480665" cy="163245"/>
          </a:xfrm>
          <a:prstGeom prst="rect">
            <a:avLst/>
          </a:prstGeom>
        </p:spPr>
      </p:pic>
      <p:pic>
        <p:nvPicPr>
          <p:cNvPr id="154" name="Immagine 106">
            <a:extLst>
              <a:ext uri="{FF2B5EF4-FFF2-40B4-BE49-F238E27FC236}">
                <a16:creationId xmlns:a16="http://schemas.microsoft.com/office/drawing/2014/main" id="{ABF94929-FF11-5A59-702E-4CF48424F8CF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272" y="1264025"/>
            <a:ext cx="449523" cy="299682"/>
          </a:xfrm>
          <a:prstGeom prst="rect">
            <a:avLst/>
          </a:prstGeom>
        </p:spPr>
      </p:pic>
      <p:pic>
        <p:nvPicPr>
          <p:cNvPr id="155" name="Immagine 168">
            <a:extLst>
              <a:ext uri="{FF2B5EF4-FFF2-40B4-BE49-F238E27FC236}">
                <a16:creationId xmlns:a16="http://schemas.microsoft.com/office/drawing/2014/main" id="{EBF16FB5-E235-4871-9D25-1920A76BAC2F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377" y="2108388"/>
            <a:ext cx="342770" cy="106168"/>
          </a:xfrm>
          <a:prstGeom prst="rect">
            <a:avLst/>
          </a:prstGeom>
        </p:spPr>
      </p:pic>
      <p:pic>
        <p:nvPicPr>
          <p:cNvPr id="156" name="Immagine 176">
            <a:extLst>
              <a:ext uri="{FF2B5EF4-FFF2-40B4-BE49-F238E27FC236}">
                <a16:creationId xmlns:a16="http://schemas.microsoft.com/office/drawing/2014/main" id="{0CCD90F0-2905-DBAD-3BBE-4257BE1767D9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70" y="2128219"/>
            <a:ext cx="484551" cy="66507"/>
          </a:xfrm>
          <a:prstGeom prst="rect">
            <a:avLst/>
          </a:prstGeom>
        </p:spPr>
      </p:pic>
      <p:pic>
        <p:nvPicPr>
          <p:cNvPr id="157" name="Immagine 90">
            <a:extLst>
              <a:ext uri="{FF2B5EF4-FFF2-40B4-BE49-F238E27FC236}">
                <a16:creationId xmlns:a16="http://schemas.microsoft.com/office/drawing/2014/main" id="{4401048D-1C9C-E6C8-EB6F-BDBB275278EA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868" y="2071105"/>
            <a:ext cx="180733" cy="180734"/>
          </a:xfrm>
          <a:prstGeom prst="rect">
            <a:avLst/>
          </a:prstGeom>
        </p:spPr>
      </p:pic>
      <p:pic>
        <p:nvPicPr>
          <p:cNvPr id="158" name="Immagine 107">
            <a:extLst>
              <a:ext uri="{FF2B5EF4-FFF2-40B4-BE49-F238E27FC236}">
                <a16:creationId xmlns:a16="http://schemas.microsoft.com/office/drawing/2014/main" id="{9A5885E9-B9EF-7C48-DAAB-BB3B4AA47498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786" y="2077259"/>
            <a:ext cx="252640" cy="168427"/>
          </a:xfrm>
          <a:prstGeom prst="rect">
            <a:avLst/>
          </a:prstGeom>
        </p:spPr>
      </p:pic>
      <p:pic>
        <p:nvPicPr>
          <p:cNvPr id="159" name="Immagine 129">
            <a:extLst>
              <a:ext uri="{FF2B5EF4-FFF2-40B4-BE49-F238E27FC236}">
                <a16:creationId xmlns:a16="http://schemas.microsoft.com/office/drawing/2014/main" id="{7C9E790F-1D78-50DA-8BEA-E33AE04C7C07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72" y="1696473"/>
            <a:ext cx="426250" cy="117899"/>
          </a:xfrm>
          <a:prstGeom prst="rect">
            <a:avLst/>
          </a:prstGeom>
        </p:spPr>
      </p:pic>
      <p:pic>
        <p:nvPicPr>
          <p:cNvPr id="160" name="Immagine 134">
            <a:extLst>
              <a:ext uri="{FF2B5EF4-FFF2-40B4-BE49-F238E27FC236}">
                <a16:creationId xmlns:a16="http://schemas.microsoft.com/office/drawing/2014/main" id="{688FDB15-1864-8861-A3F8-453EBEC77DA4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196" y="2112412"/>
            <a:ext cx="821751" cy="98120"/>
          </a:xfrm>
          <a:prstGeom prst="rect">
            <a:avLst/>
          </a:prstGeom>
        </p:spPr>
      </p:pic>
      <p:pic>
        <p:nvPicPr>
          <p:cNvPr id="161" name="Immagine 166">
            <a:extLst>
              <a:ext uri="{FF2B5EF4-FFF2-40B4-BE49-F238E27FC236}">
                <a16:creationId xmlns:a16="http://schemas.microsoft.com/office/drawing/2014/main" id="{BE59ABC5-DAB7-2292-E032-2E19C4ABEE7D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18" y="2107057"/>
            <a:ext cx="408111" cy="108830"/>
          </a:xfrm>
          <a:prstGeom prst="rect">
            <a:avLst/>
          </a:prstGeom>
        </p:spPr>
      </p:pic>
      <p:pic>
        <p:nvPicPr>
          <p:cNvPr id="162" name="Immagine 184">
            <a:extLst>
              <a:ext uri="{FF2B5EF4-FFF2-40B4-BE49-F238E27FC236}">
                <a16:creationId xmlns:a16="http://schemas.microsoft.com/office/drawing/2014/main" id="{601DA9E3-7E1D-58F6-3557-9D7BD0442094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823" y="2112505"/>
            <a:ext cx="440705" cy="97935"/>
          </a:xfrm>
          <a:prstGeom prst="rect">
            <a:avLst/>
          </a:prstGeom>
        </p:spPr>
      </p:pic>
      <p:pic>
        <p:nvPicPr>
          <p:cNvPr id="163" name="Immagine 193">
            <a:extLst>
              <a:ext uri="{FF2B5EF4-FFF2-40B4-BE49-F238E27FC236}">
                <a16:creationId xmlns:a16="http://schemas.microsoft.com/office/drawing/2014/main" id="{DE3929BC-22F0-088D-18CA-B0FF158AA1BE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50" y="2111592"/>
            <a:ext cx="199521" cy="99761"/>
          </a:xfrm>
          <a:prstGeom prst="rect">
            <a:avLst/>
          </a:prstGeom>
        </p:spPr>
      </p:pic>
      <p:pic>
        <p:nvPicPr>
          <p:cNvPr id="164" name="Immagine 141">
            <a:extLst>
              <a:ext uri="{FF2B5EF4-FFF2-40B4-BE49-F238E27FC236}">
                <a16:creationId xmlns:a16="http://schemas.microsoft.com/office/drawing/2014/main" id="{D448A595-517B-1A11-0A8A-49F7399B17C6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32" y="1619519"/>
            <a:ext cx="653928" cy="295136"/>
          </a:xfrm>
          <a:prstGeom prst="rect">
            <a:avLst/>
          </a:prstGeom>
        </p:spPr>
      </p:pic>
      <p:pic>
        <p:nvPicPr>
          <p:cNvPr id="165" name="Immagine 20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3135852-86FD-1543-7008-A7C6918CD35D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41" y="2471849"/>
            <a:ext cx="274320" cy="106680"/>
          </a:xfrm>
          <a:prstGeom prst="rect">
            <a:avLst/>
          </a:prstGeom>
        </p:spPr>
      </p:pic>
      <p:pic>
        <p:nvPicPr>
          <p:cNvPr id="166" name="Immagine 198">
            <a:extLst>
              <a:ext uri="{FF2B5EF4-FFF2-40B4-BE49-F238E27FC236}">
                <a16:creationId xmlns:a16="http://schemas.microsoft.com/office/drawing/2014/main" id="{E161237A-7B70-D897-81EA-4FAE5019B9C2}"/>
              </a:ext>
            </a:extLst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551" y="2464292"/>
            <a:ext cx="453457" cy="136037"/>
          </a:xfrm>
          <a:prstGeom prst="rect">
            <a:avLst/>
          </a:prstGeom>
        </p:spPr>
      </p:pic>
      <p:pic>
        <p:nvPicPr>
          <p:cNvPr id="167" name="Immagine 6">
            <a:extLst>
              <a:ext uri="{FF2B5EF4-FFF2-40B4-BE49-F238E27FC236}">
                <a16:creationId xmlns:a16="http://schemas.microsoft.com/office/drawing/2014/main" id="{7C9A51E7-EB15-E439-670F-8C45AB3F3784}"/>
              </a:ext>
            </a:extLst>
          </p:cNvPr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042" y="1687669"/>
            <a:ext cx="489673" cy="189661"/>
          </a:xfrm>
          <a:prstGeom prst="rect">
            <a:avLst/>
          </a:prstGeom>
        </p:spPr>
      </p:pic>
      <p:pic>
        <p:nvPicPr>
          <p:cNvPr id="168" name="Immagine 91">
            <a:extLst>
              <a:ext uri="{FF2B5EF4-FFF2-40B4-BE49-F238E27FC236}">
                <a16:creationId xmlns:a16="http://schemas.microsoft.com/office/drawing/2014/main" id="{929A3F8F-07CB-80E1-F89C-E90D60894EE7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01"/>
          <a:stretch/>
        </p:blipFill>
        <p:spPr>
          <a:xfrm>
            <a:off x="2461696" y="2435573"/>
            <a:ext cx="743670" cy="193475"/>
          </a:xfrm>
          <a:prstGeom prst="rect">
            <a:avLst/>
          </a:prstGeom>
        </p:spPr>
      </p:pic>
      <p:pic>
        <p:nvPicPr>
          <p:cNvPr id="169" name="Immagine 109">
            <a:extLst>
              <a:ext uri="{FF2B5EF4-FFF2-40B4-BE49-F238E27FC236}">
                <a16:creationId xmlns:a16="http://schemas.microsoft.com/office/drawing/2014/main" id="{8E52A994-5B62-6B8E-DCD6-E764BF3CE7EE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71" y="1972676"/>
            <a:ext cx="199521" cy="272074"/>
          </a:xfrm>
          <a:prstGeom prst="rect">
            <a:avLst/>
          </a:prstGeom>
        </p:spPr>
      </p:pic>
      <p:pic>
        <p:nvPicPr>
          <p:cNvPr id="170" name="Immagine 185">
            <a:extLst>
              <a:ext uri="{FF2B5EF4-FFF2-40B4-BE49-F238E27FC236}">
                <a16:creationId xmlns:a16="http://schemas.microsoft.com/office/drawing/2014/main" id="{C1FDFBF1-DDB3-2603-4F9D-AF83BB8CD40B}"/>
              </a:ext>
            </a:extLst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61" y="2366043"/>
            <a:ext cx="541557" cy="332535"/>
          </a:xfrm>
          <a:prstGeom prst="rect">
            <a:avLst/>
          </a:prstGeom>
        </p:spPr>
      </p:pic>
      <p:pic>
        <p:nvPicPr>
          <p:cNvPr id="171" name="Immagine 186">
            <a:extLst>
              <a:ext uri="{FF2B5EF4-FFF2-40B4-BE49-F238E27FC236}">
                <a16:creationId xmlns:a16="http://schemas.microsoft.com/office/drawing/2014/main" id="{E463891F-C8D0-6734-9DCF-620D78F52148}"/>
              </a:ext>
            </a:extLst>
          </p:cNvPr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515" y="2082176"/>
            <a:ext cx="326489" cy="128264"/>
          </a:xfrm>
          <a:prstGeom prst="rect">
            <a:avLst/>
          </a:prstGeom>
        </p:spPr>
      </p:pic>
      <p:pic>
        <p:nvPicPr>
          <p:cNvPr id="172" name="Immagine 194">
            <a:extLst>
              <a:ext uri="{FF2B5EF4-FFF2-40B4-BE49-F238E27FC236}">
                <a16:creationId xmlns:a16="http://schemas.microsoft.com/office/drawing/2014/main" id="{806561AD-CA27-41CF-41C3-6A155D5074C1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55" y="2119161"/>
            <a:ext cx="572135" cy="151130"/>
          </a:xfrm>
          <a:prstGeom prst="rect">
            <a:avLst/>
          </a:prstGeom>
        </p:spPr>
      </p:pic>
      <p:pic>
        <p:nvPicPr>
          <p:cNvPr id="173" name="Immagine 202">
            <a:extLst>
              <a:ext uri="{FF2B5EF4-FFF2-40B4-BE49-F238E27FC236}">
                <a16:creationId xmlns:a16="http://schemas.microsoft.com/office/drawing/2014/main" id="{C61D662D-54FF-A248-58D6-897A75FFE6AA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229" y="2474702"/>
            <a:ext cx="489673" cy="115217"/>
          </a:xfrm>
          <a:prstGeom prst="rect">
            <a:avLst/>
          </a:prstGeom>
        </p:spPr>
      </p:pic>
      <p:pic>
        <p:nvPicPr>
          <p:cNvPr id="174" name="Immagine 27">
            <a:extLst>
              <a:ext uri="{FF2B5EF4-FFF2-40B4-BE49-F238E27FC236}">
                <a16:creationId xmlns:a16="http://schemas.microsoft.com/office/drawing/2014/main" id="{E1B4F2E5-68C7-15F5-17C2-3DB05356C70F}"/>
              </a:ext>
            </a:extLst>
          </p:cNvPr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055" y="2483627"/>
            <a:ext cx="896216" cy="82270"/>
          </a:xfrm>
          <a:prstGeom prst="rect">
            <a:avLst/>
          </a:prstGeom>
        </p:spPr>
      </p:pic>
      <p:pic>
        <p:nvPicPr>
          <p:cNvPr id="175" name="Immagine 4">
            <a:extLst>
              <a:ext uri="{FF2B5EF4-FFF2-40B4-BE49-F238E27FC236}">
                <a16:creationId xmlns:a16="http://schemas.microsoft.com/office/drawing/2014/main" id="{57845371-C69D-6D98-0F87-2CC0654DBA1E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352" y="2387312"/>
            <a:ext cx="431165" cy="271145"/>
          </a:xfrm>
          <a:prstGeom prst="rect">
            <a:avLst/>
          </a:prstGeom>
        </p:spPr>
      </p:pic>
      <p:pic>
        <p:nvPicPr>
          <p:cNvPr id="176" name="Picture 6" descr="Marsh | Broker assicurativo e gestione del rischio">
            <a:extLst>
              <a:ext uri="{FF2B5EF4-FFF2-40B4-BE49-F238E27FC236}">
                <a16:creationId xmlns:a16="http://schemas.microsoft.com/office/drawing/2014/main" id="{DD1CF642-E0EA-3E74-9894-AD8DA554E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2919" y="2851389"/>
            <a:ext cx="587335" cy="1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Chiomenti | Studio Legale">
            <a:extLst>
              <a:ext uri="{FF2B5EF4-FFF2-40B4-BE49-F238E27FC236}">
                <a16:creationId xmlns:a16="http://schemas.microsoft.com/office/drawing/2014/main" id="{7EEC0051-96E3-6C01-915C-E702173B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619" y="2833000"/>
            <a:ext cx="751332" cy="1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Immagine 213">
            <a:extLst>
              <a:ext uri="{FF2B5EF4-FFF2-40B4-BE49-F238E27FC236}">
                <a16:creationId xmlns:a16="http://schemas.microsoft.com/office/drawing/2014/main" id="{8BB52892-6C10-2D8A-FC0F-0662FD794DD0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231" y="2839245"/>
            <a:ext cx="807154" cy="172314"/>
          </a:xfrm>
          <a:prstGeom prst="rect">
            <a:avLst/>
          </a:prstGeom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2C694500-17DA-F2FE-0C6F-4EEE59B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35" y="3248017"/>
            <a:ext cx="451298" cy="1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Immagine 4">
            <a:extLst>
              <a:ext uri="{FF2B5EF4-FFF2-40B4-BE49-F238E27FC236}">
                <a16:creationId xmlns:a16="http://schemas.microsoft.com/office/drawing/2014/main" id="{4F62EB6E-75A5-D3C6-46A4-BFE29645B356}"/>
              </a:ext>
            </a:extLst>
          </p:cNvPr>
          <p:cNvPicPr>
            <a:picLocks noChangeAspect="1"/>
          </p:cNvPicPr>
          <p:nvPr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417" y="3192738"/>
            <a:ext cx="241844" cy="241844"/>
          </a:xfrm>
          <a:prstGeom prst="rect">
            <a:avLst/>
          </a:prstGeom>
        </p:spPr>
      </p:pic>
      <p:pic>
        <p:nvPicPr>
          <p:cNvPr id="181" name="Immagine 13">
            <a:extLst>
              <a:ext uri="{FF2B5EF4-FFF2-40B4-BE49-F238E27FC236}">
                <a16:creationId xmlns:a16="http://schemas.microsoft.com/office/drawing/2014/main" id="{2D0CC943-BEFE-9D4E-84E2-2A124B73E6FF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119" y="2432550"/>
            <a:ext cx="624221" cy="193421"/>
          </a:xfrm>
          <a:prstGeom prst="rect">
            <a:avLst/>
          </a:prstGeom>
        </p:spPr>
      </p:pic>
      <p:pic>
        <p:nvPicPr>
          <p:cNvPr id="182" name="Immagine 8">
            <a:extLst>
              <a:ext uri="{FF2B5EF4-FFF2-40B4-BE49-F238E27FC236}">
                <a16:creationId xmlns:a16="http://schemas.microsoft.com/office/drawing/2014/main" id="{D0CF10B6-F2E1-A19D-8933-F4C0E4811F28}"/>
              </a:ext>
            </a:extLst>
          </p:cNvPr>
          <p:cNvPicPr>
            <a:picLocks noChangeAspect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643" y="3225220"/>
            <a:ext cx="527206" cy="176880"/>
          </a:xfrm>
          <a:prstGeom prst="rect">
            <a:avLst/>
          </a:prstGeom>
        </p:spPr>
      </p:pic>
      <p:pic>
        <p:nvPicPr>
          <p:cNvPr id="183" name="Immagine 5">
            <a:extLst>
              <a:ext uri="{FF2B5EF4-FFF2-40B4-BE49-F238E27FC236}">
                <a16:creationId xmlns:a16="http://schemas.microsoft.com/office/drawing/2014/main" id="{8467CF90-00D9-FD69-63B1-56E2A30EA8E0}"/>
              </a:ext>
            </a:extLst>
          </p:cNvPr>
          <p:cNvPicPr>
            <a:picLocks noChangeAspect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987" y="2819747"/>
            <a:ext cx="304419" cy="114427"/>
          </a:xfrm>
          <a:prstGeom prst="rect">
            <a:avLst/>
          </a:prstGeom>
        </p:spPr>
      </p:pic>
      <p:pic>
        <p:nvPicPr>
          <p:cNvPr id="184" name="Immagine 204">
            <a:extLst>
              <a:ext uri="{FF2B5EF4-FFF2-40B4-BE49-F238E27FC236}">
                <a16:creationId xmlns:a16="http://schemas.microsoft.com/office/drawing/2014/main" id="{C5FDFD51-4309-5343-7587-D6DA0F2578F0}"/>
              </a:ext>
            </a:extLst>
          </p:cNvPr>
          <p:cNvPicPr>
            <a:picLocks noChangeAspect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88" y="2783584"/>
            <a:ext cx="276393" cy="250481"/>
          </a:xfrm>
          <a:prstGeom prst="rect">
            <a:avLst/>
          </a:prstGeom>
        </p:spPr>
      </p:pic>
      <p:pic>
        <p:nvPicPr>
          <p:cNvPr id="185" name="Immagine 205">
            <a:extLst>
              <a:ext uri="{FF2B5EF4-FFF2-40B4-BE49-F238E27FC236}">
                <a16:creationId xmlns:a16="http://schemas.microsoft.com/office/drawing/2014/main" id="{0CF3B4E2-C86A-4267-F70C-92F102052395}"/>
              </a:ext>
            </a:extLst>
          </p:cNvPr>
          <p:cNvPicPr>
            <a:picLocks noChangeAspect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131" y="2848715"/>
            <a:ext cx="465189" cy="120219"/>
          </a:xfrm>
          <a:prstGeom prst="rect">
            <a:avLst/>
          </a:prstGeom>
        </p:spPr>
      </p:pic>
      <p:pic>
        <p:nvPicPr>
          <p:cNvPr id="186" name="Picture 4">
            <a:extLst>
              <a:ext uri="{FF2B5EF4-FFF2-40B4-BE49-F238E27FC236}">
                <a16:creationId xmlns:a16="http://schemas.microsoft.com/office/drawing/2014/main" id="{1C88B9A3-6EAD-C3AF-71A3-ED38F790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995" y="2838862"/>
            <a:ext cx="520828" cy="1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Immagine 177">
            <a:extLst>
              <a:ext uri="{FF2B5EF4-FFF2-40B4-BE49-F238E27FC236}">
                <a16:creationId xmlns:a16="http://schemas.microsoft.com/office/drawing/2014/main" id="{2842E98C-AB53-4B22-0111-572A4E383EED}"/>
              </a:ext>
            </a:extLst>
          </p:cNvPr>
          <p:cNvPicPr>
            <a:picLocks noChangeAspect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546" y="2335182"/>
            <a:ext cx="245075" cy="288000"/>
          </a:xfrm>
          <a:prstGeom prst="rect">
            <a:avLst/>
          </a:prstGeom>
        </p:spPr>
      </p:pic>
      <p:pic>
        <p:nvPicPr>
          <p:cNvPr id="188" name="Immagine 110">
            <a:extLst>
              <a:ext uri="{FF2B5EF4-FFF2-40B4-BE49-F238E27FC236}">
                <a16:creationId xmlns:a16="http://schemas.microsoft.com/office/drawing/2014/main" id="{60B058C0-0F50-DA89-E3F6-982AD29E615D}"/>
              </a:ext>
            </a:extLst>
          </p:cNvPr>
          <p:cNvPicPr>
            <a:picLocks noChangeAspect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575" y="2096063"/>
            <a:ext cx="674572" cy="90260"/>
          </a:xfrm>
          <a:prstGeom prst="rect">
            <a:avLst/>
          </a:prstGeom>
        </p:spPr>
      </p:pic>
      <p:pic>
        <p:nvPicPr>
          <p:cNvPr id="189" name="Immagine 147">
            <a:extLst>
              <a:ext uri="{FF2B5EF4-FFF2-40B4-BE49-F238E27FC236}">
                <a16:creationId xmlns:a16="http://schemas.microsoft.com/office/drawing/2014/main" id="{DDB7B011-19A6-7929-A88B-1438B649734E}"/>
              </a:ext>
            </a:extLst>
          </p:cNvPr>
          <p:cNvPicPr>
            <a:picLocks noChangeAspect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994" y="1982831"/>
            <a:ext cx="290213" cy="235798"/>
          </a:xfrm>
          <a:prstGeom prst="rect">
            <a:avLst/>
          </a:prstGeom>
        </p:spPr>
      </p:pic>
      <p:pic>
        <p:nvPicPr>
          <p:cNvPr id="190" name="Immagine 195">
            <a:extLst>
              <a:ext uri="{FF2B5EF4-FFF2-40B4-BE49-F238E27FC236}">
                <a16:creationId xmlns:a16="http://schemas.microsoft.com/office/drawing/2014/main" id="{809D19B9-44BB-6369-4C79-685B382985C4}"/>
              </a:ext>
            </a:extLst>
          </p:cNvPr>
          <p:cNvPicPr>
            <a:picLocks noChangeAspect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968" y="2382798"/>
            <a:ext cx="272074" cy="272075"/>
          </a:xfrm>
          <a:prstGeom prst="rect">
            <a:avLst/>
          </a:prstGeom>
        </p:spPr>
      </p:pic>
      <p:pic>
        <p:nvPicPr>
          <p:cNvPr id="191" name="Immagine 196">
            <a:extLst>
              <a:ext uri="{FF2B5EF4-FFF2-40B4-BE49-F238E27FC236}">
                <a16:creationId xmlns:a16="http://schemas.microsoft.com/office/drawing/2014/main" id="{99789BB3-8A00-6995-4282-7982B45D78DA}"/>
              </a:ext>
            </a:extLst>
          </p:cNvPr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946" y="2418945"/>
            <a:ext cx="281143" cy="226729"/>
          </a:xfrm>
          <a:prstGeom prst="rect">
            <a:avLst/>
          </a:prstGeom>
        </p:spPr>
      </p:pic>
      <p:pic>
        <p:nvPicPr>
          <p:cNvPr id="192" name="Immagine 197">
            <a:extLst>
              <a:ext uri="{FF2B5EF4-FFF2-40B4-BE49-F238E27FC236}">
                <a16:creationId xmlns:a16="http://schemas.microsoft.com/office/drawing/2014/main" id="{E07E5F1E-A644-953E-E17D-D50CAB8EF911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99" y="2477538"/>
            <a:ext cx="389973" cy="90692"/>
          </a:xfrm>
          <a:prstGeom prst="rect">
            <a:avLst/>
          </a:prstGeom>
        </p:spPr>
      </p:pic>
      <p:pic>
        <p:nvPicPr>
          <p:cNvPr id="193" name="Immagine 14">
            <a:extLst>
              <a:ext uri="{FF2B5EF4-FFF2-40B4-BE49-F238E27FC236}">
                <a16:creationId xmlns:a16="http://schemas.microsoft.com/office/drawing/2014/main" id="{C39C1C21-785C-3F30-2FAB-7E9791A2AC42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994" y="2843608"/>
            <a:ext cx="893156" cy="130433"/>
          </a:xfrm>
          <a:prstGeom prst="rect">
            <a:avLst/>
          </a:prstGeom>
        </p:spPr>
      </p:pic>
      <p:pic>
        <p:nvPicPr>
          <p:cNvPr id="194" name="Immagine 201">
            <a:extLst>
              <a:ext uri="{FF2B5EF4-FFF2-40B4-BE49-F238E27FC236}">
                <a16:creationId xmlns:a16="http://schemas.microsoft.com/office/drawing/2014/main" id="{DBCB52C3-708A-5BB1-7C26-E8A648704DD8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971" y="3232182"/>
            <a:ext cx="490728" cy="140208"/>
          </a:xfrm>
          <a:prstGeom prst="rect">
            <a:avLst/>
          </a:prstGeom>
        </p:spPr>
      </p:pic>
      <p:pic>
        <p:nvPicPr>
          <p:cNvPr id="195" name="Immagine 10">
            <a:extLst>
              <a:ext uri="{FF2B5EF4-FFF2-40B4-BE49-F238E27FC236}">
                <a16:creationId xmlns:a16="http://schemas.microsoft.com/office/drawing/2014/main" id="{799B3197-8028-14E6-E7CB-540420C8AB35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050" y="2387312"/>
            <a:ext cx="398396" cy="246965"/>
          </a:xfrm>
          <a:prstGeom prst="rect">
            <a:avLst/>
          </a:prstGeom>
        </p:spPr>
      </p:pic>
      <p:pic>
        <p:nvPicPr>
          <p:cNvPr id="196" name="Immagine 23">
            <a:extLst>
              <a:ext uri="{FF2B5EF4-FFF2-40B4-BE49-F238E27FC236}">
                <a16:creationId xmlns:a16="http://schemas.microsoft.com/office/drawing/2014/main" id="{30E30ED5-B378-B2E0-1A26-C751F1574F3E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385" y="3214224"/>
            <a:ext cx="553901" cy="241844"/>
          </a:xfrm>
          <a:prstGeom prst="rect">
            <a:avLst/>
          </a:prstGeom>
        </p:spPr>
      </p:pic>
      <p:pic>
        <p:nvPicPr>
          <p:cNvPr id="197" name="Immagine 28">
            <a:extLst>
              <a:ext uri="{FF2B5EF4-FFF2-40B4-BE49-F238E27FC236}">
                <a16:creationId xmlns:a16="http://schemas.microsoft.com/office/drawing/2014/main" id="{D441BF38-D3CA-ADAB-D192-69696D004C9F}"/>
              </a:ext>
            </a:extLst>
          </p:cNvPr>
          <p:cNvPicPr>
            <a:picLocks noChangeAspect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681" y="3207439"/>
            <a:ext cx="660415" cy="163532"/>
          </a:xfrm>
          <a:prstGeom prst="rect">
            <a:avLst/>
          </a:prstGeom>
        </p:spPr>
      </p:pic>
      <p:pic>
        <p:nvPicPr>
          <p:cNvPr id="198" name="Immagine 30">
            <a:extLst>
              <a:ext uri="{FF2B5EF4-FFF2-40B4-BE49-F238E27FC236}">
                <a16:creationId xmlns:a16="http://schemas.microsoft.com/office/drawing/2014/main" id="{ACB4AEAF-EAA7-41E7-6E3E-0D760391F0A1}"/>
              </a:ext>
            </a:extLst>
          </p:cNvPr>
          <p:cNvPicPr>
            <a:picLocks noChangeAspect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011" y="2818824"/>
            <a:ext cx="409867" cy="180000"/>
          </a:xfrm>
          <a:prstGeom prst="rect">
            <a:avLst/>
          </a:prstGeom>
        </p:spPr>
      </p:pic>
      <p:pic>
        <p:nvPicPr>
          <p:cNvPr id="199" name="Immagine 24">
            <a:extLst>
              <a:ext uri="{FF2B5EF4-FFF2-40B4-BE49-F238E27FC236}">
                <a16:creationId xmlns:a16="http://schemas.microsoft.com/office/drawing/2014/main" id="{D804DE09-4FE9-B38C-17AF-4F63B946C4DC}"/>
              </a:ext>
            </a:extLst>
          </p:cNvPr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306" y="3191606"/>
            <a:ext cx="626909" cy="175339"/>
          </a:xfrm>
          <a:prstGeom prst="rect">
            <a:avLst/>
          </a:prstGeom>
        </p:spPr>
      </p:pic>
      <p:pic>
        <p:nvPicPr>
          <p:cNvPr id="200" name="Immagine 26">
            <a:extLst>
              <a:ext uri="{FF2B5EF4-FFF2-40B4-BE49-F238E27FC236}">
                <a16:creationId xmlns:a16="http://schemas.microsoft.com/office/drawing/2014/main" id="{A2A381E0-E2A1-30A0-A977-AF91FAAC6885}"/>
              </a:ext>
            </a:extLst>
          </p:cNvPr>
          <p:cNvPicPr>
            <a:picLocks noChangeAspect="1"/>
          </p:cNvPicPr>
          <p:nvPr/>
        </p:nvPicPr>
        <p:blipFill rotWithShape="1"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54" b="30495"/>
          <a:stretch/>
        </p:blipFill>
        <p:spPr>
          <a:xfrm>
            <a:off x="3872627" y="3213110"/>
            <a:ext cx="708660" cy="166005"/>
          </a:xfrm>
          <a:prstGeom prst="rect">
            <a:avLst/>
          </a:prstGeom>
        </p:spPr>
      </p:pic>
      <p:pic>
        <p:nvPicPr>
          <p:cNvPr id="201" name="Immagine 25">
            <a:extLst>
              <a:ext uri="{FF2B5EF4-FFF2-40B4-BE49-F238E27FC236}">
                <a16:creationId xmlns:a16="http://schemas.microsoft.com/office/drawing/2014/main" id="{1F4B9CB7-6391-801E-5637-D855A9193C8D}"/>
              </a:ext>
            </a:extLst>
          </p:cNvPr>
          <p:cNvPicPr>
            <a:picLocks noChangeAspect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050" y="3204522"/>
            <a:ext cx="353756" cy="218276"/>
          </a:xfrm>
          <a:prstGeom prst="rect">
            <a:avLst/>
          </a:prstGeom>
        </p:spPr>
      </p:pic>
      <p:pic>
        <p:nvPicPr>
          <p:cNvPr id="202" name="Immagine 29">
            <a:extLst>
              <a:ext uri="{FF2B5EF4-FFF2-40B4-BE49-F238E27FC236}">
                <a16:creationId xmlns:a16="http://schemas.microsoft.com/office/drawing/2014/main" id="{05F9CF42-B633-C032-1BA9-8F41826B29A5}"/>
              </a:ext>
            </a:extLst>
          </p:cNvPr>
          <p:cNvPicPr>
            <a:picLocks noChangeAspect="1"/>
          </p:cNvPicPr>
          <p:nvPr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37" y="3663663"/>
            <a:ext cx="856740" cy="120668"/>
          </a:xfrm>
          <a:prstGeom prst="rect">
            <a:avLst/>
          </a:prstGeom>
        </p:spPr>
      </p:pic>
      <p:pic>
        <p:nvPicPr>
          <p:cNvPr id="203" name="Immagine 4">
            <a:extLst>
              <a:ext uri="{FF2B5EF4-FFF2-40B4-BE49-F238E27FC236}">
                <a16:creationId xmlns:a16="http://schemas.microsoft.com/office/drawing/2014/main" id="{F4B04E5B-04F5-41FC-7309-5B64C49C2BA5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811312" y="2756177"/>
            <a:ext cx="374637" cy="212757"/>
          </a:xfrm>
          <a:prstGeom prst="rect">
            <a:avLst/>
          </a:prstGeom>
        </p:spPr>
      </p:pic>
      <p:pic>
        <p:nvPicPr>
          <p:cNvPr id="204" name="Immagine 5">
            <a:extLst>
              <a:ext uri="{FF2B5EF4-FFF2-40B4-BE49-F238E27FC236}">
                <a16:creationId xmlns:a16="http://schemas.microsoft.com/office/drawing/2014/main" id="{E3A10426-D497-3AAA-FBDA-60D5B682CB85}"/>
              </a:ext>
            </a:extLst>
          </p:cNvPr>
          <p:cNvPicPr>
            <a:picLocks noChangeAspect="1"/>
          </p:cNvPicPr>
          <p:nvPr/>
        </p:nvPicPr>
        <p:blipFill rotWithShape="1">
          <a:blip r:embed="rId91"/>
          <a:srcRect t="30770" b="29366"/>
          <a:stretch/>
        </p:blipFill>
        <p:spPr>
          <a:xfrm>
            <a:off x="5368656" y="3178662"/>
            <a:ext cx="554797" cy="221155"/>
          </a:xfrm>
          <a:prstGeom prst="rect">
            <a:avLst/>
          </a:prstGeom>
        </p:spPr>
      </p:pic>
      <p:pic>
        <p:nvPicPr>
          <p:cNvPr id="205" name="Immagine 10">
            <a:extLst>
              <a:ext uri="{FF2B5EF4-FFF2-40B4-BE49-F238E27FC236}">
                <a16:creationId xmlns:a16="http://schemas.microsoft.com/office/drawing/2014/main" id="{4774F02C-4D0E-D083-BD5C-95356E639F86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774114" y="3663663"/>
            <a:ext cx="807479" cy="108000"/>
          </a:xfrm>
          <a:prstGeom prst="rect">
            <a:avLst/>
          </a:prstGeom>
        </p:spPr>
      </p:pic>
      <p:pic>
        <p:nvPicPr>
          <p:cNvPr id="206" name="Immagine 17">
            <a:extLst>
              <a:ext uri="{FF2B5EF4-FFF2-40B4-BE49-F238E27FC236}">
                <a16:creationId xmlns:a16="http://schemas.microsoft.com/office/drawing/2014/main" id="{97C5FEAC-8CED-260E-6CA8-B9ED0B22E253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2886478" y="3540084"/>
            <a:ext cx="839334" cy="239407"/>
          </a:xfrm>
          <a:prstGeom prst="rect">
            <a:avLst/>
          </a:prstGeom>
        </p:spPr>
      </p:pic>
      <p:pic>
        <p:nvPicPr>
          <p:cNvPr id="207" name="Immagine 19">
            <a:extLst>
              <a:ext uri="{FF2B5EF4-FFF2-40B4-BE49-F238E27FC236}">
                <a16:creationId xmlns:a16="http://schemas.microsoft.com/office/drawing/2014/main" id="{FEB6DC4B-A4D8-4E1E-36F3-E0DF044AC7AB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208343" y="3201562"/>
            <a:ext cx="650284" cy="174239"/>
          </a:xfrm>
          <a:prstGeom prst="rect">
            <a:avLst/>
          </a:prstGeom>
        </p:spPr>
      </p:pic>
      <p:pic>
        <p:nvPicPr>
          <p:cNvPr id="208" name="Immagine 21">
            <a:extLst>
              <a:ext uri="{FF2B5EF4-FFF2-40B4-BE49-F238E27FC236}">
                <a16:creationId xmlns:a16="http://schemas.microsoft.com/office/drawing/2014/main" id="{D83FDD6C-D8A0-BA75-D482-B5B8F4120098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4027742" y="3457330"/>
            <a:ext cx="404347" cy="397608"/>
          </a:xfrm>
          <a:prstGeom prst="rect">
            <a:avLst/>
          </a:prstGeom>
        </p:spPr>
      </p:pic>
      <p:pic>
        <p:nvPicPr>
          <p:cNvPr id="209" name="Immagine 27">
            <a:extLst>
              <a:ext uri="{FF2B5EF4-FFF2-40B4-BE49-F238E27FC236}">
                <a16:creationId xmlns:a16="http://schemas.microsoft.com/office/drawing/2014/main" id="{FD5BA941-0F44-6F88-FDB9-C8B45B6C8E7D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7131902" y="3482194"/>
            <a:ext cx="577433" cy="323526"/>
          </a:xfrm>
          <a:prstGeom prst="rect">
            <a:avLst/>
          </a:prstGeom>
        </p:spPr>
      </p:pic>
      <p:pic>
        <p:nvPicPr>
          <p:cNvPr id="210" name="Immagine 8">
            <a:extLst>
              <a:ext uri="{FF2B5EF4-FFF2-40B4-BE49-F238E27FC236}">
                <a16:creationId xmlns:a16="http://schemas.microsoft.com/office/drawing/2014/main" id="{BCEF675A-D128-3FF0-41DB-3294B49781F5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2951401" y="1732032"/>
            <a:ext cx="354710" cy="118236"/>
          </a:xfrm>
          <a:prstGeom prst="rect">
            <a:avLst/>
          </a:prstGeom>
        </p:spPr>
      </p:pic>
      <p:pic>
        <p:nvPicPr>
          <p:cNvPr id="211" name="Immagine 9">
            <a:extLst>
              <a:ext uri="{FF2B5EF4-FFF2-40B4-BE49-F238E27FC236}">
                <a16:creationId xmlns:a16="http://schemas.microsoft.com/office/drawing/2014/main" id="{A578DB89-B620-F2B2-28AF-B99D4D931529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5701451" y="768191"/>
            <a:ext cx="628934" cy="92314"/>
          </a:xfrm>
          <a:prstGeom prst="rect">
            <a:avLst/>
          </a:prstGeom>
        </p:spPr>
      </p:pic>
      <p:pic>
        <p:nvPicPr>
          <p:cNvPr id="212" name="Immagine 12">
            <a:extLst>
              <a:ext uri="{FF2B5EF4-FFF2-40B4-BE49-F238E27FC236}">
                <a16:creationId xmlns:a16="http://schemas.microsoft.com/office/drawing/2014/main" id="{671FB9B2-EAF3-ED6F-8651-37D7DEC8AFFE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4572060" y="3468081"/>
            <a:ext cx="626908" cy="384943"/>
          </a:xfrm>
          <a:prstGeom prst="rect">
            <a:avLst/>
          </a:prstGeom>
        </p:spPr>
      </p:pic>
      <p:pic>
        <p:nvPicPr>
          <p:cNvPr id="213" name="Immagine 13">
            <a:extLst>
              <a:ext uri="{FF2B5EF4-FFF2-40B4-BE49-F238E27FC236}">
                <a16:creationId xmlns:a16="http://schemas.microsoft.com/office/drawing/2014/main" id="{F6559F4D-F7A7-82BC-A04D-9F4276518C0D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7891577" y="3617601"/>
            <a:ext cx="971550" cy="80010"/>
          </a:xfrm>
          <a:prstGeom prst="rect">
            <a:avLst/>
          </a:prstGeom>
        </p:spPr>
      </p:pic>
      <p:pic>
        <p:nvPicPr>
          <p:cNvPr id="214" name="Immagine 26">
            <a:extLst>
              <a:ext uri="{FF2B5EF4-FFF2-40B4-BE49-F238E27FC236}">
                <a16:creationId xmlns:a16="http://schemas.microsoft.com/office/drawing/2014/main" id="{FB798A70-490F-861F-74C6-02762D9BDF4D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269125" y="3973658"/>
            <a:ext cx="561249" cy="182406"/>
          </a:xfrm>
          <a:prstGeom prst="rect">
            <a:avLst/>
          </a:prstGeom>
        </p:spPr>
      </p:pic>
      <p:pic>
        <p:nvPicPr>
          <p:cNvPr id="215" name="Immagine 7">
            <a:extLst>
              <a:ext uri="{FF2B5EF4-FFF2-40B4-BE49-F238E27FC236}">
                <a16:creationId xmlns:a16="http://schemas.microsoft.com/office/drawing/2014/main" id="{EC1044B2-C43A-18D2-0E7C-9C3E8B3E89A3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46376" y="3968545"/>
            <a:ext cx="588846" cy="208767"/>
          </a:xfrm>
          <a:prstGeom prst="rect">
            <a:avLst/>
          </a:prstGeom>
        </p:spPr>
      </p:pic>
      <p:pic>
        <p:nvPicPr>
          <p:cNvPr id="216" name="Immagine 14">
            <a:extLst>
              <a:ext uri="{FF2B5EF4-FFF2-40B4-BE49-F238E27FC236}">
                <a16:creationId xmlns:a16="http://schemas.microsoft.com/office/drawing/2014/main" id="{0AD30F59-8FE6-0377-F953-75EB212C8D31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5025445" y="935301"/>
            <a:ext cx="588094" cy="248490"/>
          </a:xfrm>
          <a:prstGeom prst="rect">
            <a:avLst/>
          </a:prstGeom>
        </p:spPr>
      </p:pic>
      <p:pic>
        <p:nvPicPr>
          <p:cNvPr id="217" name="Immagine 6">
            <a:extLst>
              <a:ext uri="{FF2B5EF4-FFF2-40B4-BE49-F238E27FC236}">
                <a16:creationId xmlns:a16="http://schemas.microsoft.com/office/drawing/2014/main" id="{9CC0D11D-91AC-E0B7-7DDC-2AAD1DC089D4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2000007" y="3990372"/>
            <a:ext cx="497077" cy="165692"/>
          </a:xfrm>
          <a:prstGeom prst="rect">
            <a:avLst/>
          </a:prstGeom>
        </p:spPr>
      </p:pic>
      <p:pic>
        <p:nvPicPr>
          <p:cNvPr id="218" name="Immagine 11">
            <a:extLst>
              <a:ext uri="{FF2B5EF4-FFF2-40B4-BE49-F238E27FC236}">
                <a16:creationId xmlns:a16="http://schemas.microsoft.com/office/drawing/2014/main" id="{277F05E3-9DFA-9982-415B-592E999441D8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2740293" y="4008762"/>
            <a:ext cx="884921" cy="104108"/>
          </a:xfrm>
          <a:prstGeom prst="rect">
            <a:avLst/>
          </a:prstGeom>
        </p:spPr>
      </p:pic>
      <p:pic>
        <p:nvPicPr>
          <p:cNvPr id="219" name="Immagine 16">
            <a:extLst>
              <a:ext uri="{FF2B5EF4-FFF2-40B4-BE49-F238E27FC236}">
                <a16:creationId xmlns:a16="http://schemas.microsoft.com/office/drawing/2014/main" id="{8DF3CC94-1BA2-E23C-8F8B-74267581019E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5983093" y="3599549"/>
            <a:ext cx="301333" cy="92401"/>
          </a:xfrm>
          <a:prstGeom prst="rect">
            <a:avLst/>
          </a:prstGeom>
        </p:spPr>
      </p:pic>
      <p:pic>
        <p:nvPicPr>
          <p:cNvPr id="220" name="Immagine 18">
            <a:extLst>
              <a:ext uri="{FF2B5EF4-FFF2-40B4-BE49-F238E27FC236}">
                <a16:creationId xmlns:a16="http://schemas.microsoft.com/office/drawing/2014/main" id="{7AB2357D-C41D-30B9-7465-98110B2E460E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6526101" y="3576583"/>
            <a:ext cx="345948" cy="118872"/>
          </a:xfrm>
          <a:prstGeom prst="rect">
            <a:avLst/>
          </a:prstGeom>
        </p:spPr>
      </p:pic>
      <p:pic>
        <p:nvPicPr>
          <p:cNvPr id="221" name="Immagine 23">
            <a:extLst>
              <a:ext uri="{FF2B5EF4-FFF2-40B4-BE49-F238E27FC236}">
                <a16:creationId xmlns:a16="http://schemas.microsoft.com/office/drawing/2014/main" id="{6EC30643-2490-39A5-3631-1376DA786CF1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3830670" y="3932317"/>
            <a:ext cx="722554" cy="284284"/>
          </a:xfrm>
          <a:prstGeom prst="rect">
            <a:avLst/>
          </a:prstGeom>
        </p:spPr>
      </p:pic>
      <p:pic>
        <p:nvPicPr>
          <p:cNvPr id="222" name="Immagine 25">
            <a:extLst>
              <a:ext uri="{FF2B5EF4-FFF2-40B4-BE49-F238E27FC236}">
                <a16:creationId xmlns:a16="http://schemas.microsoft.com/office/drawing/2014/main" id="{1137A3EA-89EC-C983-1A3C-91CC9FDFED99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4771107" y="3969548"/>
            <a:ext cx="427861" cy="274600"/>
          </a:xfrm>
          <a:prstGeom prst="rect">
            <a:avLst/>
          </a:prstGeom>
        </p:spPr>
      </p:pic>
      <p:pic>
        <p:nvPicPr>
          <p:cNvPr id="223" name="Immagine 28">
            <a:extLst>
              <a:ext uri="{FF2B5EF4-FFF2-40B4-BE49-F238E27FC236}">
                <a16:creationId xmlns:a16="http://schemas.microsoft.com/office/drawing/2014/main" id="{3E4062EA-A57C-5973-0342-27C19A1B8A2A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391115" y="2759579"/>
            <a:ext cx="606163" cy="323762"/>
          </a:xfrm>
          <a:prstGeom prst="rect">
            <a:avLst/>
          </a:prstGeom>
        </p:spPr>
      </p:pic>
      <p:pic>
        <p:nvPicPr>
          <p:cNvPr id="224" name="Immagine 3">
            <a:extLst>
              <a:ext uri="{FF2B5EF4-FFF2-40B4-BE49-F238E27FC236}">
                <a16:creationId xmlns:a16="http://schemas.microsoft.com/office/drawing/2014/main" id="{FC9048D4-CC79-DE77-99B1-A4201D0470CC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5307931" y="3535592"/>
            <a:ext cx="461413" cy="236071"/>
          </a:xfrm>
          <a:prstGeom prst="rect">
            <a:avLst/>
          </a:prstGeom>
        </p:spPr>
      </p:pic>
      <p:pic>
        <p:nvPicPr>
          <p:cNvPr id="225" name="Immagine 31">
            <a:extLst>
              <a:ext uri="{FF2B5EF4-FFF2-40B4-BE49-F238E27FC236}">
                <a16:creationId xmlns:a16="http://schemas.microsoft.com/office/drawing/2014/main" id="{19ABE262-DCC5-E096-79F2-9C1C0FBB73AB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5468111" y="3956247"/>
            <a:ext cx="665648" cy="216723"/>
          </a:xfrm>
          <a:prstGeom prst="rect">
            <a:avLst/>
          </a:prstGeom>
        </p:spPr>
      </p:pic>
      <p:pic>
        <p:nvPicPr>
          <p:cNvPr id="226" name="Immagine 35">
            <a:extLst>
              <a:ext uri="{FF2B5EF4-FFF2-40B4-BE49-F238E27FC236}">
                <a16:creationId xmlns:a16="http://schemas.microsoft.com/office/drawing/2014/main" id="{76D8A682-157A-6465-6640-D057808067FB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293841" y="3957236"/>
            <a:ext cx="502581" cy="190634"/>
          </a:xfrm>
          <a:prstGeom prst="rect">
            <a:avLst/>
          </a:prstGeom>
        </p:spPr>
      </p:pic>
      <p:pic>
        <p:nvPicPr>
          <p:cNvPr id="227" name="Immagine 37">
            <a:extLst>
              <a:ext uri="{FF2B5EF4-FFF2-40B4-BE49-F238E27FC236}">
                <a16:creationId xmlns:a16="http://schemas.microsoft.com/office/drawing/2014/main" id="{4C3DB305-1422-5935-EF14-4BDB559C697D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7069301" y="3957236"/>
            <a:ext cx="625696" cy="198828"/>
          </a:xfrm>
          <a:prstGeom prst="rect">
            <a:avLst/>
          </a:prstGeom>
        </p:spPr>
      </p:pic>
      <p:pic>
        <p:nvPicPr>
          <p:cNvPr id="228" name="Immagine 39">
            <a:extLst>
              <a:ext uri="{FF2B5EF4-FFF2-40B4-BE49-F238E27FC236}">
                <a16:creationId xmlns:a16="http://schemas.microsoft.com/office/drawing/2014/main" id="{F0F750F6-171A-EB24-DAFE-F9837C2DCAFE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7941059" y="3931342"/>
            <a:ext cx="917568" cy="184788"/>
          </a:xfrm>
          <a:prstGeom prst="rect">
            <a:avLst/>
          </a:prstGeom>
        </p:spPr>
      </p:pic>
      <p:pic>
        <p:nvPicPr>
          <p:cNvPr id="229" name="Immagine 41">
            <a:extLst>
              <a:ext uri="{FF2B5EF4-FFF2-40B4-BE49-F238E27FC236}">
                <a16:creationId xmlns:a16="http://schemas.microsoft.com/office/drawing/2014/main" id="{B3DA1388-D376-C9E4-3B93-AFF6B63BA6E0}"/>
              </a:ext>
            </a:extLst>
      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7637586" y="3180226"/>
            <a:ext cx="437460" cy="219591"/>
          </a:xfrm>
          <a:prstGeom prst="rect">
            <a:avLst/>
          </a:prstGeom>
        </p:spPr>
      </p:pic>
      <p:pic>
        <p:nvPicPr>
          <p:cNvPr id="230" name="Immagine 20">
            <a:extLst>
              <a:ext uri="{FF2B5EF4-FFF2-40B4-BE49-F238E27FC236}">
                <a16:creationId xmlns:a16="http://schemas.microsoft.com/office/drawing/2014/main" id="{46626531-9244-5EAD-BAA3-EA05E2651880}"/>
              </a:ext>
            </a:extLst>
      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281992" y="2861449"/>
            <a:ext cx="502986" cy="100739"/>
          </a:xfrm>
          <a:prstGeom prst="rect">
            <a:avLst/>
          </a:prstGeom>
        </p:spPr>
      </p:pic>
      <p:pic>
        <p:nvPicPr>
          <p:cNvPr id="231" name="Immagine 24">
            <a:extLst>
              <a:ext uri="{FF2B5EF4-FFF2-40B4-BE49-F238E27FC236}">
                <a16:creationId xmlns:a16="http://schemas.microsoft.com/office/drawing/2014/main" id="{E287F727-7FAD-FD72-7EB4-437167FB4AF6}"/>
              </a:ext>
            </a:extLst>
      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92529" y="4253286"/>
            <a:ext cx="674721" cy="281657"/>
          </a:xfrm>
          <a:prstGeom prst="rect">
            <a:avLst/>
          </a:prstGeom>
        </p:spPr>
      </p:pic>
      <p:pic>
        <p:nvPicPr>
          <p:cNvPr id="232" name="Elemento grafico 30">
            <a:extLst>
              <a:ext uri="{FF2B5EF4-FFF2-40B4-BE49-F238E27FC236}">
                <a16:creationId xmlns:a16="http://schemas.microsoft.com/office/drawing/2014/main" id="{FBC52C99-C3A1-92D5-749B-BF2D1E46E2D4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3302960" y="4372061"/>
            <a:ext cx="719229" cy="157272"/>
          </a:xfrm>
          <a:prstGeom prst="rect">
            <a:avLst/>
          </a:prstGeom>
        </p:spPr>
      </p:pic>
      <p:pic>
        <p:nvPicPr>
          <p:cNvPr id="233" name="Elemento grafico 33">
            <a:extLst>
              <a:ext uri="{FF2B5EF4-FFF2-40B4-BE49-F238E27FC236}">
                <a16:creationId xmlns:a16="http://schemas.microsoft.com/office/drawing/2014/main" id="{F7B97683-8927-9983-5167-B97264702A10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4210473" y="4394114"/>
            <a:ext cx="654566" cy="102112"/>
          </a:xfrm>
          <a:prstGeom prst="rect">
            <a:avLst/>
          </a:prstGeom>
        </p:spPr>
      </p:pic>
      <p:pic>
        <p:nvPicPr>
          <p:cNvPr id="234" name="Immagine 22">
            <a:extLst>
              <a:ext uri="{FF2B5EF4-FFF2-40B4-BE49-F238E27FC236}">
                <a16:creationId xmlns:a16="http://schemas.microsoft.com/office/drawing/2014/main" id="{33DF0B9E-01EA-6DBD-7D40-2ABA83A9F040}"/>
              </a:ext>
            </a:extLst>
      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5946025" y="4304411"/>
            <a:ext cx="651437" cy="179406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1BFD9468-A91B-1DC2-832B-D53968676BFC}"/>
              </a:ext>
            </a:extLst>
      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6781056" y="4308364"/>
            <a:ext cx="688196" cy="269221"/>
          </a:xfrm>
          <a:prstGeom prst="rect">
            <a:avLst/>
          </a:prstGeom>
        </p:spPr>
      </p:pic>
      <p:pic>
        <p:nvPicPr>
          <p:cNvPr id="236" name="Google Shape;277;p8">
            <a:extLst>
              <a:ext uri="{FF2B5EF4-FFF2-40B4-BE49-F238E27FC236}">
                <a16:creationId xmlns:a16="http://schemas.microsoft.com/office/drawing/2014/main" id="{D40CEBC3-A9A4-5BB0-7FCE-DA3D2CCF13F6}"/>
              </a:ext>
            </a:extLst>
          </p:cNvPr>
          <p:cNvPicPr preferRelativeResize="0"/>
          <p:nvPr/>
        </p:nvPicPr>
        <p:blipFill rotWithShape="1">
          <a:blip r:embed="rId125">
            <a:alphaModFix/>
          </a:blip>
          <a:srcRect/>
          <a:stretch/>
        </p:blipFill>
        <p:spPr>
          <a:xfrm>
            <a:off x="5051636" y="4317223"/>
            <a:ext cx="714384" cy="29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00DD7D84-6B3F-6271-350E-FB5655C6C22B}"/>
              </a:ext>
            </a:extLst>
      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2450755" y="4311941"/>
            <a:ext cx="589422" cy="3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CHI ERA ROSA PARKS</a:t>
            </a:r>
          </a:p>
          <a:p>
            <a:pPr lvl="1"/>
            <a:endParaRPr lang="it-IT" dirty="0"/>
          </a:p>
        </p:txBody>
      </p:sp>
      <p:sp>
        <p:nvSpPr>
          <p:cNvPr id="8" name="Segnaposto numero diapositiva 74">
            <a:extLst>
              <a:ext uri="{FF2B5EF4-FFF2-40B4-BE49-F238E27FC236}">
                <a16:creationId xmlns:a16="http://schemas.microsoft.com/office/drawing/2014/main" id="{545B906B-ADFB-6541-BF73-6D98CD3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9" name="Segnaposto testo 6"/>
          <p:cNvSpPr>
            <a:spLocks noGrp="1"/>
          </p:cNvSpPr>
          <p:nvPr>
            <p:ph type="body" sz="quarter" idx="4294967295"/>
          </p:nvPr>
        </p:nvSpPr>
        <p:spPr>
          <a:xfrm>
            <a:off x="467091" y="1961637"/>
            <a:ext cx="3813175" cy="720725"/>
          </a:xfrm>
        </p:spPr>
        <p:txBody>
          <a:bodyPr>
            <a:normAutofit/>
          </a:bodyPr>
          <a:lstStyle/>
          <a:p>
            <a:pPr algn="ctr">
              <a:lnSpc>
                <a:spcPts val="2400"/>
              </a:lnSpc>
              <a:spcAft>
                <a:spcPts val="680"/>
              </a:spcAft>
            </a:pPr>
            <a:r>
              <a:rPr lang="it-IT" sz="2400" dirty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 piccolo gesto </a:t>
            </a:r>
            <a:br>
              <a:rPr lang="it-IT" sz="2400" dirty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it-IT" sz="2400" dirty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che ha cambiato il mondo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182850-075F-B647-BE26-E0BC97887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2" y="0"/>
            <a:ext cx="3841377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9D9AA71D-AADC-D44D-8DAE-3090F9728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marL="0" indent="0">
              <a:buNone/>
              <a:defRPr/>
            </a:pPr>
            <a:r>
              <a:rPr lang="it-IT" dirty="0"/>
              <a:t>DIVERSITÀ IN AZIENDA </a:t>
            </a:r>
          </a:p>
          <a:p>
            <a:pPr marL="0" indent="0">
              <a:buNone/>
              <a:defRPr/>
            </a:pPr>
            <a:r>
              <a:rPr lang="it-IT" sz="136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charset="0"/>
                <a:ea typeface="ＭＳ Ｐゴシック" charset="0"/>
                <a:cs typeface="Arial Narrow" charset="0"/>
              </a:rPr>
              <a:t>I valori</a:t>
            </a:r>
          </a:p>
        </p:txBody>
      </p:sp>
      <p:sp>
        <p:nvSpPr>
          <p:cNvPr id="29" name="Segnaposto numero diapositiva 74">
            <a:extLst>
              <a:ext uri="{FF2B5EF4-FFF2-40B4-BE49-F238E27FC236}">
                <a16:creationId xmlns:a16="http://schemas.microsoft.com/office/drawing/2014/main" id="{BB098295-008B-0749-BC3B-B183831E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57A5E7C9-8E9B-FE4C-9F0A-F76BC476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66" y="3162810"/>
            <a:ext cx="4622998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54635" eaLnBrk="1" hangingPunct="1">
              <a:spcAft>
                <a:spcPts val="272"/>
              </a:spcAft>
              <a:buClr>
                <a:srgbClr val="AACB2B"/>
              </a:buClr>
              <a:buSzPct val="100000"/>
              <a:defRPr/>
            </a:pPr>
            <a: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Le aziende che decidano di investire le loro risorse </a:t>
            </a:r>
            <a:b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</a:br>
            <a: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nel percorso dell’inclusione saranno sempre vincitrici. </a:t>
            </a:r>
            <a:b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</a:br>
            <a: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Vi è un forte </a:t>
            </a:r>
            <a:r>
              <a:rPr lang="it-IT" sz="136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business case </a:t>
            </a:r>
            <a: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per la diversità e l’inclusione. </a:t>
            </a:r>
            <a:b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</a:br>
            <a:endParaRPr lang="it-IT" sz="1360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68" name="CasellaDiTesto 6">
            <a:extLst>
              <a:ext uri="{FF2B5EF4-FFF2-40B4-BE49-F238E27FC236}">
                <a16:creationId xmlns:a16="http://schemas.microsoft.com/office/drawing/2014/main" id="{ADB26930-ACCF-CD46-BB34-23123C56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1929643"/>
            <a:ext cx="5188846" cy="126092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54635" eaLnBrk="1" hangingPunct="1">
              <a:spcAft>
                <a:spcPts val="272"/>
              </a:spcAft>
              <a:buClr>
                <a:srgbClr val="AACB2B"/>
              </a:buClr>
              <a:buSzPct val="100000"/>
              <a:defRPr/>
            </a:pPr>
            <a:r>
              <a:rPr lang="it-IT" sz="2448" dirty="0">
                <a:solidFill>
                  <a:schemeClr val="accent3"/>
                </a:solidFill>
                <a:latin typeface="Arial Narrow" charset="0"/>
                <a:cs typeface="Arial Narrow" charset="0"/>
              </a:rPr>
              <a:t>ESISTE </a:t>
            </a:r>
            <a:br>
              <a:rPr lang="it-IT" sz="2448" dirty="0">
                <a:solidFill>
                  <a:schemeClr val="accent3"/>
                </a:solidFill>
                <a:latin typeface="Arial Narrow" charset="0"/>
                <a:cs typeface="Arial Narrow" charset="0"/>
              </a:rPr>
            </a:br>
            <a:r>
              <a:rPr lang="it-IT" sz="2448" dirty="0">
                <a:solidFill>
                  <a:schemeClr val="accent3"/>
                </a:solidFill>
                <a:latin typeface="Arial Narrow" charset="0"/>
                <a:cs typeface="Arial Narrow" charset="0"/>
              </a:rPr>
              <a:t>IL </a:t>
            </a:r>
            <a:r>
              <a:rPr lang="it-IT" sz="2448" b="1" dirty="0">
                <a:solidFill>
                  <a:schemeClr val="accent3"/>
                </a:solidFill>
                <a:latin typeface="Arial Narrow" charset="0"/>
                <a:cs typeface="Arial Narrow" charset="0"/>
              </a:rPr>
              <a:t>BUSINESS CASE </a:t>
            </a:r>
          </a:p>
          <a:p>
            <a:pPr defTabSz="354635" eaLnBrk="1" hangingPunct="1">
              <a:spcAft>
                <a:spcPts val="272"/>
              </a:spcAft>
              <a:buClr>
                <a:srgbClr val="AACB2B"/>
              </a:buClr>
              <a:buSzPct val="100000"/>
              <a:defRPr/>
            </a:pPr>
            <a:r>
              <a:rPr lang="it-IT" sz="2448" dirty="0">
                <a:solidFill>
                  <a:schemeClr val="accent3"/>
                </a:solidFill>
                <a:latin typeface="Arial Narrow" charset="0"/>
                <a:cs typeface="Arial Narrow" charset="0"/>
              </a:rPr>
              <a:t>DELL’INCLUSIONE DELLE </a:t>
            </a:r>
            <a:r>
              <a:rPr lang="it-IT" sz="2448" dirty="0" err="1">
                <a:solidFill>
                  <a:schemeClr val="accent3"/>
                </a:solidFill>
                <a:latin typeface="Arial Narrow" charset="0"/>
                <a:cs typeface="Arial Narrow" charset="0"/>
              </a:rPr>
              <a:t>DIVERSIT</a:t>
            </a:r>
            <a:r>
              <a:rPr lang="it-IT" sz="2448" cap="all" dirty="0" err="1">
                <a:solidFill>
                  <a:schemeClr val="accent3"/>
                </a:solidFill>
                <a:latin typeface="Arial Narrow" charset="0"/>
                <a:cs typeface="Arial Narrow" charset="0"/>
              </a:rPr>
              <a:t>à</a:t>
            </a:r>
            <a:endParaRPr lang="it-IT" sz="2448" b="1" i="1" dirty="0">
              <a:solidFill>
                <a:schemeClr val="accent3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69" name="CasellaDiTesto 6">
            <a:extLst>
              <a:ext uri="{FF2B5EF4-FFF2-40B4-BE49-F238E27FC236}">
                <a16:creationId xmlns:a16="http://schemas.microsoft.com/office/drawing/2014/main" id="{AEFE64E0-C1E8-0646-9EFC-F9C20FE0E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1300104"/>
            <a:ext cx="4947002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54635" eaLnBrk="1" hangingPunct="1">
              <a:spcAft>
                <a:spcPts val="272"/>
              </a:spcAft>
              <a:buClr>
                <a:srgbClr val="AACB2B"/>
              </a:buClr>
              <a:buSzPct val="100000"/>
              <a:defRPr/>
            </a:pPr>
            <a: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Se l'attenzione all'etica e la responsabilità sociale d'impresa </a:t>
            </a:r>
            <a:b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</a:br>
            <a:r>
              <a:rPr lang="it-IT" sz="13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sono ormai valori condivisi, è tempo di affermare che </a:t>
            </a:r>
            <a:endParaRPr lang="it-IT" sz="1632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1D7AD68-B31E-7741-A822-6FAACAA52152}"/>
              </a:ext>
            </a:extLst>
          </p:cNvPr>
          <p:cNvGrpSpPr/>
          <p:nvPr/>
        </p:nvGrpSpPr>
        <p:grpSpPr>
          <a:xfrm>
            <a:off x="4731431" y="499165"/>
            <a:ext cx="3358684" cy="3729173"/>
            <a:chOff x="5643594" y="1246042"/>
            <a:chExt cx="4060586" cy="4508500"/>
          </a:xfrm>
        </p:grpSpPr>
        <p:grpSp>
          <p:nvGrpSpPr>
            <p:cNvPr id="21507" name="Group 61">
              <a:extLst>
                <a:ext uri="{FF2B5EF4-FFF2-40B4-BE49-F238E27FC236}">
                  <a16:creationId xmlns:a16="http://schemas.microsoft.com/office/drawing/2014/main" id="{426D5EF1-8367-994E-B02D-2D9001750793}"/>
                </a:ext>
              </a:extLst>
            </p:cNvPr>
            <p:cNvGrpSpPr>
              <a:grpSpLocks/>
            </p:cNvGrpSpPr>
            <p:nvPr/>
          </p:nvGrpSpPr>
          <p:grpSpPr bwMode="auto">
            <a:xfrm rot="-4066030">
              <a:off x="6522830" y="2573192"/>
              <a:ext cx="4508500" cy="1854200"/>
              <a:chOff x="2514600" y="4654550"/>
              <a:chExt cx="5400675" cy="2219325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A2D59F5D-0D20-F64D-8585-BE1D1EBB3D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6136" y="4897276"/>
                <a:ext cx="3177651" cy="1263571"/>
              </a:xfrm>
              <a:custGeom>
                <a:avLst/>
                <a:gdLst>
                  <a:gd name="T0" fmla="*/ 606 w 1213"/>
                  <a:gd name="T1" fmla="*/ 0 h 483"/>
                  <a:gd name="T2" fmla="*/ 0 w 1213"/>
                  <a:gd name="T3" fmla="*/ 241 h 483"/>
                  <a:gd name="T4" fmla="*/ 606 w 1213"/>
                  <a:gd name="T5" fmla="*/ 483 h 483"/>
                  <a:gd name="T6" fmla="*/ 1213 w 1213"/>
                  <a:gd name="T7" fmla="*/ 241 h 483"/>
                  <a:gd name="T8" fmla="*/ 606 w 1213"/>
                  <a:gd name="T9" fmla="*/ 0 h 483"/>
                  <a:gd name="T10" fmla="*/ 604 w 1213"/>
                  <a:gd name="T11" fmla="*/ 383 h 483"/>
                  <a:gd name="T12" fmla="*/ 148 w 1213"/>
                  <a:gd name="T13" fmla="*/ 216 h 483"/>
                  <a:gd name="T14" fmla="*/ 604 w 1213"/>
                  <a:gd name="T15" fmla="*/ 49 h 483"/>
                  <a:gd name="T16" fmla="*/ 1060 w 1213"/>
                  <a:gd name="T17" fmla="*/ 216 h 483"/>
                  <a:gd name="T18" fmla="*/ 604 w 1213"/>
                  <a:gd name="T19" fmla="*/ 3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3" h="483">
                    <a:moveTo>
                      <a:pt x="606" y="0"/>
                    </a:moveTo>
                    <a:cubicBezTo>
                      <a:pt x="271" y="0"/>
                      <a:pt x="0" y="108"/>
                      <a:pt x="0" y="241"/>
                    </a:cubicBezTo>
                    <a:cubicBezTo>
                      <a:pt x="0" y="375"/>
                      <a:pt x="271" y="483"/>
                      <a:pt x="606" y="483"/>
                    </a:cubicBezTo>
                    <a:cubicBezTo>
                      <a:pt x="941" y="483"/>
                      <a:pt x="1213" y="375"/>
                      <a:pt x="1213" y="241"/>
                    </a:cubicBezTo>
                    <a:cubicBezTo>
                      <a:pt x="1213" y="108"/>
                      <a:pt x="941" y="0"/>
                      <a:pt x="606" y="0"/>
                    </a:cubicBezTo>
                    <a:close/>
                    <a:moveTo>
                      <a:pt x="604" y="383"/>
                    </a:moveTo>
                    <a:cubicBezTo>
                      <a:pt x="353" y="383"/>
                      <a:pt x="148" y="308"/>
                      <a:pt x="148" y="216"/>
                    </a:cubicBezTo>
                    <a:cubicBezTo>
                      <a:pt x="148" y="124"/>
                      <a:pt x="353" y="49"/>
                      <a:pt x="604" y="49"/>
                    </a:cubicBezTo>
                    <a:cubicBezTo>
                      <a:pt x="856" y="49"/>
                      <a:pt x="1060" y="124"/>
                      <a:pt x="1060" y="216"/>
                    </a:cubicBezTo>
                    <a:cubicBezTo>
                      <a:pt x="1060" y="308"/>
                      <a:pt x="856" y="383"/>
                      <a:pt x="604" y="3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id="{D728C929-2C4A-8348-9FF1-AAAA58B15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4600" y="4654550"/>
                <a:ext cx="5400675" cy="2219325"/>
              </a:xfrm>
              <a:custGeom>
                <a:avLst/>
                <a:gdLst>
                  <a:gd name="T0" fmla="*/ 1031 w 2062"/>
                  <a:gd name="T1" fmla="*/ 0 h 848"/>
                  <a:gd name="T2" fmla="*/ 0 w 2062"/>
                  <a:gd name="T3" fmla="*/ 401 h 848"/>
                  <a:gd name="T4" fmla="*/ 1031 w 2062"/>
                  <a:gd name="T5" fmla="*/ 848 h 848"/>
                  <a:gd name="T6" fmla="*/ 2062 w 2062"/>
                  <a:gd name="T7" fmla="*/ 401 h 848"/>
                  <a:gd name="T8" fmla="*/ 1031 w 2062"/>
                  <a:gd name="T9" fmla="*/ 0 h 848"/>
                  <a:gd name="T10" fmla="*/ 1027 w 2062"/>
                  <a:gd name="T11" fmla="*/ 663 h 848"/>
                  <a:gd name="T12" fmla="*/ 253 w 2062"/>
                  <a:gd name="T13" fmla="*/ 355 h 848"/>
                  <a:gd name="T14" fmla="*/ 1027 w 2062"/>
                  <a:gd name="T15" fmla="*/ 47 h 848"/>
                  <a:gd name="T16" fmla="*/ 1802 w 2062"/>
                  <a:gd name="T17" fmla="*/ 355 h 848"/>
                  <a:gd name="T18" fmla="*/ 1027 w 2062"/>
                  <a:gd name="T19" fmla="*/ 66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2" h="848">
                    <a:moveTo>
                      <a:pt x="1031" y="0"/>
                    </a:moveTo>
                    <a:cubicBezTo>
                      <a:pt x="461" y="0"/>
                      <a:pt x="0" y="182"/>
                      <a:pt x="0" y="401"/>
                    </a:cubicBezTo>
                    <a:cubicBezTo>
                      <a:pt x="0" y="648"/>
                      <a:pt x="461" y="848"/>
                      <a:pt x="1031" y="848"/>
                    </a:cubicBezTo>
                    <a:cubicBezTo>
                      <a:pt x="1600" y="848"/>
                      <a:pt x="2062" y="648"/>
                      <a:pt x="2062" y="401"/>
                    </a:cubicBezTo>
                    <a:cubicBezTo>
                      <a:pt x="2062" y="184"/>
                      <a:pt x="1600" y="0"/>
                      <a:pt x="1031" y="0"/>
                    </a:cubicBezTo>
                    <a:moveTo>
                      <a:pt x="1027" y="663"/>
                    </a:moveTo>
                    <a:cubicBezTo>
                      <a:pt x="600" y="663"/>
                      <a:pt x="253" y="511"/>
                      <a:pt x="253" y="355"/>
                    </a:cubicBezTo>
                    <a:cubicBezTo>
                      <a:pt x="253" y="185"/>
                      <a:pt x="600" y="47"/>
                      <a:pt x="1027" y="47"/>
                    </a:cubicBezTo>
                    <a:cubicBezTo>
                      <a:pt x="1455" y="47"/>
                      <a:pt x="1802" y="185"/>
                      <a:pt x="1802" y="355"/>
                    </a:cubicBezTo>
                    <a:cubicBezTo>
                      <a:pt x="1802" y="525"/>
                      <a:pt x="1455" y="663"/>
                      <a:pt x="1027" y="6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  <p:sp>
            <p:nvSpPr>
              <p:cNvPr id="65" name="Oval 7">
                <a:extLst>
                  <a:ext uri="{FF2B5EF4-FFF2-40B4-BE49-F238E27FC236}">
                    <a16:creationId xmlns:a16="http://schemas.microsoft.com/office/drawing/2014/main" id="{70BF9434-3BB3-AC40-AB72-8C5A9D26D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6006" y="5164756"/>
                <a:ext cx="1603088" cy="53773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  <p:sp>
            <p:nvSpPr>
              <p:cNvPr id="21522" name="Oval 8">
                <a:extLst>
                  <a:ext uri="{FF2B5EF4-FFF2-40B4-BE49-F238E27FC236}">
                    <a16:creationId xmlns:a16="http://schemas.microsoft.com/office/drawing/2014/main" id="{B0C20E51-D9B1-5F45-BA24-07CADEFDC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5272088"/>
                <a:ext cx="862013" cy="279400"/>
              </a:xfrm>
              <a:prstGeom prst="ellipse">
                <a:avLst/>
              </a:pr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520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520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520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520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t-IT" altLang="it-IT" sz="1428"/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2F20E6B2-14D0-C74D-8828-3EA364BCB818}"/>
                </a:ext>
              </a:extLst>
            </p:cNvPr>
            <p:cNvGrpSpPr>
              <a:grpSpLocks/>
            </p:cNvGrpSpPr>
            <p:nvPr/>
          </p:nvGrpSpPr>
          <p:grpSpPr bwMode="auto">
            <a:xfrm rot="-7955752">
              <a:off x="5681694" y="2078472"/>
              <a:ext cx="2368550" cy="2444750"/>
              <a:chOff x="1373188" y="3925888"/>
              <a:chExt cx="2368550" cy="2444750"/>
            </a:xfrm>
          </p:grpSpPr>
          <p:sp>
            <p:nvSpPr>
              <p:cNvPr id="21512" name="Freeform 293">
                <a:extLst>
                  <a:ext uri="{FF2B5EF4-FFF2-40B4-BE49-F238E27FC236}">
                    <a16:creationId xmlns:a16="http://schemas.microsoft.com/office/drawing/2014/main" id="{09ECB7F6-ACFB-6A40-8FD2-4C1F3D146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585" y="6146551"/>
                <a:ext cx="141920" cy="134966"/>
              </a:xfrm>
              <a:custGeom>
                <a:avLst/>
                <a:gdLst>
                  <a:gd name="T0" fmla="*/ 2147483646 w 43"/>
                  <a:gd name="T1" fmla="*/ 2147483646 h 41"/>
                  <a:gd name="T2" fmla="*/ 2147483646 w 43"/>
                  <a:gd name="T3" fmla="*/ 2147483646 h 41"/>
                  <a:gd name="T4" fmla="*/ 0 w 43"/>
                  <a:gd name="T5" fmla="*/ 2147483646 h 41"/>
                  <a:gd name="T6" fmla="*/ 2147483646 w 43"/>
                  <a:gd name="T7" fmla="*/ 0 h 41"/>
                  <a:gd name="T8" fmla="*/ 2147483646 w 43"/>
                  <a:gd name="T9" fmla="*/ 21474836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1">
                    <a:moveTo>
                      <a:pt x="43" y="14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2" y="41"/>
                      <a:pt x="0" y="39"/>
                      <a:pt x="0" y="35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43" y="1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8"/>
              </a:p>
            </p:txBody>
          </p:sp>
          <p:sp>
            <p:nvSpPr>
              <p:cNvPr id="72" name="Freeform 294">
                <a:extLst>
                  <a:ext uri="{FF2B5EF4-FFF2-40B4-BE49-F238E27FC236}">
                    <a16:creationId xmlns:a16="http://schemas.microsoft.com/office/drawing/2014/main" id="{421D1F69-3833-FD41-8ADE-903492E9F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885" y="4834318"/>
                <a:ext cx="1379538" cy="1290637"/>
              </a:xfrm>
              <a:custGeom>
                <a:avLst/>
                <a:gdLst>
                  <a:gd name="T0" fmla="*/ 48 w 418"/>
                  <a:gd name="T1" fmla="*/ 391 h 391"/>
                  <a:gd name="T2" fmla="*/ 0 w 418"/>
                  <a:gd name="T3" fmla="*/ 335 h 391"/>
                  <a:gd name="T4" fmla="*/ 418 w 418"/>
                  <a:gd name="T5" fmla="*/ 0 h 391"/>
                  <a:gd name="T6" fmla="*/ 48 w 41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391">
                    <a:moveTo>
                      <a:pt x="48" y="391"/>
                    </a:moveTo>
                    <a:cubicBezTo>
                      <a:pt x="23" y="377"/>
                      <a:pt x="11" y="356"/>
                      <a:pt x="0" y="335"/>
                    </a:cubicBezTo>
                    <a:cubicBezTo>
                      <a:pt x="418" y="0"/>
                      <a:pt x="418" y="0"/>
                      <a:pt x="418" y="0"/>
                    </a:cubicBezTo>
                    <a:lnTo>
                      <a:pt x="48" y="39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  <p:sp>
            <p:nvSpPr>
              <p:cNvPr id="21514" name="Freeform 295">
                <a:extLst>
                  <a:ext uri="{FF2B5EF4-FFF2-40B4-BE49-F238E27FC236}">
                    <a16:creationId xmlns:a16="http://schemas.microsoft.com/office/drawing/2014/main" id="{ED8CFB2B-5CAD-AB4C-AC2F-0513190C8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761" y="4831685"/>
                <a:ext cx="809777" cy="1079721"/>
              </a:xfrm>
              <a:custGeom>
                <a:avLst/>
                <a:gdLst>
                  <a:gd name="T0" fmla="*/ 0 w 245"/>
                  <a:gd name="T1" fmla="*/ 2147483646 h 327"/>
                  <a:gd name="T2" fmla="*/ 2147483646 w 245"/>
                  <a:gd name="T3" fmla="*/ 0 h 327"/>
                  <a:gd name="T4" fmla="*/ 0 w 245"/>
                  <a:gd name="T5" fmla="*/ 2147483646 h 3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5" h="327">
                    <a:moveTo>
                      <a:pt x="0" y="175"/>
                    </a:moveTo>
                    <a:cubicBezTo>
                      <a:pt x="95" y="327"/>
                      <a:pt x="245" y="215"/>
                      <a:pt x="171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8"/>
              </a:p>
            </p:txBody>
          </p:sp>
          <p:sp>
            <p:nvSpPr>
              <p:cNvPr id="21515" name="Freeform 296">
                <a:extLst>
                  <a:ext uri="{FF2B5EF4-FFF2-40B4-BE49-F238E27FC236}">
                    <a16:creationId xmlns:a16="http://schemas.microsoft.com/office/drawing/2014/main" id="{84E54BA1-4003-7A48-B851-595214D55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082" y="4411485"/>
                <a:ext cx="1164576" cy="941974"/>
              </a:xfrm>
              <a:custGeom>
                <a:avLst/>
                <a:gdLst>
                  <a:gd name="T0" fmla="*/ 2147483646 w 353"/>
                  <a:gd name="T1" fmla="*/ 2147483646 h 285"/>
                  <a:gd name="T2" fmla="*/ 2147483646 w 353"/>
                  <a:gd name="T3" fmla="*/ 2147483646 h 285"/>
                  <a:gd name="T4" fmla="*/ 2147483646 w 353"/>
                  <a:gd name="T5" fmla="*/ 2147483646 h 2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3" h="285">
                    <a:moveTo>
                      <a:pt x="162" y="285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182" y="29"/>
                      <a:pt x="0" y="0"/>
                      <a:pt x="162" y="2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118"/>
              </a:p>
            </p:txBody>
          </p:sp>
          <p:sp>
            <p:nvSpPr>
              <p:cNvPr id="75" name="Freeform 297">
                <a:extLst>
                  <a:ext uri="{FF2B5EF4-FFF2-40B4-BE49-F238E27FC236}">
                    <a16:creationId xmlns:a16="http://schemas.microsoft.com/office/drawing/2014/main" id="{51678D4A-DA4C-2148-9806-BD2871FA0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224" y="3926465"/>
                <a:ext cx="515937" cy="906463"/>
              </a:xfrm>
              <a:custGeom>
                <a:avLst/>
                <a:gdLst>
                  <a:gd name="T0" fmla="*/ 92 w 156"/>
                  <a:gd name="T1" fmla="*/ 274 h 274"/>
                  <a:gd name="T2" fmla="*/ 0 w 156"/>
                  <a:gd name="T3" fmla="*/ 229 h 274"/>
                  <a:gd name="T4" fmla="*/ 92 w 156"/>
                  <a:gd name="T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274">
                    <a:moveTo>
                      <a:pt x="92" y="274"/>
                    </a:moveTo>
                    <a:cubicBezTo>
                      <a:pt x="156" y="0"/>
                      <a:pt x="71" y="104"/>
                      <a:pt x="0" y="229"/>
                    </a:cubicBezTo>
                    <a:cubicBezTo>
                      <a:pt x="27" y="241"/>
                      <a:pt x="55" y="254"/>
                      <a:pt x="92" y="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  <p:sp>
            <p:nvSpPr>
              <p:cNvPr id="76" name="Freeform 298">
                <a:extLst>
                  <a:ext uri="{FF2B5EF4-FFF2-40B4-BE49-F238E27FC236}">
                    <a16:creationId xmlns:a16="http://schemas.microsoft.com/office/drawing/2014/main" id="{5F595E53-2304-1042-8A26-8DA71BDA5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440" y="4827523"/>
                <a:ext cx="793750" cy="422275"/>
              </a:xfrm>
              <a:custGeom>
                <a:avLst/>
                <a:gdLst>
                  <a:gd name="T0" fmla="*/ 0 w 240"/>
                  <a:gd name="T1" fmla="*/ 1 h 128"/>
                  <a:gd name="T2" fmla="*/ 19 w 240"/>
                  <a:gd name="T3" fmla="*/ 128 h 128"/>
                  <a:gd name="T4" fmla="*/ 0 w 240"/>
                  <a:gd name="T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28">
                    <a:moveTo>
                      <a:pt x="0" y="1"/>
                    </a:moveTo>
                    <a:cubicBezTo>
                      <a:pt x="240" y="0"/>
                      <a:pt x="239" y="86"/>
                      <a:pt x="19" y="128"/>
                    </a:cubicBezTo>
                    <a:cubicBezTo>
                      <a:pt x="21" y="86"/>
                      <a:pt x="13" y="43"/>
                      <a:pt x="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  <p:sp>
            <p:nvSpPr>
              <p:cNvPr id="77" name="Freeform 299">
                <a:extLst>
                  <a:ext uri="{FF2B5EF4-FFF2-40B4-BE49-F238E27FC236}">
                    <a16:creationId xmlns:a16="http://schemas.microsoft.com/office/drawing/2014/main" id="{0B3DF8DC-2CB5-2C47-A88D-54ED674CC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870" y="5937947"/>
                <a:ext cx="368300" cy="433388"/>
              </a:xfrm>
              <a:custGeom>
                <a:avLst/>
                <a:gdLst>
                  <a:gd name="T0" fmla="*/ 111 w 111"/>
                  <a:gd name="T1" fmla="*/ 52 h 131"/>
                  <a:gd name="T2" fmla="*/ 59 w 111"/>
                  <a:gd name="T3" fmla="*/ 0 h 131"/>
                  <a:gd name="T4" fmla="*/ 111 w 111"/>
                  <a:gd name="T5" fmla="*/ 5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1">
                    <a:moveTo>
                      <a:pt x="111" y="52"/>
                    </a:moveTo>
                    <a:cubicBezTo>
                      <a:pt x="30" y="131"/>
                      <a:pt x="0" y="41"/>
                      <a:pt x="59" y="0"/>
                    </a:cubicBezTo>
                    <a:cubicBezTo>
                      <a:pt x="70" y="23"/>
                      <a:pt x="85" y="39"/>
                      <a:pt x="111" y="5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354635">
                  <a:defRPr/>
                </a:pPr>
                <a:endParaRPr lang="en-US" sz="11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53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GBTQIA+: significato, storia ed evoluzioni dell'acronimo">
            <a:extLst>
              <a:ext uri="{FF2B5EF4-FFF2-40B4-BE49-F238E27FC236}">
                <a16:creationId xmlns:a16="http://schemas.microsoft.com/office/drawing/2014/main" id="{0E38871D-27AE-0B7D-ED9C-5EE5AD7F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71" y="1505823"/>
            <a:ext cx="3198257" cy="21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</a:t>
            </a:r>
            <a:r>
              <a:rPr lang="it-IT" dirty="0">
                <a:latin typeface="Arial Narrow" charset="0"/>
                <a:ea typeface="ＭＳ Ｐゴシック" charset="0"/>
              </a:rPr>
              <a:t> </a:t>
            </a:r>
            <a:r>
              <a:rPr lang="it-IT" dirty="0"/>
              <a:t>ATTIVITÀ DI PARKS</a:t>
            </a:r>
          </a:p>
          <a:p>
            <a:pPr marL="60462" lvl="1" indent="-50745">
              <a:buNone/>
            </a:pPr>
            <a:r>
              <a:rPr lang="it-IT" dirty="0"/>
              <a:t>Ambiti di collaborazione di Parks con aziende e istituzioni socie</a:t>
            </a:r>
            <a:endParaRPr lang="it-IT" dirty="0">
              <a:latin typeface="Arial Narrow" charset="0"/>
              <a:ea typeface="ＭＳ Ｐゴシック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6" name="Content Placeholder 2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5843124" y="2465990"/>
            <a:ext cx="21923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21895" eaLnBrk="1" hangingPunct="1">
              <a:buClr>
                <a:srgbClr val="FF6600"/>
              </a:buClr>
              <a:buSzPct val="100000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Seminari e workshop</a:t>
            </a:r>
          </a:p>
        </p:txBody>
      </p:sp>
      <p:sp>
        <p:nvSpPr>
          <p:cNvPr id="43" name="Content Placeholder 2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5838267" y="1236712"/>
            <a:ext cx="2379014" cy="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21895" eaLnBrk="1" hangingPunct="1">
              <a:buClr>
                <a:srgbClr val="FF6600"/>
              </a:buClr>
              <a:buSzPct val="100000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Formazione e sviluppo</a:t>
            </a:r>
          </a:p>
        </p:txBody>
      </p:sp>
      <p:sp>
        <p:nvSpPr>
          <p:cNvPr id="50" name="Content Placeholder 2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5838267" y="3052615"/>
            <a:ext cx="2506294" cy="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21895" eaLnBrk="1" hangingPunct="1">
              <a:buClr>
                <a:srgbClr val="FF6600"/>
              </a:buClr>
              <a:buSzPct val="100000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Ricerche e questionari</a:t>
            </a:r>
          </a:p>
        </p:txBody>
      </p:sp>
      <p:sp>
        <p:nvSpPr>
          <p:cNvPr id="65" name="Content Placeholder 2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5838267" y="1904003"/>
            <a:ext cx="2644350" cy="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21895" eaLnBrk="1" hangingPunct="1">
              <a:buClr>
                <a:srgbClr val="FF6600"/>
              </a:buClr>
              <a:buSzPct val="100000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Consulenza organizzativa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455205" y="1668076"/>
            <a:ext cx="2824390" cy="2595503"/>
            <a:chOff x="840826" y="1888471"/>
            <a:chExt cx="4152900" cy="3816350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840826" y="5128558"/>
              <a:ext cx="3457575" cy="5762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6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118" b="1" i="1">
                <a:solidFill>
                  <a:srgbClr val="000000"/>
                </a:solidFill>
                <a:latin typeface="Calibri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3" name="未知"/>
            <p:cNvSpPr>
              <a:spLocks/>
            </p:cNvSpPr>
            <p:nvPr/>
          </p:nvSpPr>
          <p:spPr bwMode="auto">
            <a:xfrm rot="900000">
              <a:off x="2650576" y="3526771"/>
              <a:ext cx="1006475" cy="1998662"/>
            </a:xfrm>
            <a:custGeom>
              <a:avLst/>
              <a:gdLst>
                <a:gd name="T0" fmla="*/ 187 w 252"/>
                <a:gd name="T1" fmla="*/ 221 h 499"/>
                <a:gd name="T2" fmla="*/ 252 w 252"/>
                <a:gd name="T3" fmla="*/ 182 h 499"/>
                <a:gd name="T4" fmla="*/ 252 w 252"/>
                <a:gd name="T5" fmla="*/ 57 h 499"/>
                <a:gd name="T6" fmla="*/ 170 w 252"/>
                <a:gd name="T7" fmla="*/ 91 h 499"/>
                <a:gd name="T8" fmla="*/ 179 w 252"/>
                <a:gd name="T9" fmla="*/ 42 h 499"/>
                <a:gd name="T10" fmla="*/ 145 w 252"/>
                <a:gd name="T11" fmla="*/ 2 h 499"/>
                <a:gd name="T12" fmla="*/ 109 w 252"/>
                <a:gd name="T13" fmla="*/ 56 h 499"/>
                <a:gd name="T14" fmla="*/ 129 w 252"/>
                <a:gd name="T15" fmla="*/ 108 h 499"/>
                <a:gd name="T16" fmla="*/ 0 w 252"/>
                <a:gd name="T17" fmla="*/ 162 h 499"/>
                <a:gd name="T18" fmla="*/ 0 w 252"/>
                <a:gd name="T19" fmla="*/ 499 h 499"/>
                <a:gd name="T20" fmla="*/ 252 w 252"/>
                <a:gd name="T21" fmla="*/ 350 h 499"/>
                <a:gd name="T22" fmla="*/ 252 w 252"/>
                <a:gd name="T23" fmla="*/ 239 h 499"/>
                <a:gd name="T24" fmla="*/ 187 w 252"/>
                <a:gd name="T25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99">
                  <a:moveTo>
                    <a:pt x="187" y="221"/>
                  </a:moveTo>
                  <a:cubicBezTo>
                    <a:pt x="206" y="174"/>
                    <a:pt x="240" y="179"/>
                    <a:pt x="252" y="182"/>
                  </a:cubicBezTo>
                  <a:cubicBezTo>
                    <a:pt x="252" y="57"/>
                    <a:pt x="252" y="57"/>
                    <a:pt x="252" y="57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73" y="81"/>
                    <a:pt x="180" y="56"/>
                    <a:pt x="179" y="42"/>
                  </a:cubicBezTo>
                  <a:cubicBezTo>
                    <a:pt x="179" y="23"/>
                    <a:pt x="179" y="0"/>
                    <a:pt x="145" y="2"/>
                  </a:cubicBezTo>
                  <a:cubicBezTo>
                    <a:pt x="114" y="4"/>
                    <a:pt x="108" y="40"/>
                    <a:pt x="109" y="56"/>
                  </a:cubicBezTo>
                  <a:cubicBezTo>
                    <a:pt x="110" y="74"/>
                    <a:pt x="123" y="98"/>
                    <a:pt x="129" y="10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252" y="350"/>
                    <a:pt x="252" y="350"/>
                    <a:pt x="252" y="350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227" y="290"/>
                    <a:pt x="167" y="272"/>
                    <a:pt x="187" y="22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 kern="0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14" name="未知"/>
            <p:cNvSpPr>
              <a:spLocks/>
            </p:cNvSpPr>
            <p:nvPr/>
          </p:nvSpPr>
          <p:spPr bwMode="auto">
            <a:xfrm rot="900000">
              <a:off x="1545676" y="1932921"/>
              <a:ext cx="763588" cy="234950"/>
            </a:xfrm>
            <a:custGeom>
              <a:avLst/>
              <a:gdLst>
                <a:gd name="T0" fmla="*/ 763588 w 382"/>
                <a:gd name="T1" fmla="*/ 234950 h 117"/>
                <a:gd name="T2" fmla="*/ 0 w 382"/>
                <a:gd name="T3" fmla="*/ 0 h 117"/>
                <a:gd name="T4" fmla="*/ 755592 w 382"/>
                <a:gd name="T5" fmla="*/ 234950 h 117"/>
                <a:gd name="T6" fmla="*/ 763588 w 382"/>
                <a:gd name="T7" fmla="*/ 23495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2"/>
                <a:gd name="T13" fmla="*/ 0 h 117"/>
                <a:gd name="T14" fmla="*/ 382 w 382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2" h="117">
                  <a:moveTo>
                    <a:pt x="382" y="117"/>
                  </a:moveTo>
                  <a:lnTo>
                    <a:pt x="0" y="0"/>
                  </a:lnTo>
                  <a:lnTo>
                    <a:pt x="378" y="117"/>
                  </a:lnTo>
                  <a:lnTo>
                    <a:pt x="38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18" b="1" i="1">
                <a:solidFill>
                  <a:srgbClr val="000000"/>
                </a:solidFill>
                <a:latin typeface="Calibri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5" name="未知"/>
            <p:cNvSpPr>
              <a:spLocks/>
            </p:cNvSpPr>
            <p:nvPr/>
          </p:nvSpPr>
          <p:spPr bwMode="auto">
            <a:xfrm rot="900000">
              <a:off x="2212426" y="2379008"/>
              <a:ext cx="939800" cy="295275"/>
            </a:xfrm>
            <a:custGeom>
              <a:avLst/>
              <a:gdLst>
                <a:gd name="T0" fmla="*/ 0 w 470"/>
                <a:gd name="T1" fmla="*/ 0 h 148"/>
                <a:gd name="T2" fmla="*/ 0 w 470"/>
                <a:gd name="T3" fmla="*/ 3990 h 148"/>
                <a:gd name="T4" fmla="*/ 939800 w 470"/>
                <a:gd name="T5" fmla="*/ 295275 h 148"/>
                <a:gd name="T6" fmla="*/ 0 w 470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0"/>
                <a:gd name="T13" fmla="*/ 0 h 148"/>
                <a:gd name="T14" fmla="*/ 470 w 470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0" h="148">
                  <a:moveTo>
                    <a:pt x="0" y="0"/>
                  </a:moveTo>
                  <a:lnTo>
                    <a:pt x="0" y="2"/>
                  </a:lnTo>
                  <a:lnTo>
                    <a:pt x="470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18" b="1" i="1">
                <a:solidFill>
                  <a:srgbClr val="000000"/>
                </a:solidFill>
                <a:latin typeface="Calibri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6" name="未知"/>
            <p:cNvSpPr>
              <a:spLocks/>
            </p:cNvSpPr>
            <p:nvPr/>
          </p:nvSpPr>
          <p:spPr bwMode="auto">
            <a:xfrm rot="900000">
              <a:off x="3247476" y="2342496"/>
              <a:ext cx="1746250" cy="404812"/>
            </a:xfrm>
            <a:custGeom>
              <a:avLst/>
              <a:gdLst>
                <a:gd name="T0" fmla="*/ 188 w 437"/>
                <a:gd name="T1" fmla="*/ 33 h 101"/>
                <a:gd name="T2" fmla="*/ 111 w 437"/>
                <a:gd name="T3" fmla="*/ 20 h 101"/>
                <a:gd name="T4" fmla="*/ 0 w 437"/>
                <a:gd name="T5" fmla="*/ 46 h 101"/>
                <a:gd name="T6" fmla="*/ 80 w 437"/>
                <a:gd name="T7" fmla="*/ 64 h 101"/>
                <a:gd name="T8" fmla="*/ 57 w 437"/>
                <a:gd name="T9" fmla="*/ 84 h 101"/>
                <a:gd name="T10" fmla="*/ 119 w 437"/>
                <a:gd name="T11" fmla="*/ 73 h 101"/>
                <a:gd name="T12" fmla="*/ 239 w 437"/>
                <a:gd name="T13" fmla="*/ 101 h 101"/>
                <a:gd name="T14" fmla="*/ 239 w 437"/>
                <a:gd name="T15" fmla="*/ 101 h 101"/>
                <a:gd name="T16" fmla="*/ 437 w 437"/>
                <a:gd name="T17" fmla="*/ 42 h 101"/>
                <a:gd name="T18" fmla="*/ 202 w 437"/>
                <a:gd name="T19" fmla="*/ 0 h 101"/>
                <a:gd name="T20" fmla="*/ 154 w 437"/>
                <a:gd name="T21" fmla="*/ 11 h 101"/>
                <a:gd name="T22" fmla="*/ 188 w 437"/>
                <a:gd name="T23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" h="101">
                  <a:moveTo>
                    <a:pt x="188" y="33"/>
                  </a:moveTo>
                  <a:cubicBezTo>
                    <a:pt x="164" y="45"/>
                    <a:pt x="122" y="35"/>
                    <a:pt x="111" y="2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59" y="68"/>
                    <a:pt x="29" y="76"/>
                    <a:pt x="57" y="84"/>
                  </a:cubicBezTo>
                  <a:cubicBezTo>
                    <a:pt x="86" y="92"/>
                    <a:pt x="107" y="82"/>
                    <a:pt x="119" y="73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437" y="42"/>
                    <a:pt x="437" y="42"/>
                    <a:pt x="437" y="4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76" y="15"/>
                    <a:pt x="208" y="23"/>
                    <a:pt x="188" y="3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17" name="未知"/>
            <p:cNvSpPr>
              <a:spLocks/>
            </p:cNvSpPr>
            <p:nvPr/>
          </p:nvSpPr>
          <p:spPr bwMode="auto">
            <a:xfrm rot="900000">
              <a:off x="1552026" y="1888471"/>
              <a:ext cx="1754187" cy="409575"/>
            </a:xfrm>
            <a:custGeom>
              <a:avLst/>
              <a:gdLst>
                <a:gd name="T0" fmla="*/ 340 w 439"/>
                <a:gd name="T1" fmla="*/ 23 h 102"/>
                <a:gd name="T2" fmla="*/ 365 w 439"/>
                <a:gd name="T3" fmla="*/ 9 h 102"/>
                <a:gd name="T4" fmla="*/ 308 w 439"/>
                <a:gd name="T5" fmla="*/ 15 h 102"/>
                <a:gd name="T6" fmla="*/ 255 w 439"/>
                <a:gd name="T7" fmla="*/ 3 h 102"/>
                <a:gd name="T8" fmla="*/ 0 w 439"/>
                <a:gd name="T9" fmla="*/ 44 h 102"/>
                <a:gd name="T10" fmla="*/ 191 w 439"/>
                <a:gd name="T11" fmla="*/ 102 h 102"/>
                <a:gd name="T12" fmla="*/ 308 w 439"/>
                <a:gd name="T13" fmla="*/ 75 h 102"/>
                <a:gd name="T14" fmla="*/ 273 w 439"/>
                <a:gd name="T15" fmla="*/ 50 h 102"/>
                <a:gd name="T16" fmla="*/ 343 w 439"/>
                <a:gd name="T17" fmla="*/ 67 h 102"/>
                <a:gd name="T18" fmla="*/ 439 w 439"/>
                <a:gd name="T19" fmla="*/ 46 h 102"/>
                <a:gd name="T20" fmla="*/ 340 w 439"/>
                <a:gd name="T21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" h="102">
                  <a:moveTo>
                    <a:pt x="340" y="23"/>
                  </a:moveTo>
                  <a:cubicBezTo>
                    <a:pt x="354" y="20"/>
                    <a:pt x="373" y="14"/>
                    <a:pt x="365" y="9"/>
                  </a:cubicBezTo>
                  <a:cubicBezTo>
                    <a:pt x="349" y="0"/>
                    <a:pt x="319" y="11"/>
                    <a:pt x="308" y="15"/>
                  </a:cubicBezTo>
                  <a:cubicBezTo>
                    <a:pt x="255" y="3"/>
                    <a:pt x="255" y="3"/>
                    <a:pt x="255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284" y="72"/>
                    <a:pt x="241" y="63"/>
                    <a:pt x="273" y="50"/>
                  </a:cubicBezTo>
                  <a:cubicBezTo>
                    <a:pt x="309" y="37"/>
                    <a:pt x="333" y="57"/>
                    <a:pt x="343" y="67"/>
                  </a:cubicBezTo>
                  <a:cubicBezTo>
                    <a:pt x="439" y="46"/>
                    <a:pt x="439" y="46"/>
                    <a:pt x="439" y="46"/>
                  </a:cubicBezTo>
                  <a:lnTo>
                    <a:pt x="340" y="2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18" name="未知"/>
            <p:cNvSpPr>
              <a:spLocks/>
            </p:cNvSpPr>
            <p:nvPr/>
          </p:nvSpPr>
          <p:spPr bwMode="auto">
            <a:xfrm rot="900000">
              <a:off x="2585488" y="2005946"/>
              <a:ext cx="1566863" cy="311150"/>
            </a:xfrm>
            <a:custGeom>
              <a:avLst/>
              <a:gdLst>
                <a:gd name="T0" fmla="*/ 110 w 392"/>
                <a:gd name="T1" fmla="*/ 41 h 78"/>
                <a:gd name="T2" fmla="*/ 85 w 392"/>
                <a:gd name="T3" fmla="*/ 55 h 78"/>
                <a:gd name="T4" fmla="*/ 184 w 392"/>
                <a:gd name="T5" fmla="*/ 78 h 78"/>
                <a:gd name="T6" fmla="*/ 295 w 392"/>
                <a:gd name="T7" fmla="*/ 52 h 78"/>
                <a:gd name="T8" fmla="*/ 372 w 392"/>
                <a:gd name="T9" fmla="*/ 65 h 78"/>
                <a:gd name="T10" fmla="*/ 338 w 392"/>
                <a:gd name="T11" fmla="*/ 43 h 78"/>
                <a:gd name="T12" fmla="*/ 386 w 392"/>
                <a:gd name="T13" fmla="*/ 32 h 78"/>
                <a:gd name="T14" fmla="*/ 212 w 392"/>
                <a:gd name="T15" fmla="*/ 0 h 78"/>
                <a:gd name="T16" fmla="*/ 0 w 392"/>
                <a:gd name="T17" fmla="*/ 35 h 78"/>
                <a:gd name="T18" fmla="*/ 53 w 392"/>
                <a:gd name="T19" fmla="*/ 47 h 78"/>
                <a:gd name="T20" fmla="*/ 110 w 392"/>
                <a:gd name="T21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78">
                  <a:moveTo>
                    <a:pt x="110" y="41"/>
                  </a:moveTo>
                  <a:cubicBezTo>
                    <a:pt x="118" y="46"/>
                    <a:pt x="99" y="52"/>
                    <a:pt x="85" y="55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306" y="67"/>
                    <a:pt x="348" y="77"/>
                    <a:pt x="372" y="65"/>
                  </a:cubicBezTo>
                  <a:cubicBezTo>
                    <a:pt x="392" y="55"/>
                    <a:pt x="360" y="47"/>
                    <a:pt x="338" y="43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64" y="43"/>
                    <a:pt x="94" y="32"/>
                    <a:pt x="110" y="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19" name="未知"/>
            <p:cNvSpPr>
              <a:spLocks/>
            </p:cNvSpPr>
            <p:nvPr/>
          </p:nvSpPr>
          <p:spPr bwMode="auto">
            <a:xfrm rot="900000">
              <a:off x="2228301" y="2252008"/>
              <a:ext cx="1946275" cy="557213"/>
            </a:xfrm>
            <a:custGeom>
              <a:avLst/>
              <a:gdLst>
                <a:gd name="T0" fmla="*/ 235 w 487"/>
                <a:gd name="T1" fmla="*/ 139 h 139"/>
                <a:gd name="T2" fmla="*/ 487 w 487"/>
                <a:gd name="T3" fmla="*/ 64 h 139"/>
                <a:gd name="T4" fmla="*/ 367 w 487"/>
                <a:gd name="T5" fmla="*/ 36 h 139"/>
                <a:gd name="T6" fmla="*/ 305 w 487"/>
                <a:gd name="T7" fmla="*/ 47 h 139"/>
                <a:gd name="T8" fmla="*/ 328 w 487"/>
                <a:gd name="T9" fmla="*/ 27 h 139"/>
                <a:gd name="T10" fmla="*/ 248 w 487"/>
                <a:gd name="T11" fmla="*/ 9 h 139"/>
                <a:gd name="T12" fmla="*/ 152 w 487"/>
                <a:gd name="T13" fmla="*/ 30 h 139"/>
                <a:gd name="T14" fmla="*/ 82 w 487"/>
                <a:gd name="T15" fmla="*/ 13 h 139"/>
                <a:gd name="T16" fmla="*/ 117 w 487"/>
                <a:gd name="T17" fmla="*/ 38 h 139"/>
                <a:gd name="T18" fmla="*/ 0 w 487"/>
                <a:gd name="T19" fmla="*/ 65 h 139"/>
                <a:gd name="T20" fmla="*/ 235 w 487"/>
                <a:gd name="T2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139">
                  <a:moveTo>
                    <a:pt x="235" y="139"/>
                  </a:moveTo>
                  <a:cubicBezTo>
                    <a:pt x="487" y="64"/>
                    <a:pt x="487" y="64"/>
                    <a:pt x="487" y="64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55" y="45"/>
                    <a:pt x="334" y="55"/>
                    <a:pt x="305" y="47"/>
                  </a:cubicBezTo>
                  <a:cubicBezTo>
                    <a:pt x="277" y="39"/>
                    <a:pt x="307" y="31"/>
                    <a:pt x="328" y="27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42" y="20"/>
                    <a:pt x="118" y="0"/>
                    <a:pt x="82" y="13"/>
                  </a:cubicBezTo>
                  <a:cubicBezTo>
                    <a:pt x="50" y="26"/>
                    <a:pt x="93" y="35"/>
                    <a:pt x="117" y="38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235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 kern="0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0" name="未知"/>
            <p:cNvSpPr>
              <a:spLocks/>
            </p:cNvSpPr>
            <p:nvPr/>
          </p:nvSpPr>
          <p:spPr bwMode="auto">
            <a:xfrm rot="900000">
              <a:off x="1545676" y="1931333"/>
              <a:ext cx="755650" cy="234950"/>
            </a:xfrm>
            <a:custGeom>
              <a:avLst/>
              <a:gdLst>
                <a:gd name="T0" fmla="*/ 755650 w 378"/>
                <a:gd name="T1" fmla="*/ 234950 h 117"/>
                <a:gd name="T2" fmla="*/ 0 w 378"/>
                <a:gd name="T3" fmla="*/ 0 h 117"/>
                <a:gd name="T4" fmla="*/ 755650 w 378"/>
                <a:gd name="T5" fmla="*/ 234950 h 117"/>
                <a:gd name="T6" fmla="*/ 755650 w 378"/>
                <a:gd name="T7" fmla="*/ 23495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8"/>
                <a:gd name="T13" fmla="*/ 0 h 117"/>
                <a:gd name="T14" fmla="*/ 378 w 378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8" h="117">
                  <a:moveTo>
                    <a:pt x="378" y="117"/>
                  </a:moveTo>
                  <a:lnTo>
                    <a:pt x="0" y="0"/>
                  </a:lnTo>
                  <a:lnTo>
                    <a:pt x="378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18" b="1" i="1">
                <a:solidFill>
                  <a:srgbClr val="000000"/>
                </a:solidFill>
                <a:latin typeface="Calibri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21" name="未知"/>
            <p:cNvSpPr>
              <a:spLocks/>
            </p:cNvSpPr>
            <p:nvPr/>
          </p:nvSpPr>
          <p:spPr bwMode="auto">
            <a:xfrm rot="900000">
              <a:off x="1388513" y="1948796"/>
              <a:ext cx="1047750" cy="1417637"/>
            </a:xfrm>
            <a:custGeom>
              <a:avLst/>
              <a:gdLst>
                <a:gd name="T0" fmla="*/ 82 w 262"/>
                <a:gd name="T1" fmla="*/ 218 h 354"/>
                <a:gd name="T2" fmla="*/ 102 w 262"/>
                <a:gd name="T3" fmla="*/ 314 h 354"/>
                <a:gd name="T4" fmla="*/ 191 w 262"/>
                <a:gd name="T5" fmla="*/ 354 h 354"/>
                <a:gd name="T6" fmla="*/ 191 w 262"/>
                <a:gd name="T7" fmla="*/ 233 h 354"/>
                <a:gd name="T8" fmla="*/ 262 w 262"/>
                <a:gd name="T9" fmla="*/ 223 h 354"/>
                <a:gd name="T10" fmla="*/ 191 w 262"/>
                <a:gd name="T11" fmla="*/ 178 h 354"/>
                <a:gd name="T12" fmla="*/ 191 w 262"/>
                <a:gd name="T13" fmla="*/ 59 h 354"/>
                <a:gd name="T14" fmla="*/ 0 w 262"/>
                <a:gd name="T15" fmla="*/ 0 h 354"/>
                <a:gd name="T16" fmla="*/ 0 w 262"/>
                <a:gd name="T17" fmla="*/ 268 h 354"/>
                <a:gd name="T18" fmla="*/ 66 w 262"/>
                <a:gd name="T19" fmla="*/ 298 h 354"/>
                <a:gd name="T20" fmla="*/ 82 w 262"/>
                <a:gd name="T21" fmla="*/ 21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54">
                  <a:moveTo>
                    <a:pt x="82" y="218"/>
                  </a:moveTo>
                  <a:cubicBezTo>
                    <a:pt x="120" y="210"/>
                    <a:pt x="118" y="288"/>
                    <a:pt x="102" y="314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18" y="251"/>
                    <a:pt x="262" y="270"/>
                    <a:pt x="262" y="223"/>
                  </a:cubicBezTo>
                  <a:cubicBezTo>
                    <a:pt x="262" y="166"/>
                    <a:pt x="214" y="172"/>
                    <a:pt x="191" y="17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66" y="298"/>
                    <a:pt x="66" y="298"/>
                    <a:pt x="66" y="298"/>
                  </a:cubicBezTo>
                  <a:cubicBezTo>
                    <a:pt x="60" y="277"/>
                    <a:pt x="47" y="226"/>
                    <a:pt x="82" y="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2" name="未知"/>
            <p:cNvSpPr>
              <a:spLocks/>
            </p:cNvSpPr>
            <p:nvPr/>
          </p:nvSpPr>
          <p:spPr bwMode="auto">
            <a:xfrm rot="900000">
              <a:off x="2009226" y="2355196"/>
              <a:ext cx="939800" cy="1849437"/>
            </a:xfrm>
            <a:custGeom>
              <a:avLst/>
              <a:gdLst>
                <a:gd name="T0" fmla="*/ 0 w 235"/>
                <a:gd name="T1" fmla="*/ 0 h 462"/>
                <a:gd name="T2" fmla="*/ 0 w 235"/>
                <a:gd name="T3" fmla="*/ 119 h 462"/>
                <a:gd name="T4" fmla="*/ 71 w 235"/>
                <a:gd name="T5" fmla="*/ 164 h 462"/>
                <a:gd name="T6" fmla="*/ 0 w 235"/>
                <a:gd name="T7" fmla="*/ 174 h 462"/>
                <a:gd name="T8" fmla="*/ 0 w 235"/>
                <a:gd name="T9" fmla="*/ 295 h 462"/>
                <a:gd name="T10" fmla="*/ 98 w 235"/>
                <a:gd name="T11" fmla="*/ 339 h 462"/>
                <a:gd name="T12" fmla="*/ 117 w 235"/>
                <a:gd name="T13" fmla="*/ 447 h 462"/>
                <a:gd name="T14" fmla="*/ 140 w 235"/>
                <a:gd name="T15" fmla="*/ 358 h 462"/>
                <a:gd name="T16" fmla="*/ 235 w 235"/>
                <a:gd name="T17" fmla="*/ 401 h 462"/>
                <a:gd name="T18" fmla="*/ 235 w 235"/>
                <a:gd name="T19" fmla="*/ 73 h 462"/>
                <a:gd name="T20" fmla="*/ 0 w 235"/>
                <a:gd name="T2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462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23" y="113"/>
                    <a:pt x="71" y="107"/>
                    <a:pt x="71" y="164"/>
                  </a:cubicBezTo>
                  <a:cubicBezTo>
                    <a:pt x="71" y="211"/>
                    <a:pt x="27" y="192"/>
                    <a:pt x="0" y="174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98" y="339"/>
                    <a:pt x="98" y="339"/>
                    <a:pt x="98" y="339"/>
                  </a:cubicBezTo>
                  <a:cubicBezTo>
                    <a:pt x="87" y="365"/>
                    <a:pt x="65" y="430"/>
                    <a:pt x="117" y="447"/>
                  </a:cubicBezTo>
                  <a:cubicBezTo>
                    <a:pt x="161" y="462"/>
                    <a:pt x="151" y="400"/>
                    <a:pt x="140" y="358"/>
                  </a:cubicBezTo>
                  <a:cubicBezTo>
                    <a:pt x="235" y="401"/>
                    <a:pt x="235" y="401"/>
                    <a:pt x="235" y="401"/>
                  </a:cubicBezTo>
                  <a:cubicBezTo>
                    <a:pt x="235" y="73"/>
                    <a:pt x="235" y="73"/>
                    <a:pt x="235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 kern="0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3" name="未知"/>
            <p:cNvSpPr>
              <a:spLocks/>
            </p:cNvSpPr>
            <p:nvPr/>
          </p:nvSpPr>
          <p:spPr bwMode="auto">
            <a:xfrm rot="900000">
              <a:off x="2944263" y="2647296"/>
              <a:ext cx="1350963" cy="1612900"/>
            </a:xfrm>
            <a:custGeom>
              <a:avLst/>
              <a:gdLst>
                <a:gd name="T0" fmla="*/ 0 w 338"/>
                <a:gd name="T1" fmla="*/ 75 h 403"/>
                <a:gd name="T2" fmla="*/ 0 w 338"/>
                <a:gd name="T3" fmla="*/ 403 h 403"/>
                <a:gd name="T4" fmla="*/ 129 w 338"/>
                <a:gd name="T5" fmla="*/ 349 h 403"/>
                <a:gd name="T6" fmla="*/ 109 w 338"/>
                <a:gd name="T7" fmla="*/ 297 h 403"/>
                <a:gd name="T8" fmla="*/ 145 w 338"/>
                <a:gd name="T9" fmla="*/ 243 h 403"/>
                <a:gd name="T10" fmla="*/ 179 w 338"/>
                <a:gd name="T11" fmla="*/ 283 h 403"/>
                <a:gd name="T12" fmla="*/ 170 w 338"/>
                <a:gd name="T13" fmla="*/ 332 h 403"/>
                <a:gd name="T14" fmla="*/ 252 w 338"/>
                <a:gd name="T15" fmla="*/ 298 h 403"/>
                <a:gd name="T16" fmla="*/ 252 w 338"/>
                <a:gd name="T17" fmla="*/ 170 h 403"/>
                <a:gd name="T18" fmla="*/ 331 w 338"/>
                <a:gd name="T19" fmla="*/ 121 h 403"/>
                <a:gd name="T20" fmla="*/ 252 w 338"/>
                <a:gd name="T21" fmla="*/ 127 h 403"/>
                <a:gd name="T22" fmla="*/ 252 w 338"/>
                <a:gd name="T23" fmla="*/ 0 h 403"/>
                <a:gd name="T24" fmla="*/ 252 w 338"/>
                <a:gd name="T25" fmla="*/ 0 h 403"/>
                <a:gd name="T26" fmla="*/ 0 w 338"/>
                <a:gd name="T27" fmla="*/ 7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403">
                  <a:moveTo>
                    <a:pt x="0" y="75"/>
                  </a:moveTo>
                  <a:cubicBezTo>
                    <a:pt x="0" y="403"/>
                    <a:pt x="0" y="403"/>
                    <a:pt x="0" y="403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3" y="339"/>
                    <a:pt x="110" y="315"/>
                    <a:pt x="109" y="297"/>
                  </a:cubicBezTo>
                  <a:cubicBezTo>
                    <a:pt x="108" y="281"/>
                    <a:pt x="114" y="245"/>
                    <a:pt x="145" y="243"/>
                  </a:cubicBezTo>
                  <a:cubicBezTo>
                    <a:pt x="179" y="241"/>
                    <a:pt x="179" y="264"/>
                    <a:pt x="179" y="283"/>
                  </a:cubicBezTo>
                  <a:cubicBezTo>
                    <a:pt x="180" y="297"/>
                    <a:pt x="173" y="322"/>
                    <a:pt x="170" y="332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81" y="173"/>
                    <a:pt x="338" y="175"/>
                    <a:pt x="331" y="121"/>
                  </a:cubicBezTo>
                  <a:cubicBezTo>
                    <a:pt x="325" y="74"/>
                    <a:pt x="275" y="109"/>
                    <a:pt x="252" y="127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 kern="0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4" name="未知"/>
            <p:cNvSpPr>
              <a:spLocks/>
            </p:cNvSpPr>
            <p:nvPr/>
          </p:nvSpPr>
          <p:spPr bwMode="auto">
            <a:xfrm rot="900000">
              <a:off x="3382413" y="3625196"/>
              <a:ext cx="1135063" cy="1504950"/>
            </a:xfrm>
            <a:custGeom>
              <a:avLst/>
              <a:gdLst>
                <a:gd name="T0" fmla="*/ 199 w 284"/>
                <a:gd name="T1" fmla="*/ 126 h 376"/>
                <a:gd name="T2" fmla="*/ 180 w 284"/>
                <a:gd name="T3" fmla="*/ 44 h 376"/>
                <a:gd name="T4" fmla="*/ 85 w 284"/>
                <a:gd name="T5" fmla="*/ 83 h 376"/>
                <a:gd name="T6" fmla="*/ 85 w 284"/>
                <a:gd name="T7" fmla="*/ 208 h 376"/>
                <a:gd name="T8" fmla="*/ 87 w 284"/>
                <a:gd name="T9" fmla="*/ 209 h 376"/>
                <a:gd name="T10" fmla="*/ 85 w 284"/>
                <a:gd name="T11" fmla="*/ 208 h 376"/>
                <a:gd name="T12" fmla="*/ 20 w 284"/>
                <a:gd name="T13" fmla="*/ 247 h 376"/>
                <a:gd name="T14" fmla="*/ 85 w 284"/>
                <a:gd name="T15" fmla="*/ 265 h 376"/>
                <a:gd name="T16" fmla="*/ 87 w 284"/>
                <a:gd name="T17" fmla="*/ 260 h 376"/>
                <a:gd name="T18" fmla="*/ 85 w 284"/>
                <a:gd name="T19" fmla="*/ 265 h 376"/>
                <a:gd name="T20" fmla="*/ 85 w 284"/>
                <a:gd name="T21" fmla="*/ 376 h 376"/>
                <a:gd name="T22" fmla="*/ 284 w 284"/>
                <a:gd name="T23" fmla="*/ 258 h 376"/>
                <a:gd name="T24" fmla="*/ 284 w 284"/>
                <a:gd name="T25" fmla="*/ 0 h 376"/>
                <a:gd name="T26" fmla="*/ 214 w 284"/>
                <a:gd name="T27" fmla="*/ 30 h 376"/>
                <a:gd name="T28" fmla="*/ 199 w 284"/>
                <a:gd name="T29" fmla="*/ 12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376">
                  <a:moveTo>
                    <a:pt x="199" y="126"/>
                  </a:moveTo>
                  <a:cubicBezTo>
                    <a:pt x="157" y="127"/>
                    <a:pt x="170" y="73"/>
                    <a:pt x="180" y="44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208"/>
                    <a:pt x="85" y="208"/>
                    <a:pt x="85" y="208"/>
                  </a:cubicBezTo>
                  <a:cubicBezTo>
                    <a:pt x="86" y="208"/>
                    <a:pt x="87" y="209"/>
                    <a:pt x="87" y="209"/>
                  </a:cubicBezTo>
                  <a:cubicBezTo>
                    <a:pt x="87" y="209"/>
                    <a:pt x="86" y="208"/>
                    <a:pt x="85" y="208"/>
                  </a:cubicBezTo>
                  <a:cubicBezTo>
                    <a:pt x="73" y="205"/>
                    <a:pt x="39" y="200"/>
                    <a:pt x="20" y="247"/>
                  </a:cubicBezTo>
                  <a:cubicBezTo>
                    <a:pt x="0" y="298"/>
                    <a:pt x="60" y="316"/>
                    <a:pt x="85" y="265"/>
                  </a:cubicBezTo>
                  <a:cubicBezTo>
                    <a:pt x="87" y="261"/>
                    <a:pt x="87" y="260"/>
                    <a:pt x="87" y="260"/>
                  </a:cubicBezTo>
                  <a:cubicBezTo>
                    <a:pt x="87" y="260"/>
                    <a:pt x="87" y="261"/>
                    <a:pt x="85" y="265"/>
                  </a:cubicBezTo>
                  <a:cubicBezTo>
                    <a:pt x="85" y="376"/>
                    <a:pt x="85" y="376"/>
                    <a:pt x="85" y="376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24" y="60"/>
                    <a:pt x="245" y="124"/>
                    <a:pt x="199" y="126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 kern="0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5" name="未知"/>
            <p:cNvSpPr>
              <a:spLocks/>
            </p:cNvSpPr>
            <p:nvPr/>
          </p:nvSpPr>
          <p:spPr bwMode="auto">
            <a:xfrm rot="900000">
              <a:off x="3987251" y="2606021"/>
              <a:ext cx="795337" cy="1608137"/>
            </a:xfrm>
            <a:custGeom>
              <a:avLst/>
              <a:gdLst>
                <a:gd name="T0" fmla="*/ 198 w 199"/>
                <a:gd name="T1" fmla="*/ 0 h 401"/>
                <a:gd name="T2" fmla="*/ 199 w 199"/>
                <a:gd name="T3" fmla="*/ 0 h 401"/>
                <a:gd name="T4" fmla="*/ 0 w 199"/>
                <a:gd name="T5" fmla="*/ 59 h 401"/>
                <a:gd name="T6" fmla="*/ 0 w 199"/>
                <a:gd name="T7" fmla="*/ 59 h 401"/>
                <a:gd name="T8" fmla="*/ 0 w 199"/>
                <a:gd name="T9" fmla="*/ 186 h 401"/>
                <a:gd name="T10" fmla="*/ 79 w 199"/>
                <a:gd name="T11" fmla="*/ 180 h 401"/>
                <a:gd name="T12" fmla="*/ 0 w 199"/>
                <a:gd name="T13" fmla="*/ 229 h 401"/>
                <a:gd name="T14" fmla="*/ 0 w 199"/>
                <a:gd name="T15" fmla="*/ 357 h 401"/>
                <a:gd name="T16" fmla="*/ 95 w 199"/>
                <a:gd name="T17" fmla="*/ 318 h 401"/>
                <a:gd name="T18" fmla="*/ 114 w 199"/>
                <a:gd name="T19" fmla="*/ 400 h 401"/>
                <a:gd name="T20" fmla="*/ 129 w 199"/>
                <a:gd name="T21" fmla="*/ 304 h 401"/>
                <a:gd name="T22" fmla="*/ 199 w 199"/>
                <a:gd name="T23" fmla="*/ 274 h 401"/>
                <a:gd name="T24" fmla="*/ 199 w 199"/>
                <a:gd name="T25" fmla="*/ 0 h 401"/>
                <a:gd name="T26" fmla="*/ 198 w 199"/>
                <a:gd name="T2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401">
                  <a:moveTo>
                    <a:pt x="198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3" y="168"/>
                    <a:pt x="73" y="133"/>
                    <a:pt x="79" y="180"/>
                  </a:cubicBezTo>
                  <a:cubicBezTo>
                    <a:pt x="86" y="234"/>
                    <a:pt x="29" y="232"/>
                    <a:pt x="0" y="229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95" y="318"/>
                    <a:pt x="95" y="318"/>
                    <a:pt x="95" y="318"/>
                  </a:cubicBezTo>
                  <a:cubicBezTo>
                    <a:pt x="85" y="347"/>
                    <a:pt x="72" y="401"/>
                    <a:pt x="114" y="400"/>
                  </a:cubicBezTo>
                  <a:cubicBezTo>
                    <a:pt x="160" y="398"/>
                    <a:pt x="139" y="334"/>
                    <a:pt x="129" y="304"/>
                  </a:cubicBezTo>
                  <a:cubicBezTo>
                    <a:pt x="199" y="274"/>
                    <a:pt x="199" y="274"/>
                    <a:pt x="199" y="274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 kern="0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6" name="未知"/>
            <p:cNvSpPr>
              <a:spLocks/>
            </p:cNvSpPr>
            <p:nvPr/>
          </p:nvSpPr>
          <p:spPr bwMode="auto">
            <a:xfrm rot="900000">
              <a:off x="1129751" y="2718733"/>
              <a:ext cx="763588" cy="1770063"/>
            </a:xfrm>
            <a:custGeom>
              <a:avLst/>
              <a:gdLst>
                <a:gd name="T0" fmla="*/ 487737 w 191"/>
                <a:gd name="T1" fmla="*/ 1013181 h 442"/>
                <a:gd name="T2" fmla="*/ 763588 w 191"/>
                <a:gd name="T3" fmla="*/ 1073251 h 442"/>
                <a:gd name="T4" fmla="*/ 763588 w 191"/>
                <a:gd name="T5" fmla="*/ 576672 h 442"/>
                <a:gd name="T6" fmla="*/ 407780 w 191"/>
                <a:gd name="T7" fmla="*/ 416485 h 442"/>
                <a:gd name="T8" fmla="*/ 327823 w 191"/>
                <a:gd name="T9" fmla="*/ 32037 h 442"/>
                <a:gd name="T10" fmla="*/ 263858 w 191"/>
                <a:gd name="T11" fmla="*/ 352411 h 442"/>
                <a:gd name="T12" fmla="*/ 0 w 191"/>
                <a:gd name="T13" fmla="*/ 232271 h 442"/>
                <a:gd name="T14" fmla="*/ 0 w 191"/>
                <a:gd name="T15" fmla="*/ 1301517 h 442"/>
                <a:gd name="T16" fmla="*/ 763588 w 191"/>
                <a:gd name="T17" fmla="*/ 1770063 h 442"/>
                <a:gd name="T18" fmla="*/ 763588 w 191"/>
                <a:gd name="T19" fmla="*/ 1265475 h 442"/>
                <a:gd name="T20" fmla="*/ 487737 w 191"/>
                <a:gd name="T21" fmla="*/ 1013181 h 4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1"/>
                <a:gd name="T34" fmla="*/ 0 h 442"/>
                <a:gd name="T35" fmla="*/ 191 w 191"/>
                <a:gd name="T36" fmla="*/ 442 h 4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1" h="442">
                  <a:moveTo>
                    <a:pt x="122" y="253"/>
                  </a:moveTo>
                  <a:cubicBezTo>
                    <a:pt x="137" y="210"/>
                    <a:pt x="175" y="248"/>
                    <a:pt x="191" y="268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18" y="78"/>
                    <a:pt x="120" y="0"/>
                    <a:pt x="82" y="8"/>
                  </a:cubicBezTo>
                  <a:cubicBezTo>
                    <a:pt x="47" y="16"/>
                    <a:pt x="60" y="67"/>
                    <a:pt x="66" y="8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91" y="442"/>
                    <a:pt x="191" y="442"/>
                    <a:pt x="191" y="442"/>
                  </a:cubicBezTo>
                  <a:cubicBezTo>
                    <a:pt x="191" y="316"/>
                    <a:pt x="191" y="316"/>
                    <a:pt x="191" y="316"/>
                  </a:cubicBezTo>
                  <a:cubicBezTo>
                    <a:pt x="167" y="322"/>
                    <a:pt x="105" y="299"/>
                    <a:pt x="122" y="2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18" b="1" i="1">
                <a:solidFill>
                  <a:srgbClr val="000000"/>
                </a:solidFill>
                <a:latin typeface="Calibri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27" name="未知"/>
            <p:cNvSpPr>
              <a:spLocks/>
            </p:cNvSpPr>
            <p:nvPr/>
          </p:nvSpPr>
          <p:spPr bwMode="auto">
            <a:xfrm rot="900000">
              <a:off x="1375813" y="3450571"/>
              <a:ext cx="1284288" cy="1774825"/>
            </a:xfrm>
            <a:custGeom>
              <a:avLst/>
              <a:gdLst>
                <a:gd name="T0" fmla="*/ 226 w 321"/>
                <a:gd name="T1" fmla="*/ 63 h 443"/>
                <a:gd name="T2" fmla="*/ 203 w 321"/>
                <a:gd name="T3" fmla="*/ 152 h 443"/>
                <a:gd name="T4" fmla="*/ 184 w 321"/>
                <a:gd name="T5" fmla="*/ 44 h 443"/>
                <a:gd name="T6" fmla="*/ 86 w 321"/>
                <a:gd name="T7" fmla="*/ 0 h 443"/>
                <a:gd name="T8" fmla="*/ 86 w 321"/>
                <a:gd name="T9" fmla="*/ 124 h 443"/>
                <a:gd name="T10" fmla="*/ 17 w 321"/>
                <a:gd name="T11" fmla="*/ 109 h 443"/>
                <a:gd name="T12" fmla="*/ 86 w 321"/>
                <a:gd name="T13" fmla="*/ 172 h 443"/>
                <a:gd name="T14" fmla="*/ 86 w 321"/>
                <a:gd name="T15" fmla="*/ 298 h 443"/>
                <a:gd name="T16" fmla="*/ 321 w 321"/>
                <a:gd name="T17" fmla="*/ 443 h 443"/>
                <a:gd name="T18" fmla="*/ 321 w 321"/>
                <a:gd name="T19" fmla="*/ 106 h 443"/>
                <a:gd name="T20" fmla="*/ 226 w 321"/>
                <a:gd name="T21" fmla="*/ 6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443">
                  <a:moveTo>
                    <a:pt x="226" y="63"/>
                  </a:moveTo>
                  <a:cubicBezTo>
                    <a:pt x="237" y="105"/>
                    <a:pt x="247" y="167"/>
                    <a:pt x="203" y="152"/>
                  </a:cubicBezTo>
                  <a:cubicBezTo>
                    <a:pt x="151" y="135"/>
                    <a:pt x="173" y="70"/>
                    <a:pt x="184" y="4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70" y="104"/>
                    <a:pt x="32" y="66"/>
                    <a:pt x="17" y="109"/>
                  </a:cubicBezTo>
                  <a:cubicBezTo>
                    <a:pt x="0" y="155"/>
                    <a:pt x="62" y="178"/>
                    <a:pt x="86" y="172"/>
                  </a:cubicBezTo>
                  <a:cubicBezTo>
                    <a:pt x="86" y="298"/>
                    <a:pt x="86" y="298"/>
                    <a:pt x="86" y="298"/>
                  </a:cubicBezTo>
                  <a:cubicBezTo>
                    <a:pt x="321" y="443"/>
                    <a:pt x="321" y="443"/>
                    <a:pt x="321" y="443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226" y="6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118" b="1" i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</p:grpSp>
      <p:grpSp>
        <p:nvGrpSpPr>
          <p:cNvPr id="66" name="Group 105"/>
          <p:cNvGrpSpPr>
            <a:grpSpLocks noChangeAspect="1"/>
          </p:cNvGrpSpPr>
          <p:nvPr/>
        </p:nvGrpSpPr>
        <p:grpSpPr bwMode="auto">
          <a:xfrm>
            <a:off x="5243098" y="1864922"/>
            <a:ext cx="309863" cy="431864"/>
            <a:chOff x="6329363" y="2989263"/>
            <a:chExt cx="454025" cy="6318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7" name="Freeform 115"/>
            <p:cNvSpPr>
              <a:spLocks/>
            </p:cNvSpPr>
            <p:nvPr/>
          </p:nvSpPr>
          <p:spPr bwMode="auto">
            <a:xfrm>
              <a:off x="6376822" y="2989263"/>
              <a:ext cx="129721" cy="118467"/>
            </a:xfrm>
            <a:custGeom>
              <a:avLst/>
              <a:gdLst>
                <a:gd name="T0" fmla="*/ 26 w 51"/>
                <a:gd name="T1" fmla="*/ 47 h 47"/>
                <a:gd name="T2" fmla="*/ 13 w 51"/>
                <a:gd name="T3" fmla="*/ 43 h 47"/>
                <a:gd name="T4" fmla="*/ 4 w 51"/>
                <a:gd name="T5" fmla="*/ 15 h 47"/>
                <a:gd name="T6" fmla="*/ 26 w 51"/>
                <a:gd name="T7" fmla="*/ 0 h 47"/>
                <a:gd name="T8" fmla="*/ 45 w 51"/>
                <a:gd name="T9" fmla="*/ 11 h 47"/>
                <a:gd name="T10" fmla="*/ 45 w 51"/>
                <a:gd name="T11" fmla="*/ 36 h 47"/>
                <a:gd name="T12" fmla="*/ 26 w 51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7">
                  <a:moveTo>
                    <a:pt x="26" y="47"/>
                  </a:moveTo>
                  <a:cubicBezTo>
                    <a:pt x="21" y="47"/>
                    <a:pt x="17" y="45"/>
                    <a:pt x="13" y="43"/>
                  </a:cubicBezTo>
                  <a:cubicBezTo>
                    <a:pt x="4" y="37"/>
                    <a:pt x="0" y="25"/>
                    <a:pt x="4" y="15"/>
                  </a:cubicBezTo>
                  <a:cubicBezTo>
                    <a:pt x="8" y="6"/>
                    <a:pt x="16" y="0"/>
                    <a:pt x="26" y="0"/>
                  </a:cubicBezTo>
                  <a:cubicBezTo>
                    <a:pt x="33" y="0"/>
                    <a:pt x="41" y="4"/>
                    <a:pt x="45" y="11"/>
                  </a:cubicBezTo>
                  <a:cubicBezTo>
                    <a:pt x="51" y="19"/>
                    <a:pt x="51" y="28"/>
                    <a:pt x="45" y="36"/>
                  </a:cubicBezTo>
                  <a:cubicBezTo>
                    <a:pt x="41" y="43"/>
                    <a:pt x="33" y="47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68" name="Freeform 116"/>
            <p:cNvSpPr>
              <a:spLocks/>
            </p:cNvSpPr>
            <p:nvPr/>
          </p:nvSpPr>
          <p:spPr bwMode="auto">
            <a:xfrm>
              <a:off x="6329363" y="3112469"/>
              <a:ext cx="227803" cy="443857"/>
            </a:xfrm>
            <a:custGeom>
              <a:avLst/>
              <a:gdLst>
                <a:gd name="T0" fmla="*/ 86 w 90"/>
                <a:gd name="T1" fmla="*/ 11 h 175"/>
                <a:gd name="T2" fmla="*/ 76 w 90"/>
                <a:gd name="T3" fmla="*/ 3 h 175"/>
                <a:gd name="T4" fmla="*/ 65 w 90"/>
                <a:gd name="T5" fmla="*/ 0 h 175"/>
                <a:gd name="T6" fmla="*/ 22 w 90"/>
                <a:gd name="T7" fmla="*/ 0 h 175"/>
                <a:gd name="T8" fmla="*/ 6 w 90"/>
                <a:gd name="T9" fmla="*/ 7 h 175"/>
                <a:gd name="T10" fmla="*/ 0 w 90"/>
                <a:gd name="T11" fmla="*/ 22 h 175"/>
                <a:gd name="T12" fmla="*/ 0 w 90"/>
                <a:gd name="T13" fmla="*/ 78 h 175"/>
                <a:gd name="T14" fmla="*/ 7 w 90"/>
                <a:gd name="T15" fmla="*/ 86 h 175"/>
                <a:gd name="T16" fmla="*/ 13 w 90"/>
                <a:gd name="T17" fmla="*/ 84 h 175"/>
                <a:gd name="T18" fmla="*/ 16 w 90"/>
                <a:gd name="T19" fmla="*/ 78 h 175"/>
                <a:gd name="T20" fmla="*/ 16 w 90"/>
                <a:gd name="T21" fmla="*/ 28 h 175"/>
                <a:gd name="T22" fmla="*/ 20 w 90"/>
                <a:gd name="T23" fmla="*/ 28 h 175"/>
                <a:gd name="T24" fmla="*/ 20 w 90"/>
                <a:gd name="T25" fmla="*/ 164 h 175"/>
                <a:gd name="T26" fmla="*/ 25 w 90"/>
                <a:gd name="T27" fmla="*/ 173 h 175"/>
                <a:gd name="T28" fmla="*/ 37 w 90"/>
                <a:gd name="T29" fmla="*/ 172 h 175"/>
                <a:gd name="T30" fmla="*/ 41 w 90"/>
                <a:gd name="T31" fmla="*/ 164 h 175"/>
                <a:gd name="T32" fmla="*/ 41 w 90"/>
                <a:gd name="T33" fmla="*/ 85 h 175"/>
                <a:gd name="T34" fmla="*/ 46 w 90"/>
                <a:gd name="T35" fmla="*/ 85 h 175"/>
                <a:gd name="T36" fmla="*/ 46 w 90"/>
                <a:gd name="T37" fmla="*/ 165 h 175"/>
                <a:gd name="T38" fmla="*/ 52 w 90"/>
                <a:gd name="T39" fmla="*/ 173 h 175"/>
                <a:gd name="T40" fmla="*/ 53 w 90"/>
                <a:gd name="T41" fmla="*/ 173 h 175"/>
                <a:gd name="T42" fmla="*/ 53 w 90"/>
                <a:gd name="T43" fmla="*/ 108 h 175"/>
                <a:gd name="T44" fmla="*/ 68 w 90"/>
                <a:gd name="T45" fmla="*/ 98 h 175"/>
                <a:gd name="T46" fmla="*/ 68 w 90"/>
                <a:gd name="T47" fmla="*/ 28 h 175"/>
                <a:gd name="T48" fmla="*/ 74 w 90"/>
                <a:gd name="T49" fmla="*/ 28 h 175"/>
                <a:gd name="T50" fmla="*/ 74 w 90"/>
                <a:gd name="T51" fmla="*/ 77 h 175"/>
                <a:gd name="T52" fmla="*/ 77 w 90"/>
                <a:gd name="T53" fmla="*/ 84 h 175"/>
                <a:gd name="T54" fmla="*/ 85 w 90"/>
                <a:gd name="T55" fmla="*/ 84 h 175"/>
                <a:gd name="T56" fmla="*/ 90 w 90"/>
                <a:gd name="T57" fmla="*/ 78 h 175"/>
                <a:gd name="T58" fmla="*/ 90 w 90"/>
                <a:gd name="T59" fmla="*/ 23 h 175"/>
                <a:gd name="T60" fmla="*/ 86 w 90"/>
                <a:gd name="T61" fmla="*/ 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75">
                  <a:moveTo>
                    <a:pt x="86" y="11"/>
                  </a:moveTo>
                  <a:cubicBezTo>
                    <a:pt x="84" y="7"/>
                    <a:pt x="80" y="5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0"/>
                    <a:pt x="10" y="4"/>
                    <a:pt x="6" y="7"/>
                  </a:cubicBezTo>
                  <a:cubicBezTo>
                    <a:pt x="2" y="11"/>
                    <a:pt x="0" y="16"/>
                    <a:pt x="0" y="2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3" y="85"/>
                    <a:pt x="7" y="86"/>
                  </a:cubicBezTo>
                  <a:cubicBezTo>
                    <a:pt x="9" y="86"/>
                    <a:pt x="11" y="85"/>
                    <a:pt x="13" y="84"/>
                  </a:cubicBezTo>
                  <a:cubicBezTo>
                    <a:pt x="15" y="83"/>
                    <a:pt x="16" y="81"/>
                    <a:pt x="16" y="7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20" y="168"/>
                    <a:pt x="22" y="171"/>
                    <a:pt x="25" y="173"/>
                  </a:cubicBezTo>
                  <a:cubicBezTo>
                    <a:pt x="29" y="175"/>
                    <a:pt x="34" y="174"/>
                    <a:pt x="37" y="172"/>
                  </a:cubicBezTo>
                  <a:cubicBezTo>
                    <a:pt x="40" y="170"/>
                    <a:pt x="41" y="167"/>
                    <a:pt x="41" y="16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46" y="168"/>
                    <a:pt x="49" y="171"/>
                    <a:pt x="52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95"/>
                    <a:pt x="62" y="96"/>
                    <a:pt x="68" y="9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80"/>
                    <a:pt x="75" y="82"/>
                    <a:pt x="77" y="84"/>
                  </a:cubicBezTo>
                  <a:cubicBezTo>
                    <a:pt x="80" y="85"/>
                    <a:pt x="83" y="85"/>
                    <a:pt x="85" y="84"/>
                  </a:cubicBezTo>
                  <a:cubicBezTo>
                    <a:pt x="87" y="83"/>
                    <a:pt x="90" y="80"/>
                    <a:pt x="90" y="78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19"/>
                    <a:pt x="89" y="15"/>
                    <a:pt x="8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69" name="Oval 117"/>
            <p:cNvSpPr>
              <a:spLocks noChangeArrowheads="1"/>
            </p:cNvSpPr>
            <p:nvPr/>
          </p:nvSpPr>
          <p:spPr bwMode="auto">
            <a:xfrm>
              <a:off x="6554002" y="3311494"/>
              <a:ext cx="79098" cy="742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70" name="Oval 118"/>
            <p:cNvSpPr>
              <a:spLocks noChangeArrowheads="1"/>
            </p:cNvSpPr>
            <p:nvPr/>
          </p:nvSpPr>
          <p:spPr bwMode="auto">
            <a:xfrm>
              <a:off x="6704290" y="3463132"/>
              <a:ext cx="79098" cy="726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71" name="Freeform 119"/>
            <p:cNvSpPr>
              <a:spLocks/>
            </p:cNvSpPr>
            <p:nvPr/>
          </p:nvSpPr>
          <p:spPr bwMode="auto">
            <a:xfrm>
              <a:off x="6474904" y="3379414"/>
              <a:ext cx="246787" cy="241674"/>
            </a:xfrm>
            <a:custGeom>
              <a:avLst/>
              <a:gdLst>
                <a:gd name="T0" fmla="*/ 96 w 97"/>
                <a:gd name="T1" fmla="*/ 87 h 96"/>
                <a:gd name="T2" fmla="*/ 96 w 97"/>
                <a:gd name="T3" fmla="*/ 12 h 96"/>
                <a:gd name="T4" fmla="*/ 85 w 97"/>
                <a:gd name="T5" fmla="*/ 0 h 96"/>
                <a:gd name="T6" fmla="*/ 15 w 97"/>
                <a:gd name="T7" fmla="*/ 0 h 96"/>
                <a:gd name="T8" fmla="*/ 0 w 97"/>
                <a:gd name="T9" fmla="*/ 10 h 96"/>
                <a:gd name="T10" fmla="*/ 0 w 97"/>
                <a:gd name="T11" fmla="*/ 37 h 96"/>
                <a:gd name="T12" fmla="*/ 11 w 97"/>
                <a:gd name="T13" fmla="*/ 33 h 96"/>
                <a:gd name="T14" fmla="*/ 27 w 97"/>
                <a:gd name="T15" fmla="*/ 48 h 96"/>
                <a:gd name="T16" fmla="*/ 11 w 97"/>
                <a:gd name="T17" fmla="*/ 62 h 96"/>
                <a:gd name="T18" fmla="*/ 0 w 97"/>
                <a:gd name="T19" fmla="*/ 58 h 96"/>
                <a:gd name="T20" fmla="*/ 0 w 97"/>
                <a:gd name="T21" fmla="*/ 86 h 96"/>
                <a:gd name="T22" fmla="*/ 10 w 97"/>
                <a:gd name="T23" fmla="*/ 96 h 96"/>
                <a:gd name="T24" fmla="*/ 31 w 97"/>
                <a:gd name="T25" fmla="*/ 96 h 96"/>
                <a:gd name="T26" fmla="*/ 31 w 97"/>
                <a:gd name="T27" fmla="*/ 94 h 96"/>
                <a:gd name="T28" fmla="*/ 49 w 97"/>
                <a:gd name="T29" fmla="*/ 78 h 96"/>
                <a:gd name="T30" fmla="*/ 67 w 97"/>
                <a:gd name="T31" fmla="*/ 94 h 96"/>
                <a:gd name="T32" fmla="*/ 67 w 97"/>
                <a:gd name="T33" fmla="*/ 96 h 96"/>
                <a:gd name="T34" fmla="*/ 85 w 97"/>
                <a:gd name="T35" fmla="*/ 96 h 96"/>
                <a:gd name="T36" fmla="*/ 96 w 97"/>
                <a:gd name="T37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96">
                  <a:moveTo>
                    <a:pt x="96" y="87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"/>
                    <a:pt x="85" y="0"/>
                    <a:pt x="8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0" y="10"/>
                    <a:pt x="0" y="1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" y="35"/>
                    <a:pt x="7" y="33"/>
                    <a:pt x="11" y="33"/>
                  </a:cubicBezTo>
                  <a:cubicBezTo>
                    <a:pt x="20" y="33"/>
                    <a:pt x="27" y="40"/>
                    <a:pt x="27" y="48"/>
                  </a:cubicBezTo>
                  <a:cubicBezTo>
                    <a:pt x="27" y="56"/>
                    <a:pt x="20" y="62"/>
                    <a:pt x="11" y="62"/>
                  </a:cubicBezTo>
                  <a:cubicBezTo>
                    <a:pt x="7" y="62"/>
                    <a:pt x="3" y="61"/>
                    <a:pt x="0" y="5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4"/>
                    <a:pt x="10" y="96"/>
                    <a:pt x="10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5"/>
                    <a:pt x="31" y="94"/>
                  </a:cubicBezTo>
                  <a:cubicBezTo>
                    <a:pt x="31" y="85"/>
                    <a:pt x="39" y="78"/>
                    <a:pt x="49" y="78"/>
                  </a:cubicBezTo>
                  <a:cubicBezTo>
                    <a:pt x="59" y="78"/>
                    <a:pt x="67" y="85"/>
                    <a:pt x="67" y="94"/>
                  </a:cubicBezTo>
                  <a:cubicBezTo>
                    <a:pt x="67" y="95"/>
                    <a:pt x="67" y="96"/>
                    <a:pt x="67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97" y="96"/>
                    <a:pt x="96" y="87"/>
                    <a:pt x="9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</p:grpSp>
      <p:grpSp>
        <p:nvGrpSpPr>
          <p:cNvPr id="72" name="Group 106"/>
          <p:cNvGrpSpPr>
            <a:grpSpLocks noChangeAspect="1"/>
          </p:cNvGrpSpPr>
          <p:nvPr/>
        </p:nvGrpSpPr>
        <p:grpSpPr bwMode="auto">
          <a:xfrm>
            <a:off x="5240555" y="3698233"/>
            <a:ext cx="309862" cy="321739"/>
            <a:chOff x="2320925" y="1662113"/>
            <a:chExt cx="449263" cy="465138"/>
          </a:xfrm>
          <a:solidFill>
            <a:srgbClr val="7F7F7F"/>
          </a:solidFill>
        </p:grpSpPr>
        <p:sp>
          <p:nvSpPr>
            <p:cNvPr id="73" name="Freeform 120"/>
            <p:cNvSpPr>
              <a:spLocks/>
            </p:cNvSpPr>
            <p:nvPr/>
          </p:nvSpPr>
          <p:spPr bwMode="auto">
            <a:xfrm>
              <a:off x="2372582" y="1663674"/>
              <a:ext cx="51658" cy="117064"/>
            </a:xfrm>
            <a:custGeom>
              <a:avLst/>
              <a:gdLst>
                <a:gd name="T0" fmla="*/ 10 w 20"/>
                <a:gd name="T1" fmla="*/ 46 h 46"/>
                <a:gd name="T2" fmla="*/ 20 w 20"/>
                <a:gd name="T3" fmla="*/ 36 h 46"/>
                <a:gd name="T4" fmla="*/ 20 w 20"/>
                <a:gd name="T5" fmla="*/ 10 h 46"/>
                <a:gd name="T6" fmla="*/ 10 w 20"/>
                <a:gd name="T7" fmla="*/ 0 h 46"/>
                <a:gd name="T8" fmla="*/ 0 w 20"/>
                <a:gd name="T9" fmla="*/ 10 h 46"/>
                <a:gd name="T10" fmla="*/ 0 w 20"/>
                <a:gd name="T11" fmla="*/ 36 h 46"/>
                <a:gd name="T12" fmla="*/ 10 w 2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6">
                  <a:moveTo>
                    <a:pt x="10" y="46"/>
                  </a:moveTo>
                  <a:cubicBezTo>
                    <a:pt x="15" y="46"/>
                    <a:pt x="20" y="41"/>
                    <a:pt x="20" y="3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1"/>
                    <a:pt x="4" y="46"/>
                    <a:pt x="1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74" name="Freeform 121"/>
            <p:cNvSpPr>
              <a:spLocks/>
            </p:cNvSpPr>
            <p:nvPr/>
          </p:nvSpPr>
          <p:spPr bwMode="auto">
            <a:xfrm>
              <a:off x="2637131" y="1662113"/>
              <a:ext cx="50092" cy="115504"/>
            </a:xfrm>
            <a:custGeom>
              <a:avLst/>
              <a:gdLst>
                <a:gd name="T0" fmla="*/ 10 w 20"/>
                <a:gd name="T1" fmla="*/ 46 h 46"/>
                <a:gd name="T2" fmla="*/ 20 w 20"/>
                <a:gd name="T3" fmla="*/ 36 h 46"/>
                <a:gd name="T4" fmla="*/ 20 w 20"/>
                <a:gd name="T5" fmla="*/ 10 h 46"/>
                <a:gd name="T6" fmla="*/ 10 w 20"/>
                <a:gd name="T7" fmla="*/ 0 h 46"/>
                <a:gd name="T8" fmla="*/ 0 w 20"/>
                <a:gd name="T9" fmla="*/ 10 h 46"/>
                <a:gd name="T10" fmla="*/ 0 w 20"/>
                <a:gd name="T11" fmla="*/ 37 h 46"/>
                <a:gd name="T12" fmla="*/ 10 w 2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6">
                  <a:moveTo>
                    <a:pt x="10" y="46"/>
                  </a:moveTo>
                  <a:cubicBezTo>
                    <a:pt x="15" y="46"/>
                    <a:pt x="20" y="42"/>
                    <a:pt x="20" y="3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4" y="46"/>
                    <a:pt x="1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75" name="Freeform 122"/>
            <p:cNvSpPr>
              <a:spLocks noChangeAspect="1" noEditPoints="1"/>
            </p:cNvSpPr>
            <p:nvPr/>
          </p:nvSpPr>
          <p:spPr bwMode="auto">
            <a:xfrm>
              <a:off x="2320925" y="1727669"/>
              <a:ext cx="417955" cy="352756"/>
            </a:xfrm>
            <a:custGeom>
              <a:avLst/>
              <a:gdLst>
                <a:gd name="T0" fmla="*/ 166 w 166"/>
                <a:gd name="T1" fmla="*/ 20 h 140"/>
                <a:gd name="T2" fmla="*/ 151 w 166"/>
                <a:gd name="T3" fmla="*/ 1 h 140"/>
                <a:gd name="T4" fmla="*/ 151 w 166"/>
                <a:gd name="T5" fmla="*/ 10 h 140"/>
                <a:gd name="T6" fmla="*/ 135 w 166"/>
                <a:gd name="T7" fmla="*/ 27 h 140"/>
                <a:gd name="T8" fmla="*/ 119 w 166"/>
                <a:gd name="T9" fmla="*/ 11 h 140"/>
                <a:gd name="T10" fmla="*/ 119 w 166"/>
                <a:gd name="T11" fmla="*/ 0 h 140"/>
                <a:gd name="T12" fmla="*/ 116 w 166"/>
                <a:gd name="T13" fmla="*/ 0 h 140"/>
                <a:gd name="T14" fmla="*/ 83 w 166"/>
                <a:gd name="T15" fmla="*/ 0 h 140"/>
                <a:gd name="T16" fmla="*/ 82 w 166"/>
                <a:gd name="T17" fmla="*/ 0 h 140"/>
                <a:gd name="T18" fmla="*/ 83 w 166"/>
                <a:gd name="T19" fmla="*/ 0 h 140"/>
                <a:gd name="T20" fmla="*/ 47 w 166"/>
                <a:gd name="T21" fmla="*/ 0 h 140"/>
                <a:gd name="T22" fmla="*/ 49 w 166"/>
                <a:gd name="T23" fmla="*/ 0 h 140"/>
                <a:gd name="T24" fmla="*/ 47 w 166"/>
                <a:gd name="T25" fmla="*/ 0 h 140"/>
                <a:gd name="T26" fmla="*/ 47 w 166"/>
                <a:gd name="T27" fmla="*/ 11 h 140"/>
                <a:gd name="T28" fmla="*/ 31 w 166"/>
                <a:gd name="T29" fmla="*/ 27 h 140"/>
                <a:gd name="T30" fmla="*/ 15 w 166"/>
                <a:gd name="T31" fmla="*/ 11 h 140"/>
                <a:gd name="T32" fmla="*/ 15 w 166"/>
                <a:gd name="T33" fmla="*/ 1 h 140"/>
                <a:gd name="T34" fmla="*/ 0 w 166"/>
                <a:gd name="T35" fmla="*/ 21 h 140"/>
                <a:gd name="T36" fmla="*/ 0 w 166"/>
                <a:gd name="T37" fmla="*/ 120 h 140"/>
                <a:gd name="T38" fmla="*/ 20 w 166"/>
                <a:gd name="T39" fmla="*/ 140 h 140"/>
                <a:gd name="T40" fmla="*/ 146 w 166"/>
                <a:gd name="T41" fmla="*/ 140 h 140"/>
                <a:gd name="T42" fmla="*/ 166 w 166"/>
                <a:gd name="T43" fmla="*/ 120 h 140"/>
                <a:gd name="T44" fmla="*/ 166 w 166"/>
                <a:gd name="T45" fmla="*/ 20 h 140"/>
                <a:gd name="T46" fmla="*/ 54 w 166"/>
                <a:gd name="T47" fmla="*/ 128 h 140"/>
                <a:gd name="T48" fmla="*/ 12 w 166"/>
                <a:gd name="T49" fmla="*/ 128 h 140"/>
                <a:gd name="T50" fmla="*/ 12 w 166"/>
                <a:gd name="T51" fmla="*/ 89 h 140"/>
                <a:gd name="T52" fmla="*/ 54 w 166"/>
                <a:gd name="T53" fmla="*/ 89 h 140"/>
                <a:gd name="T54" fmla="*/ 54 w 166"/>
                <a:gd name="T55" fmla="*/ 128 h 140"/>
                <a:gd name="T56" fmla="*/ 54 w 166"/>
                <a:gd name="T57" fmla="*/ 76 h 140"/>
                <a:gd name="T58" fmla="*/ 12 w 166"/>
                <a:gd name="T59" fmla="*/ 76 h 140"/>
                <a:gd name="T60" fmla="*/ 12 w 166"/>
                <a:gd name="T61" fmla="*/ 37 h 140"/>
                <a:gd name="T62" fmla="*/ 54 w 166"/>
                <a:gd name="T63" fmla="*/ 37 h 140"/>
                <a:gd name="T64" fmla="*/ 54 w 166"/>
                <a:gd name="T65" fmla="*/ 76 h 140"/>
                <a:gd name="T66" fmla="*/ 104 w 166"/>
                <a:gd name="T67" fmla="*/ 128 h 140"/>
                <a:gd name="T68" fmla="*/ 62 w 166"/>
                <a:gd name="T69" fmla="*/ 128 h 140"/>
                <a:gd name="T70" fmla="*/ 62 w 166"/>
                <a:gd name="T71" fmla="*/ 89 h 140"/>
                <a:gd name="T72" fmla="*/ 104 w 166"/>
                <a:gd name="T73" fmla="*/ 89 h 140"/>
                <a:gd name="T74" fmla="*/ 104 w 166"/>
                <a:gd name="T75" fmla="*/ 128 h 140"/>
                <a:gd name="T76" fmla="*/ 104 w 166"/>
                <a:gd name="T77" fmla="*/ 76 h 140"/>
                <a:gd name="T78" fmla="*/ 62 w 166"/>
                <a:gd name="T79" fmla="*/ 76 h 140"/>
                <a:gd name="T80" fmla="*/ 62 w 166"/>
                <a:gd name="T81" fmla="*/ 37 h 140"/>
                <a:gd name="T82" fmla="*/ 104 w 166"/>
                <a:gd name="T83" fmla="*/ 37 h 140"/>
                <a:gd name="T84" fmla="*/ 104 w 166"/>
                <a:gd name="T85" fmla="*/ 76 h 140"/>
                <a:gd name="T86" fmla="*/ 155 w 166"/>
                <a:gd name="T87" fmla="*/ 129 h 140"/>
                <a:gd name="T88" fmla="*/ 113 w 166"/>
                <a:gd name="T89" fmla="*/ 129 h 140"/>
                <a:gd name="T90" fmla="*/ 113 w 166"/>
                <a:gd name="T91" fmla="*/ 90 h 140"/>
                <a:gd name="T92" fmla="*/ 155 w 166"/>
                <a:gd name="T93" fmla="*/ 90 h 140"/>
                <a:gd name="T94" fmla="*/ 155 w 166"/>
                <a:gd name="T95" fmla="*/ 129 h 140"/>
                <a:gd name="T96" fmla="*/ 155 w 166"/>
                <a:gd name="T97" fmla="*/ 77 h 140"/>
                <a:gd name="T98" fmla="*/ 113 w 166"/>
                <a:gd name="T99" fmla="*/ 77 h 140"/>
                <a:gd name="T100" fmla="*/ 113 w 166"/>
                <a:gd name="T101" fmla="*/ 38 h 140"/>
                <a:gd name="T102" fmla="*/ 155 w 166"/>
                <a:gd name="T103" fmla="*/ 38 h 140"/>
                <a:gd name="T104" fmla="*/ 155 w 166"/>
                <a:gd name="T105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140">
                  <a:moveTo>
                    <a:pt x="166" y="20"/>
                  </a:moveTo>
                  <a:cubicBezTo>
                    <a:pt x="166" y="11"/>
                    <a:pt x="160" y="3"/>
                    <a:pt x="151" y="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9"/>
                    <a:pt x="144" y="27"/>
                    <a:pt x="135" y="27"/>
                  </a:cubicBezTo>
                  <a:cubicBezTo>
                    <a:pt x="126" y="27"/>
                    <a:pt x="119" y="19"/>
                    <a:pt x="119" y="1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20"/>
                    <a:pt x="40" y="27"/>
                    <a:pt x="31" y="27"/>
                  </a:cubicBezTo>
                  <a:cubicBezTo>
                    <a:pt x="22" y="27"/>
                    <a:pt x="15" y="20"/>
                    <a:pt x="15" y="1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6" y="3"/>
                    <a:pt x="0" y="11"/>
                    <a:pt x="0" y="2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1"/>
                    <a:pt x="9" y="140"/>
                    <a:pt x="20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57" y="140"/>
                    <a:pt x="166" y="131"/>
                    <a:pt x="166" y="120"/>
                  </a:cubicBezTo>
                  <a:lnTo>
                    <a:pt x="166" y="20"/>
                  </a:lnTo>
                  <a:close/>
                  <a:moveTo>
                    <a:pt x="54" y="128"/>
                  </a:moveTo>
                  <a:cubicBezTo>
                    <a:pt x="12" y="128"/>
                    <a:pt x="12" y="128"/>
                    <a:pt x="12" y="128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54" y="128"/>
                  </a:lnTo>
                  <a:close/>
                  <a:moveTo>
                    <a:pt x="54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54" y="37"/>
                    <a:pt x="54" y="37"/>
                    <a:pt x="54" y="37"/>
                  </a:cubicBezTo>
                  <a:lnTo>
                    <a:pt x="54" y="76"/>
                  </a:lnTo>
                  <a:close/>
                  <a:moveTo>
                    <a:pt x="104" y="128"/>
                  </a:moveTo>
                  <a:cubicBezTo>
                    <a:pt x="62" y="128"/>
                    <a:pt x="62" y="128"/>
                    <a:pt x="62" y="12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104" y="89"/>
                    <a:pt x="104" y="89"/>
                    <a:pt x="104" y="89"/>
                  </a:cubicBezTo>
                  <a:lnTo>
                    <a:pt x="104" y="128"/>
                  </a:lnTo>
                  <a:close/>
                  <a:moveTo>
                    <a:pt x="104" y="76"/>
                  </a:moveTo>
                  <a:cubicBezTo>
                    <a:pt x="62" y="76"/>
                    <a:pt x="62" y="76"/>
                    <a:pt x="62" y="76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104" y="37"/>
                    <a:pt x="104" y="37"/>
                    <a:pt x="104" y="37"/>
                  </a:cubicBezTo>
                  <a:lnTo>
                    <a:pt x="104" y="76"/>
                  </a:lnTo>
                  <a:close/>
                  <a:moveTo>
                    <a:pt x="155" y="129"/>
                  </a:moveTo>
                  <a:cubicBezTo>
                    <a:pt x="113" y="129"/>
                    <a:pt x="113" y="129"/>
                    <a:pt x="113" y="129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55" y="90"/>
                    <a:pt x="155" y="90"/>
                    <a:pt x="155" y="90"/>
                  </a:cubicBezTo>
                  <a:lnTo>
                    <a:pt x="155" y="129"/>
                  </a:lnTo>
                  <a:close/>
                  <a:moveTo>
                    <a:pt x="155" y="77"/>
                  </a:moveTo>
                  <a:cubicBezTo>
                    <a:pt x="113" y="77"/>
                    <a:pt x="113" y="77"/>
                    <a:pt x="113" y="7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55" y="38"/>
                    <a:pt x="155" y="38"/>
                    <a:pt x="155" y="38"/>
                  </a:cubicBezTo>
                  <a:lnTo>
                    <a:pt x="15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  <p:sp>
          <p:nvSpPr>
            <p:cNvPr id="76" name="Freeform 123"/>
            <p:cNvSpPr>
              <a:spLocks noEditPoints="1"/>
            </p:cNvSpPr>
            <p:nvPr/>
          </p:nvSpPr>
          <p:spPr bwMode="auto">
            <a:xfrm>
              <a:off x="2552601" y="1913413"/>
              <a:ext cx="217587" cy="213838"/>
            </a:xfrm>
            <a:custGeom>
              <a:avLst/>
              <a:gdLst>
                <a:gd name="T0" fmla="*/ 43 w 86"/>
                <a:gd name="T1" fmla="*/ 0 h 85"/>
                <a:gd name="T2" fmla="*/ 0 w 86"/>
                <a:gd name="T3" fmla="*/ 43 h 85"/>
                <a:gd name="T4" fmla="*/ 43 w 86"/>
                <a:gd name="T5" fmla="*/ 85 h 85"/>
                <a:gd name="T6" fmla="*/ 86 w 86"/>
                <a:gd name="T7" fmla="*/ 43 h 85"/>
                <a:gd name="T8" fmla="*/ 43 w 86"/>
                <a:gd name="T9" fmla="*/ 0 h 85"/>
                <a:gd name="T10" fmla="*/ 63 w 86"/>
                <a:gd name="T11" fmla="*/ 52 h 85"/>
                <a:gd name="T12" fmla="*/ 45 w 86"/>
                <a:gd name="T13" fmla="*/ 51 h 85"/>
                <a:gd name="T14" fmla="*/ 45 w 86"/>
                <a:gd name="T15" fmla="*/ 51 h 85"/>
                <a:gd name="T16" fmla="*/ 42 w 86"/>
                <a:gd name="T17" fmla="*/ 49 h 85"/>
                <a:gd name="T18" fmla="*/ 24 w 86"/>
                <a:gd name="T19" fmla="*/ 28 h 85"/>
                <a:gd name="T20" fmla="*/ 24 w 86"/>
                <a:gd name="T21" fmla="*/ 23 h 85"/>
                <a:gd name="T22" fmla="*/ 29 w 86"/>
                <a:gd name="T23" fmla="*/ 23 h 85"/>
                <a:gd name="T24" fmla="*/ 47 w 86"/>
                <a:gd name="T25" fmla="*/ 43 h 85"/>
                <a:gd name="T26" fmla="*/ 63 w 86"/>
                <a:gd name="T27" fmla="*/ 44 h 85"/>
                <a:gd name="T28" fmla="*/ 67 w 86"/>
                <a:gd name="T29" fmla="*/ 48 h 85"/>
                <a:gd name="T30" fmla="*/ 63 w 86"/>
                <a:gd name="T31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5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7" y="85"/>
                    <a:pt x="86" y="66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63" y="52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27"/>
                    <a:pt x="22" y="24"/>
                    <a:pt x="24" y="23"/>
                  </a:cubicBezTo>
                  <a:cubicBezTo>
                    <a:pt x="25" y="22"/>
                    <a:pt x="28" y="22"/>
                    <a:pt x="29" y="2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4"/>
                    <a:pt x="67" y="46"/>
                    <a:pt x="67" y="48"/>
                  </a:cubicBezTo>
                  <a:cubicBezTo>
                    <a:pt x="67" y="50"/>
                    <a:pt x="65" y="52"/>
                    <a:pt x="6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919"/>
            </a:p>
          </p:txBody>
        </p:sp>
      </p:grpSp>
      <p:grpSp>
        <p:nvGrpSpPr>
          <p:cNvPr id="77" name="Gruppo 76"/>
          <p:cNvGrpSpPr>
            <a:grpSpLocks noChangeAspect="1"/>
          </p:cNvGrpSpPr>
          <p:nvPr/>
        </p:nvGrpSpPr>
        <p:grpSpPr>
          <a:xfrm>
            <a:off x="5236350" y="2487029"/>
            <a:ext cx="479907" cy="393382"/>
            <a:chOff x="5126526" y="4220283"/>
            <a:chExt cx="1559716" cy="1278499"/>
          </a:xfrm>
          <a:solidFill>
            <a:srgbClr val="7F7F7F"/>
          </a:solidFill>
        </p:grpSpPr>
        <p:sp>
          <p:nvSpPr>
            <p:cNvPr id="78" name="Freeform 47"/>
            <p:cNvSpPr>
              <a:spLocks noEditPoints="1"/>
            </p:cNvSpPr>
            <p:nvPr/>
          </p:nvSpPr>
          <p:spPr bwMode="auto">
            <a:xfrm>
              <a:off x="5126526" y="4220283"/>
              <a:ext cx="1072793" cy="1025923"/>
            </a:xfrm>
            <a:custGeom>
              <a:avLst/>
              <a:gdLst>
                <a:gd name="T0" fmla="*/ 87 w 174"/>
                <a:gd name="T1" fmla="*/ 14 h 166"/>
                <a:gd name="T2" fmla="*/ 161 w 174"/>
                <a:gd name="T3" fmla="*/ 65 h 166"/>
                <a:gd name="T4" fmla="*/ 87 w 174"/>
                <a:gd name="T5" fmla="*/ 116 h 166"/>
                <a:gd name="T6" fmla="*/ 73 w 174"/>
                <a:gd name="T7" fmla="*/ 115 h 166"/>
                <a:gd name="T8" fmla="*/ 63 w 174"/>
                <a:gd name="T9" fmla="*/ 114 h 166"/>
                <a:gd name="T10" fmla="*/ 59 w 174"/>
                <a:gd name="T11" fmla="*/ 123 h 166"/>
                <a:gd name="T12" fmla="*/ 57 w 174"/>
                <a:gd name="T13" fmla="*/ 130 h 166"/>
                <a:gd name="T14" fmla="*/ 56 w 174"/>
                <a:gd name="T15" fmla="*/ 121 h 166"/>
                <a:gd name="T16" fmla="*/ 56 w 174"/>
                <a:gd name="T17" fmla="*/ 112 h 166"/>
                <a:gd name="T18" fmla="*/ 48 w 174"/>
                <a:gd name="T19" fmla="*/ 108 h 166"/>
                <a:gd name="T20" fmla="*/ 14 w 174"/>
                <a:gd name="T21" fmla="*/ 65 h 166"/>
                <a:gd name="T22" fmla="*/ 87 w 174"/>
                <a:gd name="T23" fmla="*/ 14 h 166"/>
                <a:gd name="T24" fmla="*/ 87 w 174"/>
                <a:gd name="T25" fmla="*/ 0 h 166"/>
                <a:gd name="T26" fmla="*/ 0 w 174"/>
                <a:gd name="T27" fmla="*/ 65 h 166"/>
                <a:gd name="T28" fmla="*/ 42 w 174"/>
                <a:gd name="T29" fmla="*/ 121 h 166"/>
                <a:gd name="T30" fmla="*/ 77 w 174"/>
                <a:gd name="T31" fmla="*/ 166 h 166"/>
                <a:gd name="T32" fmla="*/ 71 w 174"/>
                <a:gd name="T33" fmla="*/ 129 h 166"/>
                <a:gd name="T34" fmla="*/ 87 w 174"/>
                <a:gd name="T35" fmla="*/ 130 h 166"/>
                <a:gd name="T36" fmla="*/ 174 w 174"/>
                <a:gd name="T37" fmla="*/ 65 h 166"/>
                <a:gd name="T38" fmla="*/ 87 w 174"/>
                <a:gd name="T3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66">
                  <a:moveTo>
                    <a:pt x="87" y="14"/>
                  </a:moveTo>
                  <a:cubicBezTo>
                    <a:pt x="128" y="14"/>
                    <a:pt x="161" y="37"/>
                    <a:pt x="161" y="65"/>
                  </a:cubicBezTo>
                  <a:cubicBezTo>
                    <a:pt x="161" y="93"/>
                    <a:pt x="128" y="116"/>
                    <a:pt x="87" y="116"/>
                  </a:cubicBezTo>
                  <a:cubicBezTo>
                    <a:pt x="83" y="116"/>
                    <a:pt x="78" y="116"/>
                    <a:pt x="73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8" y="126"/>
                    <a:pt x="57" y="128"/>
                    <a:pt x="57" y="130"/>
                  </a:cubicBezTo>
                  <a:cubicBezTo>
                    <a:pt x="56" y="127"/>
                    <a:pt x="56" y="124"/>
                    <a:pt x="56" y="12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26" y="99"/>
                    <a:pt x="14" y="82"/>
                    <a:pt x="14" y="65"/>
                  </a:cubicBezTo>
                  <a:cubicBezTo>
                    <a:pt x="14" y="37"/>
                    <a:pt x="47" y="14"/>
                    <a:pt x="87" y="14"/>
                  </a:cubicBezTo>
                  <a:moveTo>
                    <a:pt x="87" y="0"/>
                  </a:moveTo>
                  <a:cubicBezTo>
                    <a:pt x="39" y="0"/>
                    <a:pt x="0" y="29"/>
                    <a:pt x="0" y="65"/>
                  </a:cubicBezTo>
                  <a:cubicBezTo>
                    <a:pt x="0" y="89"/>
                    <a:pt x="17" y="109"/>
                    <a:pt x="42" y="121"/>
                  </a:cubicBezTo>
                  <a:cubicBezTo>
                    <a:pt x="42" y="132"/>
                    <a:pt x="45" y="156"/>
                    <a:pt x="77" y="166"/>
                  </a:cubicBezTo>
                  <a:cubicBezTo>
                    <a:pt x="77" y="166"/>
                    <a:pt x="64" y="145"/>
                    <a:pt x="71" y="129"/>
                  </a:cubicBezTo>
                  <a:cubicBezTo>
                    <a:pt x="76" y="130"/>
                    <a:pt x="82" y="130"/>
                    <a:pt x="87" y="130"/>
                  </a:cubicBezTo>
                  <a:cubicBezTo>
                    <a:pt x="135" y="130"/>
                    <a:pt x="174" y="101"/>
                    <a:pt x="174" y="65"/>
                  </a:cubicBezTo>
                  <a:cubicBezTo>
                    <a:pt x="174" y="29"/>
                    <a:pt x="135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79" name="Oval 48"/>
            <p:cNvSpPr>
              <a:spLocks noChangeArrowheads="1"/>
            </p:cNvSpPr>
            <p:nvPr/>
          </p:nvSpPr>
          <p:spPr bwMode="auto">
            <a:xfrm>
              <a:off x="5842589" y="4610863"/>
              <a:ext cx="111966" cy="1041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0" name="Oval 49"/>
            <p:cNvSpPr>
              <a:spLocks noChangeArrowheads="1"/>
            </p:cNvSpPr>
            <p:nvPr/>
          </p:nvSpPr>
          <p:spPr bwMode="auto">
            <a:xfrm>
              <a:off x="5608241" y="4610863"/>
              <a:ext cx="111966" cy="1041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1" name="Oval 50"/>
            <p:cNvSpPr>
              <a:spLocks noChangeArrowheads="1"/>
            </p:cNvSpPr>
            <p:nvPr/>
          </p:nvSpPr>
          <p:spPr bwMode="auto">
            <a:xfrm>
              <a:off x="5379101" y="4610863"/>
              <a:ext cx="111966" cy="1041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2" name="Freeform 51"/>
            <p:cNvSpPr>
              <a:spLocks noEditPoints="1"/>
            </p:cNvSpPr>
            <p:nvPr/>
          </p:nvSpPr>
          <p:spPr bwMode="auto">
            <a:xfrm>
              <a:off x="5748850" y="4610863"/>
              <a:ext cx="937392" cy="887919"/>
            </a:xfrm>
            <a:custGeom>
              <a:avLst/>
              <a:gdLst>
                <a:gd name="T0" fmla="*/ 0 w 152"/>
                <a:gd name="T1" fmla="*/ 56 h 144"/>
                <a:gd name="T2" fmla="*/ 76 w 152"/>
                <a:gd name="T3" fmla="*/ 113 h 144"/>
                <a:gd name="T4" fmla="*/ 90 w 152"/>
                <a:gd name="T5" fmla="*/ 112 h 144"/>
                <a:gd name="T6" fmla="*/ 85 w 152"/>
                <a:gd name="T7" fmla="*/ 144 h 144"/>
                <a:gd name="T8" fmla="*/ 115 w 152"/>
                <a:gd name="T9" fmla="*/ 104 h 144"/>
                <a:gd name="T10" fmla="*/ 152 w 152"/>
                <a:gd name="T11" fmla="*/ 56 h 144"/>
                <a:gd name="T12" fmla="*/ 76 w 152"/>
                <a:gd name="T13" fmla="*/ 0 h 144"/>
                <a:gd name="T14" fmla="*/ 0 w 152"/>
                <a:gd name="T15" fmla="*/ 56 h 144"/>
                <a:gd name="T16" fmla="*/ 105 w 152"/>
                <a:gd name="T17" fmla="*/ 71 h 144"/>
                <a:gd name="T18" fmla="*/ 114 w 152"/>
                <a:gd name="T19" fmla="*/ 62 h 144"/>
                <a:gd name="T20" fmla="*/ 122 w 152"/>
                <a:gd name="T21" fmla="*/ 71 h 144"/>
                <a:gd name="T22" fmla="*/ 114 w 152"/>
                <a:gd name="T23" fmla="*/ 79 h 144"/>
                <a:gd name="T24" fmla="*/ 105 w 152"/>
                <a:gd name="T25" fmla="*/ 71 h 144"/>
                <a:gd name="T26" fmla="*/ 67 w 152"/>
                <a:gd name="T27" fmla="*/ 71 h 144"/>
                <a:gd name="T28" fmla="*/ 76 w 152"/>
                <a:gd name="T29" fmla="*/ 62 h 144"/>
                <a:gd name="T30" fmla="*/ 85 w 152"/>
                <a:gd name="T31" fmla="*/ 71 h 144"/>
                <a:gd name="T32" fmla="*/ 76 w 152"/>
                <a:gd name="T33" fmla="*/ 79 h 144"/>
                <a:gd name="T34" fmla="*/ 67 w 152"/>
                <a:gd name="T35" fmla="*/ 71 h 144"/>
                <a:gd name="T36" fmla="*/ 30 w 152"/>
                <a:gd name="T37" fmla="*/ 71 h 144"/>
                <a:gd name="T38" fmla="*/ 39 w 152"/>
                <a:gd name="T39" fmla="*/ 62 h 144"/>
                <a:gd name="T40" fmla="*/ 47 w 152"/>
                <a:gd name="T41" fmla="*/ 71 h 144"/>
                <a:gd name="T42" fmla="*/ 39 w 152"/>
                <a:gd name="T43" fmla="*/ 79 h 144"/>
                <a:gd name="T44" fmla="*/ 30 w 152"/>
                <a:gd name="T45" fmla="*/ 7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44">
                  <a:moveTo>
                    <a:pt x="0" y="56"/>
                  </a:moveTo>
                  <a:cubicBezTo>
                    <a:pt x="0" y="87"/>
                    <a:pt x="34" y="113"/>
                    <a:pt x="76" y="113"/>
                  </a:cubicBezTo>
                  <a:cubicBezTo>
                    <a:pt x="81" y="113"/>
                    <a:pt x="85" y="112"/>
                    <a:pt x="90" y="112"/>
                  </a:cubicBezTo>
                  <a:cubicBezTo>
                    <a:pt x="96" y="126"/>
                    <a:pt x="85" y="144"/>
                    <a:pt x="85" y="144"/>
                  </a:cubicBezTo>
                  <a:cubicBezTo>
                    <a:pt x="113" y="135"/>
                    <a:pt x="116" y="114"/>
                    <a:pt x="115" y="104"/>
                  </a:cubicBezTo>
                  <a:cubicBezTo>
                    <a:pt x="137" y="95"/>
                    <a:pt x="152" y="77"/>
                    <a:pt x="152" y="56"/>
                  </a:cubicBezTo>
                  <a:cubicBezTo>
                    <a:pt x="152" y="25"/>
                    <a:pt x="118" y="0"/>
                    <a:pt x="76" y="0"/>
                  </a:cubicBezTo>
                  <a:cubicBezTo>
                    <a:pt x="34" y="0"/>
                    <a:pt x="0" y="25"/>
                    <a:pt x="0" y="56"/>
                  </a:cubicBezTo>
                  <a:close/>
                  <a:moveTo>
                    <a:pt x="105" y="71"/>
                  </a:moveTo>
                  <a:cubicBezTo>
                    <a:pt x="105" y="66"/>
                    <a:pt x="109" y="62"/>
                    <a:pt x="114" y="62"/>
                  </a:cubicBezTo>
                  <a:cubicBezTo>
                    <a:pt x="119" y="62"/>
                    <a:pt x="122" y="66"/>
                    <a:pt x="122" y="71"/>
                  </a:cubicBezTo>
                  <a:cubicBezTo>
                    <a:pt x="122" y="75"/>
                    <a:pt x="119" y="79"/>
                    <a:pt x="114" y="79"/>
                  </a:cubicBezTo>
                  <a:cubicBezTo>
                    <a:pt x="109" y="79"/>
                    <a:pt x="105" y="75"/>
                    <a:pt x="105" y="71"/>
                  </a:cubicBezTo>
                  <a:close/>
                  <a:moveTo>
                    <a:pt x="67" y="71"/>
                  </a:moveTo>
                  <a:cubicBezTo>
                    <a:pt x="67" y="66"/>
                    <a:pt x="71" y="62"/>
                    <a:pt x="76" y="62"/>
                  </a:cubicBezTo>
                  <a:cubicBezTo>
                    <a:pt x="81" y="62"/>
                    <a:pt x="85" y="66"/>
                    <a:pt x="85" y="71"/>
                  </a:cubicBezTo>
                  <a:cubicBezTo>
                    <a:pt x="85" y="75"/>
                    <a:pt x="81" y="79"/>
                    <a:pt x="76" y="79"/>
                  </a:cubicBezTo>
                  <a:cubicBezTo>
                    <a:pt x="71" y="79"/>
                    <a:pt x="67" y="75"/>
                    <a:pt x="67" y="71"/>
                  </a:cubicBezTo>
                  <a:close/>
                  <a:moveTo>
                    <a:pt x="30" y="71"/>
                  </a:moveTo>
                  <a:cubicBezTo>
                    <a:pt x="30" y="66"/>
                    <a:pt x="34" y="62"/>
                    <a:pt x="39" y="62"/>
                  </a:cubicBezTo>
                  <a:cubicBezTo>
                    <a:pt x="44" y="62"/>
                    <a:pt x="47" y="66"/>
                    <a:pt x="47" y="71"/>
                  </a:cubicBezTo>
                  <a:cubicBezTo>
                    <a:pt x="47" y="75"/>
                    <a:pt x="44" y="79"/>
                    <a:pt x="39" y="79"/>
                  </a:cubicBezTo>
                  <a:cubicBezTo>
                    <a:pt x="34" y="79"/>
                    <a:pt x="30" y="75"/>
                    <a:pt x="3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</p:grpSp>
      <p:grpSp>
        <p:nvGrpSpPr>
          <p:cNvPr id="83" name="Group 9"/>
          <p:cNvGrpSpPr>
            <a:grpSpLocks noChangeAspect="1"/>
          </p:cNvGrpSpPr>
          <p:nvPr/>
        </p:nvGrpSpPr>
        <p:grpSpPr>
          <a:xfrm>
            <a:off x="5240558" y="1277188"/>
            <a:ext cx="479907" cy="406171"/>
            <a:chOff x="4224338" y="4397375"/>
            <a:chExt cx="1808162" cy="1530350"/>
          </a:xfrm>
          <a:solidFill>
            <a:srgbClr val="7F7F7F"/>
          </a:solidFill>
        </p:grpSpPr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4384675" y="4397375"/>
              <a:ext cx="301625" cy="328613"/>
            </a:xfrm>
            <a:custGeom>
              <a:avLst/>
              <a:gdLst>
                <a:gd name="T0" fmla="*/ 12 w 107"/>
                <a:gd name="T1" fmla="*/ 76 h 117"/>
                <a:gd name="T2" fmla="*/ 54 w 107"/>
                <a:gd name="T3" fmla="*/ 117 h 117"/>
                <a:gd name="T4" fmla="*/ 97 w 107"/>
                <a:gd name="T5" fmla="*/ 76 h 117"/>
                <a:gd name="T6" fmla="*/ 107 w 107"/>
                <a:gd name="T7" fmla="*/ 57 h 117"/>
                <a:gd name="T8" fmla="*/ 100 w 107"/>
                <a:gd name="T9" fmla="*/ 48 h 117"/>
                <a:gd name="T10" fmla="*/ 54 w 107"/>
                <a:gd name="T11" fmla="*/ 0 h 117"/>
                <a:gd name="T12" fmla="*/ 9 w 107"/>
                <a:gd name="T13" fmla="*/ 48 h 117"/>
                <a:gd name="T14" fmla="*/ 1 w 107"/>
                <a:gd name="T15" fmla="*/ 57 h 117"/>
                <a:gd name="T16" fmla="*/ 12 w 107"/>
                <a:gd name="T17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7">
                  <a:moveTo>
                    <a:pt x="12" y="76"/>
                  </a:moveTo>
                  <a:cubicBezTo>
                    <a:pt x="18" y="98"/>
                    <a:pt x="32" y="117"/>
                    <a:pt x="54" y="117"/>
                  </a:cubicBezTo>
                  <a:cubicBezTo>
                    <a:pt x="77" y="117"/>
                    <a:pt x="91" y="97"/>
                    <a:pt x="97" y="76"/>
                  </a:cubicBezTo>
                  <a:cubicBezTo>
                    <a:pt x="103" y="73"/>
                    <a:pt x="107" y="64"/>
                    <a:pt x="107" y="57"/>
                  </a:cubicBezTo>
                  <a:cubicBezTo>
                    <a:pt x="106" y="52"/>
                    <a:pt x="104" y="50"/>
                    <a:pt x="100" y="48"/>
                  </a:cubicBezTo>
                  <a:cubicBezTo>
                    <a:pt x="99" y="21"/>
                    <a:pt x="81" y="0"/>
                    <a:pt x="54" y="0"/>
                  </a:cubicBezTo>
                  <a:cubicBezTo>
                    <a:pt x="28" y="0"/>
                    <a:pt x="10" y="21"/>
                    <a:pt x="9" y="48"/>
                  </a:cubicBezTo>
                  <a:cubicBezTo>
                    <a:pt x="4" y="49"/>
                    <a:pt x="1" y="51"/>
                    <a:pt x="1" y="57"/>
                  </a:cubicBezTo>
                  <a:cubicBezTo>
                    <a:pt x="0" y="64"/>
                    <a:pt x="5" y="74"/>
                    <a:pt x="12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4224338" y="4673600"/>
              <a:ext cx="984250" cy="1250950"/>
            </a:xfrm>
            <a:custGeom>
              <a:avLst/>
              <a:gdLst>
                <a:gd name="T0" fmla="*/ 253 w 350"/>
                <a:gd name="T1" fmla="*/ 133 h 445"/>
                <a:gd name="T2" fmla="*/ 306 w 350"/>
                <a:gd name="T3" fmla="*/ 80 h 445"/>
                <a:gd name="T4" fmla="*/ 348 w 350"/>
                <a:gd name="T5" fmla="*/ 11 h 445"/>
                <a:gd name="T6" fmla="*/ 340 w 350"/>
                <a:gd name="T7" fmla="*/ 3 h 445"/>
                <a:gd name="T8" fmla="*/ 277 w 350"/>
                <a:gd name="T9" fmla="*/ 53 h 445"/>
                <a:gd name="T10" fmla="*/ 247 w 350"/>
                <a:gd name="T11" fmla="*/ 84 h 445"/>
                <a:gd name="T12" fmla="*/ 221 w 350"/>
                <a:gd name="T13" fmla="*/ 87 h 445"/>
                <a:gd name="T14" fmla="*/ 188 w 350"/>
                <a:gd name="T15" fmla="*/ 48 h 445"/>
                <a:gd name="T16" fmla="*/ 185 w 350"/>
                <a:gd name="T17" fmla="*/ 44 h 445"/>
                <a:gd name="T18" fmla="*/ 155 w 350"/>
                <a:gd name="T19" fmla="*/ 30 h 445"/>
                <a:gd name="T20" fmla="*/ 141 w 350"/>
                <a:gd name="T21" fmla="*/ 26 h 445"/>
                <a:gd name="T22" fmla="*/ 123 w 350"/>
                <a:gd name="T23" fmla="*/ 88 h 445"/>
                <a:gd name="T24" fmla="*/ 122 w 350"/>
                <a:gd name="T25" fmla="*/ 38 h 445"/>
                <a:gd name="T26" fmla="*/ 108 w 350"/>
                <a:gd name="T27" fmla="*/ 30 h 445"/>
                <a:gd name="T28" fmla="*/ 105 w 350"/>
                <a:gd name="T29" fmla="*/ 50 h 445"/>
                <a:gd name="T30" fmla="*/ 81 w 350"/>
                <a:gd name="T31" fmla="*/ 26 h 445"/>
                <a:gd name="T32" fmla="*/ 81 w 350"/>
                <a:gd name="T33" fmla="*/ 26 h 445"/>
                <a:gd name="T34" fmla="*/ 29 w 350"/>
                <a:gd name="T35" fmla="*/ 46 h 445"/>
                <a:gd name="T36" fmla="*/ 4 w 350"/>
                <a:gd name="T37" fmla="*/ 221 h 445"/>
                <a:gd name="T38" fmla="*/ 41 w 350"/>
                <a:gd name="T39" fmla="*/ 224 h 445"/>
                <a:gd name="T40" fmla="*/ 51 w 350"/>
                <a:gd name="T41" fmla="*/ 90 h 445"/>
                <a:gd name="T42" fmla="*/ 51 w 350"/>
                <a:gd name="T43" fmla="*/ 211 h 445"/>
                <a:gd name="T44" fmla="*/ 52 w 350"/>
                <a:gd name="T45" fmla="*/ 419 h 445"/>
                <a:gd name="T46" fmla="*/ 78 w 350"/>
                <a:gd name="T47" fmla="*/ 445 h 445"/>
                <a:gd name="T48" fmla="*/ 104 w 350"/>
                <a:gd name="T49" fmla="*/ 419 h 445"/>
                <a:gd name="T50" fmla="*/ 117 w 350"/>
                <a:gd name="T51" fmla="*/ 246 h 445"/>
                <a:gd name="T52" fmla="*/ 143 w 350"/>
                <a:gd name="T53" fmla="*/ 445 h 445"/>
                <a:gd name="T54" fmla="*/ 143 w 350"/>
                <a:gd name="T55" fmla="*/ 445 h 445"/>
                <a:gd name="T56" fmla="*/ 169 w 350"/>
                <a:gd name="T57" fmla="*/ 225 h 445"/>
                <a:gd name="T58" fmla="*/ 171 w 350"/>
                <a:gd name="T59" fmla="*/ 90 h 445"/>
                <a:gd name="T60" fmla="*/ 171 w 350"/>
                <a:gd name="T61" fmla="*/ 90 h 445"/>
                <a:gd name="T62" fmla="*/ 203 w 350"/>
                <a:gd name="T63" fmla="*/ 126 h 445"/>
                <a:gd name="T64" fmla="*/ 216 w 350"/>
                <a:gd name="T65" fmla="*/ 139 h 445"/>
                <a:gd name="T66" fmla="*/ 224 w 350"/>
                <a:gd name="T67" fmla="*/ 143 h 445"/>
                <a:gd name="T68" fmla="*/ 230 w 350"/>
                <a:gd name="T69" fmla="*/ 144 h 445"/>
                <a:gd name="T70" fmla="*/ 244 w 350"/>
                <a:gd name="T71" fmla="*/ 14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0" h="445">
                  <a:moveTo>
                    <a:pt x="244" y="140"/>
                  </a:moveTo>
                  <a:cubicBezTo>
                    <a:pt x="247" y="138"/>
                    <a:pt x="250" y="136"/>
                    <a:pt x="253" y="133"/>
                  </a:cubicBezTo>
                  <a:cubicBezTo>
                    <a:pt x="258" y="129"/>
                    <a:pt x="264" y="124"/>
                    <a:pt x="270" y="118"/>
                  </a:cubicBezTo>
                  <a:cubicBezTo>
                    <a:pt x="288" y="101"/>
                    <a:pt x="306" y="80"/>
                    <a:pt x="306" y="80"/>
                  </a:cubicBezTo>
                  <a:cubicBezTo>
                    <a:pt x="313" y="72"/>
                    <a:pt x="313" y="60"/>
                    <a:pt x="306" y="53"/>
                  </a:cubicBezTo>
                  <a:cubicBezTo>
                    <a:pt x="348" y="11"/>
                    <a:pt x="348" y="11"/>
                    <a:pt x="348" y="11"/>
                  </a:cubicBezTo>
                  <a:cubicBezTo>
                    <a:pt x="350" y="9"/>
                    <a:pt x="350" y="5"/>
                    <a:pt x="348" y="3"/>
                  </a:cubicBezTo>
                  <a:cubicBezTo>
                    <a:pt x="346" y="0"/>
                    <a:pt x="342" y="0"/>
                    <a:pt x="340" y="3"/>
                  </a:cubicBezTo>
                  <a:cubicBezTo>
                    <a:pt x="294" y="47"/>
                    <a:pt x="294" y="47"/>
                    <a:pt x="294" y="47"/>
                  </a:cubicBezTo>
                  <a:cubicBezTo>
                    <a:pt x="288" y="46"/>
                    <a:pt x="281" y="48"/>
                    <a:pt x="277" y="53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3" y="57"/>
                    <a:pt x="260" y="71"/>
                    <a:pt x="247" y="84"/>
                  </a:cubicBezTo>
                  <a:cubicBezTo>
                    <a:pt x="242" y="90"/>
                    <a:pt x="236" y="95"/>
                    <a:pt x="232" y="99"/>
                  </a:cubicBezTo>
                  <a:cubicBezTo>
                    <a:pt x="229" y="96"/>
                    <a:pt x="225" y="91"/>
                    <a:pt x="221" y="87"/>
                  </a:cubicBezTo>
                  <a:cubicBezTo>
                    <a:pt x="212" y="77"/>
                    <a:pt x="203" y="67"/>
                    <a:pt x="196" y="58"/>
                  </a:cubicBezTo>
                  <a:cubicBezTo>
                    <a:pt x="193" y="54"/>
                    <a:pt x="190" y="50"/>
                    <a:pt x="188" y="48"/>
                  </a:cubicBezTo>
                  <a:cubicBezTo>
                    <a:pt x="187" y="47"/>
                    <a:pt x="186" y="46"/>
                    <a:pt x="186" y="45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84" y="43"/>
                    <a:pt x="184" y="43"/>
                    <a:pt x="183" y="42"/>
                  </a:cubicBezTo>
                  <a:cubicBezTo>
                    <a:pt x="181" y="39"/>
                    <a:pt x="175" y="35"/>
                    <a:pt x="155" y="30"/>
                  </a:cubicBezTo>
                  <a:cubicBezTo>
                    <a:pt x="150" y="28"/>
                    <a:pt x="145" y="27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36"/>
                    <a:pt x="137" y="59"/>
                    <a:pt x="123" y="88"/>
                  </a:cubicBezTo>
                  <a:cubicBezTo>
                    <a:pt x="120" y="69"/>
                    <a:pt x="117" y="52"/>
                    <a:pt x="117" y="50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4" y="52"/>
                    <a:pt x="101" y="69"/>
                    <a:pt x="99" y="88"/>
                  </a:cubicBezTo>
                  <a:cubicBezTo>
                    <a:pt x="85" y="59"/>
                    <a:pt x="81" y="3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76" y="27"/>
                    <a:pt x="72" y="28"/>
                    <a:pt x="69" y="30"/>
                  </a:cubicBezTo>
                  <a:cubicBezTo>
                    <a:pt x="57" y="34"/>
                    <a:pt x="39" y="40"/>
                    <a:pt x="29" y="46"/>
                  </a:cubicBezTo>
                  <a:cubicBezTo>
                    <a:pt x="25" y="51"/>
                    <a:pt x="7" y="75"/>
                    <a:pt x="1" y="151"/>
                  </a:cubicBezTo>
                  <a:cubicBezTo>
                    <a:pt x="0" y="175"/>
                    <a:pt x="4" y="221"/>
                    <a:pt x="4" y="221"/>
                  </a:cubicBezTo>
                  <a:cubicBezTo>
                    <a:pt x="7" y="234"/>
                    <a:pt x="8" y="244"/>
                    <a:pt x="22" y="245"/>
                  </a:cubicBezTo>
                  <a:cubicBezTo>
                    <a:pt x="36" y="245"/>
                    <a:pt x="41" y="235"/>
                    <a:pt x="41" y="224"/>
                  </a:cubicBezTo>
                  <a:cubicBezTo>
                    <a:pt x="41" y="224"/>
                    <a:pt x="37" y="186"/>
                    <a:pt x="39" y="154"/>
                  </a:cubicBezTo>
                  <a:cubicBezTo>
                    <a:pt x="40" y="128"/>
                    <a:pt x="47" y="91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1" y="216"/>
                    <a:pt x="51" y="221"/>
                    <a:pt x="52" y="225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52" y="433"/>
                    <a:pt x="64" y="445"/>
                    <a:pt x="78" y="445"/>
                  </a:cubicBezTo>
                  <a:cubicBezTo>
                    <a:pt x="78" y="445"/>
                    <a:pt x="78" y="445"/>
                    <a:pt x="78" y="445"/>
                  </a:cubicBezTo>
                  <a:cubicBezTo>
                    <a:pt x="78" y="445"/>
                    <a:pt x="78" y="445"/>
                    <a:pt x="78" y="445"/>
                  </a:cubicBezTo>
                  <a:cubicBezTo>
                    <a:pt x="93" y="445"/>
                    <a:pt x="104" y="433"/>
                    <a:pt x="104" y="419"/>
                  </a:cubicBezTo>
                  <a:cubicBezTo>
                    <a:pt x="104" y="246"/>
                    <a:pt x="104" y="246"/>
                    <a:pt x="104" y="246"/>
                  </a:cubicBezTo>
                  <a:cubicBezTo>
                    <a:pt x="117" y="246"/>
                    <a:pt x="117" y="246"/>
                    <a:pt x="117" y="246"/>
                  </a:cubicBezTo>
                  <a:cubicBezTo>
                    <a:pt x="117" y="419"/>
                    <a:pt x="117" y="419"/>
                    <a:pt x="117" y="419"/>
                  </a:cubicBezTo>
                  <a:cubicBezTo>
                    <a:pt x="117" y="433"/>
                    <a:pt x="129" y="445"/>
                    <a:pt x="143" y="445"/>
                  </a:cubicBezTo>
                  <a:cubicBezTo>
                    <a:pt x="143" y="445"/>
                    <a:pt x="143" y="445"/>
                    <a:pt x="143" y="445"/>
                  </a:cubicBezTo>
                  <a:cubicBezTo>
                    <a:pt x="143" y="445"/>
                    <a:pt x="143" y="445"/>
                    <a:pt x="143" y="445"/>
                  </a:cubicBezTo>
                  <a:cubicBezTo>
                    <a:pt x="157" y="445"/>
                    <a:pt x="169" y="433"/>
                    <a:pt x="169" y="419"/>
                  </a:cubicBezTo>
                  <a:cubicBezTo>
                    <a:pt x="169" y="225"/>
                    <a:pt x="169" y="225"/>
                    <a:pt x="169" y="225"/>
                  </a:cubicBezTo>
                  <a:cubicBezTo>
                    <a:pt x="170" y="221"/>
                    <a:pt x="171" y="216"/>
                    <a:pt x="171" y="211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4" y="94"/>
                    <a:pt x="178" y="98"/>
                    <a:pt x="182" y="102"/>
                  </a:cubicBezTo>
                  <a:cubicBezTo>
                    <a:pt x="189" y="111"/>
                    <a:pt x="196" y="119"/>
                    <a:pt x="203" y="126"/>
                  </a:cubicBezTo>
                  <a:cubicBezTo>
                    <a:pt x="206" y="130"/>
                    <a:pt x="209" y="133"/>
                    <a:pt x="212" y="135"/>
                  </a:cubicBezTo>
                  <a:cubicBezTo>
                    <a:pt x="213" y="137"/>
                    <a:pt x="214" y="138"/>
                    <a:pt x="216" y="139"/>
                  </a:cubicBezTo>
                  <a:cubicBezTo>
                    <a:pt x="217" y="140"/>
                    <a:pt x="218" y="140"/>
                    <a:pt x="219" y="141"/>
                  </a:cubicBezTo>
                  <a:cubicBezTo>
                    <a:pt x="220" y="142"/>
                    <a:pt x="222" y="142"/>
                    <a:pt x="224" y="143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7" y="144"/>
                    <a:pt x="229" y="144"/>
                    <a:pt x="230" y="144"/>
                  </a:cubicBezTo>
                  <a:cubicBezTo>
                    <a:pt x="233" y="144"/>
                    <a:pt x="235" y="144"/>
                    <a:pt x="237" y="143"/>
                  </a:cubicBezTo>
                  <a:cubicBezTo>
                    <a:pt x="240" y="142"/>
                    <a:pt x="242" y="141"/>
                    <a:pt x="244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4883150" y="4429125"/>
              <a:ext cx="1149350" cy="1498600"/>
            </a:xfrm>
            <a:custGeom>
              <a:avLst/>
              <a:gdLst>
                <a:gd name="T0" fmla="*/ 395 w 409"/>
                <a:gd name="T1" fmla="*/ 34 h 533"/>
                <a:gd name="T2" fmla="*/ 409 w 409"/>
                <a:gd name="T3" fmla="*/ 19 h 533"/>
                <a:gd name="T4" fmla="*/ 409 w 409"/>
                <a:gd name="T5" fmla="*/ 15 h 533"/>
                <a:gd name="T6" fmla="*/ 395 w 409"/>
                <a:gd name="T7" fmla="*/ 0 h 533"/>
                <a:gd name="T8" fmla="*/ 15 w 409"/>
                <a:gd name="T9" fmla="*/ 0 h 533"/>
                <a:gd name="T10" fmla="*/ 0 w 409"/>
                <a:gd name="T11" fmla="*/ 15 h 533"/>
                <a:gd name="T12" fmla="*/ 0 w 409"/>
                <a:gd name="T13" fmla="*/ 19 h 533"/>
                <a:gd name="T14" fmla="*/ 15 w 409"/>
                <a:gd name="T15" fmla="*/ 34 h 533"/>
                <a:gd name="T16" fmla="*/ 23 w 409"/>
                <a:gd name="T17" fmla="*/ 34 h 533"/>
                <a:gd name="T18" fmla="*/ 23 w 409"/>
                <a:gd name="T19" fmla="*/ 149 h 533"/>
                <a:gd name="T20" fmla="*/ 36 w 409"/>
                <a:gd name="T21" fmla="*/ 135 h 533"/>
                <a:gd name="T22" fmla="*/ 36 w 409"/>
                <a:gd name="T23" fmla="*/ 135 h 533"/>
                <a:gd name="T24" fmla="*/ 39 w 409"/>
                <a:gd name="T25" fmla="*/ 132 h 533"/>
                <a:gd name="T26" fmla="*/ 39 w 409"/>
                <a:gd name="T27" fmla="*/ 34 h 533"/>
                <a:gd name="T28" fmla="*/ 370 w 409"/>
                <a:gd name="T29" fmla="*/ 34 h 533"/>
                <a:gd name="T30" fmla="*/ 370 w 409"/>
                <a:gd name="T31" fmla="*/ 282 h 533"/>
                <a:gd name="T32" fmla="*/ 39 w 409"/>
                <a:gd name="T33" fmla="*/ 282 h 533"/>
                <a:gd name="T34" fmla="*/ 39 w 409"/>
                <a:gd name="T35" fmla="*/ 214 h 533"/>
                <a:gd name="T36" fmla="*/ 25 w 409"/>
                <a:gd name="T37" fmla="*/ 227 h 533"/>
                <a:gd name="T38" fmla="*/ 23 w 409"/>
                <a:gd name="T39" fmla="*/ 229 h 533"/>
                <a:gd name="T40" fmla="*/ 23 w 409"/>
                <a:gd name="T41" fmla="*/ 282 h 533"/>
                <a:gd name="T42" fmla="*/ 15 w 409"/>
                <a:gd name="T43" fmla="*/ 282 h 533"/>
                <a:gd name="T44" fmla="*/ 0 w 409"/>
                <a:gd name="T45" fmla="*/ 297 h 533"/>
                <a:gd name="T46" fmla="*/ 0 w 409"/>
                <a:gd name="T47" fmla="*/ 301 h 533"/>
                <a:gd name="T48" fmla="*/ 15 w 409"/>
                <a:gd name="T49" fmla="*/ 316 h 533"/>
                <a:gd name="T50" fmla="*/ 191 w 409"/>
                <a:gd name="T51" fmla="*/ 316 h 533"/>
                <a:gd name="T52" fmla="*/ 191 w 409"/>
                <a:gd name="T53" fmla="*/ 415 h 533"/>
                <a:gd name="T54" fmla="*/ 190 w 409"/>
                <a:gd name="T55" fmla="*/ 417 h 533"/>
                <a:gd name="T56" fmla="*/ 97 w 409"/>
                <a:gd name="T57" fmla="*/ 509 h 533"/>
                <a:gd name="T58" fmla="*/ 97 w 409"/>
                <a:gd name="T59" fmla="*/ 523 h 533"/>
                <a:gd name="T60" fmla="*/ 103 w 409"/>
                <a:gd name="T61" fmla="*/ 529 h 533"/>
                <a:gd name="T62" fmla="*/ 117 w 409"/>
                <a:gd name="T63" fmla="*/ 529 h 533"/>
                <a:gd name="T64" fmla="*/ 190 w 409"/>
                <a:gd name="T65" fmla="*/ 455 h 533"/>
                <a:gd name="T66" fmla="*/ 191 w 409"/>
                <a:gd name="T67" fmla="*/ 454 h 533"/>
                <a:gd name="T68" fmla="*/ 191 w 409"/>
                <a:gd name="T69" fmla="*/ 505 h 533"/>
                <a:gd name="T70" fmla="*/ 201 w 409"/>
                <a:gd name="T71" fmla="*/ 515 h 533"/>
                <a:gd name="T72" fmla="*/ 209 w 409"/>
                <a:gd name="T73" fmla="*/ 515 h 533"/>
                <a:gd name="T74" fmla="*/ 219 w 409"/>
                <a:gd name="T75" fmla="*/ 505 h 533"/>
                <a:gd name="T76" fmla="*/ 219 w 409"/>
                <a:gd name="T77" fmla="*/ 458 h 533"/>
                <a:gd name="T78" fmla="*/ 289 w 409"/>
                <a:gd name="T79" fmla="*/ 529 h 533"/>
                <a:gd name="T80" fmla="*/ 303 w 409"/>
                <a:gd name="T81" fmla="*/ 529 h 533"/>
                <a:gd name="T82" fmla="*/ 308 w 409"/>
                <a:gd name="T83" fmla="*/ 523 h 533"/>
                <a:gd name="T84" fmla="*/ 308 w 409"/>
                <a:gd name="T85" fmla="*/ 509 h 533"/>
                <a:gd name="T86" fmla="*/ 219 w 409"/>
                <a:gd name="T87" fmla="*/ 420 h 533"/>
                <a:gd name="T88" fmla="*/ 219 w 409"/>
                <a:gd name="T89" fmla="*/ 316 h 533"/>
                <a:gd name="T90" fmla="*/ 395 w 409"/>
                <a:gd name="T91" fmla="*/ 316 h 533"/>
                <a:gd name="T92" fmla="*/ 409 w 409"/>
                <a:gd name="T93" fmla="*/ 301 h 533"/>
                <a:gd name="T94" fmla="*/ 409 w 409"/>
                <a:gd name="T95" fmla="*/ 297 h 533"/>
                <a:gd name="T96" fmla="*/ 395 w 409"/>
                <a:gd name="T97" fmla="*/ 282 h 533"/>
                <a:gd name="T98" fmla="*/ 387 w 409"/>
                <a:gd name="T99" fmla="*/ 282 h 533"/>
                <a:gd name="T100" fmla="*/ 387 w 409"/>
                <a:gd name="T101" fmla="*/ 34 h 533"/>
                <a:gd name="T102" fmla="*/ 395 w 409"/>
                <a:gd name="T103" fmla="*/ 3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9" h="533">
                  <a:moveTo>
                    <a:pt x="395" y="34"/>
                  </a:moveTo>
                  <a:cubicBezTo>
                    <a:pt x="403" y="34"/>
                    <a:pt x="409" y="27"/>
                    <a:pt x="409" y="19"/>
                  </a:cubicBezTo>
                  <a:cubicBezTo>
                    <a:pt x="409" y="15"/>
                    <a:pt x="409" y="15"/>
                    <a:pt x="409" y="15"/>
                  </a:cubicBezTo>
                  <a:cubicBezTo>
                    <a:pt x="409" y="7"/>
                    <a:pt x="403" y="0"/>
                    <a:pt x="39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7"/>
                    <a:pt x="7" y="34"/>
                    <a:pt x="15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9" y="142"/>
                    <a:pt x="34" y="137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4"/>
                    <a:pt x="38" y="133"/>
                    <a:pt x="39" y="132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0" y="34"/>
                    <a:pt x="370" y="34"/>
                    <a:pt x="370" y="34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9" y="282"/>
                    <a:pt x="39" y="282"/>
                    <a:pt x="39" y="282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4" y="219"/>
                    <a:pt x="29" y="223"/>
                    <a:pt x="25" y="227"/>
                  </a:cubicBezTo>
                  <a:cubicBezTo>
                    <a:pt x="24" y="228"/>
                    <a:pt x="23" y="228"/>
                    <a:pt x="23" y="229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15" y="282"/>
                    <a:pt x="15" y="282"/>
                    <a:pt x="15" y="282"/>
                  </a:cubicBezTo>
                  <a:cubicBezTo>
                    <a:pt x="7" y="282"/>
                    <a:pt x="0" y="289"/>
                    <a:pt x="0" y="297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09"/>
                    <a:pt x="7" y="316"/>
                    <a:pt x="15" y="316"/>
                  </a:cubicBezTo>
                  <a:cubicBezTo>
                    <a:pt x="191" y="316"/>
                    <a:pt x="191" y="316"/>
                    <a:pt x="191" y="316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91" y="416"/>
                    <a:pt x="190" y="416"/>
                    <a:pt x="190" y="417"/>
                  </a:cubicBezTo>
                  <a:cubicBezTo>
                    <a:pt x="97" y="509"/>
                    <a:pt x="97" y="509"/>
                    <a:pt x="97" y="509"/>
                  </a:cubicBezTo>
                  <a:cubicBezTo>
                    <a:pt x="93" y="513"/>
                    <a:pt x="93" y="519"/>
                    <a:pt x="97" y="523"/>
                  </a:cubicBezTo>
                  <a:cubicBezTo>
                    <a:pt x="103" y="529"/>
                    <a:pt x="103" y="529"/>
                    <a:pt x="103" y="529"/>
                  </a:cubicBezTo>
                  <a:cubicBezTo>
                    <a:pt x="106" y="533"/>
                    <a:pt x="113" y="533"/>
                    <a:pt x="117" y="529"/>
                  </a:cubicBezTo>
                  <a:cubicBezTo>
                    <a:pt x="190" y="455"/>
                    <a:pt x="190" y="455"/>
                    <a:pt x="190" y="455"/>
                  </a:cubicBezTo>
                  <a:cubicBezTo>
                    <a:pt x="190" y="455"/>
                    <a:pt x="191" y="454"/>
                    <a:pt x="191" y="454"/>
                  </a:cubicBezTo>
                  <a:cubicBezTo>
                    <a:pt x="191" y="505"/>
                    <a:pt x="191" y="505"/>
                    <a:pt x="191" y="505"/>
                  </a:cubicBezTo>
                  <a:cubicBezTo>
                    <a:pt x="191" y="511"/>
                    <a:pt x="196" y="515"/>
                    <a:pt x="201" y="515"/>
                  </a:cubicBezTo>
                  <a:cubicBezTo>
                    <a:pt x="209" y="515"/>
                    <a:pt x="209" y="515"/>
                    <a:pt x="209" y="515"/>
                  </a:cubicBezTo>
                  <a:cubicBezTo>
                    <a:pt x="214" y="515"/>
                    <a:pt x="219" y="511"/>
                    <a:pt x="219" y="505"/>
                  </a:cubicBezTo>
                  <a:cubicBezTo>
                    <a:pt x="219" y="458"/>
                    <a:pt x="219" y="458"/>
                    <a:pt x="219" y="458"/>
                  </a:cubicBezTo>
                  <a:cubicBezTo>
                    <a:pt x="289" y="529"/>
                    <a:pt x="289" y="529"/>
                    <a:pt x="289" y="529"/>
                  </a:cubicBezTo>
                  <a:cubicBezTo>
                    <a:pt x="293" y="533"/>
                    <a:pt x="299" y="533"/>
                    <a:pt x="303" y="529"/>
                  </a:cubicBezTo>
                  <a:cubicBezTo>
                    <a:pt x="308" y="523"/>
                    <a:pt x="308" y="523"/>
                    <a:pt x="308" y="523"/>
                  </a:cubicBezTo>
                  <a:cubicBezTo>
                    <a:pt x="312" y="519"/>
                    <a:pt x="312" y="513"/>
                    <a:pt x="308" y="509"/>
                  </a:cubicBezTo>
                  <a:cubicBezTo>
                    <a:pt x="219" y="420"/>
                    <a:pt x="219" y="420"/>
                    <a:pt x="219" y="420"/>
                  </a:cubicBezTo>
                  <a:cubicBezTo>
                    <a:pt x="219" y="316"/>
                    <a:pt x="219" y="316"/>
                    <a:pt x="219" y="316"/>
                  </a:cubicBezTo>
                  <a:cubicBezTo>
                    <a:pt x="395" y="316"/>
                    <a:pt x="395" y="316"/>
                    <a:pt x="395" y="316"/>
                  </a:cubicBezTo>
                  <a:cubicBezTo>
                    <a:pt x="403" y="316"/>
                    <a:pt x="409" y="309"/>
                    <a:pt x="409" y="301"/>
                  </a:cubicBezTo>
                  <a:cubicBezTo>
                    <a:pt x="409" y="297"/>
                    <a:pt x="409" y="297"/>
                    <a:pt x="409" y="297"/>
                  </a:cubicBezTo>
                  <a:cubicBezTo>
                    <a:pt x="409" y="289"/>
                    <a:pt x="403" y="282"/>
                    <a:pt x="395" y="282"/>
                  </a:cubicBezTo>
                  <a:cubicBezTo>
                    <a:pt x="387" y="282"/>
                    <a:pt x="387" y="282"/>
                    <a:pt x="387" y="282"/>
                  </a:cubicBezTo>
                  <a:cubicBezTo>
                    <a:pt x="387" y="34"/>
                    <a:pt x="387" y="34"/>
                    <a:pt x="387" y="34"/>
                  </a:cubicBezTo>
                  <a:lnTo>
                    <a:pt x="39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5180013" y="5053013"/>
              <a:ext cx="82550" cy="61913"/>
            </a:xfrm>
            <a:custGeom>
              <a:avLst/>
              <a:gdLst>
                <a:gd name="T0" fmla="*/ 29 w 29"/>
                <a:gd name="T1" fmla="*/ 19 h 22"/>
                <a:gd name="T2" fmla="*/ 29 w 29"/>
                <a:gd name="T3" fmla="*/ 0 h 22"/>
                <a:gd name="T4" fmla="*/ 0 w 29"/>
                <a:gd name="T5" fmla="*/ 22 h 22"/>
                <a:gd name="T6" fmla="*/ 27 w 29"/>
                <a:gd name="T7" fmla="*/ 22 h 22"/>
                <a:gd name="T8" fmla="*/ 29 w 29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29" y="19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22"/>
                    <a:pt x="0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1"/>
                    <a:pt x="2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5289550" y="4965700"/>
              <a:ext cx="90488" cy="149225"/>
            </a:xfrm>
            <a:custGeom>
              <a:avLst/>
              <a:gdLst>
                <a:gd name="T0" fmla="*/ 29 w 32"/>
                <a:gd name="T1" fmla="*/ 53 h 53"/>
                <a:gd name="T2" fmla="*/ 32 w 32"/>
                <a:gd name="T3" fmla="*/ 50 h 53"/>
                <a:gd name="T4" fmla="*/ 32 w 32"/>
                <a:gd name="T5" fmla="*/ 0 h 53"/>
                <a:gd name="T6" fmla="*/ 0 w 32"/>
                <a:gd name="T7" fmla="*/ 23 h 53"/>
                <a:gd name="T8" fmla="*/ 0 w 32"/>
                <a:gd name="T9" fmla="*/ 24 h 53"/>
                <a:gd name="T10" fmla="*/ 0 w 32"/>
                <a:gd name="T11" fmla="*/ 50 h 53"/>
                <a:gd name="T12" fmla="*/ 3 w 32"/>
                <a:gd name="T13" fmla="*/ 53 h 53"/>
                <a:gd name="T14" fmla="*/ 29 w 32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53">
                  <a:moveTo>
                    <a:pt x="29" y="53"/>
                  </a:moveTo>
                  <a:cubicBezTo>
                    <a:pt x="31" y="53"/>
                    <a:pt x="32" y="52"/>
                    <a:pt x="32" y="5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5405438" y="4895850"/>
              <a:ext cx="90488" cy="219075"/>
            </a:xfrm>
            <a:custGeom>
              <a:avLst/>
              <a:gdLst>
                <a:gd name="T0" fmla="*/ 30 w 32"/>
                <a:gd name="T1" fmla="*/ 78 h 78"/>
                <a:gd name="T2" fmla="*/ 32 w 32"/>
                <a:gd name="T3" fmla="*/ 75 h 78"/>
                <a:gd name="T4" fmla="*/ 32 w 32"/>
                <a:gd name="T5" fmla="*/ 9 h 78"/>
                <a:gd name="T6" fmla="*/ 24 w 32"/>
                <a:gd name="T7" fmla="*/ 0 h 78"/>
                <a:gd name="T8" fmla="*/ 10 w 32"/>
                <a:gd name="T9" fmla="*/ 10 h 78"/>
                <a:gd name="T10" fmla="*/ 0 w 32"/>
                <a:gd name="T11" fmla="*/ 17 h 78"/>
                <a:gd name="T12" fmla="*/ 0 w 32"/>
                <a:gd name="T13" fmla="*/ 75 h 78"/>
                <a:gd name="T14" fmla="*/ 3 w 32"/>
                <a:gd name="T15" fmla="*/ 78 h 78"/>
                <a:gd name="T16" fmla="*/ 30 w 32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78">
                  <a:moveTo>
                    <a:pt x="30" y="78"/>
                  </a:moveTo>
                  <a:cubicBezTo>
                    <a:pt x="31" y="78"/>
                    <a:pt x="32" y="77"/>
                    <a:pt x="32" y="75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2" y="78"/>
                    <a:pt x="3" y="78"/>
                  </a:cubicBezTo>
                  <a:lnTo>
                    <a:pt x="3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5524500" y="4926013"/>
              <a:ext cx="88900" cy="188913"/>
            </a:xfrm>
            <a:custGeom>
              <a:avLst/>
              <a:gdLst>
                <a:gd name="T0" fmla="*/ 29 w 32"/>
                <a:gd name="T1" fmla="*/ 67 h 67"/>
                <a:gd name="T2" fmla="*/ 32 w 32"/>
                <a:gd name="T3" fmla="*/ 64 h 67"/>
                <a:gd name="T4" fmla="*/ 32 w 32"/>
                <a:gd name="T5" fmla="*/ 0 h 67"/>
                <a:gd name="T6" fmla="*/ 19 w 32"/>
                <a:gd name="T7" fmla="*/ 10 h 67"/>
                <a:gd name="T8" fmla="*/ 16 w 32"/>
                <a:gd name="T9" fmla="*/ 13 h 67"/>
                <a:gd name="T10" fmla="*/ 5 w 32"/>
                <a:gd name="T11" fmla="*/ 12 h 67"/>
                <a:gd name="T12" fmla="*/ 3 w 32"/>
                <a:gd name="T13" fmla="*/ 11 h 67"/>
                <a:gd name="T14" fmla="*/ 0 w 32"/>
                <a:gd name="T15" fmla="*/ 7 h 67"/>
                <a:gd name="T16" fmla="*/ 0 w 32"/>
                <a:gd name="T17" fmla="*/ 64 h 67"/>
                <a:gd name="T18" fmla="*/ 3 w 32"/>
                <a:gd name="T19" fmla="*/ 67 h 67"/>
                <a:gd name="T20" fmla="*/ 29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9" y="67"/>
                  </a:moveTo>
                  <a:cubicBezTo>
                    <a:pt x="31" y="67"/>
                    <a:pt x="32" y="66"/>
                    <a:pt x="32" y="6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2" y="15"/>
                    <a:pt x="8" y="15"/>
                    <a:pt x="5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1" y="67"/>
                    <a:pt x="3" y="67"/>
                  </a:cubicBezTo>
                  <a:lnTo>
                    <a:pt x="29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5638800" y="4835525"/>
              <a:ext cx="90488" cy="279400"/>
            </a:xfrm>
            <a:custGeom>
              <a:avLst/>
              <a:gdLst>
                <a:gd name="T0" fmla="*/ 30 w 32"/>
                <a:gd name="T1" fmla="*/ 99 h 99"/>
                <a:gd name="T2" fmla="*/ 32 w 32"/>
                <a:gd name="T3" fmla="*/ 96 h 99"/>
                <a:gd name="T4" fmla="*/ 32 w 32"/>
                <a:gd name="T5" fmla="*/ 0 h 99"/>
                <a:gd name="T6" fmla="*/ 13 w 32"/>
                <a:gd name="T7" fmla="*/ 15 h 99"/>
                <a:gd name="T8" fmla="*/ 0 w 32"/>
                <a:gd name="T9" fmla="*/ 25 h 99"/>
                <a:gd name="T10" fmla="*/ 0 w 32"/>
                <a:gd name="T11" fmla="*/ 96 h 99"/>
                <a:gd name="T12" fmla="*/ 3 w 32"/>
                <a:gd name="T13" fmla="*/ 99 h 99"/>
                <a:gd name="T14" fmla="*/ 30 w 3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99">
                  <a:moveTo>
                    <a:pt x="30" y="99"/>
                  </a:moveTo>
                  <a:cubicBezTo>
                    <a:pt x="31" y="99"/>
                    <a:pt x="32" y="98"/>
                    <a:pt x="32" y="9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2" y="99"/>
                    <a:pt x="3" y="99"/>
                  </a:cubicBezTo>
                  <a:lnTo>
                    <a:pt x="3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5113338" y="4689475"/>
              <a:ext cx="696913" cy="404813"/>
            </a:xfrm>
            <a:custGeom>
              <a:avLst/>
              <a:gdLst>
                <a:gd name="T0" fmla="*/ 248 w 248"/>
                <a:gd name="T1" fmla="*/ 8 h 144"/>
                <a:gd name="T2" fmla="*/ 245 w 248"/>
                <a:gd name="T3" fmla="*/ 2 h 144"/>
                <a:gd name="T4" fmla="*/ 239 w 248"/>
                <a:gd name="T5" fmla="*/ 0 h 144"/>
                <a:gd name="T6" fmla="*/ 230 w 248"/>
                <a:gd name="T7" fmla="*/ 0 h 144"/>
                <a:gd name="T8" fmla="*/ 200 w 248"/>
                <a:gd name="T9" fmla="*/ 0 h 144"/>
                <a:gd name="T10" fmla="*/ 197 w 248"/>
                <a:gd name="T11" fmla="*/ 0 h 144"/>
                <a:gd name="T12" fmla="*/ 197 w 248"/>
                <a:gd name="T13" fmla="*/ 1 h 144"/>
                <a:gd name="T14" fmla="*/ 192 w 248"/>
                <a:gd name="T15" fmla="*/ 8 h 144"/>
                <a:gd name="T16" fmla="*/ 197 w 248"/>
                <a:gd name="T17" fmla="*/ 16 h 144"/>
                <a:gd name="T18" fmla="*/ 200 w 248"/>
                <a:gd name="T19" fmla="*/ 17 h 144"/>
                <a:gd name="T20" fmla="*/ 210 w 248"/>
                <a:gd name="T21" fmla="*/ 17 h 144"/>
                <a:gd name="T22" fmla="*/ 215 w 248"/>
                <a:gd name="T23" fmla="*/ 17 h 144"/>
                <a:gd name="T24" fmla="*/ 206 w 248"/>
                <a:gd name="T25" fmla="*/ 24 h 144"/>
                <a:gd name="T26" fmla="*/ 189 w 248"/>
                <a:gd name="T27" fmla="*/ 39 h 144"/>
                <a:gd name="T28" fmla="*/ 179 w 248"/>
                <a:gd name="T29" fmla="*/ 47 h 144"/>
                <a:gd name="T30" fmla="*/ 166 w 248"/>
                <a:gd name="T31" fmla="*/ 57 h 144"/>
                <a:gd name="T32" fmla="*/ 158 w 248"/>
                <a:gd name="T33" fmla="*/ 63 h 144"/>
                <a:gd name="T34" fmla="*/ 150 w 248"/>
                <a:gd name="T35" fmla="*/ 55 h 144"/>
                <a:gd name="T36" fmla="*/ 146 w 248"/>
                <a:gd name="T37" fmla="*/ 51 h 144"/>
                <a:gd name="T38" fmla="*/ 137 w 248"/>
                <a:gd name="T39" fmla="*/ 42 h 144"/>
                <a:gd name="T40" fmla="*/ 135 w 248"/>
                <a:gd name="T41" fmla="*/ 40 h 144"/>
                <a:gd name="T42" fmla="*/ 124 w 248"/>
                <a:gd name="T43" fmla="*/ 39 h 144"/>
                <a:gd name="T44" fmla="*/ 114 w 248"/>
                <a:gd name="T45" fmla="*/ 46 h 144"/>
                <a:gd name="T46" fmla="*/ 104 w 248"/>
                <a:gd name="T47" fmla="*/ 54 h 144"/>
                <a:gd name="T48" fmla="*/ 98 w 248"/>
                <a:gd name="T49" fmla="*/ 58 h 144"/>
                <a:gd name="T50" fmla="*/ 94 w 248"/>
                <a:gd name="T51" fmla="*/ 61 h 144"/>
                <a:gd name="T52" fmla="*/ 62 w 248"/>
                <a:gd name="T53" fmla="*/ 85 h 144"/>
                <a:gd name="T54" fmla="*/ 61 w 248"/>
                <a:gd name="T55" fmla="*/ 86 h 144"/>
                <a:gd name="T56" fmla="*/ 52 w 248"/>
                <a:gd name="T57" fmla="*/ 93 h 144"/>
                <a:gd name="T58" fmla="*/ 10 w 248"/>
                <a:gd name="T59" fmla="*/ 124 h 144"/>
                <a:gd name="T60" fmla="*/ 5 w 248"/>
                <a:gd name="T61" fmla="*/ 128 h 144"/>
                <a:gd name="T62" fmla="*/ 3 w 248"/>
                <a:gd name="T63" fmla="*/ 140 h 144"/>
                <a:gd name="T64" fmla="*/ 11 w 248"/>
                <a:gd name="T65" fmla="*/ 143 h 144"/>
                <a:gd name="T66" fmla="*/ 15 w 248"/>
                <a:gd name="T67" fmla="*/ 142 h 144"/>
                <a:gd name="T68" fmla="*/ 52 w 248"/>
                <a:gd name="T69" fmla="*/ 114 h 144"/>
                <a:gd name="T70" fmla="*/ 61 w 248"/>
                <a:gd name="T71" fmla="*/ 107 h 144"/>
                <a:gd name="T72" fmla="*/ 62 w 248"/>
                <a:gd name="T73" fmla="*/ 107 h 144"/>
                <a:gd name="T74" fmla="*/ 94 w 248"/>
                <a:gd name="T75" fmla="*/ 82 h 144"/>
                <a:gd name="T76" fmla="*/ 98 w 248"/>
                <a:gd name="T77" fmla="*/ 80 h 144"/>
                <a:gd name="T78" fmla="*/ 104 w 248"/>
                <a:gd name="T79" fmla="*/ 75 h 144"/>
                <a:gd name="T80" fmla="*/ 114 w 248"/>
                <a:gd name="T81" fmla="*/ 67 h 144"/>
                <a:gd name="T82" fmla="*/ 128 w 248"/>
                <a:gd name="T83" fmla="*/ 57 h 144"/>
                <a:gd name="T84" fmla="*/ 137 w 248"/>
                <a:gd name="T85" fmla="*/ 66 h 144"/>
                <a:gd name="T86" fmla="*/ 146 w 248"/>
                <a:gd name="T87" fmla="*/ 76 h 144"/>
                <a:gd name="T88" fmla="*/ 150 w 248"/>
                <a:gd name="T89" fmla="*/ 79 h 144"/>
                <a:gd name="T90" fmla="*/ 151 w 248"/>
                <a:gd name="T91" fmla="*/ 81 h 144"/>
                <a:gd name="T92" fmla="*/ 163 w 248"/>
                <a:gd name="T93" fmla="*/ 82 h 144"/>
                <a:gd name="T94" fmla="*/ 166 w 248"/>
                <a:gd name="T95" fmla="*/ 79 h 144"/>
                <a:gd name="T96" fmla="*/ 179 w 248"/>
                <a:gd name="T97" fmla="*/ 69 h 144"/>
                <a:gd name="T98" fmla="*/ 189 w 248"/>
                <a:gd name="T99" fmla="*/ 61 h 144"/>
                <a:gd name="T100" fmla="*/ 202 w 248"/>
                <a:gd name="T101" fmla="*/ 51 h 144"/>
                <a:gd name="T102" fmla="*/ 230 w 248"/>
                <a:gd name="T103" fmla="*/ 27 h 144"/>
                <a:gd name="T104" fmla="*/ 231 w 248"/>
                <a:gd name="T105" fmla="*/ 26 h 144"/>
                <a:gd name="T106" fmla="*/ 231 w 248"/>
                <a:gd name="T107" fmla="*/ 46 h 144"/>
                <a:gd name="T108" fmla="*/ 239 w 248"/>
                <a:gd name="T109" fmla="*/ 54 h 144"/>
                <a:gd name="T110" fmla="*/ 248 w 248"/>
                <a:gd name="T111" fmla="*/ 46 h 144"/>
                <a:gd name="T112" fmla="*/ 248 w 248"/>
                <a:gd name="T11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144">
                  <a:moveTo>
                    <a:pt x="248" y="8"/>
                  </a:moveTo>
                  <a:cubicBezTo>
                    <a:pt x="248" y="6"/>
                    <a:pt x="247" y="4"/>
                    <a:pt x="245" y="2"/>
                  </a:cubicBezTo>
                  <a:cubicBezTo>
                    <a:pt x="244" y="1"/>
                    <a:pt x="242" y="0"/>
                    <a:pt x="239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8" y="0"/>
                    <a:pt x="197" y="0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4" y="2"/>
                    <a:pt x="192" y="5"/>
                    <a:pt x="192" y="8"/>
                  </a:cubicBezTo>
                  <a:cubicBezTo>
                    <a:pt x="192" y="12"/>
                    <a:pt x="194" y="15"/>
                    <a:pt x="197" y="16"/>
                  </a:cubicBezTo>
                  <a:cubicBezTo>
                    <a:pt x="198" y="17"/>
                    <a:pt x="199" y="17"/>
                    <a:pt x="20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2" y="37"/>
                    <a:pt x="127" y="36"/>
                    <a:pt x="124" y="39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1" y="131"/>
                    <a:pt x="0" y="136"/>
                    <a:pt x="3" y="140"/>
                  </a:cubicBezTo>
                  <a:cubicBezTo>
                    <a:pt x="5" y="143"/>
                    <a:pt x="8" y="144"/>
                    <a:pt x="11" y="143"/>
                  </a:cubicBezTo>
                  <a:cubicBezTo>
                    <a:pt x="13" y="143"/>
                    <a:pt x="14" y="143"/>
                    <a:pt x="15" y="142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1" y="81"/>
                    <a:pt x="151" y="81"/>
                    <a:pt x="151" y="81"/>
                  </a:cubicBezTo>
                  <a:cubicBezTo>
                    <a:pt x="154" y="84"/>
                    <a:pt x="159" y="84"/>
                    <a:pt x="163" y="82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50"/>
                    <a:pt x="235" y="54"/>
                    <a:pt x="239" y="54"/>
                  </a:cubicBezTo>
                  <a:cubicBezTo>
                    <a:pt x="244" y="54"/>
                    <a:pt x="248" y="50"/>
                    <a:pt x="248" y="46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</p:grpSp>
      <p:grpSp>
        <p:nvGrpSpPr>
          <p:cNvPr id="96" name="Gruppo 95"/>
          <p:cNvGrpSpPr>
            <a:grpSpLocks noChangeAspect="1"/>
          </p:cNvGrpSpPr>
          <p:nvPr/>
        </p:nvGrpSpPr>
        <p:grpSpPr>
          <a:xfrm>
            <a:off x="5236350" y="3052615"/>
            <a:ext cx="325840" cy="325839"/>
            <a:chOff x="7028879" y="4195731"/>
            <a:chExt cx="337455" cy="337454"/>
          </a:xfrm>
          <a:solidFill>
            <a:srgbClr val="7F7F7F"/>
          </a:solidFill>
        </p:grpSpPr>
        <p:sp>
          <p:nvSpPr>
            <p:cNvPr id="97" name="Freeform 181"/>
            <p:cNvSpPr>
              <a:spLocks noEditPoints="1"/>
            </p:cNvSpPr>
            <p:nvPr/>
          </p:nvSpPr>
          <p:spPr bwMode="auto">
            <a:xfrm>
              <a:off x="7142600" y="4195731"/>
              <a:ext cx="223734" cy="223734"/>
            </a:xfrm>
            <a:custGeom>
              <a:avLst/>
              <a:gdLst>
                <a:gd name="T0" fmla="*/ 0 w 181"/>
                <a:gd name="T1" fmla="*/ 181 h 181"/>
                <a:gd name="T2" fmla="*/ 17 w 181"/>
                <a:gd name="T3" fmla="*/ 142 h 181"/>
                <a:gd name="T4" fmla="*/ 159 w 181"/>
                <a:gd name="T5" fmla="*/ 0 h 181"/>
                <a:gd name="T6" fmla="*/ 181 w 181"/>
                <a:gd name="T7" fmla="*/ 23 h 181"/>
                <a:gd name="T8" fmla="*/ 37 w 181"/>
                <a:gd name="T9" fmla="*/ 167 h 181"/>
                <a:gd name="T10" fmla="*/ 0 w 181"/>
                <a:gd name="T11" fmla="*/ 181 h 181"/>
                <a:gd name="T12" fmla="*/ 25 w 181"/>
                <a:gd name="T13" fmla="*/ 150 h 181"/>
                <a:gd name="T14" fmla="*/ 19 w 181"/>
                <a:gd name="T15" fmla="*/ 164 h 181"/>
                <a:gd name="T16" fmla="*/ 33 w 181"/>
                <a:gd name="T17" fmla="*/ 158 h 181"/>
                <a:gd name="T18" fmla="*/ 167 w 181"/>
                <a:gd name="T19" fmla="*/ 23 h 181"/>
                <a:gd name="T20" fmla="*/ 159 w 181"/>
                <a:gd name="T21" fmla="*/ 14 h 181"/>
                <a:gd name="T22" fmla="*/ 25 w 181"/>
                <a:gd name="T2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17" y="142"/>
                  </a:lnTo>
                  <a:lnTo>
                    <a:pt x="159" y="0"/>
                  </a:lnTo>
                  <a:lnTo>
                    <a:pt x="181" y="23"/>
                  </a:lnTo>
                  <a:lnTo>
                    <a:pt x="37" y="167"/>
                  </a:lnTo>
                  <a:lnTo>
                    <a:pt x="0" y="181"/>
                  </a:lnTo>
                  <a:close/>
                  <a:moveTo>
                    <a:pt x="25" y="150"/>
                  </a:moveTo>
                  <a:lnTo>
                    <a:pt x="19" y="164"/>
                  </a:lnTo>
                  <a:lnTo>
                    <a:pt x="33" y="158"/>
                  </a:lnTo>
                  <a:lnTo>
                    <a:pt x="167" y="23"/>
                  </a:lnTo>
                  <a:lnTo>
                    <a:pt x="159" y="14"/>
                  </a:lnTo>
                  <a:lnTo>
                    <a:pt x="25" y="1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  <p:sp>
          <p:nvSpPr>
            <p:cNvPr id="98" name="Freeform 183"/>
            <p:cNvSpPr>
              <a:spLocks/>
            </p:cNvSpPr>
            <p:nvPr/>
          </p:nvSpPr>
          <p:spPr bwMode="auto">
            <a:xfrm>
              <a:off x="7028879" y="4266188"/>
              <a:ext cx="266997" cy="266997"/>
            </a:xfrm>
            <a:custGeom>
              <a:avLst/>
              <a:gdLst>
                <a:gd name="T0" fmla="*/ 216 w 216"/>
                <a:gd name="T1" fmla="*/ 216 h 216"/>
                <a:gd name="T2" fmla="*/ 0 w 216"/>
                <a:gd name="T3" fmla="*/ 216 h 216"/>
                <a:gd name="T4" fmla="*/ 0 w 216"/>
                <a:gd name="T5" fmla="*/ 0 h 216"/>
                <a:gd name="T6" fmla="*/ 177 w 216"/>
                <a:gd name="T7" fmla="*/ 0 h 216"/>
                <a:gd name="T8" fmla="*/ 177 w 216"/>
                <a:gd name="T9" fmla="*/ 11 h 216"/>
                <a:gd name="T10" fmla="*/ 11 w 216"/>
                <a:gd name="T11" fmla="*/ 11 h 216"/>
                <a:gd name="T12" fmla="*/ 11 w 216"/>
                <a:gd name="T13" fmla="*/ 206 h 216"/>
                <a:gd name="T14" fmla="*/ 207 w 216"/>
                <a:gd name="T15" fmla="*/ 206 h 216"/>
                <a:gd name="T16" fmla="*/ 207 w 216"/>
                <a:gd name="T17" fmla="*/ 39 h 216"/>
                <a:gd name="T18" fmla="*/ 216 w 216"/>
                <a:gd name="T19" fmla="*/ 39 h 216"/>
                <a:gd name="T20" fmla="*/ 216 w 216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16">
                  <a:moveTo>
                    <a:pt x="216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1" y="11"/>
                  </a:lnTo>
                  <a:lnTo>
                    <a:pt x="11" y="206"/>
                  </a:lnTo>
                  <a:lnTo>
                    <a:pt x="207" y="206"/>
                  </a:lnTo>
                  <a:lnTo>
                    <a:pt x="207" y="39"/>
                  </a:lnTo>
                  <a:lnTo>
                    <a:pt x="216" y="39"/>
                  </a:lnTo>
                  <a:lnTo>
                    <a:pt x="216" y="2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18"/>
            </a:p>
          </p:txBody>
        </p:sp>
      </p:grpSp>
      <p:cxnSp>
        <p:nvCxnSpPr>
          <p:cNvPr id="100" name="Straight Connector 25"/>
          <p:cNvCxnSpPr/>
          <p:nvPr/>
        </p:nvCxnSpPr>
        <p:spPr bwMode="auto">
          <a:xfrm flipV="1">
            <a:off x="1677726" y="1477214"/>
            <a:ext cx="0" cy="138392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26"/>
          <p:cNvCxnSpPr/>
          <p:nvPr/>
        </p:nvCxnSpPr>
        <p:spPr bwMode="auto">
          <a:xfrm>
            <a:off x="1677726" y="1477214"/>
            <a:ext cx="338435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26"/>
          <p:cNvCxnSpPr/>
          <p:nvPr/>
        </p:nvCxnSpPr>
        <p:spPr bwMode="auto">
          <a:xfrm>
            <a:off x="3693282" y="2106641"/>
            <a:ext cx="133288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26"/>
          <p:cNvCxnSpPr/>
          <p:nvPr/>
        </p:nvCxnSpPr>
        <p:spPr bwMode="auto">
          <a:xfrm>
            <a:off x="2652892" y="2661728"/>
            <a:ext cx="2373278" cy="1147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26"/>
          <p:cNvCxnSpPr/>
          <p:nvPr/>
        </p:nvCxnSpPr>
        <p:spPr bwMode="auto">
          <a:xfrm>
            <a:off x="3930846" y="3269815"/>
            <a:ext cx="1095324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26"/>
          <p:cNvCxnSpPr/>
          <p:nvPr/>
        </p:nvCxnSpPr>
        <p:spPr bwMode="auto">
          <a:xfrm>
            <a:off x="2945395" y="3877286"/>
            <a:ext cx="208077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66C01F7A-4493-5640-B965-F41A42023A63}"/>
              </a:ext>
            </a:extLst>
          </p:cNvPr>
          <p:cNvSpPr txBox="1">
            <a:spLocks/>
          </p:cNvSpPr>
          <p:nvPr/>
        </p:nvSpPr>
        <p:spPr bwMode="auto">
          <a:xfrm>
            <a:off x="5838268" y="3707907"/>
            <a:ext cx="2506294" cy="32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rtlCol="0">
            <a:spAutoFit/>
          </a:bodyPr>
          <a:lstStyle>
            <a:lvl1pPr marL="0" indent="0" algn="l" defTabSz="354635" rtl="0" eaLnBrk="0" latinLnBrk="0" hangingPunct="0">
              <a:lnSpc>
                <a:spcPts val="1741"/>
              </a:lnSpc>
              <a:spcBef>
                <a:spcPct val="200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354635" rtl="0" eaLnBrk="0" latinLnBrk="0" hangingPunct="0">
              <a:spcBef>
                <a:spcPct val="20000"/>
              </a:spcBef>
              <a:buFontTx/>
              <a:buNone/>
              <a:defRPr sz="2000" b="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 Narrow"/>
              </a:defRPr>
            </a:lvl2pPr>
            <a:lvl3pPr marL="1143000" indent="-228600" algn="l" defTabSz="354635" rtl="0" eaLnBrk="0" latinLnBrk="0" hangingPunct="0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 Narrow"/>
              </a:defRPr>
            </a:lvl3pPr>
            <a:lvl4pPr marL="1600200" indent="-228600" algn="l" defTabSz="354635" rtl="0" eaLnBrk="0" latinLnBrk="0" hangingPunct="0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 Narrow"/>
              </a:defRPr>
            </a:lvl4pPr>
            <a:lvl5pPr marL="2057400" indent="-228600" algn="l" defTabSz="354635" rtl="0" eaLnBrk="0" latinLnBrk="0" hangingPunct="0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 Narrow"/>
              </a:defRPr>
            </a:lvl5pPr>
            <a:lvl6pPr marL="2514600" indent="-228600" algn="l" defTabSz="35463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35463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35463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354635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 eaLnBrk="1" hangingPunct="1">
              <a:buClr>
                <a:srgbClr val="FF6600"/>
              </a:buClr>
              <a:buSzPct val="100000"/>
              <a:buFont typeface="Arial" charset="0"/>
              <a:buNone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Organizzazione eventi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</a:t>
            </a:r>
            <a:r>
              <a:rPr lang="it-IT" dirty="0">
                <a:latin typeface="Arial Narrow" charset="0"/>
                <a:ea typeface="ＭＳ Ｐゴシック" charset="0"/>
              </a:rPr>
              <a:t> </a:t>
            </a:r>
            <a:r>
              <a:rPr lang="it-IT" dirty="0"/>
              <a:t>ATTIVITÀ DI PARKS</a:t>
            </a:r>
          </a:p>
          <a:p>
            <a:pPr marL="60462" lvl="1" indent="-50745">
              <a:buNone/>
            </a:pPr>
            <a:r>
              <a:rPr lang="it-IT" dirty="0"/>
              <a:t>Formazione e sviluppo</a:t>
            </a:r>
            <a:endParaRPr lang="it-IT" dirty="0">
              <a:latin typeface="Arial Narrow" charset="0"/>
              <a:ea typeface="ＭＳ Ｐゴシック" charset="0"/>
            </a:endParaRPr>
          </a:p>
        </p:txBody>
      </p:sp>
      <p:sp>
        <p:nvSpPr>
          <p:cNvPr id="109" name="Content Placeholder 2"/>
          <p:cNvSpPr txBox="1">
            <a:spLocks noGrp="1"/>
          </p:cNvSpPr>
          <p:nvPr>
            <p:ph type="body" sz="quarter" idx="14"/>
          </p:nvPr>
        </p:nvSpPr>
        <p:spPr bwMode="auto">
          <a:xfrm>
            <a:off x="1864319" y="1693229"/>
            <a:ext cx="5683492" cy="20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3210" indent="-233210" defTabSz="621895" eaLnBrk="1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Inclusione globale, Inclusione LGBT+ nei luoghi di lavoro</a:t>
            </a:r>
          </a:p>
          <a:p>
            <a:pPr marL="233210" indent="-233210" defTabSz="621895" eaLnBrk="1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Leadership inclusiva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- Inclusione nella gestione di persone </a:t>
            </a:r>
            <a:b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e nella gestione di business</a:t>
            </a:r>
          </a:p>
          <a:p>
            <a:pPr marL="233210" indent="-233210" defTabSz="621895" eaLnBrk="1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it-IT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Diversity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 management LGBT+ in tutti i processi aziendali</a:t>
            </a:r>
          </a:p>
          <a:p>
            <a:pPr marL="233210" indent="-233210" defTabSz="621895" eaLnBrk="1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Linguaggio inclusivo</a:t>
            </a:r>
          </a:p>
          <a:p>
            <a:pPr marL="233210" indent="-233210" defTabSz="621895" eaLnBrk="1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Stereotipi, pregiudizi e pregiudizi inconsapevoli (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Unconscious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Bias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)</a:t>
            </a:r>
          </a:p>
          <a:p>
            <a:pPr marL="233210" indent="-233210" defTabSz="621895" eaLnBrk="1" hangingPunct="1">
              <a:lnSpc>
                <a:spcPct val="100000"/>
              </a:lnSpc>
              <a:buClr>
                <a:schemeClr val="accent1"/>
              </a:buClr>
              <a:buSzPct val="100000"/>
              <a:buFont typeface="Wingdings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Alleati e </a:t>
            </a:r>
            <a:r>
              <a:rPr lang="it-IT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role</a:t>
            </a:r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 model</a:t>
            </a:r>
          </a:p>
        </p:txBody>
      </p:sp>
      <p:sp>
        <p:nvSpPr>
          <p:cNvPr id="5" name="Segnaposto numero diapositiva 11">
            <a:extLst>
              <a:ext uri="{FF2B5EF4-FFF2-40B4-BE49-F238E27FC236}">
                <a16:creationId xmlns:a16="http://schemas.microsoft.com/office/drawing/2014/main" id="{2C393019-7270-4147-AAA4-62995015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2D86C7D-44F6-E84A-A249-483D03941711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67" name="CasellaDiTesto 166"/>
          <p:cNvSpPr txBox="1">
            <a:spLocks noChangeArrowheads="1"/>
          </p:cNvSpPr>
          <p:nvPr/>
        </p:nvSpPr>
        <p:spPr bwMode="auto">
          <a:xfrm>
            <a:off x="360000" y="1096484"/>
            <a:ext cx="6578392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72"/>
              </a:spcAft>
              <a:buClr>
                <a:srgbClr val="AACB2B"/>
              </a:buClr>
              <a:buSzPct val="100000"/>
            </a:pPr>
            <a:r>
              <a:rPr lang="it-IT" sz="1632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I </a:t>
            </a:r>
            <a:r>
              <a:rPr lang="it-IT" sz="1632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temi specifici </a:t>
            </a:r>
            <a:r>
              <a:rPr lang="it-IT" sz="1632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cs typeface="Arial Narrow" charset="0"/>
              </a:rPr>
              <a:t>che possono far parte delle sessioni di formazione sono i seguenti:</a:t>
            </a:r>
          </a:p>
        </p:txBody>
      </p:sp>
    </p:spTree>
    <p:extLst>
      <p:ext uri="{BB962C8B-B14F-4D97-AF65-F5344CB8AC3E}">
        <p14:creationId xmlns:p14="http://schemas.microsoft.com/office/powerpoint/2010/main" val="23709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D0E264C-DE72-FC4D-9185-CB4AF0278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0000"/>
            <a:ext cx="8222949" cy="336203"/>
          </a:xfrm>
        </p:spPr>
        <p:txBody>
          <a:bodyPr/>
          <a:lstStyle/>
          <a:p>
            <a:r>
              <a:rPr lang="it-IT" dirty="0"/>
              <a:t>ARGOMENTI DEGLI EVENTI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D653BC-D200-BAA7-13CA-374CCE76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C7D-44F6-E84A-A249-483D03941711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3C9899B-EB39-4FF8-EF3A-58004E111100}"/>
              </a:ext>
            </a:extLst>
          </p:cNvPr>
          <p:cNvSpPr txBox="1">
            <a:spLocks/>
          </p:cNvSpPr>
          <p:nvPr/>
        </p:nvSpPr>
        <p:spPr>
          <a:xfrm>
            <a:off x="432019" y="1099128"/>
            <a:ext cx="5670085" cy="2323862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181387" indent="-181387" algn="l" defTabSz="354635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360" b="0" i="0" kern="1200" baseline="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1pPr>
            <a:lvl2pPr marL="587846" indent="-233210" algn="l" defTabSz="354635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charset="2"/>
              <a:buChar char="§"/>
              <a:defRPr sz="1360" b="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2pPr>
            <a:lvl3pPr marL="915568" indent="-207298" algn="l" defTabSz="354635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3pPr>
            <a:lvl4pPr marL="1278340" indent="-214856" algn="l" defTabSz="354635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4pPr>
            <a:lvl5pPr marL="1651754" indent="-233210" algn="l" defTabSz="354635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LGBT+ nei luoghi di lavoro</a:t>
            </a:r>
          </a:p>
          <a:p>
            <a:r>
              <a:rPr lang="it-IT" dirty="0"/>
              <a:t>Comunicazione dell’inclusione LGBT+</a:t>
            </a:r>
          </a:p>
          <a:p>
            <a:r>
              <a:rPr lang="it-IT" dirty="0"/>
              <a:t>Identità e affermazione di genere (Transgender day of </a:t>
            </a:r>
            <a:r>
              <a:rPr lang="it-IT" dirty="0" err="1"/>
              <a:t>visibility</a:t>
            </a:r>
            <a:r>
              <a:rPr lang="it-IT" dirty="0"/>
              <a:t>)</a:t>
            </a:r>
          </a:p>
          <a:p>
            <a:r>
              <a:rPr lang="it-IT" dirty="0"/>
              <a:t>Intersezionalità delle differenze</a:t>
            </a:r>
          </a:p>
          <a:p>
            <a:r>
              <a:rPr lang="it-IT" dirty="0"/>
              <a:t>Le radici dell’odio – Antidiscriminazione e molestie nei luoghi di lavoro</a:t>
            </a:r>
          </a:p>
          <a:p>
            <a:r>
              <a:rPr lang="it-IT" dirty="0"/>
              <a:t>Linguaggio inclusivo</a:t>
            </a:r>
          </a:p>
          <a:p>
            <a:r>
              <a:rPr lang="it-IT" dirty="0"/>
              <a:t>Alleanze e alleati</a:t>
            </a:r>
          </a:p>
          <a:p>
            <a:r>
              <a:rPr lang="it-IT" dirty="0"/>
              <a:t>Intelligenza artificiale e algoritmi inclusivi</a:t>
            </a:r>
          </a:p>
          <a:p>
            <a:r>
              <a:rPr lang="it-IT" dirty="0"/>
              <a:t>Religione, orientamento sessuale e identità di genere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B3D45663-7CD4-A2C5-B4A4-979B31C3B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19" y="815550"/>
            <a:ext cx="6573141" cy="307670"/>
          </a:xfrm>
        </p:spPr>
        <p:txBody>
          <a:bodyPr/>
          <a:lstStyle/>
          <a:p>
            <a:r>
              <a:rPr lang="it-IT" b="1" dirty="0"/>
              <a:t>EVENTI RISERVATI ALLE AZIENDE E ISTITUZIONI SOCIE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5880D76C-67D6-41E8-91A5-435150D48406}"/>
              </a:ext>
            </a:extLst>
          </p:cNvPr>
          <p:cNvSpPr txBox="1">
            <a:spLocks/>
          </p:cNvSpPr>
          <p:nvPr/>
        </p:nvSpPr>
        <p:spPr>
          <a:xfrm>
            <a:off x="432019" y="3553875"/>
            <a:ext cx="6573141" cy="307670"/>
          </a:xfrm>
          <a:prstGeom prst="rect">
            <a:avLst/>
          </a:prstGeom>
        </p:spPr>
        <p:txBody>
          <a:bodyPr vert="horz" lIns="104287" tIns="52144" rIns="104287" bIns="52144" rtlCol="0">
            <a:spAutoFit/>
          </a:bodyPr>
          <a:lstStyle>
            <a:lvl1pPr marL="0" indent="0" algn="l" defTabSz="354635" rtl="0" eaLnBrk="1" latinLnBrk="0" hangingPunct="1">
              <a:lnSpc>
                <a:spcPts val="1741"/>
              </a:lnSpc>
              <a:spcBef>
                <a:spcPct val="20000"/>
              </a:spcBef>
              <a:buFontTx/>
              <a:buNone/>
              <a:defRPr sz="136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354635" indent="0" algn="l" defTabSz="354635" rtl="0" eaLnBrk="1" latinLnBrk="0" hangingPunct="1">
              <a:spcBef>
                <a:spcPct val="20000"/>
              </a:spcBef>
              <a:buFontTx/>
              <a:buNone/>
              <a:defRPr sz="1632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2pPr>
            <a:lvl3pPr marL="709272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3pPr>
            <a:lvl4pPr marL="1063907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4pPr>
            <a:lvl5pPr marL="1418544" indent="0" algn="l" defTabSz="354635" rtl="0" eaLnBrk="1" latinLnBrk="0" hangingPunct="1">
              <a:spcBef>
                <a:spcPct val="20000"/>
              </a:spcBef>
              <a:buFontTx/>
              <a:buNone/>
              <a:defRPr sz="1632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EVENTI PUBBLICI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FE472B18-43EF-8AB0-E34B-E08F5EB8423D}"/>
              </a:ext>
            </a:extLst>
          </p:cNvPr>
          <p:cNvSpPr txBox="1">
            <a:spLocks/>
          </p:cNvSpPr>
          <p:nvPr/>
        </p:nvSpPr>
        <p:spPr>
          <a:xfrm>
            <a:off x="432019" y="3861545"/>
            <a:ext cx="7573463" cy="565754"/>
          </a:xfrm>
          <a:prstGeom prst="rect">
            <a:avLst/>
          </a:prstGeom>
        </p:spPr>
        <p:txBody>
          <a:bodyPr vert="horz" wrap="square" lIns="104287" tIns="52144" rIns="104287" bIns="52144" rtlCol="0">
            <a:spAutoFit/>
          </a:bodyPr>
          <a:lstStyle>
            <a:lvl1pPr marL="181387" indent="-181387" algn="l" defTabSz="354635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360" b="0" i="0" kern="1200" baseline="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1pPr>
            <a:lvl2pPr marL="587846" indent="-233210" algn="l" defTabSz="354635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charset="2"/>
              <a:buChar char="§"/>
              <a:defRPr sz="1360" b="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2pPr>
            <a:lvl3pPr marL="915568" indent="-207298" algn="l" defTabSz="354635" rtl="0" eaLnBrk="1" latinLnBrk="0" hangingPunct="1">
              <a:spcBef>
                <a:spcPct val="200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3pPr>
            <a:lvl4pPr marL="1278340" indent="-214856" algn="l" defTabSz="354635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4pPr>
            <a:lvl5pPr marL="1651754" indent="-233210" algn="l" defTabSz="354635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360" i="0" kern="1200">
                <a:solidFill>
                  <a:srgbClr val="595959"/>
                </a:solidFill>
                <a:latin typeface="Arial Narrow"/>
                <a:ea typeface="+mn-ea"/>
                <a:cs typeface="Arial Narrow"/>
              </a:defRPr>
            </a:lvl5pPr>
            <a:lvl6pPr marL="1950496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5133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768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4405" indent="-177318" algn="l" defTabSz="354635" rtl="0" eaLnBrk="1" latinLnBrk="0" hangingPunct="1">
              <a:spcBef>
                <a:spcPct val="20000"/>
              </a:spcBef>
              <a:buFont typeface="Arial"/>
              <a:buChar char="•"/>
              <a:defRPr sz="15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Mercoledì 29 maggio: LGBT+ People </a:t>
            </a:r>
            <a:r>
              <a:rPr lang="it-IT" dirty="0" err="1"/>
              <a:t>at</a:t>
            </a:r>
            <a:r>
              <a:rPr lang="it-IT" dirty="0"/>
              <a:t> Work – 10ª Edizione. In diretta streaming e in presenza</a:t>
            </a:r>
          </a:p>
          <a:p>
            <a:r>
              <a:rPr lang="it-IT" dirty="0"/>
              <a:t>Giovedì 21 novembre: LGBT+ </a:t>
            </a:r>
            <a:r>
              <a:rPr lang="it-IT" dirty="0" err="1"/>
              <a:t>Diversity</a:t>
            </a:r>
            <a:r>
              <a:rPr lang="it-IT" dirty="0"/>
              <a:t> Index – 8a Edizione. In diretta streaming e in presenza</a:t>
            </a:r>
          </a:p>
        </p:txBody>
      </p:sp>
    </p:spTree>
    <p:extLst>
      <p:ext uri="{BB962C8B-B14F-4D97-AF65-F5344CB8AC3E}">
        <p14:creationId xmlns:p14="http://schemas.microsoft.com/office/powerpoint/2010/main" val="7074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ks_Modello_PPT">
  <a:themeElements>
    <a:clrScheme name="Impostazioni personalizzate 8">
      <a:dk1>
        <a:sysClr val="windowText" lastClr="000000"/>
      </a:dk1>
      <a:lt1>
        <a:sysClr val="window" lastClr="FFFFFF"/>
      </a:lt1>
      <a:dk2>
        <a:srgbClr val="3C276E"/>
      </a:dk2>
      <a:lt2>
        <a:srgbClr val="485E6A"/>
      </a:lt2>
      <a:accent1>
        <a:srgbClr val="DF6321"/>
      </a:accent1>
      <a:accent2>
        <a:srgbClr val="3387AB"/>
      </a:accent2>
      <a:accent3>
        <a:srgbClr val="776798"/>
      </a:accent3>
      <a:accent4>
        <a:srgbClr val="FFFFFF"/>
      </a:accent4>
      <a:accent5>
        <a:srgbClr val="FFFFFF"/>
      </a:accent5>
      <a:accent6>
        <a:srgbClr val="FFFFFF"/>
      </a:accent6>
      <a:hlink>
        <a:srgbClr val="3C276E"/>
      </a:hlink>
      <a:folHlink>
        <a:srgbClr val="7E15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200" i="1" dirty="0" err="1">
            <a:solidFill>
              <a:schemeClr val="bg1"/>
            </a:solidFill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Parks_Modello_PPT.potx</Template>
  <TotalTime>5115</TotalTime>
  <Words>1627</Words>
  <Application>Microsoft Macintosh PowerPoint</Application>
  <PresentationFormat>Presentazione su schermo (16:9)</PresentationFormat>
  <Paragraphs>215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Helvetica</vt:lpstr>
      <vt:lpstr>Helvetica Light</vt:lpstr>
      <vt:lpstr>Helvetica Neue Light</vt:lpstr>
      <vt:lpstr>Wingdings</vt:lpstr>
      <vt:lpstr>Parks_Modello_PPT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Parks</dc:title>
  <dc:subject/>
  <dc:creator>Simona Massei</dc:creator>
  <cp:keywords/>
  <dc:description/>
  <cp:lastModifiedBy>Igor Suran</cp:lastModifiedBy>
  <cp:revision>559</cp:revision>
  <cp:lastPrinted>2024-03-15T14:19:41Z</cp:lastPrinted>
  <dcterms:created xsi:type="dcterms:W3CDTF">2016-10-18T08:41:16Z</dcterms:created>
  <dcterms:modified xsi:type="dcterms:W3CDTF">2024-03-15T14:22:49Z</dcterms:modified>
  <cp:category/>
</cp:coreProperties>
</file>