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9" r:id="rId3"/>
    <p:sldId id="260" r:id="rId4"/>
    <p:sldId id="289" r:id="rId5"/>
    <p:sldId id="294" r:id="rId6"/>
    <p:sldId id="296" r:id="rId7"/>
    <p:sldId id="278" r:id="rId8"/>
    <p:sldId id="284" r:id="rId9"/>
    <p:sldId id="279" r:id="rId10"/>
    <p:sldId id="271" r:id="rId11"/>
    <p:sldId id="285" r:id="rId12"/>
    <p:sldId id="273" r:id="rId1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 Giannotta" initials="F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71A"/>
    <a:srgbClr val="B2B2B2"/>
    <a:srgbClr val="FF3300"/>
    <a:srgbClr val="000066"/>
    <a:srgbClr val="00FFCC"/>
    <a:srgbClr val="33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77" d="100"/>
          <a:sy n="77" d="100"/>
        </p:scale>
        <p:origin x="504" y="96"/>
      </p:cViewPr>
      <p:guideLst/>
    </p:cSldViewPr>
  </p:slideViewPr>
  <p:outlineViewPr>
    <p:cViewPr>
      <p:scale>
        <a:sx n="33" d="100"/>
        <a:sy n="33" d="100"/>
      </p:scale>
      <p:origin x="0" y="-1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FA047-027F-410F-A5B9-1CD4A6FBB04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965477-5835-4B29-BD3D-4806A592AF02}">
      <dgm:prSet/>
      <dgm:spPr/>
      <dgm:t>
        <a:bodyPr/>
        <a:lstStyle/>
        <a:p>
          <a:r>
            <a:rPr lang="en-US" b="1" i="0" dirty="0">
              <a:solidFill>
                <a:srgbClr val="FC671A"/>
              </a:solidFill>
              <a:latin typeface="Bebas Neue Bold" panose="020B0606020202050201" pitchFamily="34" charset="77"/>
            </a:rPr>
            <a:t>80% </a:t>
          </a:r>
          <a:r>
            <a:rPr lang="en-US" dirty="0">
              <a:latin typeface="Bebas Neue Regular" panose="020B0606020202050201" pitchFamily="34" charset="0"/>
            </a:rPr>
            <a:t>IMMAGINI DI ABUSI SONO DI BAMBINE 11-13 ANNI</a:t>
          </a:r>
        </a:p>
      </dgm:t>
    </dgm:pt>
    <dgm:pt modelId="{C195B282-12D7-42A6-8E11-F45E480D47F3}" type="parTrans" cxnId="{4E8201C7-D863-4038-925C-985C064DD8F7}">
      <dgm:prSet/>
      <dgm:spPr/>
      <dgm:t>
        <a:bodyPr/>
        <a:lstStyle/>
        <a:p>
          <a:endParaRPr lang="en-US"/>
        </a:p>
      </dgm:t>
    </dgm:pt>
    <dgm:pt modelId="{EE786EDD-F72E-4EF6-8CFC-6B3E516ACC62}" type="sibTrans" cxnId="{4E8201C7-D863-4038-925C-985C064DD8F7}">
      <dgm:prSet/>
      <dgm:spPr/>
      <dgm:t>
        <a:bodyPr/>
        <a:lstStyle/>
        <a:p>
          <a:endParaRPr lang="en-US"/>
        </a:p>
      </dgm:t>
    </dgm:pt>
    <dgm:pt modelId="{37135807-493A-4966-9396-400F89921B52}">
      <dgm:prSet/>
      <dgm:spPr/>
      <dgm:t>
        <a:bodyPr/>
        <a:lstStyle/>
        <a:p>
          <a:r>
            <a:rPr lang="it-IT" b="1" i="0" dirty="0">
              <a:solidFill>
                <a:srgbClr val="FC671A"/>
              </a:solidFill>
              <a:latin typeface="Bebas Neue Bold" panose="020B0606020202050201" pitchFamily="34" charset="77"/>
            </a:rPr>
            <a:t>57% </a:t>
          </a:r>
          <a:r>
            <a:rPr lang="it-IT" dirty="0">
              <a:latin typeface="Bebas Neue Regular" panose="020B0606020202050201" pitchFamily="34" charset="0"/>
            </a:rPr>
            <a:t>DELLE ADOLESCENTI HA SUBITO ABUSO ONLINE</a:t>
          </a:r>
          <a:endParaRPr lang="en-US" dirty="0">
            <a:latin typeface="Bebas Neue Regular" panose="020B0606020202050201" pitchFamily="34" charset="0"/>
          </a:endParaRPr>
        </a:p>
      </dgm:t>
    </dgm:pt>
    <dgm:pt modelId="{2BFF20FB-8B67-4669-BC6A-F40386AC31BB}" type="parTrans" cxnId="{11FF4D34-0F98-452B-AD45-BB7BAB0FC642}">
      <dgm:prSet/>
      <dgm:spPr/>
      <dgm:t>
        <a:bodyPr/>
        <a:lstStyle/>
        <a:p>
          <a:endParaRPr lang="en-US"/>
        </a:p>
      </dgm:t>
    </dgm:pt>
    <dgm:pt modelId="{0DCE8F74-F06D-4033-818B-F0AD5D393499}" type="sibTrans" cxnId="{11FF4D34-0F98-452B-AD45-BB7BAB0FC642}">
      <dgm:prSet/>
      <dgm:spPr/>
      <dgm:t>
        <a:bodyPr/>
        <a:lstStyle/>
        <a:p>
          <a:endParaRPr lang="en-US"/>
        </a:p>
      </dgm:t>
    </dgm:pt>
    <dgm:pt modelId="{DD1903F5-75D2-4A38-94FC-C0D90CF86180}">
      <dgm:prSet/>
      <dgm:spPr/>
      <dgm:t>
        <a:bodyPr/>
        <a:lstStyle/>
        <a:p>
          <a:r>
            <a:rPr lang="it-IT" b="1" i="0" dirty="0">
              <a:solidFill>
                <a:srgbClr val="FC671A"/>
              </a:solidFill>
              <a:latin typeface="Bebas Neue Bold" panose="020B0606020202050201" pitchFamily="34" charset="77"/>
            </a:rPr>
            <a:t>&gt;60% </a:t>
          </a:r>
          <a:r>
            <a:rPr lang="it-IT" dirty="0">
              <a:latin typeface="Bebas Neue Regular" panose="020B0606020202050201" pitchFamily="34" charset="0"/>
            </a:rPr>
            <a:t>IMMAGINI PEDO SU SERVER EUROPEI</a:t>
          </a:r>
        </a:p>
        <a:p>
          <a:endParaRPr lang="it-IT" dirty="0">
            <a:latin typeface="Bebas Neue Regular" panose="020B0606020202050201" pitchFamily="34" charset="0"/>
          </a:endParaRPr>
        </a:p>
        <a:p>
          <a:r>
            <a:rPr lang="it-IT" dirty="0">
              <a:latin typeface="Bebas Neue Regular" panose="020B0606020202050201" pitchFamily="34" charset="0"/>
            </a:rPr>
            <a:t>ITALIA: </a:t>
          </a:r>
          <a:r>
            <a:rPr lang="it-IT" dirty="0">
              <a:solidFill>
                <a:srgbClr val="FC671A"/>
              </a:solidFill>
              <a:latin typeface="Bebas Neue Regular" panose="020B0606020202050201" pitchFamily="34" charset="0"/>
            </a:rPr>
            <a:t>7 </a:t>
          </a:r>
          <a:r>
            <a:rPr lang="it-IT" dirty="0">
              <a:latin typeface="Bebas Neue Regular" panose="020B0606020202050201" pitchFamily="34" charset="0"/>
            </a:rPr>
            <a:t>RAGAZZI SU </a:t>
          </a:r>
          <a:r>
            <a:rPr lang="it-IT" dirty="0">
              <a:solidFill>
                <a:srgbClr val="FC671A"/>
              </a:solidFill>
              <a:latin typeface="Bebas Neue Regular" panose="020B0606020202050201" pitchFamily="34" charset="0"/>
            </a:rPr>
            <a:t>10</a:t>
          </a:r>
          <a:r>
            <a:rPr lang="it-IT" dirty="0">
              <a:latin typeface="Bebas Neue Regular" panose="020B0606020202050201" pitchFamily="34" charset="0"/>
            </a:rPr>
            <a:t> NON SICURI ONLINE</a:t>
          </a:r>
          <a:endParaRPr lang="en-US" dirty="0">
            <a:latin typeface="Bebas Neue Regular" panose="020B0606020202050201" pitchFamily="34" charset="0"/>
          </a:endParaRPr>
        </a:p>
      </dgm:t>
    </dgm:pt>
    <dgm:pt modelId="{BE976A8C-8717-4662-8AB5-38AEC33F7B7A}" type="parTrans" cxnId="{914D3837-CCB5-4CC3-9D6F-456B2DC493F6}">
      <dgm:prSet/>
      <dgm:spPr/>
      <dgm:t>
        <a:bodyPr/>
        <a:lstStyle/>
        <a:p>
          <a:endParaRPr lang="en-US"/>
        </a:p>
      </dgm:t>
    </dgm:pt>
    <dgm:pt modelId="{7E8DB854-FA1F-4588-BC74-BDA37F70B518}" type="sibTrans" cxnId="{914D3837-CCB5-4CC3-9D6F-456B2DC493F6}">
      <dgm:prSet/>
      <dgm:spPr/>
      <dgm:t>
        <a:bodyPr/>
        <a:lstStyle/>
        <a:p>
          <a:endParaRPr lang="en-US"/>
        </a:p>
      </dgm:t>
    </dgm:pt>
    <dgm:pt modelId="{98852906-64DC-4057-803B-00D2188BB247}" type="pres">
      <dgm:prSet presAssocID="{C5FFA047-027F-410F-A5B9-1CD4A6FBB04C}" presName="vert0" presStyleCnt="0">
        <dgm:presLayoutVars>
          <dgm:dir/>
          <dgm:animOne val="branch"/>
          <dgm:animLvl val="lvl"/>
        </dgm:presLayoutVars>
      </dgm:prSet>
      <dgm:spPr/>
    </dgm:pt>
    <dgm:pt modelId="{D14C662D-B315-4311-B5B4-60A11E2CA97A}" type="pres">
      <dgm:prSet presAssocID="{47965477-5835-4B29-BD3D-4806A592AF02}" presName="thickLine" presStyleLbl="alignNode1" presStyleIdx="0" presStyleCnt="3"/>
      <dgm:spPr>
        <a:ln>
          <a:solidFill>
            <a:srgbClr val="FC671A"/>
          </a:solidFill>
        </a:ln>
      </dgm:spPr>
    </dgm:pt>
    <dgm:pt modelId="{6D7C7AC9-05A7-4321-B6CD-0A0F218E535A}" type="pres">
      <dgm:prSet presAssocID="{47965477-5835-4B29-BD3D-4806A592AF02}" presName="horz1" presStyleCnt="0"/>
      <dgm:spPr/>
    </dgm:pt>
    <dgm:pt modelId="{D0926556-A772-46D3-8404-461AF54E88AF}" type="pres">
      <dgm:prSet presAssocID="{47965477-5835-4B29-BD3D-4806A592AF02}" presName="tx1" presStyleLbl="revTx" presStyleIdx="0" presStyleCnt="3"/>
      <dgm:spPr/>
    </dgm:pt>
    <dgm:pt modelId="{11959769-E34E-4362-AF85-3552597439D9}" type="pres">
      <dgm:prSet presAssocID="{47965477-5835-4B29-BD3D-4806A592AF02}" presName="vert1" presStyleCnt="0"/>
      <dgm:spPr/>
    </dgm:pt>
    <dgm:pt modelId="{9D0AFD26-DB36-41FB-B414-6C4AED418244}" type="pres">
      <dgm:prSet presAssocID="{37135807-493A-4966-9396-400F89921B52}" presName="thickLine" presStyleLbl="alignNode1" presStyleIdx="1" presStyleCnt="3"/>
      <dgm:spPr>
        <a:ln>
          <a:solidFill>
            <a:srgbClr val="FC671A"/>
          </a:solidFill>
        </a:ln>
      </dgm:spPr>
    </dgm:pt>
    <dgm:pt modelId="{1420AC4F-B69B-4ED4-A8F0-FEC4B68F7EA9}" type="pres">
      <dgm:prSet presAssocID="{37135807-493A-4966-9396-400F89921B52}" presName="horz1" presStyleCnt="0"/>
      <dgm:spPr/>
    </dgm:pt>
    <dgm:pt modelId="{B3754CCD-A9A1-4185-8E38-A2E78BD9044F}" type="pres">
      <dgm:prSet presAssocID="{37135807-493A-4966-9396-400F89921B52}" presName="tx1" presStyleLbl="revTx" presStyleIdx="1" presStyleCnt="3"/>
      <dgm:spPr/>
    </dgm:pt>
    <dgm:pt modelId="{BB6A29C5-51D0-4BF6-B164-053811621C54}" type="pres">
      <dgm:prSet presAssocID="{37135807-493A-4966-9396-400F89921B52}" presName="vert1" presStyleCnt="0"/>
      <dgm:spPr/>
    </dgm:pt>
    <dgm:pt modelId="{F3E3A2CA-49F9-420E-B46E-EE21920DD133}" type="pres">
      <dgm:prSet presAssocID="{DD1903F5-75D2-4A38-94FC-C0D90CF86180}" presName="thickLine" presStyleLbl="alignNode1" presStyleIdx="2" presStyleCnt="3"/>
      <dgm:spPr>
        <a:ln>
          <a:solidFill>
            <a:srgbClr val="FC671A"/>
          </a:solidFill>
        </a:ln>
      </dgm:spPr>
    </dgm:pt>
    <dgm:pt modelId="{29EAE38E-07B0-4A97-A015-80CE5B7F7D79}" type="pres">
      <dgm:prSet presAssocID="{DD1903F5-75D2-4A38-94FC-C0D90CF86180}" presName="horz1" presStyleCnt="0"/>
      <dgm:spPr/>
    </dgm:pt>
    <dgm:pt modelId="{0A3D7A17-371C-4C82-BDCC-851BBE7F6FC5}" type="pres">
      <dgm:prSet presAssocID="{DD1903F5-75D2-4A38-94FC-C0D90CF86180}" presName="tx1" presStyleLbl="revTx" presStyleIdx="2" presStyleCnt="3"/>
      <dgm:spPr/>
    </dgm:pt>
    <dgm:pt modelId="{649A34BF-5DCD-4524-8220-FDEB240693D2}" type="pres">
      <dgm:prSet presAssocID="{DD1903F5-75D2-4A38-94FC-C0D90CF86180}" presName="vert1" presStyleCnt="0"/>
      <dgm:spPr/>
    </dgm:pt>
  </dgm:ptLst>
  <dgm:cxnLst>
    <dgm:cxn modelId="{11FF4D34-0F98-452B-AD45-BB7BAB0FC642}" srcId="{C5FFA047-027F-410F-A5B9-1CD4A6FBB04C}" destId="{37135807-493A-4966-9396-400F89921B52}" srcOrd="1" destOrd="0" parTransId="{2BFF20FB-8B67-4669-BC6A-F40386AC31BB}" sibTransId="{0DCE8F74-F06D-4033-818B-F0AD5D393499}"/>
    <dgm:cxn modelId="{914D3837-CCB5-4CC3-9D6F-456B2DC493F6}" srcId="{C5FFA047-027F-410F-A5B9-1CD4A6FBB04C}" destId="{DD1903F5-75D2-4A38-94FC-C0D90CF86180}" srcOrd="2" destOrd="0" parTransId="{BE976A8C-8717-4662-8AB5-38AEC33F7B7A}" sibTransId="{7E8DB854-FA1F-4588-BC74-BDA37F70B518}"/>
    <dgm:cxn modelId="{BE2A4160-957B-4D2A-A207-B7ED930411C1}" type="presOf" srcId="{47965477-5835-4B29-BD3D-4806A592AF02}" destId="{D0926556-A772-46D3-8404-461AF54E88AF}" srcOrd="0" destOrd="0" presId="urn:microsoft.com/office/officeart/2008/layout/LinedList"/>
    <dgm:cxn modelId="{1C43B38A-785B-4F27-A1B1-AA99FCC52710}" type="presOf" srcId="{C5FFA047-027F-410F-A5B9-1CD4A6FBB04C}" destId="{98852906-64DC-4057-803B-00D2188BB247}" srcOrd="0" destOrd="0" presId="urn:microsoft.com/office/officeart/2008/layout/LinedList"/>
    <dgm:cxn modelId="{8086E89A-3F22-419C-8A3D-9441CA3BB6DA}" type="presOf" srcId="{37135807-493A-4966-9396-400F89921B52}" destId="{B3754CCD-A9A1-4185-8E38-A2E78BD9044F}" srcOrd="0" destOrd="0" presId="urn:microsoft.com/office/officeart/2008/layout/LinedList"/>
    <dgm:cxn modelId="{4E8201C7-D863-4038-925C-985C064DD8F7}" srcId="{C5FFA047-027F-410F-A5B9-1CD4A6FBB04C}" destId="{47965477-5835-4B29-BD3D-4806A592AF02}" srcOrd="0" destOrd="0" parTransId="{C195B282-12D7-42A6-8E11-F45E480D47F3}" sibTransId="{EE786EDD-F72E-4EF6-8CFC-6B3E516ACC62}"/>
    <dgm:cxn modelId="{207181FB-64D5-447D-890F-D6B0EC4E0548}" type="presOf" srcId="{DD1903F5-75D2-4A38-94FC-C0D90CF86180}" destId="{0A3D7A17-371C-4C82-BDCC-851BBE7F6FC5}" srcOrd="0" destOrd="0" presId="urn:microsoft.com/office/officeart/2008/layout/LinedList"/>
    <dgm:cxn modelId="{21535F4C-0CD9-4903-9BC9-771D86213E51}" type="presParOf" srcId="{98852906-64DC-4057-803B-00D2188BB247}" destId="{D14C662D-B315-4311-B5B4-60A11E2CA97A}" srcOrd="0" destOrd="0" presId="urn:microsoft.com/office/officeart/2008/layout/LinedList"/>
    <dgm:cxn modelId="{C8B4C99D-EF79-40FF-BC1B-D3EFEB8C1340}" type="presParOf" srcId="{98852906-64DC-4057-803B-00D2188BB247}" destId="{6D7C7AC9-05A7-4321-B6CD-0A0F218E535A}" srcOrd="1" destOrd="0" presId="urn:microsoft.com/office/officeart/2008/layout/LinedList"/>
    <dgm:cxn modelId="{357B3CD9-D394-4417-8F29-B9398E7C8325}" type="presParOf" srcId="{6D7C7AC9-05A7-4321-B6CD-0A0F218E535A}" destId="{D0926556-A772-46D3-8404-461AF54E88AF}" srcOrd="0" destOrd="0" presId="urn:microsoft.com/office/officeart/2008/layout/LinedList"/>
    <dgm:cxn modelId="{35144273-55A1-4FE7-A4E1-3E1AB7490928}" type="presParOf" srcId="{6D7C7AC9-05A7-4321-B6CD-0A0F218E535A}" destId="{11959769-E34E-4362-AF85-3552597439D9}" srcOrd="1" destOrd="0" presId="urn:microsoft.com/office/officeart/2008/layout/LinedList"/>
    <dgm:cxn modelId="{91DC40E6-1C19-49AF-B349-5E99269B56DA}" type="presParOf" srcId="{98852906-64DC-4057-803B-00D2188BB247}" destId="{9D0AFD26-DB36-41FB-B414-6C4AED418244}" srcOrd="2" destOrd="0" presId="urn:microsoft.com/office/officeart/2008/layout/LinedList"/>
    <dgm:cxn modelId="{594625CA-3B7F-43BE-8334-C37B16DA5F5D}" type="presParOf" srcId="{98852906-64DC-4057-803B-00D2188BB247}" destId="{1420AC4F-B69B-4ED4-A8F0-FEC4B68F7EA9}" srcOrd="3" destOrd="0" presId="urn:microsoft.com/office/officeart/2008/layout/LinedList"/>
    <dgm:cxn modelId="{4BFE51D8-8B5E-49B4-8367-1960CBD6CF95}" type="presParOf" srcId="{1420AC4F-B69B-4ED4-A8F0-FEC4B68F7EA9}" destId="{B3754CCD-A9A1-4185-8E38-A2E78BD9044F}" srcOrd="0" destOrd="0" presId="urn:microsoft.com/office/officeart/2008/layout/LinedList"/>
    <dgm:cxn modelId="{8FD0277A-1893-43F0-B5E7-EDD51FBB9DBF}" type="presParOf" srcId="{1420AC4F-B69B-4ED4-A8F0-FEC4B68F7EA9}" destId="{BB6A29C5-51D0-4BF6-B164-053811621C54}" srcOrd="1" destOrd="0" presId="urn:microsoft.com/office/officeart/2008/layout/LinedList"/>
    <dgm:cxn modelId="{033938F8-FEE2-4FD0-8326-CE8610F1CAB7}" type="presParOf" srcId="{98852906-64DC-4057-803B-00D2188BB247}" destId="{F3E3A2CA-49F9-420E-B46E-EE21920DD133}" srcOrd="4" destOrd="0" presId="urn:microsoft.com/office/officeart/2008/layout/LinedList"/>
    <dgm:cxn modelId="{641516CB-E796-4372-832A-056468576940}" type="presParOf" srcId="{98852906-64DC-4057-803B-00D2188BB247}" destId="{29EAE38E-07B0-4A97-A015-80CE5B7F7D79}" srcOrd="5" destOrd="0" presId="urn:microsoft.com/office/officeart/2008/layout/LinedList"/>
    <dgm:cxn modelId="{77767722-616E-459B-8738-DBE1025EC6AC}" type="presParOf" srcId="{29EAE38E-07B0-4A97-A015-80CE5B7F7D79}" destId="{0A3D7A17-371C-4C82-BDCC-851BBE7F6FC5}" srcOrd="0" destOrd="0" presId="urn:microsoft.com/office/officeart/2008/layout/LinedList"/>
    <dgm:cxn modelId="{6B0514E6-9328-4C7C-83B2-A5D24F46748D}" type="presParOf" srcId="{29EAE38E-07B0-4A97-A015-80CE5B7F7D79}" destId="{649A34BF-5DCD-4524-8220-FDEB240693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C662D-B315-4311-B5B4-60A11E2CA97A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C67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26556-A772-46D3-8404-461AF54E88AF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solidFill>
                <a:srgbClr val="FC671A"/>
              </a:solidFill>
              <a:latin typeface="Bebas Neue Bold" panose="020B0606020202050201" pitchFamily="34" charset="77"/>
            </a:rPr>
            <a:t>80% </a:t>
          </a:r>
          <a:r>
            <a:rPr lang="en-US" sz="3000" kern="1200" dirty="0">
              <a:latin typeface="Bebas Neue Regular" panose="020B0606020202050201" pitchFamily="34" charset="0"/>
            </a:rPr>
            <a:t>IMMAGINI DI ABUSI SONO DI BAMBINE 11-13 ANNI</a:t>
          </a:r>
        </a:p>
      </dsp:txBody>
      <dsp:txXfrm>
        <a:off x="0" y="2700"/>
        <a:ext cx="6291714" cy="1841777"/>
      </dsp:txXfrm>
    </dsp:sp>
    <dsp:sp modelId="{9D0AFD26-DB36-41FB-B414-6C4AED418244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rgbClr val="FC67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54CCD-A9A1-4185-8E38-A2E78BD9044F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i="0" kern="1200" dirty="0">
              <a:solidFill>
                <a:srgbClr val="FC671A"/>
              </a:solidFill>
              <a:latin typeface="Bebas Neue Bold" panose="020B0606020202050201" pitchFamily="34" charset="77"/>
            </a:rPr>
            <a:t>57% </a:t>
          </a:r>
          <a:r>
            <a:rPr lang="it-IT" sz="3000" kern="1200" dirty="0">
              <a:latin typeface="Bebas Neue Regular" panose="020B0606020202050201" pitchFamily="34" charset="0"/>
            </a:rPr>
            <a:t>DELLE ADOLESCENTI HA SUBITO ABUSO ONLINE</a:t>
          </a:r>
          <a:endParaRPr lang="en-US" sz="3000" kern="1200" dirty="0">
            <a:latin typeface="Bebas Neue Regular" panose="020B0606020202050201" pitchFamily="34" charset="0"/>
          </a:endParaRPr>
        </a:p>
      </dsp:txBody>
      <dsp:txXfrm>
        <a:off x="0" y="1844478"/>
        <a:ext cx="6291714" cy="1841777"/>
      </dsp:txXfrm>
    </dsp:sp>
    <dsp:sp modelId="{F3E3A2CA-49F9-420E-B46E-EE21920DD133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rgbClr val="FC67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D7A17-371C-4C82-BDCC-851BBE7F6FC5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i="0" kern="1200" dirty="0">
              <a:solidFill>
                <a:srgbClr val="FC671A"/>
              </a:solidFill>
              <a:latin typeface="Bebas Neue Bold" panose="020B0606020202050201" pitchFamily="34" charset="77"/>
            </a:rPr>
            <a:t>&gt;60% </a:t>
          </a:r>
          <a:r>
            <a:rPr lang="it-IT" sz="3000" kern="1200" dirty="0">
              <a:latin typeface="Bebas Neue Regular" panose="020B0606020202050201" pitchFamily="34" charset="0"/>
            </a:rPr>
            <a:t>IMMAGINI PEDO SU SERVER EUROPEI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 dirty="0">
            <a:latin typeface="Bebas Neue Regular" panose="020B0606020202050201" pitchFamily="34" charset="0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>
              <a:latin typeface="Bebas Neue Regular" panose="020B0606020202050201" pitchFamily="34" charset="0"/>
            </a:rPr>
            <a:t>ITALIA: </a:t>
          </a:r>
          <a:r>
            <a:rPr lang="it-IT" sz="3000" kern="1200" dirty="0">
              <a:solidFill>
                <a:srgbClr val="FC671A"/>
              </a:solidFill>
              <a:latin typeface="Bebas Neue Regular" panose="020B0606020202050201" pitchFamily="34" charset="0"/>
            </a:rPr>
            <a:t>7 </a:t>
          </a:r>
          <a:r>
            <a:rPr lang="it-IT" sz="3000" kern="1200" dirty="0">
              <a:latin typeface="Bebas Neue Regular" panose="020B0606020202050201" pitchFamily="34" charset="0"/>
            </a:rPr>
            <a:t>RAGAZZI SU </a:t>
          </a:r>
          <a:r>
            <a:rPr lang="it-IT" sz="3000" kern="1200" dirty="0">
              <a:solidFill>
                <a:srgbClr val="FC671A"/>
              </a:solidFill>
              <a:latin typeface="Bebas Neue Regular" panose="020B0606020202050201" pitchFamily="34" charset="0"/>
            </a:rPr>
            <a:t>10</a:t>
          </a:r>
          <a:r>
            <a:rPr lang="it-IT" sz="3000" kern="1200" dirty="0">
              <a:latin typeface="Bebas Neue Regular" panose="020B0606020202050201" pitchFamily="34" charset="0"/>
            </a:rPr>
            <a:t> NON SICURI ONLINE</a:t>
          </a:r>
          <a:endParaRPr lang="en-US" sz="3000" kern="1200" dirty="0">
            <a:latin typeface="Bebas Neue Regular" panose="020B0606020202050201" pitchFamily="34" charset="0"/>
          </a:endParaRPr>
        </a:p>
      </dsp:txBody>
      <dsp:txXfrm>
        <a:off x="0" y="3686256"/>
        <a:ext cx="6291714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6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6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7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6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3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2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1C6C-34BC-4409-909D-F2F482BA1E7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FE01-2F35-4C6F-A83A-5CE3A385C9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7D64CD6-C2BA-7938-992D-26A6983C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5E6491-E1BD-4E74-89BC-78C90B39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STEM</a:t>
            </a:r>
            <a:br>
              <a:rPr lang="en-US" sz="3800" b="1" dirty="0">
                <a:solidFill>
                  <a:srgbClr val="FC671A"/>
                </a:solidFill>
                <a:latin typeface="Bebas Neue Bold" panose="020B0606020202050201" pitchFamily="34" charset="0"/>
              </a:rPr>
            </a:br>
            <a:r>
              <a:rPr lang="en-US" sz="38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OBIETTIVO CHIAVE PER IL RISCATTO</a:t>
            </a:r>
            <a:br>
              <a:rPr lang="en-US" sz="3800" b="1" dirty="0">
                <a:solidFill>
                  <a:srgbClr val="FC671A"/>
                </a:solidFill>
                <a:latin typeface="Bebas Neue Bold" panose="020B0606020202050201" pitchFamily="34" charset="0"/>
              </a:rPr>
            </a:br>
            <a:r>
              <a:rPr lang="en-US" sz="38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DELLE RAGAZZE</a:t>
            </a:r>
          </a:p>
        </p:txBody>
      </p:sp>
      <p:pic>
        <p:nvPicPr>
          <p:cNvPr id="5" name="Immagine 4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1AFC7645-1717-183B-0609-6C2B9BC2E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r="31398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AB3C0D-F01F-4AAE-A8B8-C462FDD0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>
                <a:latin typeface="Bebas Neue Bold" panose="020B0606020202050201" pitchFamily="34" charset="77"/>
              </a:rPr>
              <a:t>MONDO (766 </a:t>
            </a:r>
            <a:r>
              <a:rPr lang="it-IT" sz="1800" b="1" dirty="0" err="1">
                <a:latin typeface="Bebas Neue Bold" panose="020B0606020202050201" pitchFamily="34" charset="77"/>
              </a:rPr>
              <a:t>universitÀ</a:t>
            </a:r>
            <a:r>
              <a:rPr lang="it-IT" sz="1800" b="1" dirty="0">
                <a:latin typeface="Bebas Neue Bold" panose="020B0606020202050201" pitchFamily="34" charset="77"/>
              </a:rPr>
              <a:t>– </a:t>
            </a:r>
            <a:r>
              <a:rPr lang="it-IT" sz="1800" b="1" dirty="0" err="1">
                <a:latin typeface="Bebas Neue Bold" panose="020B0606020202050201" pitchFamily="34" charset="77"/>
              </a:rPr>
              <a:t>unesco</a:t>
            </a:r>
            <a:r>
              <a:rPr lang="it-IT" sz="1800" b="1" dirty="0">
                <a:latin typeface="Bebas Neue Bold" panose="020B0606020202050201" pitchFamily="34" charset="77"/>
              </a:rPr>
              <a:t>)</a:t>
            </a:r>
          </a:p>
          <a:p>
            <a:r>
              <a:rPr lang="it-IT" sz="1800" dirty="0">
                <a:solidFill>
                  <a:srgbClr val="FC671A"/>
                </a:solidFill>
                <a:latin typeface="Bebas Neue Regular" panose="020B0606020202050201" pitchFamily="34" charset="0"/>
              </a:rPr>
              <a:t>54%</a:t>
            </a:r>
            <a:r>
              <a:rPr lang="it-IT" sz="1800" dirty="0">
                <a:latin typeface="Bebas Neue Regular" panose="020B0606020202050201" pitchFamily="34" charset="0"/>
              </a:rPr>
              <a:t> laureati sono femmine</a:t>
            </a:r>
          </a:p>
          <a:p>
            <a:r>
              <a:rPr lang="it-IT" sz="1800" dirty="0">
                <a:latin typeface="Bebas Neue Regular" panose="020B0606020202050201" pitchFamily="34" charset="0"/>
              </a:rPr>
              <a:t>Solo il </a:t>
            </a:r>
            <a:r>
              <a:rPr lang="it-IT" sz="1800" dirty="0">
                <a:solidFill>
                  <a:srgbClr val="FC671A"/>
                </a:solidFill>
                <a:latin typeface="Bebas Neue Regular" panose="020B0606020202050201" pitchFamily="34" charset="0"/>
              </a:rPr>
              <a:t>41%</a:t>
            </a:r>
            <a:r>
              <a:rPr lang="it-IT" sz="1800" dirty="0">
                <a:latin typeface="Bebas Neue Regular" panose="020B0606020202050201" pitchFamily="34" charset="0"/>
              </a:rPr>
              <a:t> in STEM</a:t>
            </a:r>
          </a:p>
          <a:p>
            <a:pPr marL="0" indent="0">
              <a:buNone/>
            </a:pPr>
            <a:r>
              <a:rPr lang="it-IT" sz="1800" b="1" dirty="0">
                <a:latin typeface="Bebas Neue Bold" panose="020B0606020202050201" pitchFamily="34" charset="77"/>
              </a:rPr>
              <a:t>Europa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FC671A"/>
                </a:solidFill>
                <a:latin typeface="Bebas Neue Regular" panose="020B0606020202050201" pitchFamily="34" charset="0"/>
              </a:rPr>
              <a:t>34% </a:t>
            </a:r>
            <a:r>
              <a:rPr lang="it-IT" sz="1800" dirty="0">
                <a:latin typeface="Bebas Neue Regular" panose="020B0606020202050201" pitchFamily="34" charset="0"/>
              </a:rPr>
              <a:t>femmine laureate in STEM</a:t>
            </a:r>
          </a:p>
          <a:p>
            <a:pPr marL="0" indent="0">
              <a:buNone/>
            </a:pPr>
            <a:r>
              <a:rPr lang="it-IT" sz="1800" dirty="0">
                <a:latin typeface="Bebas Neue Regular" panose="020B0606020202050201" pitchFamily="34" charset="0"/>
              </a:rPr>
              <a:t>Senza gender gap:</a:t>
            </a:r>
          </a:p>
          <a:p>
            <a:r>
              <a:rPr lang="it-IT" sz="1800" dirty="0">
                <a:solidFill>
                  <a:srgbClr val="FC671A"/>
                </a:solidFill>
                <a:latin typeface="Bebas Neue Regular" panose="020B0606020202050201" pitchFamily="34" charset="0"/>
              </a:rPr>
              <a:t>1,2M</a:t>
            </a:r>
            <a:r>
              <a:rPr lang="it-IT" sz="1800" dirty="0">
                <a:latin typeface="Bebas Neue Regular" panose="020B0606020202050201" pitchFamily="34" charset="0"/>
              </a:rPr>
              <a:t>L posti lavoro</a:t>
            </a:r>
          </a:p>
          <a:p>
            <a:r>
              <a:rPr lang="it-IT" sz="1800" dirty="0">
                <a:solidFill>
                  <a:srgbClr val="FC671A"/>
                </a:solidFill>
                <a:latin typeface="Bebas Neue Regular" panose="020B0606020202050201" pitchFamily="34" charset="0"/>
              </a:rPr>
              <a:t>&gt;600 </a:t>
            </a:r>
            <a:r>
              <a:rPr lang="it-IT" sz="1800" dirty="0">
                <a:latin typeface="Bebas Neue Regular" panose="020B0606020202050201" pitchFamily="34" charset="0"/>
              </a:rPr>
              <a:t>Miliardi in più PIL </a:t>
            </a:r>
          </a:p>
          <a:p>
            <a:pPr marL="0" indent="0">
              <a:buNone/>
            </a:pPr>
            <a:r>
              <a:rPr lang="it-IT" sz="1800" b="1" dirty="0">
                <a:latin typeface="Bebas Neue Bold" panose="020B0606020202050201" pitchFamily="34" charset="77"/>
              </a:rPr>
              <a:t>ITALIA</a:t>
            </a:r>
          </a:p>
          <a:p>
            <a:r>
              <a:rPr lang="it-IT" sz="1800" dirty="0">
                <a:latin typeface="Bebas Neue Regular" panose="020B0606020202050201" pitchFamily="34" charset="0"/>
              </a:rPr>
              <a:t> </a:t>
            </a:r>
            <a:r>
              <a:rPr lang="it-IT" sz="1800" dirty="0">
                <a:solidFill>
                  <a:srgbClr val="FC671A"/>
                </a:solidFill>
                <a:latin typeface="Bebas Neue Regular" panose="020B0606020202050201" pitchFamily="34" charset="0"/>
              </a:rPr>
              <a:t>60%</a:t>
            </a:r>
            <a:r>
              <a:rPr lang="it-IT" sz="1800" dirty="0">
                <a:latin typeface="Bebas Neue Regular" panose="020B0606020202050201" pitchFamily="34" charset="0"/>
              </a:rPr>
              <a:t> LAUREATI È FEMMINA MA IN STEM SONO LA METÀ DEI MASCHI</a:t>
            </a:r>
          </a:p>
        </p:txBody>
      </p:sp>
    </p:spTree>
    <p:extLst>
      <p:ext uri="{BB962C8B-B14F-4D97-AF65-F5344CB8AC3E}">
        <p14:creationId xmlns:p14="http://schemas.microsoft.com/office/powerpoint/2010/main" val="308833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9EE16B-75F7-BF21-BC01-0C248662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bg1"/>
                </a:solidFill>
                <a:latin typeface="Bebas Neue Bold" panose="020B0606020202050201" pitchFamily="34" charset="0"/>
              </a:rPr>
              <a:t>FINANCIAL LITERACY</a:t>
            </a:r>
            <a:br>
              <a:rPr lang="it-IT" b="1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Bebas Neue Bold" panose="020B0606020202050201" pitchFamily="34" charset="0"/>
              </a:rPr>
              <a:t>verso l’indipendenza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43C6B-2907-0D6B-3D50-62DDE58F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121" y="1327827"/>
            <a:ext cx="5536397" cy="4936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EUROPA</a:t>
            </a:r>
          </a:p>
          <a:p>
            <a:pPr marL="0" indent="0">
              <a:buNone/>
            </a:pPr>
            <a:r>
              <a:rPr lang="en-US" sz="2000" b="1" dirty="0">
                <a:latin typeface="Bebas Neue Bold" panose="020B0606020202050201" pitchFamily="34" charset="77"/>
              </a:rPr>
              <a:t>COMPETENZA DELLE RAGAZZE  LEGGERMENTE MINORE DEI MASCHI</a:t>
            </a:r>
          </a:p>
          <a:p>
            <a:pPr marL="0" indent="0">
              <a:buNone/>
            </a:pPr>
            <a:r>
              <a:rPr lang="en-US" sz="2000" dirty="0">
                <a:latin typeface="Bebas Neue Regular" panose="020B0606020202050201" pitchFamily="34" charset="77"/>
              </a:rPr>
              <a:t>(2 PUNTI )</a:t>
            </a:r>
          </a:p>
          <a:p>
            <a:pPr marL="0" indent="0">
              <a:buNone/>
            </a:pPr>
            <a:endParaRPr lang="en-US" sz="1500" b="1" dirty="0">
              <a:latin typeface="Bebas Neue Bold" panose="020B0606020202050201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ITALIA</a:t>
            </a:r>
          </a:p>
          <a:p>
            <a:pPr marL="0" indent="0">
              <a:buNone/>
            </a:pPr>
            <a:r>
              <a:rPr lang="en-US" sz="2000" b="1" dirty="0">
                <a:latin typeface="Bebas Neue Bold" panose="020B0606020202050201" pitchFamily="34" charset="77"/>
              </a:rPr>
              <a:t>Grave </a:t>
            </a:r>
            <a:r>
              <a:rPr lang="en-US" sz="2000" b="1" dirty="0" err="1">
                <a:latin typeface="Bebas Neue Bold" panose="020B0606020202050201" pitchFamily="34" charset="77"/>
              </a:rPr>
              <a:t>divario</a:t>
            </a:r>
            <a:r>
              <a:rPr lang="en-US" sz="2000" b="1" dirty="0">
                <a:latin typeface="Bebas Neue Bold" panose="020B0606020202050201" pitchFamily="34" charset="77"/>
              </a:rPr>
              <a:t> </a:t>
            </a:r>
            <a:r>
              <a:rPr lang="en-US" sz="2000" b="1" dirty="0" err="1">
                <a:latin typeface="Bebas Neue Bold" panose="020B0606020202050201" pitchFamily="34" charset="77"/>
              </a:rPr>
              <a:t>tra</a:t>
            </a:r>
            <a:r>
              <a:rPr lang="en-US" sz="2000" b="1" dirty="0">
                <a:latin typeface="Bebas Neue Bold" panose="020B0606020202050201" pitchFamily="34" charset="77"/>
              </a:rPr>
              <a:t> RAGAZZE e </a:t>
            </a:r>
            <a:r>
              <a:rPr lang="en-US" sz="2000" b="1" dirty="0" err="1">
                <a:latin typeface="Bebas Neue Bold" panose="020B0606020202050201" pitchFamily="34" charset="77"/>
              </a:rPr>
              <a:t>ragazzi</a:t>
            </a:r>
            <a:endParaRPr lang="en-US" sz="2000" b="1" dirty="0">
              <a:latin typeface="Bebas Neue Bold" panose="020B0606020202050201" pitchFamily="34" charset="77"/>
            </a:endParaRPr>
          </a:p>
          <a:p>
            <a:pPr marL="0" indent="0">
              <a:buNone/>
            </a:pPr>
            <a:r>
              <a:rPr lang="en-US" sz="2000" dirty="0">
                <a:latin typeface="Bebas Neue Regular" panose="020B0606020202050201" pitchFamily="34" charset="77"/>
              </a:rPr>
              <a:t>(15 PUNTI )</a:t>
            </a:r>
          </a:p>
          <a:p>
            <a:pPr marL="0" indent="0">
              <a:buNone/>
            </a:pPr>
            <a:r>
              <a:rPr lang="en-US" sz="2000" b="1" dirty="0">
                <a:latin typeface="Bebas Neue Bold" panose="020B0606020202050201" pitchFamily="34" charset="77"/>
              </a:rPr>
              <a:t>ITALIA, FANALINO DI CODA D’EUROPA</a:t>
            </a:r>
          </a:p>
          <a:p>
            <a:pPr marL="0" indent="0">
              <a:buNone/>
            </a:pPr>
            <a:endParaRPr lang="en-US" sz="1500" dirty="0">
              <a:latin typeface="Bebas Neue Regular" panose="020B0606020202050201" pitchFamily="34" charset="77"/>
            </a:endParaRPr>
          </a:p>
          <a:p>
            <a:pPr marL="0" indent="0">
              <a:buNone/>
            </a:pPr>
            <a:endParaRPr lang="en-US" sz="1500" dirty="0">
              <a:latin typeface="Bebas Neue Regular" panose="020B0606020202050201" pitchFamily="34" charset="77"/>
            </a:endParaRPr>
          </a:p>
          <a:p>
            <a:pPr marL="0" indent="0" algn="ctr">
              <a:buNone/>
            </a:pPr>
            <a:r>
              <a:rPr lang="en-US" sz="2000" dirty="0">
                <a:latin typeface="Bebas Neue Regular" panose="020B0606020202050201" pitchFamily="34" charset="77"/>
              </a:rPr>
              <a:t>TERRE DES HOMMES E GLOBAL THINKING FOUNDATION </a:t>
            </a:r>
          </a:p>
          <a:p>
            <a:pPr marL="0" indent="0" algn="ctr">
              <a:buNone/>
            </a:pPr>
            <a:r>
              <a:rPr lang="en-US" sz="2000" dirty="0">
                <a:latin typeface="Bebas Neue Regular" panose="020B0606020202050201" pitchFamily="34" charset="77"/>
              </a:rPr>
              <a:t>INSIEME </a:t>
            </a:r>
          </a:p>
          <a:p>
            <a:pPr marL="0" indent="0" algn="ctr">
              <a:buNone/>
            </a:pPr>
            <a:r>
              <a:rPr lang="en-US" sz="2000" dirty="0">
                <a:latin typeface="Bebas Neue Regular" panose="020B0606020202050201" pitchFamily="34" charset="77"/>
              </a:rPr>
              <a:t>PER FARE CULTURA FINANZIARIA</a:t>
            </a:r>
            <a:endParaRPr lang="it-IT" sz="2000" dirty="0">
              <a:latin typeface="Bebas Neue Regular" panose="020B0606020202050201" pitchFamily="34" charset="77"/>
            </a:endParaRP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16427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B36913-ECE2-4CDC-B20D-2EF5283F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6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IL NOSTRO IMPEGNO </a:t>
            </a:r>
            <a:br>
              <a:rPr lang="en-US" sz="4600" b="1" dirty="0">
                <a:solidFill>
                  <a:srgbClr val="FC671A"/>
                </a:solidFill>
                <a:latin typeface="Bebas Neue Bold" panose="020B0606020202050201" pitchFamily="34" charset="0"/>
              </a:rPr>
            </a:br>
            <a:r>
              <a:rPr lang="en-US" sz="46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PER LE BAMBINE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93" y="2623382"/>
            <a:ext cx="5614416" cy="1389568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50" y="5778093"/>
            <a:ext cx="3777099" cy="8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674EFC-35B2-4074-BB42-1B4F2A61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6" y="250521"/>
            <a:ext cx="4996385" cy="1815720"/>
          </a:xfrm>
        </p:spPr>
        <p:txBody>
          <a:bodyPr anchor="b">
            <a:normAutofit fontScale="90000"/>
          </a:bodyPr>
          <a:lstStyle/>
          <a:p>
            <a:br>
              <a:rPr lang="en-US" sz="4200" b="1" dirty="0">
                <a:solidFill>
                  <a:srgbClr val="FC671A"/>
                </a:solidFill>
                <a:latin typeface="Bebas Neue Bold" panose="020B0606020202050201" pitchFamily="34" charset="0"/>
              </a:rPr>
            </a:br>
            <a:br>
              <a:rPr lang="en-US" sz="4200" b="1" dirty="0">
                <a:solidFill>
                  <a:srgbClr val="FC671A"/>
                </a:solidFill>
                <a:latin typeface="Bebas Neue Bold" panose="020B0606020202050201" pitchFamily="34" charset="0"/>
              </a:rPr>
            </a:br>
            <a:r>
              <a:rPr lang="en-US" b="1" dirty="0" err="1">
                <a:solidFill>
                  <a:srgbClr val="FC671A"/>
                </a:solidFill>
                <a:latin typeface="Bebas Neue Bold" panose="020B0606020202050201" pitchFamily="34" charset="0"/>
              </a:rPr>
              <a:t>Quanto</a:t>
            </a:r>
            <a:r>
              <a:rPr lang="en-US" b="1" dirty="0">
                <a:solidFill>
                  <a:srgbClr val="FC671A"/>
                </a:solidFill>
                <a:latin typeface="Bebas Neue Bold" panose="020B0606020202050201" pitchFamily="34" charset="0"/>
              </a:rPr>
              <a:t> </a:t>
            </a:r>
            <a:r>
              <a:rPr lang="en-US" b="1" dirty="0" err="1">
                <a:solidFill>
                  <a:srgbClr val="FC671A"/>
                </a:solidFill>
                <a:latin typeface="Bebas Neue Bold" panose="020B0606020202050201" pitchFamily="34" charset="0"/>
              </a:rPr>
              <a:t>ancora</a:t>
            </a:r>
            <a:r>
              <a:rPr lang="en-US" b="1" dirty="0">
                <a:solidFill>
                  <a:srgbClr val="FC671A"/>
                </a:solidFill>
                <a:latin typeface="Bebas Neue Bold" panose="020B0606020202050201" pitchFamily="34" charset="0"/>
              </a:rPr>
              <a:t> </a:t>
            </a:r>
            <a:r>
              <a:rPr lang="en-US" b="1" dirty="0" err="1">
                <a:solidFill>
                  <a:srgbClr val="FC671A"/>
                </a:solidFill>
                <a:latin typeface="Bebas Neue Bold" panose="020B0606020202050201" pitchFamily="34" charset="0"/>
              </a:rPr>
              <a:t>lontana</a:t>
            </a:r>
            <a:br>
              <a:rPr lang="en-US" b="1" dirty="0">
                <a:solidFill>
                  <a:srgbClr val="FC671A"/>
                </a:solidFill>
                <a:latin typeface="Bebas Neue Bold" panose="020B0606020202050201" pitchFamily="34" charset="0"/>
              </a:rPr>
            </a:br>
            <a:r>
              <a:rPr lang="en-US" b="1" dirty="0">
                <a:solidFill>
                  <a:srgbClr val="FC671A"/>
                </a:solidFill>
                <a:latin typeface="Bebas Neue Bold" panose="020B0606020202050201" pitchFamily="34" charset="0"/>
              </a:rPr>
              <a:t>la </a:t>
            </a:r>
            <a:r>
              <a:rPr lang="en-US" b="1" dirty="0" err="1">
                <a:solidFill>
                  <a:srgbClr val="FC671A"/>
                </a:solidFill>
                <a:latin typeface="Bebas Neue Bold" panose="020B0606020202050201" pitchFamily="34" charset="0"/>
              </a:rPr>
              <a:t>paritÀ</a:t>
            </a:r>
            <a:r>
              <a:rPr lang="en-US" b="1" dirty="0">
                <a:solidFill>
                  <a:srgbClr val="FC671A"/>
                </a:solidFill>
                <a:latin typeface="Bebas Neue Bold" panose="020B0606020202050201" pitchFamily="34" charset="0"/>
              </a:rPr>
              <a:t> di </a:t>
            </a:r>
            <a:r>
              <a:rPr lang="en-US" b="1" dirty="0" err="1">
                <a:solidFill>
                  <a:srgbClr val="FC671A"/>
                </a:solidFill>
                <a:latin typeface="Bebas Neue Bold" panose="020B0606020202050201" pitchFamily="34" charset="0"/>
              </a:rPr>
              <a:t>genere</a:t>
            </a:r>
            <a:r>
              <a:rPr lang="en-US" b="1" dirty="0">
                <a:solidFill>
                  <a:srgbClr val="FC671A"/>
                </a:solidFill>
                <a:latin typeface="Bebas Neue Bold" panose="020B0606020202050201" pitchFamily="34" charset="0"/>
              </a:rPr>
              <a:t> ?</a:t>
            </a:r>
          </a:p>
        </p:txBody>
      </p:sp>
      <p:sp>
        <p:nvSpPr>
          <p:cNvPr id="10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774627-5266-4815-9804-EAF37127D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30674"/>
            <a:ext cx="4243589" cy="34628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11200" b="1" dirty="0">
                <a:latin typeface="Bebas Neue Bold" panose="020B0606020202050201" pitchFamily="34" charset="0"/>
              </a:rPr>
              <a:t>Obiettivo: </a:t>
            </a:r>
            <a:r>
              <a:rPr lang="it-IT" sz="112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2154</a:t>
            </a:r>
          </a:p>
          <a:p>
            <a:pPr marL="0" indent="0">
              <a:buNone/>
            </a:pPr>
            <a:endParaRPr lang="it-IT" sz="6000" b="1" dirty="0">
              <a:latin typeface="Bebas Neue Bold" panose="020B0606020202050201" pitchFamily="34" charset="0"/>
            </a:endParaRPr>
          </a:p>
          <a:p>
            <a:pPr marL="0" indent="0">
              <a:buNone/>
            </a:pPr>
            <a:r>
              <a:rPr lang="it-IT" sz="11200" dirty="0">
                <a:latin typeface="Bebas Neue Regular" panose="020B0606020202050201" pitchFamily="34" charset="0"/>
              </a:rPr>
              <a:t>Le aree dove è più vicina in 146 paesi</a:t>
            </a:r>
          </a:p>
          <a:p>
            <a:r>
              <a:rPr lang="it-IT" sz="11200" dirty="0">
                <a:latin typeface="Bebas Neue Regular" panose="020B0606020202050201" pitchFamily="34" charset="0"/>
              </a:rPr>
              <a:t>Salute</a:t>
            </a:r>
          </a:p>
          <a:p>
            <a:r>
              <a:rPr lang="it-IT" sz="11200" dirty="0">
                <a:latin typeface="Bebas Neue Regular" panose="020B0606020202050201" pitchFamily="34" charset="0"/>
              </a:rPr>
              <a:t>Istruzione</a:t>
            </a:r>
          </a:p>
          <a:p>
            <a:r>
              <a:rPr lang="it-IT" sz="11200" dirty="0">
                <a:latin typeface="Bebas Neue Regular" panose="020B0606020202050201" pitchFamily="34" charset="0"/>
              </a:rPr>
              <a:t>Partecipazione</a:t>
            </a:r>
          </a:p>
          <a:p>
            <a:r>
              <a:rPr lang="it-IT" sz="11200" dirty="0">
                <a:latin typeface="Bebas Neue Regular" panose="020B0606020202050201" pitchFamily="34" charset="0"/>
              </a:rPr>
              <a:t>politica</a:t>
            </a:r>
          </a:p>
          <a:p>
            <a:pPr marL="0" indent="0">
              <a:buNone/>
            </a:pPr>
            <a:endParaRPr lang="it-IT" sz="8000" b="1" i="1" dirty="0">
              <a:latin typeface="Bebas Neue Bold" panose="020B0606020202050201" pitchFamily="34" charset="0"/>
            </a:endParaRPr>
          </a:p>
          <a:p>
            <a:pPr marL="0" indent="0">
              <a:buNone/>
            </a:pPr>
            <a:r>
              <a:rPr lang="it-IT" sz="7200" dirty="0">
                <a:latin typeface="Bebas Neue Regular" panose="020B0606020202050201" pitchFamily="34" charset="77"/>
              </a:rPr>
              <a:t>(Global Gender Gap Index Report 2022)</a:t>
            </a:r>
          </a:p>
          <a:p>
            <a:endParaRPr lang="it-IT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6248F1-3307-B5B5-7D6A-47E7476F3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r="2752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FFDE9958-E4B3-4A92-98A5-5370084E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DONNE E RAGAZZE E… VIOLENZA</a:t>
            </a:r>
          </a:p>
        </p:txBody>
      </p:sp>
      <p:sp>
        <p:nvSpPr>
          <p:cNvPr id="207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B0FAB-5D2F-48E9-8934-F7E9E274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endParaRPr lang="it-IT" sz="2200" dirty="0"/>
          </a:p>
          <a:p>
            <a:pPr marL="0" indent="0">
              <a:buNone/>
            </a:pPr>
            <a:r>
              <a:rPr lang="it-IT" sz="3200" dirty="0">
                <a:latin typeface="Bebas Neue Regular" panose="020B0606020202050201" pitchFamily="34" charset="0"/>
              </a:rPr>
              <a:t>763 ML </a:t>
            </a:r>
            <a:r>
              <a:rPr lang="it-IT" sz="2200" dirty="0">
                <a:solidFill>
                  <a:srgbClr val="FC671A"/>
                </a:solidFill>
                <a:latin typeface="Bebas Neue Regular" panose="020B0606020202050201" pitchFamily="34" charset="0"/>
              </a:rPr>
              <a:t>donne vittime violenza </a:t>
            </a:r>
            <a:r>
              <a:rPr lang="it-IT" sz="2200" dirty="0">
                <a:latin typeface="Bebas Neue Regular" panose="020B0606020202050201" pitchFamily="34" charset="0"/>
              </a:rPr>
              <a:t>a sfondo sex </a:t>
            </a:r>
          </a:p>
          <a:p>
            <a:pPr marL="0" indent="0">
              <a:buNone/>
            </a:pPr>
            <a:r>
              <a:rPr lang="it-IT" sz="3200" dirty="0">
                <a:latin typeface="Bebas Neue Regular" panose="020B0606020202050201" pitchFamily="34" charset="0"/>
              </a:rPr>
              <a:t>           15 ML </a:t>
            </a:r>
            <a:r>
              <a:rPr lang="it-IT" sz="2200" dirty="0">
                <a:solidFill>
                  <a:srgbClr val="FC671A"/>
                </a:solidFill>
                <a:latin typeface="Bebas Neue Regular" panose="020B0606020202050201" pitchFamily="34" charset="0"/>
              </a:rPr>
              <a:t>adolescenti vittime </a:t>
            </a:r>
          </a:p>
          <a:p>
            <a:pPr marL="0" indent="0">
              <a:buNone/>
            </a:pPr>
            <a:endParaRPr lang="it-IT" sz="22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C671A"/>
                </a:solidFill>
                <a:latin typeface="Bebas Neue Regular" panose="020B0606020202050201" pitchFamily="34" charset="0"/>
              </a:rPr>
              <a:t>BABY MAMME</a:t>
            </a:r>
          </a:p>
          <a:p>
            <a:pPr marL="0" indent="0">
              <a:buNone/>
            </a:pPr>
            <a:r>
              <a:rPr lang="en-US" sz="3200" b="1" dirty="0">
                <a:latin typeface="Bebas Neue Bold" panose="020B0606020202050201" pitchFamily="34" charset="0"/>
              </a:rPr>
              <a:t>21 </a:t>
            </a:r>
            <a:r>
              <a:rPr lang="en-US" sz="2200" b="1" dirty="0">
                <a:latin typeface="Bebas Neue Bold" panose="020B0606020202050201" pitchFamily="34" charset="0"/>
              </a:rPr>
              <a:t>ml  OGNI ANNO</a:t>
            </a:r>
          </a:p>
          <a:p>
            <a:pPr marL="0" indent="0">
              <a:buNone/>
            </a:pPr>
            <a:endParaRPr lang="en-US" sz="2200" b="1" dirty="0">
              <a:latin typeface="Bebas Neue Bold" panose="020B0606020202050201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C671A"/>
                </a:solidFill>
                <a:latin typeface="Bebas Neue Regular" panose="020B0606020202050201" pitchFamily="34" charset="0"/>
              </a:rPr>
              <a:t>SPOSE BAMBINE</a:t>
            </a:r>
          </a:p>
          <a:p>
            <a:pPr marL="0" indent="0">
              <a:buNone/>
            </a:pPr>
            <a:r>
              <a:rPr lang="en-US" sz="3200" b="1" dirty="0">
                <a:latin typeface="Bebas Neue Bold" panose="020B0606020202050201" pitchFamily="34" charset="0"/>
              </a:rPr>
              <a:t>12 </a:t>
            </a:r>
            <a:r>
              <a:rPr lang="en-US" sz="2200" b="1" dirty="0">
                <a:latin typeface="Bebas Neue Bold" panose="020B0606020202050201" pitchFamily="34" charset="0"/>
              </a:rPr>
              <a:t>ml OGNI ANNO</a:t>
            </a:r>
          </a:p>
          <a:p>
            <a:pPr marL="0" indent="0">
              <a:buNone/>
            </a:pPr>
            <a:endParaRPr lang="it-IT" sz="22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22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22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2200" b="1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AA807B-7113-1E97-B75E-59F120EA0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r="17204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2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EF55CB-ED3E-713D-C4F8-BC2EAD0BE204}"/>
              </a:ext>
            </a:extLst>
          </p:cNvPr>
          <p:cNvSpPr txBox="1"/>
          <p:nvPr/>
        </p:nvSpPr>
        <p:spPr>
          <a:xfrm>
            <a:off x="480404" y="879208"/>
            <a:ext cx="4506812" cy="983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C671A"/>
                </a:solidFill>
                <a:latin typeface="Bebas Neue Bold" panose="020B0606020202050201" pitchFamily="34" charset="77"/>
                <a:ea typeface="+mj-ea"/>
                <a:cs typeface="+mj-cs"/>
              </a:rPr>
              <a:t>VIOLENZA IN ITALIA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C671A"/>
                </a:solidFill>
                <a:latin typeface="Bebas Neue Bold" panose="020B0606020202050201" pitchFamily="34" charset="77"/>
                <a:ea typeface="+mj-ea"/>
                <a:cs typeface="+mj-cs"/>
              </a:rPr>
              <a:t>I REATI SUI MINORI</a:t>
            </a:r>
          </a:p>
        </p:txBody>
      </p:sp>
      <p:sp>
        <p:nvSpPr>
          <p:cNvPr id="104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EBD21F-A688-5D81-8694-0506711FD27B}"/>
              </a:ext>
            </a:extLst>
          </p:cNvPr>
          <p:cNvSpPr txBox="1"/>
          <p:nvPr/>
        </p:nvSpPr>
        <p:spPr>
          <a:xfrm>
            <a:off x="630935" y="2807208"/>
            <a:ext cx="4400217" cy="3643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6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6.248</a:t>
            </a:r>
            <a:r>
              <a:rPr lang="en-US" sz="1400" dirty="0">
                <a:latin typeface="Bebas Neue Regular" panose="020B0606020202050201" pitchFamily="34" charset="0"/>
              </a:rPr>
              <a:t>   </a:t>
            </a:r>
            <a:r>
              <a:rPr lang="en-US" sz="2300" dirty="0" err="1">
                <a:latin typeface="Bebas Neue Regular" panose="020B0606020202050201" pitchFamily="34" charset="0"/>
              </a:rPr>
              <a:t>reati</a:t>
            </a:r>
            <a:r>
              <a:rPr lang="en-US" sz="2300" dirty="0">
                <a:latin typeface="Bebas Neue Regular" panose="020B0606020202050201" pitchFamily="34" charset="0"/>
              </a:rPr>
              <a:t> nel 2021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Bebas Neue Bold" panose="020B0606020202050201" pitchFamily="34" charset="0"/>
              </a:rPr>
              <a:t> </a:t>
            </a:r>
            <a:r>
              <a:rPr lang="en-US" sz="29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+ 8%</a:t>
            </a:r>
            <a:r>
              <a:rPr lang="en-US" sz="24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   </a:t>
            </a:r>
            <a:r>
              <a:rPr lang="en-US" sz="2300" b="1" dirty="0">
                <a:latin typeface="Bebas Neue Bold" panose="020B0606020202050201" pitchFamily="34" charset="77"/>
              </a:rPr>
              <a:t>da 2020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Bebas Neue Bold" panose="020B0606020202050201" pitchFamily="34" charset="77"/>
              </a:rPr>
              <a:t> </a:t>
            </a:r>
            <a:r>
              <a:rPr lang="en-US" sz="28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+ 89% </a:t>
            </a:r>
            <a:r>
              <a:rPr lang="en-US" sz="2300" b="1" dirty="0">
                <a:latin typeface="Bebas Neue Bold" panose="020B0606020202050201" pitchFamily="34" charset="77"/>
              </a:rPr>
              <a:t>dal 2004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Bebas Neue Regular" panose="020B0606020202050201" pitchFamily="34" charset="0"/>
            </a:endParaRPr>
          </a:p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latin typeface="Bebas Neue Regular" panose="020B0606020202050201" pitchFamily="34" charset="0"/>
              </a:rPr>
              <a:t>Maltrattamenti</a:t>
            </a:r>
            <a:r>
              <a:rPr lang="en-US" sz="2600" dirty="0">
                <a:latin typeface="Bebas Neue Regular" panose="020B0606020202050201" pitchFamily="34" charset="0"/>
              </a:rPr>
              <a:t> in </a:t>
            </a:r>
            <a:r>
              <a:rPr lang="en-US" sz="2600" dirty="0" err="1">
                <a:latin typeface="Bebas Neue Regular" panose="020B0606020202050201" pitchFamily="34" charset="0"/>
              </a:rPr>
              <a:t>famiglia</a:t>
            </a:r>
            <a:r>
              <a:rPr lang="en-US" sz="2600" dirty="0">
                <a:latin typeface="Bebas Neue Regular" panose="020B0606020202050201" pitchFamily="34" charset="0"/>
              </a:rPr>
              <a:t>: </a:t>
            </a:r>
            <a:r>
              <a:rPr lang="en-US" sz="34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+5%</a:t>
            </a:r>
          </a:p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endParaRPr lang="en-US" sz="2600" dirty="0">
              <a:latin typeface="Bebas Neue Regular" panose="020B0606020202050201" pitchFamily="34" charset="0"/>
            </a:endParaRPr>
          </a:p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latin typeface="Bebas Neue Regular" panose="020B0606020202050201" pitchFamily="34" charset="0"/>
              </a:rPr>
              <a:t>Violenza</a:t>
            </a:r>
            <a:r>
              <a:rPr lang="en-US" sz="2600" dirty="0">
                <a:latin typeface="Bebas Neue Regular" panose="020B0606020202050201" pitchFamily="34" charset="0"/>
              </a:rPr>
              <a:t> </a:t>
            </a:r>
            <a:r>
              <a:rPr lang="en-US" sz="2600" dirty="0" err="1">
                <a:latin typeface="Bebas Neue Regular" panose="020B0606020202050201" pitchFamily="34" charset="0"/>
              </a:rPr>
              <a:t>sessuale</a:t>
            </a:r>
            <a:r>
              <a:rPr lang="en-US" sz="2600" dirty="0">
                <a:latin typeface="Bebas Neue Regular" panose="020B0606020202050201" pitchFamily="34" charset="0"/>
              </a:rPr>
              <a:t> </a:t>
            </a:r>
            <a:r>
              <a:rPr lang="en-US" sz="2600" dirty="0" err="1">
                <a:latin typeface="Bebas Neue Regular" panose="020B0606020202050201" pitchFamily="34" charset="0"/>
              </a:rPr>
              <a:t>aggravata</a:t>
            </a:r>
            <a:r>
              <a:rPr lang="en-US" sz="2600" dirty="0">
                <a:latin typeface="Bebas Neue Regular" panose="020B0606020202050201" pitchFamily="34" charset="0"/>
              </a:rPr>
              <a:t>: </a:t>
            </a:r>
            <a:r>
              <a:rPr lang="en-US" sz="26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+ 41%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600" dirty="0">
              <a:latin typeface="Bebas Neue Regular" panose="020B0606020202050201" pitchFamily="34" charset="0"/>
            </a:endParaRPr>
          </a:p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latin typeface="Bebas Neue Regular" panose="020B0606020202050201" pitchFamily="34" charset="0"/>
              </a:rPr>
              <a:t>Prostituzione</a:t>
            </a:r>
            <a:r>
              <a:rPr lang="en-US" sz="2600" dirty="0">
                <a:latin typeface="Bebas Neue Regular" panose="020B0606020202050201" pitchFamily="34" charset="0"/>
              </a:rPr>
              <a:t> </a:t>
            </a:r>
            <a:r>
              <a:rPr lang="en-US" sz="2600" dirty="0" err="1">
                <a:latin typeface="Bebas Neue Regular" panose="020B0606020202050201" pitchFamily="34" charset="0"/>
              </a:rPr>
              <a:t>minorile</a:t>
            </a:r>
            <a:r>
              <a:rPr lang="en-US" sz="2600" dirty="0">
                <a:latin typeface="Bebas Neue Regular" panose="020B0606020202050201" pitchFamily="34" charset="0"/>
              </a:rPr>
              <a:t>: </a:t>
            </a:r>
            <a:r>
              <a:rPr lang="en-US" sz="26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+ 16%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Bebas Neue Regular" panose="020B0606020202050201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latin typeface="Bebas Neue Regular" panose="020B0606020202050201" pitchFamily="34" charset="0"/>
              </a:rPr>
              <a:t>Detenzione</a:t>
            </a:r>
            <a:r>
              <a:rPr lang="en-US" sz="2600" dirty="0">
                <a:latin typeface="Bebas Neue Regular" panose="020B0606020202050201" pitchFamily="34" charset="0"/>
              </a:rPr>
              <a:t> </a:t>
            </a:r>
            <a:r>
              <a:rPr lang="en-US" sz="2600" dirty="0" err="1">
                <a:latin typeface="Bebas Neue Regular" panose="020B0606020202050201" pitchFamily="34" charset="0"/>
              </a:rPr>
              <a:t>materiale</a:t>
            </a:r>
            <a:r>
              <a:rPr lang="en-US" sz="2600" dirty="0">
                <a:latin typeface="Bebas Neue Regular" panose="020B0606020202050201" pitchFamily="34" charset="0"/>
              </a:rPr>
              <a:t> </a:t>
            </a:r>
            <a:r>
              <a:rPr lang="en-US" sz="2600" dirty="0" err="1">
                <a:latin typeface="Bebas Neue Regular" panose="020B0606020202050201" pitchFamily="34" charset="0"/>
              </a:rPr>
              <a:t>pedo</a:t>
            </a:r>
            <a:r>
              <a:rPr lang="en-US" sz="2600" dirty="0">
                <a:latin typeface="Bebas Neue Regular" panose="020B0606020202050201" pitchFamily="34" charset="0"/>
              </a:rPr>
              <a:t>: </a:t>
            </a:r>
            <a:r>
              <a:rPr lang="en-US" sz="2600" dirty="0" err="1">
                <a:latin typeface="Bebas Neue Regular" panose="020B0606020202050201" pitchFamily="34" charset="0"/>
              </a:rPr>
              <a:t>aumenta</a:t>
            </a:r>
            <a:r>
              <a:rPr lang="en-US" sz="2600" dirty="0">
                <a:latin typeface="Bebas Neue Regular" panose="020B0606020202050201" pitchFamily="34" charset="0"/>
              </a:rPr>
              <a:t> nella </a:t>
            </a:r>
            <a:r>
              <a:rPr lang="en-US" sz="2600" dirty="0" err="1">
                <a:latin typeface="Bebas Neue Regular" panose="020B0606020202050201" pitchFamily="34" charset="0"/>
              </a:rPr>
              <a:t>serie</a:t>
            </a:r>
            <a:r>
              <a:rPr lang="en-US" sz="2600" dirty="0">
                <a:latin typeface="Bebas Neue Regular" panose="020B0606020202050201" pitchFamily="34" charset="0"/>
              </a:rPr>
              <a:t> dal 2004 del  </a:t>
            </a:r>
            <a:r>
              <a:rPr lang="en-US" sz="2600" dirty="0">
                <a:solidFill>
                  <a:srgbClr val="FC671A"/>
                </a:solidFill>
                <a:latin typeface="Bebas Neue Regular" panose="020B0606020202050201" pitchFamily="34" charset="0"/>
              </a:rPr>
              <a:t>+ 408% </a:t>
            </a:r>
            <a:r>
              <a:rPr lang="en-US" sz="2600" dirty="0">
                <a:latin typeface="Bebas Neue Regular" panose="020B0606020202050201" pitchFamily="34" charset="0"/>
              </a:rPr>
              <a:t>ma </a:t>
            </a:r>
            <a:r>
              <a:rPr lang="en-US" sz="2600" dirty="0" err="1">
                <a:latin typeface="Bebas Neue Regular" panose="020B0606020202050201" pitchFamily="34" charset="0"/>
              </a:rPr>
              <a:t>ridotta</a:t>
            </a:r>
            <a:r>
              <a:rPr lang="en-US" sz="2600" dirty="0">
                <a:latin typeface="Bebas Neue Regular" panose="020B0606020202050201" pitchFamily="34" charset="0"/>
              </a:rPr>
              <a:t> </a:t>
            </a:r>
            <a:r>
              <a:rPr lang="en-US" sz="2600" dirty="0" err="1">
                <a:latin typeface="Bebas Neue Regular" panose="020B0606020202050201" pitchFamily="34" charset="0"/>
              </a:rPr>
              <a:t>nell’ultimo</a:t>
            </a:r>
            <a:r>
              <a:rPr lang="en-US" sz="2600" dirty="0">
                <a:latin typeface="Bebas Neue Regular" panose="020B0606020202050201" pitchFamily="34" charset="0"/>
              </a:rPr>
              <a:t> anno di </a:t>
            </a:r>
            <a:r>
              <a:rPr lang="en-US" sz="2600" dirty="0">
                <a:solidFill>
                  <a:srgbClr val="FC671A"/>
                </a:solidFill>
                <a:latin typeface="Bebas Neue Regular" panose="020B0606020202050201" pitchFamily="34" charset="0"/>
              </a:rPr>
              <a:t>– 34%</a:t>
            </a:r>
          </a:p>
        </p:txBody>
      </p:sp>
      <p:pic>
        <p:nvPicPr>
          <p:cNvPr id="1026" name="Picture 2" descr="Giudizio Giustizia Giudice - Grafica vettoriale gratuita su Pixabay">
            <a:extLst>
              <a:ext uri="{FF2B5EF4-FFF2-40B4-BE49-F238E27FC236}">
                <a16:creationId xmlns:a16="http://schemas.microsoft.com/office/drawing/2014/main" id="{317EDFDA-2B98-7634-7D18-85EE794A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7748" y="963386"/>
            <a:ext cx="6903720" cy="49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0E8FA1-B72E-43EF-A24D-6F1105644614}"/>
              </a:ext>
            </a:extLst>
          </p:cNvPr>
          <p:cNvSpPr txBox="1"/>
          <p:nvPr/>
        </p:nvSpPr>
        <p:spPr>
          <a:xfrm>
            <a:off x="147484" y="2872899"/>
            <a:ext cx="4736185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053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FFDE9958-E4B3-4A92-98A5-5370084E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DOVE PROTEGGERE BAMBINE E RAGAZZE?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B0FAB-5D2F-48E9-8934-F7E9E274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it-IT" sz="2200" dirty="0"/>
          </a:p>
          <a:p>
            <a:pPr marL="0" indent="0">
              <a:buNone/>
            </a:pPr>
            <a:r>
              <a:rPr lang="it-IT" sz="4400" b="1" dirty="0">
                <a:latin typeface="Bebas Neue Regular" panose="020B0606020202050201" pitchFamily="34" charset="0"/>
              </a:rPr>
              <a:t>SOCIAL NETWORK</a:t>
            </a:r>
          </a:p>
          <a:p>
            <a:pPr marL="0" indent="0">
              <a:buNone/>
            </a:pPr>
            <a:endParaRPr lang="it-IT" sz="4400" b="1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r>
              <a:rPr lang="it-IT" sz="4400" b="1" dirty="0">
                <a:latin typeface="Bebas Neue Regular" panose="020B0606020202050201" pitchFamily="34" charset="0"/>
              </a:rPr>
              <a:t>SPORT</a:t>
            </a:r>
            <a:endParaRPr lang="en-US" sz="4400" b="1" dirty="0">
              <a:latin typeface="Bebas Neue Bold" panose="020B0606020202050201" pitchFamily="34" charset="0"/>
            </a:endParaRPr>
          </a:p>
          <a:p>
            <a:pPr marL="0" indent="0">
              <a:buNone/>
            </a:pPr>
            <a:endParaRPr lang="it-IT" sz="44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44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44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2200" b="1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905E73-4569-8ADF-75E1-C0F98B417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9" b="3"/>
          <a:stretch/>
        </p:blipFill>
        <p:spPr>
          <a:xfrm rot="16200000">
            <a:off x="7597934" y="2171700"/>
            <a:ext cx="4096512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FFDE9958-E4B3-4A92-98A5-5370084E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 b="1" dirty="0">
                <a:solidFill>
                  <a:srgbClr val="FC671A"/>
                </a:solidFill>
                <a:latin typeface="Bebas Neue Bold" panose="020B0606020202050201" pitchFamily="34" charset="0"/>
              </a:rPr>
              <a:t>VIOLENZA ONLINE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B0FAB-5D2F-48E9-8934-F7E9E274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it-IT" sz="1700"/>
          </a:p>
          <a:p>
            <a:pPr marL="0" indent="0">
              <a:buNone/>
            </a:pPr>
            <a:r>
              <a:rPr lang="it-IT" sz="1700">
                <a:latin typeface="Bebas Neue Regular" panose="020B0606020202050201" pitchFamily="34" charset="0"/>
              </a:rPr>
              <a:t>763 ML donne vittime violenza a sfondo sex </a:t>
            </a:r>
          </a:p>
          <a:p>
            <a:pPr marL="0" indent="0">
              <a:buNone/>
            </a:pPr>
            <a:r>
              <a:rPr lang="it-IT" sz="1700">
                <a:latin typeface="Bebas Neue Regular" panose="020B0606020202050201" pitchFamily="34" charset="0"/>
              </a:rPr>
              <a:t>           15 ML adolescenti vittime </a:t>
            </a:r>
          </a:p>
          <a:p>
            <a:pPr marL="0" indent="0">
              <a:buNone/>
            </a:pPr>
            <a:endParaRPr lang="it-IT" sz="170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r>
              <a:rPr lang="en-US" sz="1700">
                <a:latin typeface="Bebas Neue Regular" panose="020B0606020202050201" pitchFamily="34" charset="0"/>
              </a:rPr>
              <a:t>BABY MAMME</a:t>
            </a:r>
          </a:p>
          <a:p>
            <a:pPr marL="0" indent="0">
              <a:buNone/>
            </a:pPr>
            <a:r>
              <a:rPr lang="en-US" sz="1700" b="1">
                <a:latin typeface="Bebas Neue Bold" panose="020B0606020202050201" pitchFamily="34" charset="0"/>
              </a:rPr>
              <a:t>21 MILIONI OGNI ANNO</a:t>
            </a:r>
          </a:p>
          <a:p>
            <a:pPr marL="0" indent="0">
              <a:buNone/>
            </a:pPr>
            <a:endParaRPr lang="en-US" sz="1700" b="1">
              <a:latin typeface="Bebas Neue Bold" panose="020B0606020202050201" pitchFamily="34" charset="0"/>
            </a:endParaRPr>
          </a:p>
          <a:p>
            <a:pPr marL="0" indent="0">
              <a:buNone/>
            </a:pPr>
            <a:r>
              <a:rPr lang="en-US" sz="1700">
                <a:latin typeface="Bebas Neue Regular" panose="020B0606020202050201" pitchFamily="34" charset="0"/>
              </a:rPr>
              <a:t>SPOSE BAMBINE</a:t>
            </a:r>
          </a:p>
          <a:p>
            <a:pPr marL="0" indent="0">
              <a:buNone/>
            </a:pPr>
            <a:r>
              <a:rPr lang="en-US" sz="1700" b="1">
                <a:latin typeface="Bebas Neue Bold" panose="020B0606020202050201" pitchFamily="34" charset="0"/>
              </a:rPr>
              <a:t>12 MILIONI OGNI ANNO</a:t>
            </a:r>
          </a:p>
          <a:p>
            <a:pPr marL="0" indent="0">
              <a:buNone/>
            </a:pPr>
            <a:endParaRPr lang="it-IT" sz="170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170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170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1700" b="1"/>
          </a:p>
          <a:p>
            <a:pPr marL="0" indent="0">
              <a:buNone/>
            </a:pPr>
            <a:endParaRPr lang="it-IT" sz="1700"/>
          </a:p>
        </p:txBody>
      </p:sp>
      <p:graphicFrame>
        <p:nvGraphicFramePr>
          <p:cNvPr id="2" name="Segnaposto contenuto 2">
            <a:extLst>
              <a:ext uri="{FF2B5EF4-FFF2-40B4-BE49-F238E27FC236}">
                <a16:creationId xmlns:a16="http://schemas.microsoft.com/office/drawing/2014/main" id="{959D0ED3-245E-BD8B-4AB8-F2C23554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82321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42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3665B8-067E-48F9-B3CA-936897C7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LA VOCE DELLE VITTIME</a:t>
            </a:r>
            <a:br>
              <a:rPr lang="en-US" sz="4200" b="1" dirty="0">
                <a:solidFill>
                  <a:srgbClr val="FC671A"/>
                </a:solidFill>
                <a:latin typeface="Bebas Neue Bold" panose="020B0606020202050201" pitchFamily="34" charset="77"/>
              </a:rPr>
            </a:br>
            <a:r>
              <a:rPr lang="en-US" sz="42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DI VIOLENZA </a:t>
            </a:r>
            <a:r>
              <a:rPr lang="en-US" sz="4200" b="1" dirty="0" err="1">
                <a:solidFill>
                  <a:srgbClr val="FC671A"/>
                </a:solidFill>
                <a:latin typeface="Bebas Neue Bold" panose="020B0606020202050201" pitchFamily="34" charset="77"/>
              </a:rPr>
              <a:t>nello</a:t>
            </a:r>
            <a:r>
              <a:rPr lang="en-US" sz="42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 sport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9A4653-0A25-4F0E-91E3-5F8FBB80A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760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500" dirty="0"/>
              <a:t> </a:t>
            </a:r>
          </a:p>
          <a:p>
            <a:pPr marL="0" indent="0">
              <a:buNone/>
            </a:pPr>
            <a:endParaRPr lang="it-IT" sz="1500" dirty="0">
              <a:latin typeface="Bebas Neue Regular" panose="020B0606020202050201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Bebas Neue Regular" panose="020B0606020202050201" pitchFamily="34" charset="0"/>
              </a:rPr>
              <a:t>10.000 ATLETI INTERVISTATI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5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FC671A"/>
                </a:solidFill>
                <a:latin typeface="Bebas Neue Regular" panose="020B0606020202050201" pitchFamily="34" charset="0"/>
              </a:rPr>
              <a:t>75%</a:t>
            </a:r>
            <a:r>
              <a:rPr lang="it-IT" dirty="0">
                <a:latin typeface="Bebas Neue Regular" panose="020B0606020202050201" pitchFamily="34" charset="0"/>
              </a:rPr>
              <a:t> VITTIME VIOLENZA</a:t>
            </a:r>
          </a:p>
          <a:p>
            <a:pPr marL="0" indent="0">
              <a:buNone/>
            </a:pPr>
            <a:r>
              <a:rPr lang="it-IT" dirty="0">
                <a:solidFill>
                  <a:srgbClr val="FC671A"/>
                </a:solidFill>
                <a:latin typeface="Bebas Neue Regular" panose="020B0606020202050201" pitchFamily="34" charset="0"/>
              </a:rPr>
              <a:t>44% </a:t>
            </a:r>
            <a:r>
              <a:rPr lang="it-IT" dirty="0">
                <a:latin typeface="Bebas Neue Regular" panose="020B0606020202050201" pitchFamily="34" charset="0"/>
              </a:rPr>
              <a:t>VIOLENZA PSY</a:t>
            </a:r>
          </a:p>
          <a:p>
            <a:pPr marL="0" indent="0">
              <a:buNone/>
            </a:pPr>
            <a:r>
              <a:rPr lang="it-IT" dirty="0">
                <a:solidFill>
                  <a:srgbClr val="FC671A"/>
                </a:solidFill>
                <a:latin typeface="Bebas Neue Regular" panose="020B0606020202050201" pitchFamily="34" charset="0"/>
              </a:rPr>
              <a:t>37% </a:t>
            </a:r>
            <a:r>
              <a:rPr lang="it-IT" dirty="0">
                <a:latin typeface="Bebas Neue Regular" panose="020B0606020202050201" pitchFamily="34" charset="0"/>
              </a:rPr>
              <a:t>VIOLENZA FISICA</a:t>
            </a:r>
          </a:p>
          <a:p>
            <a:pPr marL="0" indent="0">
              <a:buNone/>
            </a:pPr>
            <a:endParaRPr lang="it-IT" sz="15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endParaRPr lang="it-IT" sz="15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r>
              <a:rPr lang="it-IT" sz="1500" dirty="0">
                <a:latin typeface="Bebas Neue Regular" panose="020B0606020202050201" pitchFamily="34" charset="0"/>
              </a:rPr>
              <a:t>* Fonte ‘Cases: general report  (2021) – </a:t>
            </a:r>
            <a:r>
              <a:rPr lang="it-IT" sz="1500" dirty="0" err="1">
                <a:latin typeface="Bebas Neue Regular" panose="020B0606020202050201" pitchFamily="34" charset="0"/>
              </a:rPr>
              <a:t>change</a:t>
            </a:r>
            <a:r>
              <a:rPr lang="it-IT" sz="1500" dirty="0">
                <a:latin typeface="Bebas Neue Regular" panose="020B0606020202050201" pitchFamily="34" charset="0"/>
              </a:rPr>
              <a:t> the game</a:t>
            </a:r>
          </a:p>
          <a:p>
            <a:pPr marL="0" indent="0">
              <a:buNone/>
            </a:pPr>
            <a:endParaRPr lang="it-IT" sz="1500" dirty="0"/>
          </a:p>
        </p:txBody>
      </p:sp>
      <p:pic>
        <p:nvPicPr>
          <p:cNvPr id="6" name="Immagine 5" descr="Immagine che contiene cielo, strada, esterni, sport&#10;&#10;Descrizione generata automaticamente">
            <a:extLst>
              <a:ext uri="{FF2B5EF4-FFF2-40B4-BE49-F238E27FC236}">
                <a16:creationId xmlns:a16="http://schemas.microsoft.com/office/drawing/2014/main" id="{3455103E-7BFC-419C-A874-4EF34117A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r="2247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569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31B900-81BF-B3BD-F4DF-7E49CB63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‘NEET’</a:t>
            </a:r>
            <a:br>
              <a:rPr lang="it-IT" sz="3600" b="1" dirty="0">
                <a:solidFill>
                  <a:srgbClr val="FC671A"/>
                </a:solidFill>
                <a:latin typeface="Bebas Neue Bold" panose="020B0606020202050201" pitchFamily="34" charset="77"/>
              </a:rPr>
            </a:br>
            <a:r>
              <a:rPr lang="it-IT" sz="36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UN INDICATORE</a:t>
            </a:r>
            <a:br>
              <a:rPr lang="it-IT" sz="3600" b="1" dirty="0">
                <a:solidFill>
                  <a:srgbClr val="FC671A"/>
                </a:solidFill>
                <a:latin typeface="Bebas Neue Bold" panose="020B0606020202050201" pitchFamily="34" charset="77"/>
              </a:rPr>
            </a:br>
            <a:r>
              <a:rPr lang="it-IT" sz="36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DI RISCHIO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E7CC4B1-7D6A-8A2B-EA2F-C658495F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161535"/>
            <a:ext cx="6224335" cy="482209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Europa</a:t>
            </a:r>
          </a:p>
          <a:p>
            <a:pPr marL="0" indent="0">
              <a:buNone/>
            </a:pPr>
            <a:r>
              <a:rPr lang="it-IT" sz="2200" dirty="0">
                <a:latin typeface="Bebas Neue Regular" panose="020B0606020202050201" pitchFamily="34" charset="0"/>
              </a:rPr>
              <a:t>AUMENTO DEL FENOMENO </a:t>
            </a:r>
            <a:r>
              <a:rPr lang="it-IT" sz="2200" dirty="0">
                <a:solidFill>
                  <a:srgbClr val="FC671A"/>
                </a:solidFill>
                <a:latin typeface="Bebas Neue Regular" panose="020B0606020202050201" pitchFamily="34" charset="0"/>
              </a:rPr>
              <a:t>14,4%</a:t>
            </a:r>
            <a:r>
              <a:rPr lang="it-IT" sz="2200" dirty="0">
                <a:latin typeface="Bebas Neue Regular" panose="020B0606020202050201" pitchFamily="34" charset="0"/>
              </a:rPr>
              <a:t> (2019)                           16,1% nel 2020 </a:t>
            </a:r>
          </a:p>
          <a:p>
            <a:pPr marL="0" indent="0">
              <a:buNone/>
            </a:pPr>
            <a:r>
              <a:rPr lang="it-IT" sz="2200" dirty="0">
                <a:latin typeface="Bebas Neue Regular" panose="020B0606020202050201" pitchFamily="34" charset="0"/>
              </a:rPr>
              <a:t>Le femmine sono più a rischio</a:t>
            </a:r>
          </a:p>
          <a:p>
            <a:pPr marL="0" indent="0">
              <a:buNone/>
            </a:pPr>
            <a:endParaRPr lang="it-IT" sz="22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Italia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FC671A"/>
                </a:solidFill>
                <a:latin typeface="Bebas Neue Regular" panose="020B0606020202050201" pitchFamily="34" charset="0"/>
              </a:rPr>
              <a:t>23,1%</a:t>
            </a:r>
            <a:r>
              <a:rPr lang="it-IT" sz="2200" dirty="0">
                <a:latin typeface="Bebas Neue Regular" panose="020B0606020202050201" pitchFamily="34" charset="0"/>
              </a:rPr>
              <a:t> neet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FC671A"/>
                </a:solidFill>
                <a:latin typeface="Bebas Neue Regular" panose="020B0606020202050201" pitchFamily="34" charset="0"/>
              </a:rPr>
              <a:t>1 su 4 </a:t>
            </a:r>
            <a:r>
              <a:rPr lang="it-IT" sz="2200" dirty="0">
                <a:latin typeface="Bebas Neue Regular" panose="020B0606020202050201" pitchFamily="34" charset="0"/>
              </a:rPr>
              <a:t>femmine È neet</a:t>
            </a:r>
          </a:p>
          <a:p>
            <a:pPr marL="0" indent="0">
              <a:buNone/>
            </a:pPr>
            <a:r>
              <a:rPr lang="it-IT" sz="2200" dirty="0">
                <a:latin typeface="Bebas Neue Regular" panose="020B0606020202050201" pitchFamily="34" charset="0"/>
              </a:rPr>
              <a:t>Femmine </a:t>
            </a:r>
            <a:r>
              <a:rPr lang="it-IT" sz="2200" dirty="0">
                <a:solidFill>
                  <a:srgbClr val="FC671A"/>
                </a:solidFill>
                <a:latin typeface="Bebas Neue Regular" panose="020B0606020202050201" pitchFamily="34" charset="0"/>
              </a:rPr>
              <a:t>38%</a:t>
            </a:r>
          </a:p>
          <a:p>
            <a:pPr marL="0" indent="0">
              <a:buNone/>
            </a:pPr>
            <a:r>
              <a:rPr lang="it-IT" sz="2200" dirty="0">
                <a:latin typeface="Bebas Neue Regular" panose="020B0606020202050201" pitchFamily="34" charset="0"/>
              </a:rPr>
              <a:t>Maschi </a:t>
            </a:r>
            <a:r>
              <a:rPr lang="it-IT" sz="2200" dirty="0">
                <a:solidFill>
                  <a:srgbClr val="FC671A"/>
                </a:solidFill>
                <a:latin typeface="Bebas Neue Regular" panose="020B0606020202050201" pitchFamily="34" charset="0"/>
              </a:rPr>
              <a:t>18,8%</a:t>
            </a:r>
          </a:p>
          <a:p>
            <a:pPr marL="0" indent="0">
              <a:buNone/>
            </a:pPr>
            <a:endParaRPr lang="it-IT" sz="2200" dirty="0">
              <a:latin typeface="Bebas Neue Regular" panose="020B0606020202050201" pitchFamily="34" charset="0"/>
            </a:endParaRPr>
          </a:p>
          <a:p>
            <a:pPr marL="0" indent="0">
              <a:buNone/>
            </a:pPr>
            <a:r>
              <a:rPr lang="it-IT" sz="2200" dirty="0">
                <a:latin typeface="Bebas Neue Regular" panose="020B0606020202050201" pitchFamily="34" charset="0"/>
              </a:rPr>
              <a:t>Fenomeno peggiora con l’avanzare </a:t>
            </a:r>
            <a:r>
              <a:rPr lang="it-IT" sz="2200" dirty="0" err="1">
                <a:latin typeface="Bebas Neue Regular" panose="020B0606020202050201" pitchFamily="34" charset="0"/>
              </a:rPr>
              <a:t>dell’etÀ</a:t>
            </a:r>
            <a:endParaRPr lang="it-IT" sz="2200" dirty="0">
              <a:latin typeface="Bebas Neue Regular" panose="020B0606020202050201" pitchFamily="34" charset="0"/>
            </a:endParaRPr>
          </a:p>
          <a:p>
            <a:endParaRPr lang="it-IT" sz="2200" dirty="0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5E9919D0-A659-92B1-5DD9-9D96CB8D1B72}"/>
              </a:ext>
            </a:extLst>
          </p:cNvPr>
          <p:cNvSpPr/>
          <p:nvPr/>
        </p:nvSpPr>
        <p:spPr>
          <a:xfrm>
            <a:off x="8641407" y="1161535"/>
            <a:ext cx="840622" cy="375389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25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0E8FA1-B72E-43EF-A24D-6F110564461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Bebas Neue Regular" panose="020B0606020202050201" pitchFamily="34" charset="0"/>
              </a:rPr>
              <a:t>RAPPORTO ISTAT SUI BES (2020/2021)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ebas Neue Regular" panose="020B0606020202050201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C671A"/>
                </a:solidFill>
                <a:latin typeface="Bebas Neue Regular" panose="020B0606020202050201" pitchFamily="34" charset="0"/>
              </a:rPr>
              <a:t>39% </a:t>
            </a:r>
            <a:r>
              <a:rPr lang="en-US" sz="2400" dirty="0">
                <a:latin typeface="Bebas Neue Regular" panose="020B0606020202050201" pitchFamily="34" charset="0"/>
              </a:rPr>
              <a:t>NON RAGGIUNGE COMPETENZE BASE ALFABETICHE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ebas Neue Regular" panose="020B0606020202050201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C671A"/>
                </a:solidFill>
                <a:latin typeface="Bebas Neue Regular" panose="020B0606020202050201" pitchFamily="34" charset="0"/>
              </a:rPr>
              <a:t>45% </a:t>
            </a:r>
            <a:r>
              <a:rPr lang="en-US" sz="2400" dirty="0">
                <a:latin typeface="Bebas Neue Regular" panose="020B0606020202050201" pitchFamily="34" charset="0"/>
              </a:rPr>
              <a:t>NO COMPETENZE BASE MATEMATICHE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ebas Neue Regular" panose="020B0606020202050201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Bebas Neue Regular" panose="020B0606020202050201" pitchFamily="34" charset="0"/>
              </a:rPr>
              <a:t>Le FEMMINE SONO PIU’ IN DIFFICOLTÀ DEI MASCHI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Immagine 3" descr="Immagine che contiene testo, persona, sedendo, portatile&#10;&#10;Descrizione generata automaticamente">
            <a:extLst>
              <a:ext uri="{FF2B5EF4-FFF2-40B4-BE49-F238E27FC236}">
                <a16:creationId xmlns:a16="http://schemas.microsoft.com/office/drawing/2014/main" id="{B91C6FAD-8E7A-37C6-2612-1BF423DCA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3" r="1802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C82C1B-42DC-2E12-916C-4E4ADD0CA991}"/>
              </a:ext>
            </a:extLst>
          </p:cNvPr>
          <p:cNvSpPr txBox="1"/>
          <p:nvPr/>
        </p:nvSpPr>
        <p:spPr>
          <a:xfrm>
            <a:off x="764421" y="713984"/>
            <a:ext cx="45457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istruzione</a:t>
            </a:r>
          </a:p>
          <a:p>
            <a:r>
              <a:rPr lang="it-IT" sz="3200" b="1" dirty="0">
                <a:solidFill>
                  <a:srgbClr val="FC671A"/>
                </a:solidFill>
                <a:latin typeface="Bebas Neue Bold" panose="020B0606020202050201" pitchFamily="34" charset="77"/>
              </a:rPr>
              <a:t>QUANTO SONO PREPARATE LE STUDENTESSE IN ITALIA ?</a:t>
            </a:r>
          </a:p>
        </p:txBody>
      </p:sp>
    </p:spTree>
    <p:extLst>
      <p:ext uri="{BB962C8B-B14F-4D97-AF65-F5344CB8AC3E}">
        <p14:creationId xmlns:p14="http://schemas.microsoft.com/office/powerpoint/2010/main" val="186165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443</Words>
  <Application>Microsoft Office PowerPoint</Application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Bebas Neue Bold</vt:lpstr>
      <vt:lpstr>Bebas Neue Regular</vt:lpstr>
      <vt:lpstr>Calibri</vt:lpstr>
      <vt:lpstr>Calibri Light</vt:lpstr>
      <vt:lpstr>Wingdings</vt:lpstr>
      <vt:lpstr>Office Theme</vt:lpstr>
      <vt:lpstr>Presentazione standard di PowerPoint</vt:lpstr>
      <vt:lpstr>  Quanto ancora lontana la paritÀ di genere ?</vt:lpstr>
      <vt:lpstr>DONNE E RAGAZZE E… VIOLENZA</vt:lpstr>
      <vt:lpstr>Presentazione standard di PowerPoint</vt:lpstr>
      <vt:lpstr>DOVE PROTEGGERE BAMBINE E RAGAZZE?</vt:lpstr>
      <vt:lpstr>VIOLENZA ONLINE</vt:lpstr>
      <vt:lpstr>LA VOCE DELLE VITTIME DI VIOLENZA nello sport</vt:lpstr>
      <vt:lpstr>‘NEET’ UN INDICATORE DI RISCHIO</vt:lpstr>
      <vt:lpstr>Presentazione standard di PowerPoint</vt:lpstr>
      <vt:lpstr>STEM OBIETTIVO CHIAVE PER IL RISCATTO DELLE RAGAZZE</vt:lpstr>
      <vt:lpstr>FINANCIAL LITERACY verso l’indipendenza</vt:lpstr>
      <vt:lpstr>IL NOSTRO IMPEGNO  PER LE BAMBINE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EDIZIONE DOSSIER</dc:title>
  <dc:creator>Federica Giannotta</dc:creator>
  <cp:lastModifiedBy>Federica Giannotta</cp:lastModifiedBy>
  <cp:revision>16</cp:revision>
  <cp:lastPrinted>2022-09-30T10:32:58Z</cp:lastPrinted>
  <dcterms:created xsi:type="dcterms:W3CDTF">2021-09-29T15:49:46Z</dcterms:created>
  <dcterms:modified xsi:type="dcterms:W3CDTF">2022-10-04T13:53:45Z</dcterms:modified>
</cp:coreProperties>
</file>