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6" r:id="rId2"/>
  </p:sldMasterIdLst>
  <p:notesMasterIdLst>
    <p:notesMasterId r:id="rId21"/>
  </p:notesMasterIdLst>
  <p:sldIdLst>
    <p:sldId id="265" r:id="rId3"/>
    <p:sldId id="272" r:id="rId4"/>
    <p:sldId id="266" r:id="rId5"/>
    <p:sldId id="295" r:id="rId6"/>
    <p:sldId id="274" r:id="rId7"/>
    <p:sldId id="275" r:id="rId8"/>
    <p:sldId id="302" r:id="rId9"/>
    <p:sldId id="281" r:id="rId10"/>
    <p:sldId id="290" r:id="rId11"/>
    <p:sldId id="291" r:id="rId12"/>
    <p:sldId id="293" r:id="rId13"/>
    <p:sldId id="297" r:id="rId14"/>
    <p:sldId id="299" r:id="rId15"/>
    <p:sldId id="269" r:id="rId16"/>
    <p:sldId id="303" r:id="rId17"/>
    <p:sldId id="304" r:id="rId18"/>
    <p:sldId id="270" r:id="rId19"/>
    <p:sldId id="292" r:id="rId20"/>
  </p:sldIdLst>
  <p:sldSz cx="10693400" cy="7556500"/>
  <p:notesSz cx="9926638"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4" d="100"/>
          <a:sy n="104" d="100"/>
        </p:scale>
        <p:origin x="2004" y="102"/>
      </p:cViewPr>
      <p:guideLst>
        <p:guide orient="horz" pos="2880"/>
        <p:guide pos="2160"/>
      </p:guideLst>
    </p:cSldViewPr>
  </p:slideViewPr>
  <p:notesTextViewPr>
    <p:cViewPr>
      <p:scale>
        <a:sx n="100" d="100"/>
        <a:sy n="100" d="100"/>
      </p:scale>
      <p:origin x="0" y="0"/>
    </p:cViewPr>
  </p:notesTextViewPr>
  <p:sorterViewPr>
    <p:cViewPr>
      <p:scale>
        <a:sx n="110" d="100"/>
        <a:sy n="110" d="100"/>
      </p:scale>
      <p:origin x="0" y="-5908"/>
    </p:cViewPr>
  </p:sorterViewPr>
  <p:notesViewPr>
    <p:cSldViewPr>
      <p:cViewPr varScale="1">
        <p:scale>
          <a:sx n="64" d="100"/>
          <a:sy n="64" d="100"/>
        </p:scale>
        <p:origin x="-1646" y="-62"/>
      </p:cViewPr>
      <p:guideLst>
        <p:guide orient="horz" pos="2141"/>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4301642" cy="339884"/>
          </a:xfrm>
          <a:prstGeom prst="rect">
            <a:avLst/>
          </a:prstGeom>
        </p:spPr>
        <p:txBody>
          <a:bodyPr vert="horz" lIns="83793" tIns="41896" rIns="83793" bIns="41896" rtlCol="0"/>
          <a:lstStyle>
            <a:lvl1pPr algn="l">
              <a:defRPr sz="1100"/>
            </a:lvl1pPr>
          </a:lstStyle>
          <a:p>
            <a:endParaRPr lang="it-IT"/>
          </a:p>
        </p:txBody>
      </p:sp>
      <p:sp>
        <p:nvSpPr>
          <p:cNvPr id="3" name="Segnaposto data 2"/>
          <p:cNvSpPr>
            <a:spLocks noGrp="1"/>
          </p:cNvSpPr>
          <p:nvPr>
            <p:ph type="dt" idx="1"/>
          </p:nvPr>
        </p:nvSpPr>
        <p:spPr>
          <a:xfrm>
            <a:off x="5623524" y="0"/>
            <a:ext cx="4300168" cy="339884"/>
          </a:xfrm>
          <a:prstGeom prst="rect">
            <a:avLst/>
          </a:prstGeom>
        </p:spPr>
        <p:txBody>
          <a:bodyPr vert="horz" lIns="83793" tIns="41896" rIns="83793" bIns="41896" rtlCol="0"/>
          <a:lstStyle>
            <a:lvl1pPr algn="r">
              <a:defRPr sz="1100"/>
            </a:lvl1pPr>
          </a:lstStyle>
          <a:p>
            <a:fld id="{0789FF1A-ACE8-46DF-8510-19757C8AC10B}" type="datetimeFigureOut">
              <a:rPr lang="it-IT" smtClean="0"/>
              <a:t>14/12/2021</a:t>
            </a:fld>
            <a:endParaRPr lang="it-IT"/>
          </a:p>
        </p:txBody>
      </p:sp>
      <p:sp>
        <p:nvSpPr>
          <p:cNvPr id="4" name="Segnaposto immagine diapositiva 3"/>
          <p:cNvSpPr>
            <a:spLocks noGrp="1" noRot="1" noChangeAspect="1"/>
          </p:cNvSpPr>
          <p:nvPr>
            <p:ph type="sldImg" idx="2"/>
          </p:nvPr>
        </p:nvSpPr>
        <p:spPr>
          <a:xfrm>
            <a:off x="3159125" y="509588"/>
            <a:ext cx="3608388" cy="2549525"/>
          </a:xfrm>
          <a:prstGeom prst="rect">
            <a:avLst/>
          </a:prstGeom>
          <a:noFill/>
          <a:ln w="12700">
            <a:solidFill>
              <a:prstClr val="black"/>
            </a:solidFill>
          </a:ln>
        </p:spPr>
        <p:txBody>
          <a:bodyPr vert="horz" lIns="83793" tIns="41896" rIns="83793" bIns="41896" rtlCol="0" anchor="ctr"/>
          <a:lstStyle/>
          <a:p>
            <a:endParaRPr lang="it-IT"/>
          </a:p>
        </p:txBody>
      </p:sp>
      <p:sp>
        <p:nvSpPr>
          <p:cNvPr id="5" name="Segnaposto note 4"/>
          <p:cNvSpPr>
            <a:spLocks noGrp="1"/>
          </p:cNvSpPr>
          <p:nvPr>
            <p:ph type="body" sz="quarter" idx="3"/>
          </p:nvPr>
        </p:nvSpPr>
        <p:spPr>
          <a:xfrm>
            <a:off x="993253" y="3228896"/>
            <a:ext cx="7940132" cy="3058954"/>
          </a:xfrm>
          <a:prstGeom prst="rect">
            <a:avLst/>
          </a:prstGeom>
        </p:spPr>
        <p:txBody>
          <a:bodyPr vert="horz" lIns="83793" tIns="41896" rIns="83793" bIns="41896"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6456364"/>
            <a:ext cx="4301642" cy="339884"/>
          </a:xfrm>
          <a:prstGeom prst="rect">
            <a:avLst/>
          </a:prstGeom>
        </p:spPr>
        <p:txBody>
          <a:bodyPr vert="horz" lIns="83793" tIns="41896" rIns="83793" bIns="41896" rtlCol="0" anchor="b"/>
          <a:lstStyle>
            <a:lvl1pPr algn="l">
              <a:defRPr sz="1100"/>
            </a:lvl1pPr>
          </a:lstStyle>
          <a:p>
            <a:endParaRPr lang="it-IT"/>
          </a:p>
        </p:txBody>
      </p:sp>
      <p:sp>
        <p:nvSpPr>
          <p:cNvPr id="7" name="Segnaposto numero diapositiva 6"/>
          <p:cNvSpPr>
            <a:spLocks noGrp="1"/>
          </p:cNvSpPr>
          <p:nvPr>
            <p:ph type="sldNum" sz="quarter" idx="5"/>
          </p:nvPr>
        </p:nvSpPr>
        <p:spPr>
          <a:xfrm>
            <a:off x="5623524" y="6456364"/>
            <a:ext cx="4300168" cy="339884"/>
          </a:xfrm>
          <a:prstGeom prst="rect">
            <a:avLst/>
          </a:prstGeom>
        </p:spPr>
        <p:txBody>
          <a:bodyPr vert="horz" lIns="83793" tIns="41896" rIns="83793" bIns="41896" rtlCol="0" anchor="b"/>
          <a:lstStyle>
            <a:lvl1pPr algn="r">
              <a:defRPr sz="1100"/>
            </a:lvl1pPr>
          </a:lstStyle>
          <a:p>
            <a:fld id="{A789437E-C2D5-49FB-ABBF-87A34EBEC1A9}" type="slidenum">
              <a:rPr lang="it-IT" smtClean="0"/>
              <a:t>‹N›</a:t>
            </a:fld>
            <a:endParaRPr lang="it-IT"/>
          </a:p>
        </p:txBody>
      </p:sp>
    </p:spTree>
    <p:extLst>
      <p:ext uri="{BB962C8B-B14F-4D97-AF65-F5344CB8AC3E}">
        <p14:creationId xmlns:p14="http://schemas.microsoft.com/office/powerpoint/2010/main" val="1110942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
        <p:nvSpPr>
          <p:cNvPr id="3" name="Segnaposto piè di pagina 2"/>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2842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1640"/>
            <a:ext cx="7485379"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85E18C1-D006-4CA2-B2AE-9A4997BAE9A2}" type="datetime1">
              <a:rPr lang="en-US" smtClean="0"/>
              <a:t>12/14/2021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534670" y="1691467"/>
            <a:ext cx="4724775" cy="704923"/>
          </a:xfrm>
        </p:spPr>
        <p:txBody>
          <a:bodyPr anchor="b"/>
          <a:lstStyle>
            <a:lvl1pPr marL="0" indent="0">
              <a:buNone/>
              <a:defRPr sz="2645" b="1"/>
            </a:lvl1pPr>
            <a:lvl2pPr marL="503789" indent="0">
              <a:buNone/>
              <a:defRPr sz="2204" b="1"/>
            </a:lvl2pPr>
            <a:lvl3pPr marL="1007577" indent="0">
              <a:buNone/>
              <a:defRPr sz="1983" b="1"/>
            </a:lvl3pPr>
            <a:lvl4pPr marL="1511366" indent="0">
              <a:buNone/>
              <a:defRPr sz="1763" b="1"/>
            </a:lvl4pPr>
            <a:lvl5pPr marL="2015155" indent="0">
              <a:buNone/>
              <a:defRPr sz="1763" b="1"/>
            </a:lvl5pPr>
            <a:lvl6pPr marL="2518943" indent="0">
              <a:buNone/>
              <a:defRPr sz="1763" b="1"/>
            </a:lvl6pPr>
            <a:lvl7pPr marL="3022732" indent="0">
              <a:buNone/>
              <a:defRPr sz="1763" b="1"/>
            </a:lvl7pPr>
            <a:lvl8pPr marL="3526521" indent="0">
              <a:buNone/>
              <a:defRPr sz="1763" b="1"/>
            </a:lvl8pPr>
            <a:lvl9pPr marL="4030309" indent="0">
              <a:buNone/>
              <a:defRPr sz="1763" b="1"/>
            </a:lvl9pPr>
          </a:lstStyle>
          <a:p>
            <a:pPr lvl="0"/>
            <a:r>
              <a:rPr lang="it-IT"/>
              <a:t>Fare clic per modificare stili del testo dello schema</a:t>
            </a:r>
          </a:p>
        </p:txBody>
      </p:sp>
      <p:sp>
        <p:nvSpPr>
          <p:cNvPr id="4" name="Segnaposto contenuto 3"/>
          <p:cNvSpPr>
            <a:spLocks noGrp="1"/>
          </p:cNvSpPr>
          <p:nvPr>
            <p:ph sz="half" idx="2"/>
          </p:nvPr>
        </p:nvSpPr>
        <p:spPr>
          <a:xfrm>
            <a:off x="534670" y="2396390"/>
            <a:ext cx="4724775" cy="4353734"/>
          </a:xfrm>
        </p:spPr>
        <p:txBody>
          <a:bodyPr/>
          <a:lstStyle>
            <a:lvl1pPr>
              <a:defRPr sz="2645"/>
            </a:lvl1pPr>
            <a:lvl2pPr>
              <a:defRPr sz="2204"/>
            </a:lvl2pPr>
            <a:lvl3pPr>
              <a:defRPr sz="1983"/>
            </a:lvl3pPr>
            <a:lvl4pPr>
              <a:defRPr sz="1763"/>
            </a:lvl4pPr>
            <a:lvl5pPr>
              <a:defRPr sz="1763"/>
            </a:lvl5pPr>
            <a:lvl6pPr>
              <a:defRPr sz="1763"/>
            </a:lvl6pPr>
            <a:lvl7pPr>
              <a:defRPr sz="1763"/>
            </a:lvl7pPr>
            <a:lvl8pPr>
              <a:defRPr sz="1763"/>
            </a:lvl8pPr>
            <a:lvl9pPr>
              <a:defRPr sz="176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5432099" y="1691467"/>
            <a:ext cx="4726631" cy="704923"/>
          </a:xfrm>
        </p:spPr>
        <p:txBody>
          <a:bodyPr anchor="b"/>
          <a:lstStyle>
            <a:lvl1pPr marL="0" indent="0">
              <a:buNone/>
              <a:defRPr sz="2645" b="1"/>
            </a:lvl1pPr>
            <a:lvl2pPr marL="503789" indent="0">
              <a:buNone/>
              <a:defRPr sz="2204" b="1"/>
            </a:lvl2pPr>
            <a:lvl3pPr marL="1007577" indent="0">
              <a:buNone/>
              <a:defRPr sz="1983" b="1"/>
            </a:lvl3pPr>
            <a:lvl4pPr marL="1511366" indent="0">
              <a:buNone/>
              <a:defRPr sz="1763" b="1"/>
            </a:lvl4pPr>
            <a:lvl5pPr marL="2015155" indent="0">
              <a:buNone/>
              <a:defRPr sz="1763" b="1"/>
            </a:lvl5pPr>
            <a:lvl6pPr marL="2518943" indent="0">
              <a:buNone/>
              <a:defRPr sz="1763" b="1"/>
            </a:lvl6pPr>
            <a:lvl7pPr marL="3022732" indent="0">
              <a:buNone/>
              <a:defRPr sz="1763" b="1"/>
            </a:lvl7pPr>
            <a:lvl8pPr marL="3526521" indent="0">
              <a:buNone/>
              <a:defRPr sz="1763" b="1"/>
            </a:lvl8pPr>
            <a:lvl9pPr marL="4030309" indent="0">
              <a:buNone/>
              <a:defRPr sz="1763" b="1"/>
            </a:lvl9pPr>
          </a:lstStyle>
          <a:p>
            <a:pPr lvl="0"/>
            <a:r>
              <a:rPr lang="it-IT"/>
              <a:t>Fare clic per modificare stili del testo dello schema</a:t>
            </a:r>
          </a:p>
        </p:txBody>
      </p:sp>
      <p:sp>
        <p:nvSpPr>
          <p:cNvPr id="6" name="Segnaposto contenuto 5"/>
          <p:cNvSpPr>
            <a:spLocks noGrp="1"/>
          </p:cNvSpPr>
          <p:nvPr>
            <p:ph sz="quarter" idx="4"/>
          </p:nvPr>
        </p:nvSpPr>
        <p:spPr>
          <a:xfrm>
            <a:off x="5432099" y="2396390"/>
            <a:ext cx="4726631" cy="4353734"/>
          </a:xfrm>
        </p:spPr>
        <p:txBody>
          <a:bodyPr/>
          <a:lstStyle>
            <a:lvl1pPr>
              <a:defRPr sz="2645"/>
            </a:lvl1pPr>
            <a:lvl2pPr>
              <a:defRPr sz="2204"/>
            </a:lvl2pPr>
            <a:lvl3pPr>
              <a:defRPr sz="1983"/>
            </a:lvl3pPr>
            <a:lvl4pPr>
              <a:defRPr sz="1763"/>
            </a:lvl4pPr>
            <a:lvl5pPr>
              <a:defRPr sz="1763"/>
            </a:lvl5pPr>
            <a:lvl6pPr>
              <a:defRPr sz="1763"/>
            </a:lvl6pPr>
            <a:lvl7pPr>
              <a:defRPr sz="1763"/>
            </a:lvl7pPr>
            <a:lvl8pPr>
              <a:defRPr sz="1763"/>
            </a:lvl8pPr>
            <a:lvl9pPr>
              <a:defRPr sz="176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C3B6536-D835-4BB8-B7BB-3A405394E7DE}" type="datetimeFigureOut">
              <a:rPr lang="it-IT" smtClean="0"/>
              <a:t>14/12/2021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1724761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C3B6536-D835-4BB8-B7BB-3A405394E7DE}" type="datetimeFigureOut">
              <a:rPr lang="it-IT" smtClean="0"/>
              <a:t>14/12/2021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2035678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C3B6536-D835-4BB8-B7BB-3A405394E7DE}" type="datetimeFigureOut">
              <a:rPr lang="it-IT" smtClean="0"/>
              <a:t>14/12/2021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34012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34671" y="300861"/>
            <a:ext cx="3518055" cy="1280407"/>
          </a:xfrm>
        </p:spPr>
        <p:txBody>
          <a:bodyPr anchor="b"/>
          <a:lstStyle>
            <a:lvl1pPr algn="l">
              <a:defRPr sz="2204" b="1"/>
            </a:lvl1pPr>
          </a:lstStyle>
          <a:p>
            <a:r>
              <a:rPr lang="it-IT"/>
              <a:t>Fare clic per modificare lo stile del titolo</a:t>
            </a:r>
          </a:p>
        </p:txBody>
      </p:sp>
      <p:sp>
        <p:nvSpPr>
          <p:cNvPr id="3" name="Segnaposto contenuto 2"/>
          <p:cNvSpPr>
            <a:spLocks noGrp="1"/>
          </p:cNvSpPr>
          <p:nvPr>
            <p:ph idx="1"/>
          </p:nvPr>
        </p:nvSpPr>
        <p:spPr>
          <a:xfrm>
            <a:off x="4180822" y="300861"/>
            <a:ext cx="5977908" cy="6449263"/>
          </a:xfrm>
        </p:spPr>
        <p:txBody>
          <a:bodyPr/>
          <a:lstStyle>
            <a:lvl1pPr>
              <a:defRPr sz="3526"/>
            </a:lvl1pPr>
            <a:lvl2pPr>
              <a:defRPr sz="3085"/>
            </a:lvl2pPr>
            <a:lvl3pPr>
              <a:defRPr sz="2645"/>
            </a:lvl3pPr>
            <a:lvl4pPr>
              <a:defRPr sz="2204"/>
            </a:lvl4pPr>
            <a:lvl5pPr>
              <a:defRPr sz="2204"/>
            </a:lvl5pPr>
            <a:lvl6pPr>
              <a:defRPr sz="2204"/>
            </a:lvl6pPr>
            <a:lvl7pPr>
              <a:defRPr sz="2204"/>
            </a:lvl7pPr>
            <a:lvl8pPr>
              <a:defRPr sz="2204"/>
            </a:lvl8pPr>
            <a:lvl9pPr>
              <a:defRPr sz="2204"/>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534671" y="1581268"/>
            <a:ext cx="3518055" cy="5168856"/>
          </a:xfrm>
        </p:spPr>
        <p:txBody>
          <a:bodyPr/>
          <a:lstStyle>
            <a:lvl1pPr marL="0" indent="0">
              <a:buNone/>
              <a:defRPr sz="1543"/>
            </a:lvl1pPr>
            <a:lvl2pPr marL="503789" indent="0">
              <a:buNone/>
              <a:defRPr sz="1322"/>
            </a:lvl2pPr>
            <a:lvl3pPr marL="1007577" indent="0">
              <a:buNone/>
              <a:defRPr sz="1102"/>
            </a:lvl3pPr>
            <a:lvl4pPr marL="1511366" indent="0">
              <a:buNone/>
              <a:defRPr sz="992"/>
            </a:lvl4pPr>
            <a:lvl5pPr marL="2015155" indent="0">
              <a:buNone/>
              <a:defRPr sz="992"/>
            </a:lvl5pPr>
            <a:lvl6pPr marL="2518943" indent="0">
              <a:buNone/>
              <a:defRPr sz="992"/>
            </a:lvl6pPr>
            <a:lvl7pPr marL="3022732" indent="0">
              <a:buNone/>
              <a:defRPr sz="992"/>
            </a:lvl7pPr>
            <a:lvl8pPr marL="3526521" indent="0">
              <a:buNone/>
              <a:defRPr sz="992"/>
            </a:lvl8pPr>
            <a:lvl9pPr marL="4030309" indent="0">
              <a:buNone/>
              <a:defRPr sz="992"/>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C3B6536-D835-4BB8-B7BB-3A405394E7DE}" type="datetimeFigureOut">
              <a:rPr lang="it-IT" smtClean="0"/>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1826753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095981" y="5289550"/>
            <a:ext cx="6416040" cy="624461"/>
          </a:xfrm>
        </p:spPr>
        <p:txBody>
          <a:bodyPr anchor="b"/>
          <a:lstStyle>
            <a:lvl1pPr algn="l">
              <a:defRPr sz="2204" b="1"/>
            </a:lvl1pPr>
          </a:lstStyle>
          <a:p>
            <a:r>
              <a:rPr lang="it-IT"/>
              <a:t>Fare clic per modificare lo stile del titolo</a:t>
            </a:r>
          </a:p>
        </p:txBody>
      </p:sp>
      <p:sp>
        <p:nvSpPr>
          <p:cNvPr id="3" name="Segnaposto immagine 2"/>
          <p:cNvSpPr>
            <a:spLocks noGrp="1"/>
          </p:cNvSpPr>
          <p:nvPr>
            <p:ph type="pic" idx="1"/>
          </p:nvPr>
        </p:nvSpPr>
        <p:spPr>
          <a:xfrm>
            <a:off x="2095981" y="675187"/>
            <a:ext cx="6416040" cy="4533900"/>
          </a:xfrm>
        </p:spPr>
        <p:txBody>
          <a:bodyPr/>
          <a:lstStyle>
            <a:lvl1pPr marL="0" indent="0">
              <a:buNone/>
              <a:defRPr sz="3526"/>
            </a:lvl1pPr>
            <a:lvl2pPr marL="503789" indent="0">
              <a:buNone/>
              <a:defRPr sz="3085"/>
            </a:lvl2pPr>
            <a:lvl3pPr marL="1007577" indent="0">
              <a:buNone/>
              <a:defRPr sz="2645"/>
            </a:lvl3pPr>
            <a:lvl4pPr marL="1511366" indent="0">
              <a:buNone/>
              <a:defRPr sz="2204"/>
            </a:lvl4pPr>
            <a:lvl5pPr marL="2015155" indent="0">
              <a:buNone/>
              <a:defRPr sz="2204"/>
            </a:lvl5pPr>
            <a:lvl6pPr marL="2518943" indent="0">
              <a:buNone/>
              <a:defRPr sz="2204"/>
            </a:lvl6pPr>
            <a:lvl7pPr marL="3022732" indent="0">
              <a:buNone/>
              <a:defRPr sz="2204"/>
            </a:lvl7pPr>
            <a:lvl8pPr marL="3526521" indent="0">
              <a:buNone/>
              <a:defRPr sz="2204"/>
            </a:lvl8pPr>
            <a:lvl9pPr marL="4030309" indent="0">
              <a:buNone/>
              <a:defRPr sz="2204"/>
            </a:lvl9pPr>
          </a:lstStyle>
          <a:p>
            <a:endParaRPr lang="it-IT"/>
          </a:p>
        </p:txBody>
      </p:sp>
      <p:sp>
        <p:nvSpPr>
          <p:cNvPr id="4" name="Segnaposto testo 3"/>
          <p:cNvSpPr>
            <a:spLocks noGrp="1"/>
          </p:cNvSpPr>
          <p:nvPr>
            <p:ph type="body" sz="half" idx="2"/>
          </p:nvPr>
        </p:nvSpPr>
        <p:spPr>
          <a:xfrm>
            <a:off x="2095981" y="5914011"/>
            <a:ext cx="6416040" cy="886839"/>
          </a:xfrm>
        </p:spPr>
        <p:txBody>
          <a:bodyPr/>
          <a:lstStyle>
            <a:lvl1pPr marL="0" indent="0">
              <a:buNone/>
              <a:defRPr sz="1543"/>
            </a:lvl1pPr>
            <a:lvl2pPr marL="503789" indent="0">
              <a:buNone/>
              <a:defRPr sz="1322"/>
            </a:lvl2pPr>
            <a:lvl3pPr marL="1007577" indent="0">
              <a:buNone/>
              <a:defRPr sz="1102"/>
            </a:lvl3pPr>
            <a:lvl4pPr marL="1511366" indent="0">
              <a:buNone/>
              <a:defRPr sz="992"/>
            </a:lvl4pPr>
            <a:lvl5pPr marL="2015155" indent="0">
              <a:buNone/>
              <a:defRPr sz="992"/>
            </a:lvl5pPr>
            <a:lvl6pPr marL="2518943" indent="0">
              <a:buNone/>
              <a:defRPr sz="992"/>
            </a:lvl6pPr>
            <a:lvl7pPr marL="3022732" indent="0">
              <a:buNone/>
              <a:defRPr sz="992"/>
            </a:lvl7pPr>
            <a:lvl8pPr marL="3526521" indent="0">
              <a:buNone/>
              <a:defRPr sz="992"/>
            </a:lvl8pPr>
            <a:lvl9pPr marL="4030309" indent="0">
              <a:buNone/>
              <a:defRPr sz="992"/>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C3B6536-D835-4BB8-B7BB-3A405394E7DE}" type="datetimeFigureOut">
              <a:rPr lang="it-IT" smtClean="0"/>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560729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C3B6536-D835-4BB8-B7BB-3A405394E7DE}" type="datetimeFigureOut">
              <a:rPr lang="it-IT" smtClean="0"/>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969326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752715" y="302611"/>
            <a:ext cx="2406015" cy="6447514"/>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34670" y="302611"/>
            <a:ext cx="7039822" cy="644751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C3B6536-D835-4BB8-B7BB-3A405394E7DE}" type="datetimeFigureOut">
              <a:rPr lang="it-IT" smtClean="0"/>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2470708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5993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9BC4010-F859-48AD-9622-27ABB731084B}" type="datetime1">
              <a:rPr lang="en-US" smtClean="0"/>
              <a:t>12/14/2021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0"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0756A280-4DB3-4D3C-B521-2A3691C782A1}" type="datetime1">
              <a:rPr lang="en-US" smtClean="0"/>
              <a:t>12/14/2021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FEBE6FAB-1265-473C-A2F3-8163EC79EA4A}" type="datetime1">
              <a:rPr lang="en-US" smtClean="0"/>
              <a:t>12/14/2021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05A3EF6-93D8-4255-8C3D-56180F010B6D}" type="datetime1">
              <a:rPr lang="en-US" smtClean="0"/>
              <a:t>12/14/2021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802005" y="2347413"/>
            <a:ext cx="9089390" cy="1619750"/>
          </a:xfrm>
        </p:spPr>
        <p:txBody>
          <a:bodyPr/>
          <a:lstStyle/>
          <a:p>
            <a:r>
              <a:rPr lang="it-IT"/>
              <a:t>Fare clic per modificare lo stile del titolo</a:t>
            </a:r>
          </a:p>
        </p:txBody>
      </p:sp>
      <p:sp>
        <p:nvSpPr>
          <p:cNvPr id="3" name="Sottotitolo 2"/>
          <p:cNvSpPr>
            <a:spLocks noGrp="1"/>
          </p:cNvSpPr>
          <p:nvPr>
            <p:ph type="subTitle" idx="1"/>
          </p:nvPr>
        </p:nvSpPr>
        <p:spPr>
          <a:xfrm>
            <a:off x="1604010" y="4282016"/>
            <a:ext cx="7485380" cy="1931106"/>
          </a:xfrm>
        </p:spPr>
        <p:txBody>
          <a:bodyPr/>
          <a:lstStyle>
            <a:lvl1pPr marL="0" indent="0" algn="ctr">
              <a:buNone/>
              <a:defRPr>
                <a:solidFill>
                  <a:schemeClr val="tx1">
                    <a:tint val="75000"/>
                  </a:schemeClr>
                </a:solidFill>
              </a:defRPr>
            </a:lvl1pPr>
            <a:lvl2pPr marL="503789" indent="0" algn="ctr">
              <a:buNone/>
              <a:defRPr>
                <a:solidFill>
                  <a:schemeClr val="tx1">
                    <a:tint val="75000"/>
                  </a:schemeClr>
                </a:solidFill>
              </a:defRPr>
            </a:lvl2pPr>
            <a:lvl3pPr marL="1007577" indent="0" algn="ctr">
              <a:buNone/>
              <a:defRPr>
                <a:solidFill>
                  <a:schemeClr val="tx1">
                    <a:tint val="75000"/>
                  </a:schemeClr>
                </a:solidFill>
              </a:defRPr>
            </a:lvl3pPr>
            <a:lvl4pPr marL="1511366" indent="0" algn="ctr">
              <a:buNone/>
              <a:defRPr>
                <a:solidFill>
                  <a:schemeClr val="tx1">
                    <a:tint val="75000"/>
                  </a:schemeClr>
                </a:solidFill>
              </a:defRPr>
            </a:lvl4pPr>
            <a:lvl5pPr marL="2015155" indent="0" algn="ctr">
              <a:buNone/>
              <a:defRPr>
                <a:solidFill>
                  <a:schemeClr val="tx1">
                    <a:tint val="75000"/>
                  </a:schemeClr>
                </a:solidFill>
              </a:defRPr>
            </a:lvl5pPr>
            <a:lvl6pPr marL="2518943" indent="0" algn="ctr">
              <a:buNone/>
              <a:defRPr>
                <a:solidFill>
                  <a:schemeClr val="tx1">
                    <a:tint val="75000"/>
                  </a:schemeClr>
                </a:solidFill>
              </a:defRPr>
            </a:lvl6pPr>
            <a:lvl7pPr marL="3022732" indent="0" algn="ctr">
              <a:buNone/>
              <a:defRPr>
                <a:solidFill>
                  <a:schemeClr val="tx1">
                    <a:tint val="75000"/>
                  </a:schemeClr>
                </a:solidFill>
              </a:defRPr>
            </a:lvl7pPr>
            <a:lvl8pPr marL="3526521" indent="0" algn="ctr">
              <a:buNone/>
              <a:defRPr>
                <a:solidFill>
                  <a:schemeClr val="tx1">
                    <a:tint val="75000"/>
                  </a:schemeClr>
                </a:solidFill>
              </a:defRPr>
            </a:lvl8pPr>
            <a:lvl9pPr marL="4030309"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C3B6536-D835-4BB8-B7BB-3A405394E7DE}" type="datetimeFigureOut">
              <a:rPr lang="it-IT" smtClean="0"/>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233153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C3B6536-D835-4BB8-B7BB-3A405394E7DE}" type="datetimeFigureOut">
              <a:rPr lang="it-IT" smtClean="0"/>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1599674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44705" y="4855751"/>
            <a:ext cx="9089390" cy="1500805"/>
          </a:xfrm>
        </p:spPr>
        <p:txBody>
          <a:bodyPr anchor="t"/>
          <a:lstStyle>
            <a:lvl1pPr algn="l">
              <a:defRPr sz="4408" b="1" cap="all"/>
            </a:lvl1pPr>
          </a:lstStyle>
          <a:p>
            <a:r>
              <a:rPr lang="it-IT"/>
              <a:t>Fare clic per modificare lo stile del titolo</a:t>
            </a:r>
          </a:p>
        </p:txBody>
      </p:sp>
      <p:sp>
        <p:nvSpPr>
          <p:cNvPr id="3" name="Segnaposto testo 2"/>
          <p:cNvSpPr>
            <a:spLocks noGrp="1"/>
          </p:cNvSpPr>
          <p:nvPr>
            <p:ph type="body" idx="1"/>
          </p:nvPr>
        </p:nvSpPr>
        <p:spPr>
          <a:xfrm>
            <a:off x="844705" y="3202768"/>
            <a:ext cx="9089390" cy="1652984"/>
          </a:xfrm>
        </p:spPr>
        <p:txBody>
          <a:bodyPr anchor="b"/>
          <a:lstStyle>
            <a:lvl1pPr marL="0" indent="0">
              <a:buNone/>
              <a:defRPr sz="2204">
                <a:solidFill>
                  <a:schemeClr val="tx1">
                    <a:tint val="75000"/>
                  </a:schemeClr>
                </a:solidFill>
              </a:defRPr>
            </a:lvl1pPr>
            <a:lvl2pPr marL="503789" indent="0">
              <a:buNone/>
              <a:defRPr sz="1983">
                <a:solidFill>
                  <a:schemeClr val="tx1">
                    <a:tint val="75000"/>
                  </a:schemeClr>
                </a:solidFill>
              </a:defRPr>
            </a:lvl2pPr>
            <a:lvl3pPr marL="1007577" indent="0">
              <a:buNone/>
              <a:defRPr sz="1763">
                <a:solidFill>
                  <a:schemeClr val="tx1">
                    <a:tint val="75000"/>
                  </a:schemeClr>
                </a:solidFill>
              </a:defRPr>
            </a:lvl3pPr>
            <a:lvl4pPr marL="1511366" indent="0">
              <a:buNone/>
              <a:defRPr sz="1543">
                <a:solidFill>
                  <a:schemeClr val="tx1">
                    <a:tint val="75000"/>
                  </a:schemeClr>
                </a:solidFill>
              </a:defRPr>
            </a:lvl4pPr>
            <a:lvl5pPr marL="2015155" indent="0">
              <a:buNone/>
              <a:defRPr sz="1543">
                <a:solidFill>
                  <a:schemeClr val="tx1">
                    <a:tint val="75000"/>
                  </a:schemeClr>
                </a:solidFill>
              </a:defRPr>
            </a:lvl5pPr>
            <a:lvl6pPr marL="2518943" indent="0">
              <a:buNone/>
              <a:defRPr sz="1543">
                <a:solidFill>
                  <a:schemeClr val="tx1">
                    <a:tint val="75000"/>
                  </a:schemeClr>
                </a:solidFill>
              </a:defRPr>
            </a:lvl6pPr>
            <a:lvl7pPr marL="3022732" indent="0">
              <a:buNone/>
              <a:defRPr sz="1543">
                <a:solidFill>
                  <a:schemeClr val="tx1">
                    <a:tint val="75000"/>
                  </a:schemeClr>
                </a:solidFill>
              </a:defRPr>
            </a:lvl7pPr>
            <a:lvl8pPr marL="3526521" indent="0">
              <a:buNone/>
              <a:defRPr sz="1543">
                <a:solidFill>
                  <a:schemeClr val="tx1">
                    <a:tint val="75000"/>
                  </a:schemeClr>
                </a:solidFill>
              </a:defRPr>
            </a:lvl8pPr>
            <a:lvl9pPr marL="4030309" indent="0">
              <a:buNone/>
              <a:defRPr sz="1543">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C3B6536-D835-4BB8-B7BB-3A405394E7DE}" type="datetimeFigureOut">
              <a:rPr lang="it-IT" smtClean="0"/>
              <a:t>14/12/2021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3513192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534670" y="1763184"/>
            <a:ext cx="4722918" cy="4986941"/>
          </a:xfrm>
        </p:spPr>
        <p:txBody>
          <a:bodyPr/>
          <a:lstStyle>
            <a:lvl1pPr>
              <a:defRPr sz="3085"/>
            </a:lvl1pPr>
            <a:lvl2pPr>
              <a:defRPr sz="2645"/>
            </a:lvl2pPr>
            <a:lvl3pPr>
              <a:defRPr sz="2204"/>
            </a:lvl3pPr>
            <a:lvl4pPr>
              <a:defRPr sz="1983"/>
            </a:lvl4pPr>
            <a:lvl5pPr>
              <a:defRPr sz="1983"/>
            </a:lvl5pPr>
            <a:lvl6pPr>
              <a:defRPr sz="1983"/>
            </a:lvl6pPr>
            <a:lvl7pPr>
              <a:defRPr sz="1983"/>
            </a:lvl7pPr>
            <a:lvl8pPr>
              <a:defRPr sz="1983"/>
            </a:lvl8pPr>
            <a:lvl9pPr>
              <a:defRPr sz="198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435812" y="1763184"/>
            <a:ext cx="4722918" cy="4986941"/>
          </a:xfrm>
        </p:spPr>
        <p:txBody>
          <a:bodyPr/>
          <a:lstStyle>
            <a:lvl1pPr>
              <a:defRPr sz="3085"/>
            </a:lvl1pPr>
            <a:lvl2pPr>
              <a:defRPr sz="2645"/>
            </a:lvl2pPr>
            <a:lvl3pPr>
              <a:defRPr sz="2204"/>
            </a:lvl3pPr>
            <a:lvl4pPr>
              <a:defRPr sz="1983"/>
            </a:lvl4pPr>
            <a:lvl5pPr>
              <a:defRPr sz="1983"/>
            </a:lvl5pPr>
            <a:lvl6pPr>
              <a:defRPr sz="1983"/>
            </a:lvl6pPr>
            <a:lvl7pPr>
              <a:defRPr sz="1983"/>
            </a:lvl7pPr>
            <a:lvl8pPr>
              <a:defRPr sz="1983"/>
            </a:lvl8pPr>
            <a:lvl9pPr>
              <a:defRPr sz="198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C3B6536-D835-4BB8-B7BB-3A405394E7DE}" type="datetimeFigureOut">
              <a:rPr lang="it-IT" smtClean="0"/>
              <a:t>14/12/2021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352B5C7-1A16-49E2-9ECF-C1F0EDBE77E3}" type="slidenum">
              <a:rPr lang="it-IT" smtClean="0"/>
              <a:t>‹N›</a:t>
            </a:fld>
            <a:endParaRPr lang="it-IT"/>
          </a:p>
        </p:txBody>
      </p:sp>
    </p:spTree>
    <p:extLst>
      <p:ext uri="{BB962C8B-B14F-4D97-AF65-F5344CB8AC3E}">
        <p14:creationId xmlns:p14="http://schemas.microsoft.com/office/powerpoint/2010/main" val="1521793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05905" y="961017"/>
            <a:ext cx="996484" cy="924718"/>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74073" y="879347"/>
            <a:ext cx="9144000" cy="44450"/>
          </a:xfrm>
          <a:custGeom>
            <a:avLst/>
            <a:gdLst/>
            <a:ahLst/>
            <a:cxnLst/>
            <a:rect l="l" t="t" r="r" b="b"/>
            <a:pathLst>
              <a:path w="9144000" h="44450">
                <a:moveTo>
                  <a:pt x="9143996" y="44195"/>
                </a:moveTo>
                <a:lnTo>
                  <a:pt x="9143996" y="24383"/>
                </a:lnTo>
                <a:lnTo>
                  <a:pt x="0" y="0"/>
                </a:lnTo>
                <a:lnTo>
                  <a:pt x="0" y="19811"/>
                </a:lnTo>
                <a:lnTo>
                  <a:pt x="9143996" y="44195"/>
                </a:lnTo>
                <a:close/>
              </a:path>
            </a:pathLst>
          </a:custGeom>
          <a:solidFill>
            <a:srgbClr val="CC0000"/>
          </a:solidFill>
        </p:spPr>
        <p:txBody>
          <a:bodyPr wrap="square" lIns="0" tIns="0" rIns="0" bIns="0" rtlCol="0"/>
          <a:lstStyle/>
          <a:p>
            <a:endParaRPr/>
          </a:p>
        </p:txBody>
      </p:sp>
      <p:sp>
        <p:nvSpPr>
          <p:cNvPr id="18" name="bk object 18"/>
          <p:cNvSpPr/>
          <p:nvPr/>
        </p:nvSpPr>
        <p:spPr>
          <a:xfrm>
            <a:off x="1854586" y="348995"/>
            <a:ext cx="0" cy="6858000"/>
          </a:xfrm>
          <a:custGeom>
            <a:avLst/>
            <a:gdLst/>
            <a:ahLst/>
            <a:cxnLst/>
            <a:rect l="l" t="t" r="r" b="b"/>
            <a:pathLst>
              <a:path h="6858000">
                <a:moveTo>
                  <a:pt x="0" y="0"/>
                </a:moveTo>
                <a:lnTo>
                  <a:pt x="0" y="6857999"/>
                </a:lnTo>
              </a:path>
            </a:pathLst>
          </a:custGeom>
          <a:ln w="19557">
            <a:solidFill>
              <a:srgbClr val="CC0000"/>
            </a:solidFill>
          </a:ln>
        </p:spPr>
        <p:txBody>
          <a:bodyPr wrap="square" lIns="0" tIns="0" rIns="0" bIns="0" rtlCol="0"/>
          <a:lstStyle/>
          <a:p>
            <a:endParaRPr/>
          </a:p>
        </p:txBody>
      </p:sp>
      <p:sp>
        <p:nvSpPr>
          <p:cNvPr id="2" name="Holder 2"/>
          <p:cNvSpPr>
            <a:spLocks noGrp="1"/>
          </p:cNvSpPr>
          <p:nvPr>
            <p:ph type="title"/>
          </p:nvPr>
        </p:nvSpPr>
        <p:spPr>
          <a:xfrm>
            <a:off x="534670" y="302259"/>
            <a:ext cx="9624059" cy="12090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7995"/>
            <a:ext cx="962405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7"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7BDF4DBC-FB0E-452A-9663-0486B882D248}" type="datetime1">
              <a:rPr lang="en-US" smtClean="0"/>
              <a:t>12/14/2021</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34670" y="302610"/>
            <a:ext cx="9624060" cy="1259417"/>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534670" y="1763184"/>
            <a:ext cx="9624060" cy="4986941"/>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534670" y="7003756"/>
            <a:ext cx="2495127" cy="402314"/>
          </a:xfrm>
          <a:prstGeom prst="rect">
            <a:avLst/>
          </a:prstGeom>
        </p:spPr>
        <p:txBody>
          <a:bodyPr vert="horz" lIns="91440" tIns="45720" rIns="91440" bIns="45720" rtlCol="0" anchor="ctr"/>
          <a:lstStyle>
            <a:lvl1pPr algn="l">
              <a:defRPr sz="1322">
                <a:solidFill>
                  <a:schemeClr val="tx1">
                    <a:tint val="75000"/>
                  </a:schemeClr>
                </a:solidFill>
              </a:defRPr>
            </a:lvl1pPr>
          </a:lstStyle>
          <a:p>
            <a:fld id="{FC3B6536-D835-4BB8-B7BB-3A405394E7DE}" type="datetimeFigureOut">
              <a:rPr lang="it-IT" smtClean="0"/>
              <a:t>14/12/2021</a:t>
            </a:fld>
            <a:endParaRPr lang="it-IT"/>
          </a:p>
        </p:txBody>
      </p:sp>
      <p:sp>
        <p:nvSpPr>
          <p:cNvPr id="5" name="Segnaposto piè di pagina 4"/>
          <p:cNvSpPr>
            <a:spLocks noGrp="1"/>
          </p:cNvSpPr>
          <p:nvPr>
            <p:ph type="ftr" sz="quarter" idx="3"/>
          </p:nvPr>
        </p:nvSpPr>
        <p:spPr>
          <a:xfrm>
            <a:off x="3653579" y="7003756"/>
            <a:ext cx="3386243" cy="402314"/>
          </a:xfrm>
          <a:prstGeom prst="rect">
            <a:avLst/>
          </a:prstGeom>
        </p:spPr>
        <p:txBody>
          <a:bodyPr vert="horz" lIns="91440" tIns="45720" rIns="91440" bIns="45720" rtlCol="0" anchor="ctr"/>
          <a:lstStyle>
            <a:lvl1pPr algn="ctr">
              <a:defRPr sz="1322">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7663603" y="7003756"/>
            <a:ext cx="2495127" cy="402314"/>
          </a:xfrm>
          <a:prstGeom prst="rect">
            <a:avLst/>
          </a:prstGeom>
        </p:spPr>
        <p:txBody>
          <a:bodyPr vert="horz" lIns="91440" tIns="45720" rIns="91440" bIns="45720" rtlCol="0" anchor="ctr"/>
          <a:lstStyle>
            <a:lvl1pPr algn="r">
              <a:defRPr sz="1322">
                <a:solidFill>
                  <a:schemeClr val="tx1">
                    <a:tint val="75000"/>
                  </a:schemeClr>
                </a:solidFill>
              </a:defRPr>
            </a:lvl1pPr>
          </a:lstStyle>
          <a:p>
            <a:fld id="{F352B5C7-1A16-49E2-9ECF-C1F0EDBE77E3}" type="slidenum">
              <a:rPr lang="it-IT" smtClean="0"/>
              <a:t>‹N›</a:t>
            </a:fld>
            <a:endParaRPr lang="it-IT"/>
          </a:p>
        </p:txBody>
      </p:sp>
    </p:spTree>
    <p:extLst>
      <p:ext uri="{BB962C8B-B14F-4D97-AF65-F5344CB8AC3E}">
        <p14:creationId xmlns:p14="http://schemas.microsoft.com/office/powerpoint/2010/main" val="392325479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ctr" defTabSz="1007577" rtl="0" eaLnBrk="1" latinLnBrk="0" hangingPunct="1">
        <a:spcBef>
          <a:spcPct val="0"/>
        </a:spcBef>
        <a:buNone/>
        <a:defRPr sz="4848" kern="1200">
          <a:solidFill>
            <a:schemeClr val="tx1"/>
          </a:solidFill>
          <a:latin typeface="+mj-lt"/>
          <a:ea typeface="+mj-ea"/>
          <a:cs typeface="+mj-cs"/>
        </a:defRPr>
      </a:lvl1pPr>
    </p:titleStyle>
    <p:bodyStyle>
      <a:lvl1pPr marL="377842" indent="-377842" algn="l" defTabSz="1007577" rtl="0" eaLnBrk="1" latinLnBrk="0" hangingPunct="1">
        <a:spcBef>
          <a:spcPct val="20000"/>
        </a:spcBef>
        <a:buFont typeface="Arial" panose="020B0604020202020204" pitchFamily="34" charset="0"/>
        <a:buChar char="•"/>
        <a:defRPr sz="3526" kern="1200">
          <a:solidFill>
            <a:schemeClr val="tx1"/>
          </a:solidFill>
          <a:latin typeface="+mn-lt"/>
          <a:ea typeface="+mn-ea"/>
          <a:cs typeface="+mn-cs"/>
        </a:defRPr>
      </a:lvl1pPr>
      <a:lvl2pPr marL="818657" indent="-314868" algn="l" defTabSz="1007577" rtl="0" eaLnBrk="1" latinLnBrk="0" hangingPunct="1">
        <a:spcBef>
          <a:spcPct val="20000"/>
        </a:spcBef>
        <a:buFont typeface="Arial" panose="020B0604020202020204" pitchFamily="34" charset="0"/>
        <a:buChar char="–"/>
        <a:defRPr sz="3085" kern="1200">
          <a:solidFill>
            <a:schemeClr val="tx1"/>
          </a:solidFill>
          <a:latin typeface="+mn-lt"/>
          <a:ea typeface="+mn-ea"/>
          <a:cs typeface="+mn-cs"/>
        </a:defRPr>
      </a:lvl2pPr>
      <a:lvl3pPr marL="1259472" indent="-251894" algn="l" defTabSz="1007577" rtl="0" eaLnBrk="1" latinLnBrk="0" hangingPunct="1">
        <a:spcBef>
          <a:spcPct val="20000"/>
        </a:spcBef>
        <a:buFont typeface="Arial" panose="020B0604020202020204" pitchFamily="34" charset="0"/>
        <a:buChar char="•"/>
        <a:defRPr sz="2645" kern="1200">
          <a:solidFill>
            <a:schemeClr val="tx1"/>
          </a:solidFill>
          <a:latin typeface="+mn-lt"/>
          <a:ea typeface="+mn-ea"/>
          <a:cs typeface="+mn-cs"/>
        </a:defRPr>
      </a:lvl3pPr>
      <a:lvl4pPr marL="1763260"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4pPr>
      <a:lvl5pPr marL="2267049"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5pPr>
      <a:lvl6pPr marL="2770838"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6pPr>
      <a:lvl7pPr marL="3274626"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7pPr>
      <a:lvl8pPr marL="3778415"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8pPr>
      <a:lvl9pPr marL="4282204" indent="-251894" algn="l" defTabSz="1007577" rtl="0" eaLnBrk="1" latinLnBrk="0" hangingPunct="1">
        <a:spcBef>
          <a:spcPct val="20000"/>
        </a:spcBef>
        <a:buFont typeface="Arial" panose="020B0604020202020204" pitchFamily="34" charset="0"/>
        <a:buChar char="•"/>
        <a:defRPr sz="2204" kern="1200">
          <a:solidFill>
            <a:schemeClr val="tx1"/>
          </a:solidFill>
          <a:latin typeface="+mn-lt"/>
          <a:ea typeface="+mn-ea"/>
          <a:cs typeface="+mn-cs"/>
        </a:defRPr>
      </a:lvl9pPr>
    </p:bodyStyle>
    <p:otherStyle>
      <a:defPPr>
        <a:defRPr lang="it-IT"/>
      </a:defPPr>
      <a:lvl1pPr marL="0" algn="l" defTabSz="1007577" rtl="0" eaLnBrk="1" latinLnBrk="0" hangingPunct="1">
        <a:defRPr sz="1983" kern="1200">
          <a:solidFill>
            <a:schemeClr val="tx1"/>
          </a:solidFill>
          <a:latin typeface="+mn-lt"/>
          <a:ea typeface="+mn-ea"/>
          <a:cs typeface="+mn-cs"/>
        </a:defRPr>
      </a:lvl1pPr>
      <a:lvl2pPr marL="503789" algn="l" defTabSz="1007577" rtl="0" eaLnBrk="1" latinLnBrk="0" hangingPunct="1">
        <a:defRPr sz="1983" kern="1200">
          <a:solidFill>
            <a:schemeClr val="tx1"/>
          </a:solidFill>
          <a:latin typeface="+mn-lt"/>
          <a:ea typeface="+mn-ea"/>
          <a:cs typeface="+mn-cs"/>
        </a:defRPr>
      </a:lvl2pPr>
      <a:lvl3pPr marL="1007577" algn="l" defTabSz="1007577" rtl="0" eaLnBrk="1" latinLnBrk="0" hangingPunct="1">
        <a:defRPr sz="1983" kern="1200">
          <a:solidFill>
            <a:schemeClr val="tx1"/>
          </a:solidFill>
          <a:latin typeface="+mn-lt"/>
          <a:ea typeface="+mn-ea"/>
          <a:cs typeface="+mn-cs"/>
        </a:defRPr>
      </a:lvl3pPr>
      <a:lvl4pPr marL="1511366" algn="l" defTabSz="1007577" rtl="0" eaLnBrk="1" latinLnBrk="0" hangingPunct="1">
        <a:defRPr sz="1983" kern="1200">
          <a:solidFill>
            <a:schemeClr val="tx1"/>
          </a:solidFill>
          <a:latin typeface="+mn-lt"/>
          <a:ea typeface="+mn-ea"/>
          <a:cs typeface="+mn-cs"/>
        </a:defRPr>
      </a:lvl4pPr>
      <a:lvl5pPr marL="2015155" algn="l" defTabSz="1007577" rtl="0" eaLnBrk="1" latinLnBrk="0" hangingPunct="1">
        <a:defRPr sz="1983" kern="1200">
          <a:solidFill>
            <a:schemeClr val="tx1"/>
          </a:solidFill>
          <a:latin typeface="+mn-lt"/>
          <a:ea typeface="+mn-ea"/>
          <a:cs typeface="+mn-cs"/>
        </a:defRPr>
      </a:lvl5pPr>
      <a:lvl6pPr marL="2518943" algn="l" defTabSz="1007577" rtl="0" eaLnBrk="1" latinLnBrk="0" hangingPunct="1">
        <a:defRPr sz="1983" kern="1200">
          <a:solidFill>
            <a:schemeClr val="tx1"/>
          </a:solidFill>
          <a:latin typeface="+mn-lt"/>
          <a:ea typeface="+mn-ea"/>
          <a:cs typeface="+mn-cs"/>
        </a:defRPr>
      </a:lvl6pPr>
      <a:lvl7pPr marL="3022732" algn="l" defTabSz="1007577" rtl="0" eaLnBrk="1" latinLnBrk="0" hangingPunct="1">
        <a:defRPr sz="1983" kern="1200">
          <a:solidFill>
            <a:schemeClr val="tx1"/>
          </a:solidFill>
          <a:latin typeface="+mn-lt"/>
          <a:ea typeface="+mn-ea"/>
          <a:cs typeface="+mn-cs"/>
        </a:defRPr>
      </a:lvl7pPr>
      <a:lvl8pPr marL="3526521" algn="l" defTabSz="1007577" rtl="0" eaLnBrk="1" latinLnBrk="0" hangingPunct="1">
        <a:defRPr sz="1983" kern="1200">
          <a:solidFill>
            <a:schemeClr val="tx1"/>
          </a:solidFill>
          <a:latin typeface="+mn-lt"/>
          <a:ea typeface="+mn-ea"/>
          <a:cs typeface="+mn-cs"/>
        </a:defRPr>
      </a:lvl8pPr>
      <a:lvl9pPr marL="4030309" algn="l" defTabSz="1007577" rtl="0" eaLnBrk="1" latinLnBrk="0" hangingPunct="1">
        <a:defRPr sz="198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a:p>
          <a:p>
            <a:endParaRPr lang="it-IT" dirty="0"/>
          </a:p>
          <a:p>
            <a:endParaRPr lang="it-IT" dirty="0"/>
          </a:p>
          <a:p>
            <a:endParaRPr lang="it-IT" dirty="0"/>
          </a:p>
        </p:txBody>
      </p:sp>
      <p:sp>
        <p:nvSpPr>
          <p:cNvPr id="2" name="Sottotitolo 2"/>
          <p:cNvSpPr txBox="1">
            <a:spLocks/>
          </p:cNvSpPr>
          <p:nvPr/>
        </p:nvSpPr>
        <p:spPr>
          <a:xfrm>
            <a:off x="2298699" y="3092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a:t>
            </a:fld>
            <a:endParaRPr lang="it-IT" sz="1100" dirty="0">
              <a:solidFill>
                <a:schemeClr val="bg1"/>
              </a:solidFill>
            </a:endParaRPr>
          </a:p>
        </p:txBody>
      </p:sp>
      <p:sp>
        <p:nvSpPr>
          <p:cNvPr id="7" name="CasellaDiTesto 6"/>
          <p:cNvSpPr txBox="1"/>
          <p:nvPr/>
        </p:nvSpPr>
        <p:spPr>
          <a:xfrm>
            <a:off x="381000" y="958850"/>
            <a:ext cx="1435100" cy="338554"/>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p:txBody>
      </p:sp>
      <p:sp>
        <p:nvSpPr>
          <p:cNvPr id="11" name="CasellaDiTesto 10"/>
          <p:cNvSpPr txBox="1"/>
          <p:nvPr/>
        </p:nvSpPr>
        <p:spPr>
          <a:xfrm>
            <a:off x="7251700" y="6604437"/>
            <a:ext cx="3632200" cy="307777"/>
          </a:xfrm>
          <a:prstGeom prst="rect">
            <a:avLst/>
          </a:prstGeom>
          <a:noFill/>
        </p:spPr>
        <p:txBody>
          <a:bodyPr wrap="square" rtlCol="0">
            <a:spAutoFit/>
          </a:bodyPr>
          <a:lstStyle/>
          <a:p>
            <a:r>
              <a:rPr lang="it-IT" sz="1400" dirty="0"/>
              <a:t>Commissione Consiliare 14 dicembre 2021 </a:t>
            </a:r>
          </a:p>
        </p:txBody>
      </p:sp>
      <p:sp>
        <p:nvSpPr>
          <p:cNvPr id="12" name="Rettangolo 11"/>
          <p:cNvSpPr/>
          <p:nvPr/>
        </p:nvSpPr>
        <p:spPr>
          <a:xfrm>
            <a:off x="1536700" y="1568450"/>
            <a:ext cx="8969161" cy="424731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Quarta </a:t>
            </a:r>
            <a:r>
              <a:rPr lang="it-IT"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Revisione periodica delle </a:t>
            </a: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partecipazioni societarie detenute </a:t>
            </a:r>
            <a:r>
              <a:rPr lang="it-IT"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dal Comune di Milano, </a:t>
            </a: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ai sensi</a:t>
            </a:r>
          </a:p>
          <a:p>
            <a:pPr algn="ctr">
              <a:lnSpc>
                <a:spcPct val="150000"/>
              </a:lnSpc>
            </a:pP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dell’art. 20 del </a:t>
            </a:r>
            <a:r>
              <a:rPr lang="it-IT" sz="2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D.Lgs.</a:t>
            </a: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19 agosto 2016 n. 175 </a:t>
            </a:r>
          </a:p>
          <a:p>
            <a:pPr algn="ctr">
              <a:lnSpc>
                <a:spcPct val="150000"/>
              </a:lnSpc>
            </a:pP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 successive modificazioni. </a:t>
            </a:r>
          </a:p>
          <a:p>
            <a:pPr algn="ctr">
              <a:lnSpc>
                <a:spcPct val="150000"/>
              </a:lnSpc>
            </a:pPr>
            <a:r>
              <a:rPr lang="it-IT"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it-IT"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Ricognizione delle partecipazioni detenute direttamente ed          indirettamente al 31 dicembre 2020.</a:t>
            </a:r>
          </a:p>
          <a:p>
            <a:pPr algn="ctr">
              <a:lnSpc>
                <a:spcPct val="150000"/>
              </a:lnSpc>
            </a:pPr>
            <a:r>
              <a:rPr lang="it-IT"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 Stato di attuazione delle misure di razionalizzazione individuate</a:t>
            </a:r>
          </a:p>
          <a:p>
            <a:pPr algn="ctr">
              <a:lnSpc>
                <a:spcPct val="150000"/>
              </a:lnSpc>
            </a:pPr>
            <a:r>
              <a:rPr lang="it-IT"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nelle precedenti revisioni.</a:t>
            </a: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Tree>
    <p:extLst>
      <p:ext uri="{BB962C8B-B14F-4D97-AF65-F5344CB8AC3E}">
        <p14:creationId xmlns:p14="http://schemas.microsoft.com/office/powerpoint/2010/main" val="178615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10</a:t>
            </a:fld>
            <a:endParaRPr lang="it-IT" dirty="0"/>
          </a:p>
        </p:txBody>
      </p:sp>
      <p:sp>
        <p:nvSpPr>
          <p:cNvPr id="3" name="Rettangolo 2"/>
          <p:cNvSpPr/>
          <p:nvPr/>
        </p:nvSpPr>
        <p:spPr>
          <a:xfrm>
            <a:off x="1993900" y="1797050"/>
            <a:ext cx="7924800" cy="2739211"/>
          </a:xfrm>
          <a:prstGeom prst="rect">
            <a:avLst/>
          </a:prstGeom>
        </p:spPr>
        <p:txBody>
          <a:bodyPr wrap="square">
            <a:spAutoFit/>
          </a:bodyPr>
          <a:lstStyle/>
          <a:p>
            <a:pPr algn="just">
              <a:spcBef>
                <a:spcPts val="600"/>
              </a:spcBef>
            </a:pPr>
            <a:r>
              <a:rPr lang="it-IT" dirty="0"/>
              <a:t>Con deliberazione di Consiglio comunale n. 50 del 16 dicembre 2019 è stata approvata la seconda ricognizione periodica ordinaria che ha riguardato le partecipazioni societarie detenute dal Comune di Milano, direttamente e indirettamente, alla data del 31 dicembre 2018.</a:t>
            </a:r>
          </a:p>
          <a:p>
            <a:pPr algn="just">
              <a:spcBef>
                <a:spcPts val="600"/>
              </a:spcBef>
            </a:pPr>
            <a:r>
              <a:rPr lang="it-IT" dirty="0"/>
              <a:t>Il relativo Piano di riassetto prevedeva:</a:t>
            </a:r>
          </a:p>
          <a:p>
            <a:pPr algn="just">
              <a:spcBef>
                <a:spcPts val="600"/>
              </a:spcBef>
            </a:pPr>
            <a:r>
              <a:rPr lang="it-IT" dirty="0"/>
              <a:t>- la cessione a titolo oneroso della partecipazione in AIR Liquid Italia S.p.A. (diretta, quota 0,45% pervenuta al Comune di Milano per lascito testamentario a favore del Civico Museo di Storia Naturale, con connesso vincolo di destinazione dei relativi proventi) - Operazione in corso.</a:t>
            </a:r>
          </a:p>
        </p:txBody>
      </p:sp>
      <p:sp>
        <p:nvSpPr>
          <p:cNvPr id="6" name="Rettangolo 5"/>
          <p:cNvSpPr/>
          <p:nvPr/>
        </p:nvSpPr>
        <p:spPr>
          <a:xfrm>
            <a:off x="2336800" y="349250"/>
            <a:ext cx="7239000" cy="369332"/>
          </a:xfrm>
          <a:prstGeom prst="rect">
            <a:avLst/>
          </a:prstGeom>
        </p:spPr>
        <p:txBody>
          <a:bodyPr wrap="square">
            <a:spAutoFit/>
          </a:bodyPr>
          <a:lstStyle/>
          <a:p>
            <a:pPr algn="ctr"/>
            <a:r>
              <a:rPr lang="it-IT" b="1" dirty="0">
                <a:solidFill>
                  <a:srgbClr val="FF0000"/>
                </a:solidFill>
              </a:rPr>
              <a:t>SECONDA REVISIONE PERIODICA</a:t>
            </a:r>
          </a:p>
        </p:txBody>
      </p:sp>
      <p:sp>
        <p:nvSpPr>
          <p:cNvPr id="5" name="CasellaDiTesto 4"/>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Immagine 7"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428122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11</a:t>
            </a:fld>
            <a:endParaRPr lang="it-IT" dirty="0"/>
          </a:p>
        </p:txBody>
      </p:sp>
      <p:sp>
        <p:nvSpPr>
          <p:cNvPr id="3" name="Rettangolo 2"/>
          <p:cNvSpPr/>
          <p:nvPr/>
        </p:nvSpPr>
        <p:spPr>
          <a:xfrm>
            <a:off x="1993900" y="1949450"/>
            <a:ext cx="7924800" cy="2308324"/>
          </a:xfrm>
          <a:prstGeom prst="rect">
            <a:avLst/>
          </a:prstGeom>
        </p:spPr>
        <p:txBody>
          <a:bodyPr wrap="square">
            <a:spAutoFit/>
          </a:bodyPr>
          <a:lstStyle/>
          <a:p>
            <a:pPr algn="just"/>
            <a:r>
              <a:rPr lang="it-IT" dirty="0"/>
              <a:t>Con deliberazione di Consiglio comunale n. 75 del 16 dicembre 2020 è stata approvata la terza ricognizione periodica ordinaria che ha riguardato le partecipazioni societarie detenute dal Comune di Milano, direttamente e indirettamente, alla data del 31 dicembre 2019.</a:t>
            </a:r>
          </a:p>
          <a:p>
            <a:pPr algn="just"/>
            <a:endParaRPr lang="it-IT" dirty="0"/>
          </a:p>
          <a:p>
            <a:pPr algn="just"/>
            <a:r>
              <a:rPr lang="it-IT" dirty="0"/>
              <a:t>In esito alla suddetta ricognizione non sono state previste misure di razionalizzazione ulteriori rispetto a quelle individuate con i precedenti Piani di riassetto. </a:t>
            </a:r>
          </a:p>
        </p:txBody>
      </p:sp>
      <p:sp>
        <p:nvSpPr>
          <p:cNvPr id="6" name="Rettangolo 5"/>
          <p:cNvSpPr/>
          <p:nvPr/>
        </p:nvSpPr>
        <p:spPr>
          <a:xfrm>
            <a:off x="2336800" y="416891"/>
            <a:ext cx="7239000" cy="369332"/>
          </a:xfrm>
          <a:prstGeom prst="rect">
            <a:avLst/>
          </a:prstGeom>
        </p:spPr>
        <p:txBody>
          <a:bodyPr wrap="square">
            <a:spAutoFit/>
          </a:bodyPr>
          <a:lstStyle/>
          <a:p>
            <a:pPr algn="ctr"/>
            <a:r>
              <a:rPr lang="it-IT" b="1" dirty="0">
                <a:solidFill>
                  <a:srgbClr val="FF0000"/>
                </a:solidFill>
              </a:rPr>
              <a:t>TERZA REVISIONE PERIODICA</a:t>
            </a:r>
          </a:p>
        </p:txBody>
      </p:sp>
      <p:sp>
        <p:nvSpPr>
          <p:cNvPr id="8" name="CasellaDiTesto 7"/>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9" name="CasellaDiTesto 8"/>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332351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p:txBody>
          <a:bodyPr/>
          <a:lstStyle/>
          <a:p>
            <a:fld id="{B6F15528-21DE-4FAA-801E-634DDDAF4B2B}" type="slidenum">
              <a:rPr lang="it-IT" smtClean="0"/>
              <a:t>12</a:t>
            </a:fld>
            <a:endParaRPr lang="it-IT"/>
          </a:p>
        </p:txBody>
      </p:sp>
      <p:sp>
        <p:nvSpPr>
          <p:cNvPr id="4" name="CasellaDiTesto 3"/>
          <p:cNvSpPr txBox="1"/>
          <p:nvPr/>
        </p:nvSpPr>
        <p:spPr>
          <a:xfrm>
            <a:off x="3822700" y="349250"/>
            <a:ext cx="4586512" cy="369332"/>
          </a:xfrm>
          <a:prstGeom prst="rect">
            <a:avLst/>
          </a:prstGeom>
          <a:noFill/>
        </p:spPr>
        <p:txBody>
          <a:bodyPr wrap="none" rtlCol="0">
            <a:spAutoFit/>
          </a:bodyPr>
          <a:lstStyle/>
          <a:p>
            <a:r>
              <a:rPr lang="it-IT" b="1" dirty="0">
                <a:solidFill>
                  <a:srgbClr val="FF0000"/>
                </a:solidFill>
              </a:rPr>
              <a:t>QUARTA REVISIONE PERIODICA – PERIMETRO </a:t>
            </a:r>
          </a:p>
        </p:txBody>
      </p:sp>
      <p:sp>
        <p:nvSpPr>
          <p:cNvPr id="5" name="CasellaDiTesto 4"/>
          <p:cNvSpPr txBox="1"/>
          <p:nvPr/>
        </p:nvSpPr>
        <p:spPr>
          <a:xfrm>
            <a:off x="2451100" y="1568450"/>
            <a:ext cx="6934200" cy="2862322"/>
          </a:xfrm>
          <a:prstGeom prst="rect">
            <a:avLst/>
          </a:prstGeom>
          <a:noFill/>
        </p:spPr>
        <p:txBody>
          <a:bodyPr wrap="square" rtlCol="0">
            <a:spAutoFit/>
          </a:bodyPr>
          <a:lstStyle/>
          <a:p>
            <a:pPr algn="just"/>
            <a:r>
              <a:rPr lang="it-IT" dirty="0"/>
              <a:t>La quarta revisione periodica ha riguardato tutte le partecipazioni, direttamente ed indirettamente detenute dal Comune di Milano al 31 dicembre 2020 rientranti nel perimetro della ricognizione come </a:t>
            </a:r>
            <a:r>
              <a:rPr lang="it-IT" dirty="0" err="1"/>
              <a:t>descitto</a:t>
            </a:r>
            <a:r>
              <a:rPr lang="it-IT" dirty="0"/>
              <a:t> nelle </a:t>
            </a:r>
            <a:r>
              <a:rPr lang="it-IT" dirty="0" err="1"/>
              <a:t>slides</a:t>
            </a:r>
            <a:r>
              <a:rPr lang="it-IT" dirty="0"/>
              <a:t> precedenti.</a:t>
            </a:r>
          </a:p>
          <a:p>
            <a:pPr algn="just"/>
            <a:endParaRPr lang="it-IT" dirty="0"/>
          </a:p>
          <a:p>
            <a:pPr algn="just"/>
            <a:r>
              <a:rPr lang="it-IT" dirty="0"/>
              <a:t>In particolare la ricognizione ha riguardato:</a:t>
            </a:r>
          </a:p>
          <a:p>
            <a:pPr algn="just"/>
            <a:endParaRPr lang="it-IT" dirty="0"/>
          </a:p>
          <a:p>
            <a:pPr marL="285750" indent="-285750" algn="just">
              <a:buFontTx/>
              <a:buChar char="-"/>
            </a:pPr>
            <a:r>
              <a:rPr lang="it-IT" dirty="0"/>
              <a:t>n.  14   partecipazioni societarie detenute direttamente;</a:t>
            </a:r>
          </a:p>
          <a:p>
            <a:pPr marL="285750" indent="-285750" algn="just">
              <a:buFontTx/>
              <a:buChar char="-"/>
            </a:pPr>
            <a:r>
              <a:rPr lang="it-IT" dirty="0"/>
              <a:t>n. 23 partecipazioni societarie detenute per il tramite di società partecipate direttamente dal Comune di Milano. </a:t>
            </a:r>
          </a:p>
        </p:txBody>
      </p:sp>
      <p:sp>
        <p:nvSpPr>
          <p:cNvPr id="6" name="CasellaDiTesto 5"/>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Picture 9"/>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499100" y="4749800"/>
            <a:ext cx="26670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descr="semplice_orrizontale_colore"/>
          <p:cNvPicPr/>
          <p:nvPr/>
        </p:nvPicPr>
        <p:blipFill>
          <a:blip r:embed="rId3"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22597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03646" y="752854"/>
            <a:ext cx="8947417" cy="50376"/>
          </a:xfrm>
          <a:custGeom>
            <a:avLst/>
            <a:gdLst/>
            <a:ahLst/>
            <a:cxnLst/>
            <a:rect l="l" t="t" r="r" b="b"/>
            <a:pathLst>
              <a:path w="9144000" h="44450">
                <a:moveTo>
                  <a:pt x="9143996" y="44195"/>
                </a:moveTo>
                <a:lnTo>
                  <a:pt x="9143996" y="24383"/>
                </a:lnTo>
                <a:lnTo>
                  <a:pt x="0" y="0"/>
                </a:lnTo>
                <a:lnTo>
                  <a:pt x="0" y="19811"/>
                </a:lnTo>
                <a:lnTo>
                  <a:pt x="9143996" y="44195"/>
                </a:lnTo>
                <a:close/>
              </a:path>
            </a:pathLst>
          </a:custGeom>
          <a:solidFill>
            <a:srgbClr val="CC0000"/>
          </a:solidFill>
        </p:spPr>
        <p:txBody>
          <a:bodyPr wrap="square" lIns="0" tIns="0" rIns="0" bIns="0" rtlCol="0"/>
          <a:lstStyle/>
          <a:p>
            <a:pPr defTabSz="1007577"/>
            <a:endParaRPr sz="1983">
              <a:solidFill>
                <a:prstClr val="black"/>
              </a:solidFill>
              <a:latin typeface="Calibri"/>
            </a:endParaRPr>
          </a:p>
        </p:txBody>
      </p:sp>
      <p:sp>
        <p:nvSpPr>
          <p:cNvPr id="98" name="object 98"/>
          <p:cNvSpPr txBox="1"/>
          <p:nvPr/>
        </p:nvSpPr>
        <p:spPr>
          <a:xfrm>
            <a:off x="1723789" y="337367"/>
            <a:ext cx="8062291" cy="203454"/>
          </a:xfrm>
          <a:prstGeom prst="rect">
            <a:avLst/>
          </a:prstGeom>
        </p:spPr>
        <p:txBody>
          <a:bodyPr vert="horz" wrap="square" lIns="0" tIns="0" rIns="0" bIns="0" rtlCol="0">
            <a:spAutoFit/>
          </a:bodyPr>
          <a:lstStyle/>
          <a:p>
            <a:pPr algn="ctr" defTabSz="1007577"/>
            <a:r>
              <a:rPr lang="it-IT" sz="1322" b="1" spc="-4" dirty="0">
                <a:solidFill>
                  <a:srgbClr val="FF0000"/>
                </a:solidFill>
                <a:latin typeface="Arial"/>
                <a:cs typeface="Arial"/>
              </a:rPr>
              <a:t>QUARTA REVISIONE PERIODICA: GRAFICO DELLE PARTECIPAZIONI DETENUTE AL 31.12.2020</a:t>
            </a:r>
            <a:endParaRPr lang="it-IT" sz="1322" b="1" dirty="0">
              <a:solidFill>
                <a:srgbClr val="FF0000"/>
              </a:solidFill>
              <a:latin typeface="Arial"/>
              <a:cs typeface="Arial"/>
            </a:endParaRPr>
          </a:p>
        </p:txBody>
      </p:sp>
      <p:sp>
        <p:nvSpPr>
          <p:cNvPr id="99" name="Rettangolo 98"/>
          <p:cNvSpPr/>
          <p:nvPr/>
        </p:nvSpPr>
        <p:spPr>
          <a:xfrm>
            <a:off x="3456103" y="849350"/>
            <a:ext cx="3890333" cy="203454"/>
          </a:xfrm>
          <a:prstGeom prst="rect">
            <a:avLst/>
          </a:prstGeom>
        </p:spPr>
        <p:txBody>
          <a:bodyPr vert="horz" wrap="square" lIns="0" tIns="0" rIns="0" bIns="0" rtlCol="0">
            <a:spAutoFit/>
          </a:bodyPr>
          <a:lstStyle/>
          <a:p>
            <a:pPr algn="ctr" defTabSz="1007577"/>
            <a:r>
              <a:rPr lang="it-IT" sz="1322" b="1" spc="-4" dirty="0">
                <a:solidFill>
                  <a:prstClr val="black"/>
                </a:solidFill>
                <a:latin typeface="Arial"/>
                <a:cs typeface="Arial"/>
              </a:rPr>
              <a:t>Grafico delle relazioni tra partecipazioni</a:t>
            </a:r>
          </a:p>
        </p:txBody>
      </p:sp>
      <p:pic>
        <p:nvPicPr>
          <p:cNvPr id="102" name="Picture 2" descr="image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244" y="231391"/>
            <a:ext cx="749897" cy="46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CasellaDiTesto 86"/>
          <p:cNvSpPr txBox="1"/>
          <p:nvPr/>
        </p:nvSpPr>
        <p:spPr>
          <a:xfrm>
            <a:off x="491960" y="803229"/>
            <a:ext cx="1666186" cy="329577"/>
          </a:xfrm>
          <a:prstGeom prst="rect">
            <a:avLst/>
          </a:prstGeom>
          <a:noFill/>
        </p:spPr>
        <p:txBody>
          <a:bodyPr wrap="square" rtlCol="0">
            <a:spAutoFit/>
          </a:bodyPr>
          <a:lstStyle/>
          <a:p>
            <a:pPr defTabSz="1007577"/>
            <a:r>
              <a:rPr lang="it-IT" sz="771" dirty="0">
                <a:solidFill>
                  <a:prstClr val="black"/>
                </a:solidFill>
                <a:latin typeface="Calibri"/>
              </a:rPr>
              <a:t>DIREZIONE BILANCIO E PARTECIPATE</a:t>
            </a:r>
          </a:p>
          <a:p>
            <a:pPr defTabSz="1007577"/>
            <a:r>
              <a:rPr lang="it-IT" sz="771" dirty="0">
                <a:solidFill>
                  <a:prstClr val="black"/>
                </a:solidFill>
                <a:latin typeface="Calibri"/>
              </a:rPr>
              <a:t>AREA PARTECIPATE </a:t>
            </a:r>
          </a:p>
        </p:txBody>
      </p:sp>
      <p:sp>
        <p:nvSpPr>
          <p:cNvPr id="91" name="Rettangolo 90"/>
          <p:cNvSpPr/>
          <p:nvPr/>
        </p:nvSpPr>
        <p:spPr>
          <a:xfrm>
            <a:off x="8698034" y="4719872"/>
            <a:ext cx="1381988" cy="44444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89" name="Rettangolo 88"/>
          <p:cNvSpPr/>
          <p:nvPr/>
        </p:nvSpPr>
        <p:spPr>
          <a:xfrm>
            <a:off x="8667192" y="3638887"/>
            <a:ext cx="1381988" cy="6234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85" name="Rettangolo 84"/>
          <p:cNvSpPr/>
          <p:nvPr/>
        </p:nvSpPr>
        <p:spPr>
          <a:xfrm>
            <a:off x="8654127" y="2872351"/>
            <a:ext cx="1377967" cy="3958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72" name="Rettangolo 71"/>
          <p:cNvSpPr/>
          <p:nvPr/>
        </p:nvSpPr>
        <p:spPr>
          <a:xfrm>
            <a:off x="8670575" y="2132564"/>
            <a:ext cx="1381988" cy="3691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71" name="Rettangolo 70"/>
          <p:cNvSpPr/>
          <p:nvPr/>
        </p:nvSpPr>
        <p:spPr>
          <a:xfrm>
            <a:off x="527135" y="6265070"/>
            <a:ext cx="1510915" cy="412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70" name="Rettangolo 69"/>
          <p:cNvSpPr/>
          <p:nvPr/>
        </p:nvSpPr>
        <p:spPr>
          <a:xfrm>
            <a:off x="461281" y="5148515"/>
            <a:ext cx="1595534" cy="3005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69" name="Rettangolo 68"/>
          <p:cNvSpPr/>
          <p:nvPr/>
        </p:nvSpPr>
        <p:spPr>
          <a:xfrm>
            <a:off x="2562719" y="2711493"/>
            <a:ext cx="1766542" cy="4592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68" name="Rettangolo 67"/>
          <p:cNvSpPr/>
          <p:nvPr/>
        </p:nvSpPr>
        <p:spPr>
          <a:xfrm>
            <a:off x="461969" y="4496152"/>
            <a:ext cx="1666185" cy="36902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dirty="0">
              <a:solidFill>
                <a:prstClr val="white"/>
              </a:solidFill>
              <a:latin typeface="Calibri"/>
            </a:endParaRPr>
          </a:p>
        </p:txBody>
      </p:sp>
      <p:sp>
        <p:nvSpPr>
          <p:cNvPr id="66" name="Rettangolo 65"/>
          <p:cNvSpPr/>
          <p:nvPr/>
        </p:nvSpPr>
        <p:spPr>
          <a:xfrm>
            <a:off x="439665" y="3434144"/>
            <a:ext cx="1597243" cy="7698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65" name="Rettangolo 64"/>
          <p:cNvSpPr/>
          <p:nvPr/>
        </p:nvSpPr>
        <p:spPr>
          <a:xfrm>
            <a:off x="489599" y="2696237"/>
            <a:ext cx="1581215" cy="3892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63" name="Rettangolo 62"/>
          <p:cNvSpPr/>
          <p:nvPr/>
        </p:nvSpPr>
        <p:spPr>
          <a:xfrm>
            <a:off x="491962" y="2081963"/>
            <a:ext cx="1612974" cy="2882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142" name="Rettangolo 141"/>
          <p:cNvSpPr/>
          <p:nvPr/>
        </p:nvSpPr>
        <p:spPr>
          <a:xfrm>
            <a:off x="6129729" y="2174223"/>
            <a:ext cx="1269474" cy="2882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22" name="object 22"/>
          <p:cNvSpPr txBox="1"/>
          <p:nvPr/>
        </p:nvSpPr>
        <p:spPr>
          <a:xfrm>
            <a:off x="808748" y="2141326"/>
            <a:ext cx="1115386" cy="169598"/>
          </a:xfrm>
          <a:prstGeom prst="rect">
            <a:avLst/>
          </a:prstGeom>
        </p:spPr>
        <p:txBody>
          <a:bodyPr vert="horz" wrap="square" lIns="0" tIns="0" rIns="0" bIns="0" rtlCol="0">
            <a:spAutoFit/>
          </a:bodyPr>
          <a:lstStyle/>
          <a:p>
            <a:pPr marL="12270" defTabSz="1007577"/>
            <a:r>
              <a:rPr sz="1102" spc="-4" dirty="0">
                <a:solidFill>
                  <a:prstClr val="black"/>
                </a:solidFill>
                <a:latin typeface="Calibri"/>
                <a:cs typeface="Calibri"/>
              </a:rPr>
              <a:t>A</a:t>
            </a:r>
            <a:r>
              <a:rPr sz="1102" dirty="0">
                <a:solidFill>
                  <a:prstClr val="black"/>
                </a:solidFill>
                <a:latin typeface="Calibri"/>
                <a:cs typeface="Calibri"/>
              </a:rPr>
              <a:t>M</a:t>
            </a:r>
            <a:r>
              <a:rPr sz="1102" spc="-4" dirty="0">
                <a:solidFill>
                  <a:prstClr val="black"/>
                </a:solidFill>
                <a:latin typeface="Calibri"/>
                <a:cs typeface="Calibri"/>
              </a:rPr>
              <a:t>A</a:t>
            </a:r>
            <a:r>
              <a:rPr sz="1102" dirty="0">
                <a:solidFill>
                  <a:prstClr val="black"/>
                </a:solidFill>
                <a:latin typeface="Calibri"/>
                <a:cs typeface="Calibri"/>
              </a:rPr>
              <a:t>T</a:t>
            </a:r>
            <a:r>
              <a:rPr sz="1102" spc="-34" dirty="0">
                <a:solidFill>
                  <a:prstClr val="black"/>
                </a:solidFill>
                <a:latin typeface="Times New Roman"/>
                <a:cs typeface="Times New Roman"/>
              </a:rPr>
              <a:t> </a:t>
            </a:r>
            <a:r>
              <a:rPr lang="it-IT" sz="1102" spc="-34" dirty="0">
                <a:solidFill>
                  <a:prstClr val="black"/>
                </a:solidFill>
                <a:latin typeface="Times New Roman"/>
                <a:cs typeface="Times New Roman"/>
              </a:rPr>
              <a:t>S.</a:t>
            </a:r>
            <a:r>
              <a:rPr sz="1102" spc="-4" dirty="0">
                <a:solidFill>
                  <a:prstClr val="black"/>
                </a:solidFill>
                <a:latin typeface="Calibri"/>
                <a:cs typeface="Calibri"/>
              </a:rPr>
              <a:t>r</a:t>
            </a:r>
            <a:r>
              <a:rPr lang="it-IT" sz="1102" spc="-4" dirty="0">
                <a:solidFill>
                  <a:prstClr val="black"/>
                </a:solidFill>
                <a:latin typeface="Calibri"/>
                <a:cs typeface="Calibri"/>
              </a:rPr>
              <a:t>.</a:t>
            </a:r>
            <a:r>
              <a:rPr sz="1102" dirty="0">
                <a:solidFill>
                  <a:prstClr val="black"/>
                </a:solidFill>
                <a:latin typeface="Calibri"/>
                <a:cs typeface="Calibri"/>
              </a:rPr>
              <a:t>l</a:t>
            </a:r>
            <a:r>
              <a:rPr lang="it-IT" sz="1102" dirty="0">
                <a:solidFill>
                  <a:prstClr val="black"/>
                </a:solidFill>
                <a:latin typeface="Calibri"/>
                <a:cs typeface="Calibri"/>
              </a:rPr>
              <a:t>.</a:t>
            </a:r>
            <a:r>
              <a:rPr sz="1102" spc="-24" dirty="0">
                <a:solidFill>
                  <a:prstClr val="black"/>
                </a:solidFill>
                <a:latin typeface="Times New Roman"/>
                <a:cs typeface="Times New Roman"/>
              </a:rPr>
              <a:t> </a:t>
            </a:r>
            <a:r>
              <a:rPr sz="1102" dirty="0">
                <a:solidFill>
                  <a:prstClr val="black"/>
                </a:solidFill>
                <a:latin typeface="Calibri"/>
                <a:cs typeface="Calibri"/>
              </a:rPr>
              <a:t>(100%)</a:t>
            </a:r>
          </a:p>
        </p:txBody>
      </p:sp>
      <p:sp>
        <p:nvSpPr>
          <p:cNvPr id="64" name="object 64"/>
          <p:cNvSpPr/>
          <p:nvPr/>
        </p:nvSpPr>
        <p:spPr>
          <a:xfrm>
            <a:off x="4210108" y="1163840"/>
            <a:ext cx="2147719" cy="453974"/>
          </a:xfrm>
          <a:prstGeom prst="rect">
            <a:avLst/>
          </a:prstGeom>
          <a:solidFill>
            <a:schemeClr val="accent6">
              <a:lumMod val="40000"/>
              <a:lumOff val="60000"/>
            </a:schemeClr>
          </a:solidFill>
          <a:ln w="12700">
            <a:solidFill>
              <a:srgbClr val="0070C0"/>
            </a:solidFill>
          </a:ln>
        </p:spPr>
        <p:txBody>
          <a:bodyPr wrap="square" lIns="0" tIns="0" rIns="0" bIns="0" rtlCol="0"/>
          <a:lstStyle/>
          <a:p>
            <a:pPr defTabSz="1007577"/>
            <a:endParaRPr sz="1983">
              <a:solidFill>
                <a:prstClr val="black"/>
              </a:solidFill>
              <a:latin typeface="Calibri"/>
            </a:endParaRPr>
          </a:p>
        </p:txBody>
      </p:sp>
      <p:sp>
        <p:nvSpPr>
          <p:cNvPr id="73" name="object 73"/>
          <p:cNvSpPr txBox="1"/>
          <p:nvPr/>
        </p:nvSpPr>
        <p:spPr>
          <a:xfrm>
            <a:off x="627577" y="5233300"/>
            <a:ext cx="1225386" cy="169598"/>
          </a:xfrm>
          <a:prstGeom prst="rect">
            <a:avLst/>
          </a:prstGeom>
        </p:spPr>
        <p:txBody>
          <a:bodyPr vert="horz" wrap="square" lIns="0" tIns="0" rIns="0" bIns="0" rtlCol="0">
            <a:spAutoFit/>
          </a:bodyPr>
          <a:lstStyle/>
          <a:p>
            <a:pPr marL="11657" marR="4908" algn="ctr" defTabSz="1007577"/>
            <a:r>
              <a:rPr sz="1102" dirty="0">
                <a:solidFill>
                  <a:prstClr val="black"/>
                </a:solidFill>
                <a:latin typeface="Calibri"/>
                <a:cs typeface="Calibri"/>
              </a:rPr>
              <a:t>MM</a:t>
            </a:r>
            <a:r>
              <a:rPr lang="it-IT" sz="1102" dirty="0">
                <a:solidFill>
                  <a:prstClr val="black"/>
                </a:solidFill>
                <a:latin typeface="Calibri"/>
                <a:cs typeface="Calibri"/>
              </a:rPr>
              <a:t> </a:t>
            </a:r>
            <a:r>
              <a:rPr sz="1102" spc="-48"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dirty="0">
                <a:solidFill>
                  <a:prstClr val="black"/>
                </a:solidFill>
                <a:latin typeface="Times New Roman"/>
                <a:cs typeface="Times New Roman"/>
              </a:rPr>
              <a:t> </a:t>
            </a:r>
            <a:r>
              <a:rPr sz="1102" dirty="0">
                <a:solidFill>
                  <a:prstClr val="black"/>
                </a:solidFill>
                <a:latin typeface="Calibri"/>
                <a:cs typeface="Calibri"/>
              </a:rPr>
              <a:t>(100%)</a:t>
            </a:r>
          </a:p>
        </p:txBody>
      </p:sp>
      <p:sp>
        <p:nvSpPr>
          <p:cNvPr id="74" name="object 74"/>
          <p:cNvSpPr txBox="1"/>
          <p:nvPr/>
        </p:nvSpPr>
        <p:spPr>
          <a:xfrm>
            <a:off x="426461" y="4594065"/>
            <a:ext cx="1625844" cy="169598"/>
          </a:xfrm>
          <a:prstGeom prst="rect">
            <a:avLst/>
          </a:prstGeom>
        </p:spPr>
        <p:txBody>
          <a:bodyPr vert="horz" wrap="square" lIns="0" tIns="0" rIns="0" bIns="0" rtlCol="0">
            <a:spAutoFit/>
          </a:bodyPr>
          <a:lstStyle/>
          <a:p>
            <a:pPr marL="12270" algn="ctr" defTabSz="1007577"/>
            <a:r>
              <a:rPr sz="1102" spc="-4" dirty="0">
                <a:solidFill>
                  <a:prstClr val="black"/>
                </a:solidFill>
                <a:latin typeface="Calibri"/>
                <a:cs typeface="Calibri"/>
              </a:rPr>
              <a:t>S</a:t>
            </a:r>
            <a:r>
              <a:rPr sz="1102" dirty="0">
                <a:solidFill>
                  <a:prstClr val="black"/>
                </a:solidFill>
                <a:latin typeface="Calibri"/>
                <a:cs typeface="Calibri"/>
              </a:rPr>
              <a:t>O</a:t>
            </a:r>
            <a:r>
              <a:rPr lang="it-IT" sz="1102" dirty="0">
                <a:solidFill>
                  <a:prstClr val="black"/>
                </a:solidFill>
                <a:latin typeface="Calibri"/>
                <a:cs typeface="Calibri"/>
              </a:rPr>
              <a:t>.</a:t>
            </a:r>
            <a:r>
              <a:rPr sz="1102" spc="-4" dirty="0">
                <a:solidFill>
                  <a:prstClr val="black"/>
                </a:solidFill>
                <a:latin typeface="Calibri"/>
                <a:cs typeface="Calibri"/>
              </a:rPr>
              <a:t>G</a:t>
            </a:r>
            <a:r>
              <a:rPr sz="1102" dirty="0">
                <a:solidFill>
                  <a:prstClr val="black"/>
                </a:solidFill>
                <a:latin typeface="Calibri"/>
                <a:cs typeface="Calibri"/>
              </a:rPr>
              <a:t>E</a:t>
            </a:r>
            <a:r>
              <a:rPr lang="it-IT" sz="1102" dirty="0">
                <a:solidFill>
                  <a:prstClr val="black"/>
                </a:solidFill>
                <a:latin typeface="Calibri"/>
                <a:cs typeface="Calibri"/>
              </a:rPr>
              <a:t>.</a:t>
            </a:r>
            <a:r>
              <a:rPr sz="1102" dirty="0">
                <a:solidFill>
                  <a:prstClr val="black"/>
                </a:solidFill>
                <a:latin typeface="Calibri"/>
                <a:cs typeface="Calibri"/>
              </a:rPr>
              <a:t>M</a:t>
            </a:r>
            <a:r>
              <a:rPr lang="it-IT" sz="1102" dirty="0">
                <a:solidFill>
                  <a:prstClr val="black"/>
                </a:solidFill>
                <a:latin typeface="Calibri"/>
                <a:cs typeface="Calibri"/>
              </a:rPr>
              <a:t>.</a:t>
            </a:r>
            <a:r>
              <a:rPr sz="1102" dirty="0">
                <a:solidFill>
                  <a:prstClr val="black"/>
                </a:solidFill>
                <a:latin typeface="Calibri"/>
                <a:cs typeface="Calibri"/>
              </a:rPr>
              <a:t>I</a:t>
            </a:r>
            <a:r>
              <a:rPr lang="it-IT" sz="1102" dirty="0">
                <a:solidFill>
                  <a:prstClr val="black"/>
                </a:solidFill>
                <a:latin typeface="Calibri"/>
                <a:cs typeface="Calibri"/>
              </a:rPr>
              <a:t>.</a:t>
            </a:r>
            <a:r>
              <a:rPr sz="1102" spc="-48"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spc="-39" dirty="0">
                <a:solidFill>
                  <a:prstClr val="black"/>
                </a:solidFill>
                <a:latin typeface="Times New Roman"/>
                <a:cs typeface="Times New Roman"/>
              </a:rPr>
              <a:t> </a:t>
            </a:r>
            <a:r>
              <a:rPr sz="1102" dirty="0">
                <a:solidFill>
                  <a:prstClr val="black"/>
                </a:solidFill>
                <a:latin typeface="Calibri"/>
                <a:cs typeface="Calibri"/>
              </a:rPr>
              <a:t>(</a:t>
            </a:r>
            <a:r>
              <a:rPr lang="it-IT" sz="1102" dirty="0">
                <a:solidFill>
                  <a:prstClr val="black"/>
                </a:solidFill>
                <a:latin typeface="Calibri"/>
                <a:cs typeface="Calibri"/>
              </a:rPr>
              <a:t>100</a:t>
            </a:r>
            <a:r>
              <a:rPr sz="1102" dirty="0">
                <a:solidFill>
                  <a:prstClr val="black"/>
                </a:solidFill>
                <a:latin typeface="Calibri"/>
                <a:cs typeface="Calibri"/>
              </a:rPr>
              <a:t>%)</a:t>
            </a:r>
          </a:p>
        </p:txBody>
      </p:sp>
      <p:sp>
        <p:nvSpPr>
          <p:cNvPr id="75" name="object 75"/>
          <p:cNvSpPr txBox="1"/>
          <p:nvPr/>
        </p:nvSpPr>
        <p:spPr>
          <a:xfrm>
            <a:off x="447042" y="2718942"/>
            <a:ext cx="1614834" cy="339195"/>
          </a:xfrm>
          <a:prstGeom prst="rect">
            <a:avLst/>
          </a:prstGeom>
        </p:spPr>
        <p:txBody>
          <a:bodyPr vert="horz" wrap="square" lIns="0" tIns="0" rIns="0" bIns="0" rtlCol="0">
            <a:spAutoFit/>
          </a:bodyPr>
          <a:lstStyle/>
          <a:p>
            <a:pPr marR="4908" algn="ctr" defTabSz="1007577"/>
            <a:r>
              <a:rPr lang="it-IT" sz="1102" dirty="0">
                <a:solidFill>
                  <a:prstClr val="black"/>
                </a:solidFill>
                <a:latin typeface="Calibri"/>
                <a:cs typeface="Calibri"/>
              </a:rPr>
              <a:t>   </a:t>
            </a:r>
            <a:r>
              <a:rPr sz="1102" dirty="0">
                <a:solidFill>
                  <a:prstClr val="black"/>
                </a:solidFill>
                <a:latin typeface="Calibri"/>
                <a:cs typeface="Calibri"/>
              </a:rPr>
              <a:t>M</a:t>
            </a:r>
            <a:r>
              <a:rPr sz="1102" spc="-4" dirty="0">
                <a:solidFill>
                  <a:prstClr val="black"/>
                </a:solidFill>
                <a:latin typeface="Calibri"/>
                <a:cs typeface="Calibri"/>
              </a:rPr>
              <a:t>I</a:t>
            </a:r>
            <a:r>
              <a:rPr sz="1102" dirty="0">
                <a:solidFill>
                  <a:prstClr val="black"/>
                </a:solidFill>
                <a:latin typeface="Calibri"/>
                <a:cs typeface="Calibri"/>
              </a:rPr>
              <a:t>L</a:t>
            </a:r>
            <a:r>
              <a:rPr sz="1102" spc="-4" dirty="0">
                <a:solidFill>
                  <a:prstClr val="black"/>
                </a:solidFill>
                <a:latin typeface="Calibri"/>
                <a:cs typeface="Calibri"/>
              </a:rPr>
              <a:t>AN</a:t>
            </a:r>
            <a:r>
              <a:rPr sz="1102" dirty="0">
                <a:solidFill>
                  <a:prstClr val="black"/>
                </a:solidFill>
                <a:latin typeface="Calibri"/>
                <a:cs typeface="Calibri"/>
              </a:rPr>
              <a:t>O</a:t>
            </a:r>
            <a:r>
              <a:rPr sz="1102" spc="-48" dirty="0">
                <a:solidFill>
                  <a:prstClr val="black"/>
                </a:solidFill>
                <a:latin typeface="Times New Roman"/>
                <a:cs typeface="Times New Roman"/>
              </a:rPr>
              <a:t> </a:t>
            </a:r>
            <a:r>
              <a:rPr sz="1102" spc="-4" dirty="0">
                <a:solidFill>
                  <a:prstClr val="black"/>
                </a:solidFill>
                <a:latin typeface="Calibri"/>
                <a:cs typeface="Calibri"/>
              </a:rPr>
              <a:t>S</a:t>
            </a:r>
            <a:r>
              <a:rPr sz="1102" spc="4" dirty="0">
                <a:solidFill>
                  <a:prstClr val="black"/>
                </a:solidFill>
                <a:latin typeface="Calibri"/>
                <a:cs typeface="Calibri"/>
              </a:rPr>
              <a:t>P</a:t>
            </a:r>
            <a:r>
              <a:rPr sz="1102" dirty="0">
                <a:solidFill>
                  <a:prstClr val="black"/>
                </a:solidFill>
                <a:latin typeface="Calibri"/>
                <a:cs typeface="Calibri"/>
              </a:rPr>
              <a:t>ORT</a:t>
            </a:r>
            <a:r>
              <a:rPr lang="it-IT" sz="1102" dirty="0">
                <a:solidFill>
                  <a:prstClr val="black"/>
                </a:solidFill>
                <a:latin typeface="Calibri"/>
                <a:cs typeface="Calibri"/>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dirty="0">
                <a:solidFill>
                  <a:prstClr val="black"/>
                </a:solidFill>
                <a:latin typeface="Times New Roman"/>
                <a:cs typeface="Times New Roman"/>
              </a:rPr>
              <a:t> </a:t>
            </a:r>
            <a:r>
              <a:rPr sz="1102" dirty="0">
                <a:solidFill>
                  <a:prstClr val="black"/>
                </a:solidFill>
                <a:latin typeface="Calibri"/>
                <a:cs typeface="Calibri"/>
              </a:rPr>
              <a:t>(100%)</a:t>
            </a:r>
          </a:p>
        </p:txBody>
      </p:sp>
      <p:sp>
        <p:nvSpPr>
          <p:cNvPr id="76" name="object 76"/>
          <p:cNvSpPr txBox="1"/>
          <p:nvPr/>
        </p:nvSpPr>
        <p:spPr>
          <a:xfrm>
            <a:off x="2387459" y="2771545"/>
            <a:ext cx="2128468" cy="339195"/>
          </a:xfrm>
          <a:prstGeom prst="rect">
            <a:avLst/>
          </a:prstGeom>
        </p:spPr>
        <p:txBody>
          <a:bodyPr vert="horz" wrap="square" lIns="0" tIns="0" rIns="0" bIns="0" rtlCol="0">
            <a:spAutoFit/>
          </a:bodyPr>
          <a:lstStyle/>
          <a:p>
            <a:pPr marL="198775" marR="192026" algn="ctr" defTabSz="1007577"/>
            <a:r>
              <a:rPr sz="1102" spc="-4" dirty="0">
                <a:solidFill>
                  <a:prstClr val="black"/>
                </a:solidFill>
                <a:latin typeface="Calibri"/>
                <a:cs typeface="Calibri"/>
              </a:rPr>
              <a:t>S</a:t>
            </a:r>
            <a:r>
              <a:rPr sz="1102" spc="4" dirty="0">
                <a:solidFill>
                  <a:prstClr val="black"/>
                </a:solidFill>
                <a:latin typeface="Calibri"/>
                <a:cs typeface="Calibri"/>
              </a:rPr>
              <a:t>P</a:t>
            </a:r>
            <a:r>
              <a:rPr sz="1102" dirty="0">
                <a:solidFill>
                  <a:prstClr val="black"/>
                </a:solidFill>
                <a:latin typeface="Calibri"/>
                <a:cs typeface="Calibri"/>
              </a:rPr>
              <a:t>V</a:t>
            </a:r>
            <a:r>
              <a:rPr sz="1102" dirty="0">
                <a:solidFill>
                  <a:prstClr val="black"/>
                </a:solidFill>
                <a:latin typeface="Times New Roman"/>
                <a:cs typeface="Times New Roman"/>
              </a:rPr>
              <a:t> </a:t>
            </a:r>
            <a:r>
              <a:rPr sz="1102" spc="-73" dirty="0">
                <a:solidFill>
                  <a:prstClr val="black"/>
                </a:solidFill>
                <a:latin typeface="Times New Roman"/>
                <a:cs typeface="Times New Roman"/>
              </a:rPr>
              <a:t> </a:t>
            </a:r>
            <a:r>
              <a:rPr sz="1102" dirty="0">
                <a:solidFill>
                  <a:prstClr val="black"/>
                </a:solidFill>
                <a:latin typeface="Calibri"/>
                <a:cs typeface="Calibri"/>
              </a:rPr>
              <a:t>L</a:t>
            </a:r>
            <a:r>
              <a:rPr sz="1102" spc="-4" dirty="0">
                <a:solidFill>
                  <a:prstClr val="black"/>
                </a:solidFill>
                <a:latin typeface="Calibri"/>
                <a:cs typeface="Calibri"/>
              </a:rPr>
              <a:t>in</a:t>
            </a:r>
            <a:r>
              <a:rPr sz="1102" dirty="0">
                <a:solidFill>
                  <a:prstClr val="black"/>
                </a:solidFill>
                <a:latin typeface="Calibri"/>
                <a:cs typeface="Calibri"/>
              </a:rPr>
              <a:t>ea</a:t>
            </a:r>
            <a:r>
              <a:rPr sz="1102" spc="-39" dirty="0">
                <a:solidFill>
                  <a:prstClr val="black"/>
                </a:solidFill>
                <a:latin typeface="Times New Roman"/>
                <a:cs typeface="Times New Roman"/>
              </a:rPr>
              <a:t> </a:t>
            </a:r>
            <a:r>
              <a:rPr sz="1102" dirty="0">
                <a:solidFill>
                  <a:prstClr val="black"/>
                </a:solidFill>
                <a:latin typeface="Calibri"/>
                <a:cs typeface="Calibri"/>
              </a:rPr>
              <a:t>M4</a:t>
            </a:r>
            <a:r>
              <a:rPr lang="it-IT" sz="1102" dirty="0">
                <a:solidFill>
                  <a:prstClr val="black"/>
                </a:solidFill>
                <a:latin typeface="Calibri"/>
                <a:cs typeface="Calibri"/>
              </a:rPr>
              <a:t> </a:t>
            </a:r>
            <a:r>
              <a:rPr lang="it-IT" sz="1102" dirty="0">
                <a:solidFill>
                  <a:prstClr val="black"/>
                </a:solidFill>
                <a:latin typeface="Times New Roman"/>
                <a:cs typeface="Times New Roman"/>
              </a:rPr>
              <a:t>S.p.A. </a:t>
            </a:r>
            <a:r>
              <a:rPr sz="1102" dirty="0">
                <a:solidFill>
                  <a:prstClr val="black"/>
                </a:solidFill>
                <a:latin typeface="Calibri"/>
                <a:cs typeface="Calibri"/>
              </a:rPr>
              <a:t>(66,67%</a:t>
            </a:r>
            <a:r>
              <a:rPr lang="it-IT" sz="1102" dirty="0">
                <a:solidFill>
                  <a:prstClr val="black"/>
                </a:solidFill>
                <a:latin typeface="Calibri"/>
                <a:cs typeface="Calibri"/>
              </a:rPr>
              <a:t> Comune – 2,33 % ATM S.p.A.</a:t>
            </a:r>
            <a:r>
              <a:rPr sz="1102" dirty="0">
                <a:solidFill>
                  <a:prstClr val="black"/>
                </a:solidFill>
                <a:latin typeface="Calibri"/>
                <a:cs typeface="Calibri"/>
              </a:rPr>
              <a:t>)</a:t>
            </a:r>
            <a:endParaRPr lang="it-IT" sz="1102" dirty="0">
              <a:solidFill>
                <a:prstClr val="black"/>
              </a:solidFill>
              <a:latin typeface="Calibri"/>
              <a:cs typeface="Calibri"/>
            </a:endParaRPr>
          </a:p>
        </p:txBody>
      </p:sp>
      <p:sp>
        <p:nvSpPr>
          <p:cNvPr id="77" name="object 77"/>
          <p:cNvSpPr txBox="1"/>
          <p:nvPr/>
        </p:nvSpPr>
        <p:spPr>
          <a:xfrm>
            <a:off x="8855614" y="3696282"/>
            <a:ext cx="997118" cy="508794"/>
          </a:xfrm>
          <a:prstGeom prst="rect">
            <a:avLst/>
          </a:prstGeom>
        </p:spPr>
        <p:txBody>
          <a:bodyPr vert="horz" wrap="square" lIns="0" tIns="0" rIns="0" bIns="0" rtlCol="0">
            <a:spAutoFit/>
          </a:bodyPr>
          <a:lstStyle/>
          <a:p>
            <a:pPr algn="ctr" defTabSz="1007577"/>
            <a:r>
              <a:rPr sz="1102" dirty="0">
                <a:solidFill>
                  <a:prstClr val="black"/>
                </a:solidFill>
                <a:latin typeface="Calibri"/>
                <a:cs typeface="Calibri"/>
              </a:rPr>
              <a:t>EX</a:t>
            </a:r>
            <a:r>
              <a:rPr sz="1102" spc="4" dirty="0">
                <a:solidFill>
                  <a:prstClr val="black"/>
                </a:solidFill>
                <a:latin typeface="Calibri"/>
                <a:cs typeface="Calibri"/>
              </a:rPr>
              <a:t>P</a:t>
            </a:r>
            <a:r>
              <a:rPr sz="1102" dirty="0">
                <a:solidFill>
                  <a:prstClr val="black"/>
                </a:solidFill>
                <a:latin typeface="Calibri"/>
                <a:cs typeface="Calibri"/>
              </a:rPr>
              <a:t>O</a:t>
            </a:r>
            <a:r>
              <a:rPr sz="1102" spc="-48" dirty="0">
                <a:solidFill>
                  <a:prstClr val="black"/>
                </a:solidFill>
                <a:latin typeface="Times New Roman"/>
                <a:cs typeface="Times New Roman"/>
              </a:rPr>
              <a:t> </a:t>
            </a:r>
            <a:r>
              <a:rPr sz="1102" dirty="0">
                <a:solidFill>
                  <a:prstClr val="black"/>
                </a:solidFill>
                <a:latin typeface="Calibri"/>
                <a:cs typeface="Calibri"/>
              </a:rPr>
              <a:t>2015</a:t>
            </a:r>
            <a:r>
              <a:rPr sz="1102" spc="-34"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endParaRPr sz="1102" dirty="0">
              <a:solidFill>
                <a:prstClr val="black"/>
              </a:solidFill>
              <a:latin typeface="Calibri"/>
              <a:cs typeface="Calibri"/>
            </a:endParaRPr>
          </a:p>
          <a:p>
            <a:pPr algn="ctr" defTabSz="1007577"/>
            <a:r>
              <a:rPr sz="1102" dirty="0">
                <a:solidFill>
                  <a:prstClr val="black"/>
                </a:solidFill>
                <a:latin typeface="Calibri"/>
                <a:cs typeface="Calibri"/>
              </a:rPr>
              <a:t>(</a:t>
            </a:r>
            <a:r>
              <a:rPr sz="1102" spc="-24" dirty="0">
                <a:solidFill>
                  <a:prstClr val="black"/>
                </a:solidFill>
                <a:latin typeface="Times New Roman"/>
                <a:cs typeface="Times New Roman"/>
              </a:rPr>
              <a:t> </a:t>
            </a:r>
            <a:r>
              <a:rPr sz="1102" dirty="0">
                <a:solidFill>
                  <a:prstClr val="black"/>
                </a:solidFill>
                <a:latin typeface="Calibri"/>
                <a:cs typeface="Calibri"/>
              </a:rPr>
              <a:t>20%)</a:t>
            </a:r>
            <a:endParaRPr lang="it-IT" sz="1102" dirty="0">
              <a:solidFill>
                <a:prstClr val="black"/>
              </a:solidFill>
              <a:latin typeface="Calibri"/>
              <a:cs typeface="Calibri"/>
            </a:endParaRPr>
          </a:p>
          <a:p>
            <a:pPr algn="ctr" defTabSz="1007577"/>
            <a:r>
              <a:rPr lang="it-IT" sz="1102" dirty="0">
                <a:solidFill>
                  <a:prstClr val="black"/>
                </a:solidFill>
                <a:latin typeface="Calibri"/>
                <a:cs typeface="Calibri"/>
              </a:rPr>
              <a:t>In liquidazione</a:t>
            </a:r>
            <a:endParaRPr sz="1102" dirty="0">
              <a:solidFill>
                <a:prstClr val="black"/>
              </a:solidFill>
              <a:latin typeface="Calibri"/>
              <a:cs typeface="Calibri"/>
            </a:endParaRPr>
          </a:p>
        </p:txBody>
      </p:sp>
      <p:sp>
        <p:nvSpPr>
          <p:cNvPr id="78" name="object 78"/>
          <p:cNvSpPr txBox="1"/>
          <p:nvPr/>
        </p:nvSpPr>
        <p:spPr>
          <a:xfrm>
            <a:off x="776420" y="6313586"/>
            <a:ext cx="997118" cy="339195"/>
          </a:xfrm>
          <a:prstGeom prst="rect">
            <a:avLst/>
          </a:prstGeom>
        </p:spPr>
        <p:txBody>
          <a:bodyPr vert="horz" wrap="square" lIns="0" tIns="0" rIns="0" bIns="0" rtlCol="0">
            <a:spAutoFit/>
          </a:bodyPr>
          <a:lstStyle/>
          <a:p>
            <a:pPr marL="12270" marR="4908" indent="53989" algn="ctr" defTabSz="1007577"/>
            <a:r>
              <a:rPr sz="1102" spc="-4" dirty="0">
                <a:solidFill>
                  <a:prstClr val="black"/>
                </a:solidFill>
                <a:latin typeface="Calibri"/>
                <a:cs typeface="Calibri"/>
              </a:rPr>
              <a:t>A</a:t>
            </a:r>
            <a:r>
              <a:rPr sz="1102" dirty="0">
                <a:solidFill>
                  <a:prstClr val="black"/>
                </a:solidFill>
                <a:latin typeface="Calibri"/>
                <a:cs typeface="Calibri"/>
              </a:rPr>
              <a:t>REX</a:t>
            </a:r>
            <a:r>
              <a:rPr sz="1102" spc="4" dirty="0">
                <a:solidFill>
                  <a:prstClr val="black"/>
                </a:solidFill>
                <a:latin typeface="Calibri"/>
                <a:cs typeface="Calibri"/>
              </a:rPr>
              <a:t>P</a:t>
            </a:r>
            <a:r>
              <a:rPr sz="1102" dirty="0">
                <a:solidFill>
                  <a:prstClr val="black"/>
                </a:solidFill>
                <a:latin typeface="Calibri"/>
                <a:cs typeface="Calibri"/>
              </a:rPr>
              <a:t>O</a:t>
            </a:r>
            <a:r>
              <a:rPr lang="it-IT" sz="1102" dirty="0">
                <a:solidFill>
                  <a:prstClr val="black"/>
                </a:solidFill>
                <a:latin typeface="Calibri"/>
                <a:cs typeface="Calibri"/>
              </a:rPr>
              <a:t> S.p.A.</a:t>
            </a:r>
            <a:r>
              <a:rPr sz="1102" dirty="0">
                <a:solidFill>
                  <a:prstClr val="black"/>
                </a:solidFill>
                <a:latin typeface="Times New Roman"/>
                <a:cs typeface="Times New Roman"/>
              </a:rPr>
              <a:t> </a:t>
            </a:r>
            <a:r>
              <a:rPr sz="1102" dirty="0">
                <a:solidFill>
                  <a:prstClr val="black"/>
                </a:solidFill>
                <a:latin typeface="Calibri"/>
                <a:cs typeface="Calibri"/>
              </a:rPr>
              <a:t>(</a:t>
            </a:r>
            <a:r>
              <a:rPr lang="it-IT" sz="1102" dirty="0">
                <a:solidFill>
                  <a:prstClr val="black"/>
                </a:solidFill>
                <a:latin typeface="Calibri"/>
                <a:cs typeface="Calibri"/>
              </a:rPr>
              <a:t>21,05</a:t>
            </a:r>
            <a:r>
              <a:rPr sz="1102" dirty="0">
                <a:solidFill>
                  <a:prstClr val="black"/>
                </a:solidFill>
                <a:latin typeface="Calibri"/>
                <a:cs typeface="Calibri"/>
              </a:rPr>
              <a:t>%)</a:t>
            </a:r>
          </a:p>
        </p:txBody>
      </p:sp>
      <p:sp>
        <p:nvSpPr>
          <p:cNvPr id="79" name="object 79"/>
          <p:cNvSpPr txBox="1"/>
          <p:nvPr/>
        </p:nvSpPr>
        <p:spPr>
          <a:xfrm>
            <a:off x="8845355" y="2155553"/>
            <a:ext cx="1011912" cy="305340"/>
          </a:xfrm>
          <a:prstGeom prst="rect">
            <a:avLst/>
          </a:prstGeom>
        </p:spPr>
        <p:txBody>
          <a:bodyPr vert="horz" wrap="square" lIns="0" tIns="0" rIns="0" bIns="0" rtlCol="0">
            <a:spAutoFit/>
          </a:bodyPr>
          <a:lstStyle/>
          <a:p>
            <a:pPr marL="1840" algn="ctr" defTabSz="1007577"/>
            <a:r>
              <a:rPr sz="1102" spc="-4" dirty="0">
                <a:solidFill>
                  <a:prstClr val="black"/>
                </a:solidFill>
                <a:latin typeface="Calibri"/>
                <a:cs typeface="Calibri"/>
              </a:rPr>
              <a:t>A</a:t>
            </a:r>
            <a:r>
              <a:rPr sz="1102" dirty="0">
                <a:solidFill>
                  <a:prstClr val="black"/>
                </a:solidFill>
                <a:latin typeface="Calibri"/>
                <a:cs typeface="Calibri"/>
              </a:rPr>
              <a:t>2A</a:t>
            </a:r>
            <a:r>
              <a:rPr sz="1102" spc="-29"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endParaRPr sz="1102" dirty="0">
              <a:solidFill>
                <a:prstClr val="black"/>
              </a:solidFill>
              <a:latin typeface="Calibri"/>
              <a:cs typeface="Calibri"/>
            </a:endParaRPr>
          </a:p>
          <a:p>
            <a:pPr algn="ctr" defTabSz="1007577">
              <a:spcBef>
                <a:spcPts val="20"/>
              </a:spcBef>
            </a:pPr>
            <a:r>
              <a:rPr sz="882" dirty="0">
                <a:solidFill>
                  <a:prstClr val="black"/>
                </a:solidFill>
                <a:latin typeface="Calibri"/>
                <a:cs typeface="Calibri"/>
              </a:rPr>
              <a:t>(</a:t>
            </a:r>
            <a:r>
              <a:rPr sz="882" dirty="0">
                <a:solidFill>
                  <a:prstClr val="black"/>
                </a:solidFill>
                <a:latin typeface="Arial"/>
                <a:cs typeface="Arial"/>
              </a:rPr>
              <a:t>25,0000000</a:t>
            </a:r>
            <a:r>
              <a:rPr sz="882" spc="-10" dirty="0">
                <a:solidFill>
                  <a:prstClr val="black"/>
                </a:solidFill>
                <a:latin typeface="Arial"/>
                <a:cs typeface="Arial"/>
              </a:rPr>
              <a:t>5</a:t>
            </a:r>
            <a:r>
              <a:rPr sz="882" dirty="0">
                <a:solidFill>
                  <a:prstClr val="black"/>
                </a:solidFill>
                <a:latin typeface="Arial"/>
                <a:cs typeface="Arial"/>
              </a:rPr>
              <a:t>6%</a:t>
            </a:r>
            <a:r>
              <a:rPr sz="882" dirty="0">
                <a:solidFill>
                  <a:prstClr val="black"/>
                </a:solidFill>
                <a:latin typeface="Calibri"/>
                <a:cs typeface="Calibri"/>
              </a:rPr>
              <a:t>)</a:t>
            </a:r>
          </a:p>
        </p:txBody>
      </p:sp>
      <p:sp>
        <p:nvSpPr>
          <p:cNvPr id="81" name="object 81"/>
          <p:cNvSpPr txBox="1"/>
          <p:nvPr/>
        </p:nvSpPr>
        <p:spPr>
          <a:xfrm>
            <a:off x="8800207" y="4772531"/>
            <a:ext cx="1107346" cy="339195"/>
          </a:xfrm>
          <a:prstGeom prst="rect">
            <a:avLst/>
          </a:prstGeom>
        </p:spPr>
        <p:txBody>
          <a:bodyPr vert="horz" wrap="square" lIns="0" tIns="0" rIns="0" bIns="0" rtlCol="0">
            <a:spAutoFit/>
          </a:bodyPr>
          <a:lstStyle/>
          <a:p>
            <a:pPr marR="4908" indent="10496" algn="ctr" defTabSz="1007577"/>
            <a:r>
              <a:rPr sz="1102" spc="-4" dirty="0">
                <a:solidFill>
                  <a:prstClr val="black"/>
                </a:solidFill>
                <a:latin typeface="Calibri"/>
                <a:cs typeface="Calibri"/>
              </a:rPr>
              <a:t>CA</a:t>
            </a:r>
            <a:r>
              <a:rPr sz="1102" dirty="0">
                <a:solidFill>
                  <a:prstClr val="black"/>
                </a:solidFill>
                <a:latin typeface="Calibri"/>
                <a:cs typeface="Calibri"/>
              </a:rPr>
              <a:t>P</a:t>
            </a:r>
            <a:r>
              <a:rPr sz="1102" spc="-29" dirty="0">
                <a:solidFill>
                  <a:prstClr val="black"/>
                </a:solidFill>
                <a:latin typeface="Times New Roman"/>
                <a:cs typeface="Times New Roman"/>
              </a:rPr>
              <a:t> </a:t>
            </a:r>
            <a:r>
              <a:rPr sz="1102" spc="-4" dirty="0">
                <a:solidFill>
                  <a:prstClr val="black"/>
                </a:solidFill>
                <a:latin typeface="Calibri"/>
                <a:cs typeface="Calibri"/>
              </a:rPr>
              <a:t>H</a:t>
            </a:r>
            <a:r>
              <a:rPr sz="1102" dirty="0">
                <a:solidFill>
                  <a:prstClr val="black"/>
                </a:solidFill>
                <a:latin typeface="Calibri"/>
                <a:cs typeface="Calibri"/>
              </a:rPr>
              <a:t>OLD</a:t>
            </a:r>
            <a:r>
              <a:rPr sz="1102" spc="-4" dirty="0">
                <a:solidFill>
                  <a:prstClr val="black"/>
                </a:solidFill>
                <a:latin typeface="Calibri"/>
                <a:cs typeface="Calibri"/>
              </a:rPr>
              <a:t>IN</a:t>
            </a:r>
            <a:r>
              <a:rPr sz="1102" dirty="0">
                <a:solidFill>
                  <a:prstClr val="black"/>
                </a:solidFill>
                <a:latin typeface="Calibri"/>
                <a:cs typeface="Calibri"/>
              </a:rPr>
              <a:t>G</a:t>
            </a:r>
            <a:r>
              <a:rPr lang="it-IT" sz="1102" dirty="0">
                <a:solidFill>
                  <a:prstClr val="black"/>
                </a:solidFill>
                <a:latin typeface="Calibri"/>
                <a:cs typeface="Calibri"/>
              </a:rPr>
              <a:t> </a:t>
            </a:r>
            <a:r>
              <a:rPr sz="1102" spc="-39"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lang="it-IT" sz="1102" dirty="0">
                <a:solidFill>
                  <a:prstClr val="black"/>
                </a:solidFill>
                <a:latin typeface="Times New Roman"/>
                <a:cs typeface="Times New Roman"/>
              </a:rPr>
              <a:t> </a:t>
            </a:r>
            <a:r>
              <a:rPr sz="1102" dirty="0">
                <a:solidFill>
                  <a:prstClr val="black"/>
                </a:solidFill>
                <a:latin typeface="Calibri"/>
                <a:cs typeface="Calibri"/>
              </a:rPr>
              <a:t>(0,4</a:t>
            </a:r>
            <a:r>
              <a:rPr lang="it-IT" sz="1102" dirty="0">
                <a:solidFill>
                  <a:prstClr val="black"/>
                </a:solidFill>
                <a:latin typeface="Calibri"/>
                <a:cs typeface="Calibri"/>
              </a:rPr>
              <a:t>117</a:t>
            </a:r>
            <a:r>
              <a:rPr sz="1102" dirty="0">
                <a:solidFill>
                  <a:prstClr val="black"/>
                </a:solidFill>
                <a:latin typeface="Calibri"/>
                <a:cs typeface="Calibri"/>
              </a:rPr>
              <a:t>%)</a:t>
            </a:r>
          </a:p>
        </p:txBody>
      </p:sp>
      <p:sp>
        <p:nvSpPr>
          <p:cNvPr id="83" name="object 83"/>
          <p:cNvSpPr txBox="1"/>
          <p:nvPr/>
        </p:nvSpPr>
        <p:spPr>
          <a:xfrm>
            <a:off x="4329260" y="1272134"/>
            <a:ext cx="1909415" cy="237437"/>
          </a:xfrm>
          <a:prstGeom prst="rect">
            <a:avLst/>
          </a:prstGeom>
        </p:spPr>
        <p:txBody>
          <a:bodyPr vert="horz" wrap="square" lIns="0" tIns="0" rIns="0" bIns="0" rtlCol="0">
            <a:spAutoFit/>
          </a:bodyPr>
          <a:lstStyle/>
          <a:p>
            <a:pPr marL="139878" marR="4908" indent="-128223" algn="ctr" defTabSz="1007577"/>
            <a:r>
              <a:rPr sz="1543" b="1" i="1" spc="-14" dirty="0">
                <a:solidFill>
                  <a:srgbClr val="FF0000"/>
                </a:solidFill>
                <a:latin typeface="Calibri"/>
                <a:cs typeface="Calibri"/>
              </a:rPr>
              <a:t>C</a:t>
            </a:r>
            <a:r>
              <a:rPr sz="1543" b="1" i="1" spc="4" dirty="0">
                <a:solidFill>
                  <a:srgbClr val="FF0000"/>
                </a:solidFill>
                <a:latin typeface="Calibri"/>
                <a:cs typeface="Calibri"/>
              </a:rPr>
              <a:t>O</a:t>
            </a:r>
            <a:r>
              <a:rPr sz="1543" b="1" i="1" spc="-4" dirty="0">
                <a:solidFill>
                  <a:srgbClr val="FF0000"/>
                </a:solidFill>
                <a:latin typeface="Calibri"/>
                <a:cs typeface="Calibri"/>
              </a:rPr>
              <a:t>MUN</a:t>
            </a:r>
            <a:r>
              <a:rPr sz="1543" b="1" i="1" dirty="0">
                <a:solidFill>
                  <a:srgbClr val="FF0000"/>
                </a:solidFill>
                <a:latin typeface="Calibri"/>
                <a:cs typeface="Calibri"/>
              </a:rPr>
              <a:t>E</a:t>
            </a:r>
            <a:r>
              <a:rPr sz="1543" b="1" i="1" spc="-39" dirty="0">
                <a:solidFill>
                  <a:srgbClr val="FF0000"/>
                </a:solidFill>
                <a:latin typeface="Times New Roman"/>
                <a:cs typeface="Times New Roman"/>
              </a:rPr>
              <a:t> </a:t>
            </a:r>
            <a:r>
              <a:rPr sz="1543" b="1" i="1" spc="-4" dirty="0">
                <a:solidFill>
                  <a:srgbClr val="FF0000"/>
                </a:solidFill>
                <a:latin typeface="Calibri"/>
                <a:cs typeface="Calibri"/>
              </a:rPr>
              <a:t>D</a:t>
            </a:r>
            <a:r>
              <a:rPr sz="1543" b="1" i="1" dirty="0">
                <a:solidFill>
                  <a:srgbClr val="FF0000"/>
                </a:solidFill>
                <a:latin typeface="Calibri"/>
                <a:cs typeface="Calibri"/>
              </a:rPr>
              <a:t>I</a:t>
            </a:r>
            <a:r>
              <a:rPr sz="1543" b="1" i="1" dirty="0">
                <a:solidFill>
                  <a:srgbClr val="FF0000"/>
                </a:solidFill>
                <a:latin typeface="Times New Roman"/>
                <a:cs typeface="Times New Roman"/>
              </a:rPr>
              <a:t> </a:t>
            </a:r>
            <a:r>
              <a:rPr sz="1543" b="1" i="1" spc="-4" dirty="0">
                <a:solidFill>
                  <a:srgbClr val="FF0000"/>
                </a:solidFill>
                <a:latin typeface="Calibri"/>
                <a:cs typeface="Calibri"/>
              </a:rPr>
              <a:t>M</a:t>
            </a:r>
            <a:r>
              <a:rPr sz="1543" b="1" i="1" spc="-10" dirty="0">
                <a:solidFill>
                  <a:srgbClr val="FF0000"/>
                </a:solidFill>
                <a:latin typeface="Calibri"/>
                <a:cs typeface="Calibri"/>
              </a:rPr>
              <a:t>I</a:t>
            </a:r>
            <a:r>
              <a:rPr sz="1543" b="1" i="1" spc="-4" dirty="0">
                <a:solidFill>
                  <a:srgbClr val="FF0000"/>
                </a:solidFill>
                <a:latin typeface="Calibri"/>
                <a:cs typeface="Calibri"/>
              </a:rPr>
              <a:t>L</a:t>
            </a:r>
            <a:r>
              <a:rPr sz="1543" b="1" i="1" dirty="0">
                <a:solidFill>
                  <a:srgbClr val="FF0000"/>
                </a:solidFill>
                <a:latin typeface="Calibri"/>
                <a:cs typeface="Calibri"/>
              </a:rPr>
              <a:t>A</a:t>
            </a:r>
            <a:r>
              <a:rPr sz="1543" b="1" i="1" spc="-4" dirty="0">
                <a:solidFill>
                  <a:srgbClr val="FF0000"/>
                </a:solidFill>
                <a:latin typeface="Calibri"/>
                <a:cs typeface="Calibri"/>
              </a:rPr>
              <a:t>N</a:t>
            </a:r>
            <a:r>
              <a:rPr sz="1543" b="1" i="1" dirty="0">
                <a:solidFill>
                  <a:srgbClr val="FF0000"/>
                </a:solidFill>
                <a:latin typeface="Calibri"/>
                <a:cs typeface="Calibri"/>
              </a:rPr>
              <a:t>O</a:t>
            </a:r>
            <a:endParaRPr sz="1543" b="1" dirty="0">
              <a:solidFill>
                <a:prstClr val="black"/>
              </a:solidFill>
              <a:latin typeface="Calibri"/>
              <a:cs typeface="Calibri"/>
            </a:endParaRPr>
          </a:p>
        </p:txBody>
      </p:sp>
      <p:sp>
        <p:nvSpPr>
          <p:cNvPr id="106" name="object 73"/>
          <p:cNvSpPr txBox="1"/>
          <p:nvPr/>
        </p:nvSpPr>
        <p:spPr>
          <a:xfrm>
            <a:off x="6129729" y="2211804"/>
            <a:ext cx="1280828" cy="169598"/>
          </a:xfrm>
          <a:prstGeom prst="rect">
            <a:avLst/>
          </a:prstGeom>
        </p:spPr>
        <p:txBody>
          <a:bodyPr vert="horz" wrap="square" lIns="0" tIns="0" rIns="0" bIns="0" rtlCol="0">
            <a:spAutoFit/>
          </a:bodyPr>
          <a:lstStyle/>
          <a:p>
            <a:pPr marL="11657" marR="4908" algn="ctr" defTabSz="1007577"/>
            <a:r>
              <a:rPr lang="it-IT" sz="1102" dirty="0">
                <a:solidFill>
                  <a:prstClr val="black"/>
                </a:solidFill>
                <a:latin typeface="Calibri"/>
                <a:cs typeface="Calibri"/>
              </a:rPr>
              <a:t>SEA </a:t>
            </a:r>
            <a:r>
              <a:rPr sz="1102" spc="-48"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dirty="0">
                <a:solidFill>
                  <a:prstClr val="black"/>
                </a:solidFill>
                <a:latin typeface="Times New Roman"/>
                <a:cs typeface="Times New Roman"/>
              </a:rPr>
              <a:t> </a:t>
            </a:r>
            <a:r>
              <a:rPr sz="1102" dirty="0">
                <a:solidFill>
                  <a:prstClr val="black"/>
                </a:solidFill>
                <a:latin typeface="Calibri"/>
                <a:cs typeface="Calibri"/>
              </a:rPr>
              <a:t>(</a:t>
            </a:r>
            <a:r>
              <a:rPr lang="it-IT" sz="1102" dirty="0">
                <a:solidFill>
                  <a:prstClr val="black"/>
                </a:solidFill>
                <a:latin typeface="Calibri"/>
                <a:cs typeface="Calibri"/>
              </a:rPr>
              <a:t>54,81</a:t>
            </a:r>
            <a:r>
              <a:rPr sz="1102" dirty="0">
                <a:solidFill>
                  <a:prstClr val="black"/>
                </a:solidFill>
                <a:latin typeface="Calibri"/>
                <a:cs typeface="Calibri"/>
              </a:rPr>
              <a:t>%)</a:t>
            </a:r>
            <a:r>
              <a:rPr lang="it-IT" sz="1102" dirty="0">
                <a:solidFill>
                  <a:prstClr val="black"/>
                </a:solidFill>
                <a:latin typeface="Calibri"/>
                <a:cs typeface="Calibri"/>
              </a:rPr>
              <a:t> </a:t>
            </a:r>
            <a:endParaRPr sz="1102" dirty="0">
              <a:solidFill>
                <a:prstClr val="black"/>
              </a:solidFill>
              <a:latin typeface="Calibri"/>
              <a:cs typeface="Calibri"/>
            </a:endParaRPr>
          </a:p>
        </p:txBody>
      </p:sp>
      <p:cxnSp>
        <p:nvCxnSpPr>
          <p:cNvPr id="5" name="Connettore 1 4"/>
          <p:cNvCxnSpPr>
            <a:stCxn id="64" idx="2"/>
          </p:cNvCxnSpPr>
          <p:nvPr/>
        </p:nvCxnSpPr>
        <p:spPr>
          <a:xfrm>
            <a:off x="5283967" y="1617815"/>
            <a:ext cx="0" cy="28404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Connettore 1 66"/>
          <p:cNvCxnSpPr/>
          <p:nvPr/>
        </p:nvCxnSpPr>
        <p:spPr>
          <a:xfrm flipH="1">
            <a:off x="2477905" y="1901859"/>
            <a:ext cx="2806063" cy="1448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7" name="Connettore 1 106"/>
          <p:cNvCxnSpPr/>
          <p:nvPr/>
        </p:nvCxnSpPr>
        <p:spPr>
          <a:xfrm flipH="1">
            <a:off x="5283968" y="1887252"/>
            <a:ext cx="3053444" cy="916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9" name="Connettore 1 108"/>
          <p:cNvCxnSpPr/>
          <p:nvPr/>
        </p:nvCxnSpPr>
        <p:spPr>
          <a:xfrm>
            <a:off x="6798231" y="1892403"/>
            <a:ext cx="0" cy="30197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0" name="Connettore 1 109"/>
          <p:cNvCxnSpPr/>
          <p:nvPr/>
        </p:nvCxnSpPr>
        <p:spPr>
          <a:xfrm flipH="1">
            <a:off x="2412026" y="1916346"/>
            <a:ext cx="58187" cy="433639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1" name="Connettore 1 110"/>
          <p:cNvCxnSpPr/>
          <p:nvPr/>
        </p:nvCxnSpPr>
        <p:spPr>
          <a:xfrm>
            <a:off x="8291231" y="1892402"/>
            <a:ext cx="29760" cy="304525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Connettore 1 115"/>
          <p:cNvCxnSpPr/>
          <p:nvPr/>
        </p:nvCxnSpPr>
        <p:spPr>
          <a:xfrm flipH="1">
            <a:off x="2094578" y="2226107"/>
            <a:ext cx="38861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Connettore 1 117"/>
          <p:cNvCxnSpPr/>
          <p:nvPr/>
        </p:nvCxnSpPr>
        <p:spPr>
          <a:xfrm flipH="1">
            <a:off x="2052501" y="2903937"/>
            <a:ext cx="38861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0" name="Connettore 1 119"/>
          <p:cNvCxnSpPr/>
          <p:nvPr/>
        </p:nvCxnSpPr>
        <p:spPr>
          <a:xfrm flipH="1">
            <a:off x="2039411" y="3825463"/>
            <a:ext cx="38861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Connettore 1 120"/>
          <p:cNvCxnSpPr/>
          <p:nvPr/>
        </p:nvCxnSpPr>
        <p:spPr>
          <a:xfrm flipH="1">
            <a:off x="2136418" y="4667525"/>
            <a:ext cx="276548"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3" name="Connettore 1 122"/>
          <p:cNvCxnSpPr/>
          <p:nvPr/>
        </p:nvCxnSpPr>
        <p:spPr>
          <a:xfrm flipH="1">
            <a:off x="2052502" y="5306328"/>
            <a:ext cx="346542"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4" name="Connettore 1 123"/>
          <p:cNvCxnSpPr>
            <a:endCxn id="71" idx="3"/>
          </p:cNvCxnSpPr>
          <p:nvPr/>
        </p:nvCxnSpPr>
        <p:spPr>
          <a:xfrm flipH="1">
            <a:off x="2038050" y="6471097"/>
            <a:ext cx="356611"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Connettore 1 125"/>
          <p:cNvCxnSpPr/>
          <p:nvPr/>
        </p:nvCxnSpPr>
        <p:spPr>
          <a:xfrm flipH="1">
            <a:off x="8302416" y="2335019"/>
            <a:ext cx="38861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7" name="Connettore 1 126"/>
          <p:cNvCxnSpPr/>
          <p:nvPr/>
        </p:nvCxnSpPr>
        <p:spPr>
          <a:xfrm flipH="1">
            <a:off x="8299325" y="3070262"/>
            <a:ext cx="354802"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Connettore 1 127"/>
          <p:cNvCxnSpPr/>
          <p:nvPr/>
        </p:nvCxnSpPr>
        <p:spPr>
          <a:xfrm flipH="1" flipV="1">
            <a:off x="8305236" y="3950624"/>
            <a:ext cx="348891" cy="563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9" name="Connettore 1 128"/>
          <p:cNvCxnSpPr/>
          <p:nvPr/>
        </p:nvCxnSpPr>
        <p:spPr>
          <a:xfrm flipH="1">
            <a:off x="8299325" y="4926256"/>
            <a:ext cx="38861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4" name="Connettore 1 133"/>
          <p:cNvCxnSpPr/>
          <p:nvPr/>
        </p:nvCxnSpPr>
        <p:spPr>
          <a:xfrm>
            <a:off x="4420826" y="1884273"/>
            <a:ext cx="0" cy="25233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5" name="CasellaDiTesto 134"/>
          <p:cNvSpPr txBox="1"/>
          <p:nvPr/>
        </p:nvSpPr>
        <p:spPr>
          <a:xfrm>
            <a:off x="3117397" y="3557145"/>
            <a:ext cx="2137151" cy="3206519"/>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200578" marR="4908" indent="-188921" algn="l" defTabSz="1007577">
              <a:lnSpc>
                <a:spcPct val="150000"/>
              </a:lnSpc>
              <a:buFont typeface="Arial" panose="020B0604020202020204" pitchFamily="34" charset="0"/>
              <a:buChar char="•"/>
            </a:pPr>
            <a:r>
              <a:rPr lang="it-IT" sz="992" dirty="0">
                <a:solidFill>
                  <a:prstClr val="black"/>
                </a:solidFill>
              </a:rPr>
              <a:t>1) </a:t>
            </a:r>
            <a:r>
              <a:rPr lang="it-IT" sz="992" dirty="0" err="1">
                <a:solidFill>
                  <a:prstClr val="black"/>
                </a:solidFill>
              </a:rPr>
              <a:t>Rail</a:t>
            </a:r>
            <a:r>
              <a:rPr lang="it-IT" sz="992" dirty="0">
                <a:solidFill>
                  <a:prstClr val="black"/>
                </a:solidFill>
              </a:rPr>
              <a:t> </a:t>
            </a:r>
            <a:r>
              <a:rPr lang="it-IT" sz="992" dirty="0" err="1">
                <a:solidFill>
                  <a:prstClr val="black"/>
                </a:solidFill>
              </a:rPr>
              <a:t>Diagnostics</a:t>
            </a:r>
            <a:r>
              <a:rPr lang="it-IT" sz="992" dirty="0">
                <a:solidFill>
                  <a:prstClr val="black"/>
                </a:solidFill>
              </a:rPr>
              <a:t> S.p.A. (97,27%)</a:t>
            </a:r>
          </a:p>
          <a:p>
            <a:pPr marL="200578" marR="4908" indent="-188921" algn="l" defTabSz="1007577">
              <a:lnSpc>
                <a:spcPct val="150000"/>
              </a:lnSpc>
              <a:buFont typeface="Arial" panose="020B0604020202020204" pitchFamily="34" charset="0"/>
              <a:buChar char="•"/>
            </a:pPr>
            <a:r>
              <a:rPr lang="it-IT" sz="992" dirty="0">
                <a:solidFill>
                  <a:prstClr val="black"/>
                </a:solidFill>
              </a:rPr>
              <a:t>2) CO.MO. Fun Bus </a:t>
            </a:r>
            <a:r>
              <a:rPr lang="it-IT" sz="992" dirty="0" err="1">
                <a:solidFill>
                  <a:prstClr val="black"/>
                </a:solidFill>
              </a:rPr>
              <a:t>Scarl</a:t>
            </a:r>
            <a:r>
              <a:rPr lang="it-IT" sz="992" dirty="0">
                <a:solidFill>
                  <a:prstClr val="black"/>
                </a:solidFill>
              </a:rPr>
              <a:t> (20%)</a:t>
            </a:r>
          </a:p>
          <a:p>
            <a:pPr marL="200578" marR="4908" indent="-188921" algn="l" defTabSz="1007577">
              <a:lnSpc>
                <a:spcPct val="150000"/>
              </a:lnSpc>
              <a:buFont typeface="Arial" panose="020B0604020202020204" pitchFamily="34" charset="0"/>
              <a:buChar char="•"/>
            </a:pPr>
            <a:r>
              <a:rPr lang="it-IT" sz="992" dirty="0">
                <a:solidFill>
                  <a:prstClr val="black"/>
                </a:solidFill>
              </a:rPr>
              <a:t>3) </a:t>
            </a:r>
            <a:r>
              <a:rPr lang="it-IT" sz="992" dirty="0" err="1">
                <a:solidFill>
                  <a:prstClr val="black"/>
                </a:solidFill>
              </a:rPr>
              <a:t>Movibus</a:t>
            </a:r>
            <a:r>
              <a:rPr lang="it-IT" sz="992" dirty="0">
                <a:solidFill>
                  <a:prstClr val="black"/>
                </a:solidFill>
              </a:rPr>
              <a:t> S.r.l. (26,18%)</a:t>
            </a:r>
          </a:p>
          <a:p>
            <a:pPr marL="200578" marR="4908" indent="-188921" algn="l" defTabSz="1007577">
              <a:lnSpc>
                <a:spcPct val="150000"/>
              </a:lnSpc>
              <a:buFont typeface="Arial" panose="020B0604020202020204" pitchFamily="34" charset="0"/>
              <a:buChar char="•"/>
            </a:pPr>
            <a:r>
              <a:rPr lang="it-IT" sz="992" dirty="0">
                <a:solidFill>
                  <a:prstClr val="black"/>
                </a:solidFill>
              </a:rPr>
              <a:t>4) International Metro Service S.r.l. (51%)</a:t>
            </a:r>
          </a:p>
          <a:p>
            <a:pPr marL="200578" marR="4908" indent="-188921" algn="l" defTabSz="1007577">
              <a:lnSpc>
                <a:spcPct val="150000"/>
              </a:lnSpc>
              <a:buFont typeface="Arial" panose="020B0604020202020204" pitchFamily="34" charset="0"/>
              <a:buChar char="•"/>
            </a:pPr>
            <a:r>
              <a:rPr lang="it-IT" sz="992" dirty="0">
                <a:solidFill>
                  <a:prstClr val="black"/>
                </a:solidFill>
              </a:rPr>
              <a:t>5) Metro 5 S.p.A. (20%)</a:t>
            </a:r>
          </a:p>
          <a:p>
            <a:pPr marL="200578" marR="4908" indent="-188921" algn="l" defTabSz="1007577">
              <a:lnSpc>
                <a:spcPct val="150000"/>
              </a:lnSpc>
              <a:buFont typeface="Arial" panose="020B0604020202020204" pitchFamily="34" charset="0"/>
              <a:buChar char="•"/>
            </a:pPr>
            <a:r>
              <a:rPr lang="it-IT" sz="992" dirty="0">
                <a:solidFill>
                  <a:prstClr val="black"/>
                </a:solidFill>
              </a:rPr>
              <a:t>6) NET Nord Est Trasporti S.r.l. (100%)</a:t>
            </a:r>
          </a:p>
          <a:p>
            <a:pPr marL="200578" marR="4908" indent="-188921" algn="l" defTabSz="1007577">
              <a:lnSpc>
                <a:spcPct val="150000"/>
              </a:lnSpc>
              <a:buFont typeface="Arial" panose="020B0604020202020204" pitchFamily="34" charset="0"/>
              <a:buChar char="•"/>
            </a:pPr>
            <a:r>
              <a:rPr lang="it-IT" sz="992" dirty="0">
                <a:solidFill>
                  <a:prstClr val="black"/>
                </a:solidFill>
              </a:rPr>
              <a:t>7) GE.SAM. S.r.l. (100%)</a:t>
            </a:r>
          </a:p>
          <a:p>
            <a:pPr marL="200578" marR="4908" indent="-188921" algn="l" defTabSz="1007577">
              <a:lnSpc>
                <a:spcPct val="150000"/>
              </a:lnSpc>
              <a:buFont typeface="Arial" panose="020B0604020202020204" pitchFamily="34" charset="0"/>
              <a:buChar char="•"/>
            </a:pPr>
            <a:r>
              <a:rPr lang="it-IT" sz="992" dirty="0">
                <a:solidFill>
                  <a:prstClr val="black"/>
                </a:solidFill>
              </a:rPr>
              <a:t>8) </a:t>
            </a:r>
            <a:r>
              <a:rPr lang="it-IT" sz="992" dirty="0" err="1">
                <a:solidFill>
                  <a:prstClr val="black"/>
                </a:solidFill>
              </a:rPr>
              <a:t>Metrofil</a:t>
            </a:r>
            <a:r>
              <a:rPr lang="it-IT" sz="992" dirty="0">
                <a:solidFill>
                  <a:prstClr val="black"/>
                </a:solidFill>
              </a:rPr>
              <a:t> </a:t>
            </a:r>
            <a:r>
              <a:rPr lang="it-IT" sz="992" dirty="0" err="1">
                <a:solidFill>
                  <a:prstClr val="black"/>
                </a:solidFill>
              </a:rPr>
              <a:t>Scarl</a:t>
            </a:r>
            <a:r>
              <a:rPr lang="it-IT" sz="992" dirty="0">
                <a:solidFill>
                  <a:prstClr val="black"/>
                </a:solidFill>
              </a:rPr>
              <a:t> (25,44%)</a:t>
            </a:r>
          </a:p>
          <a:p>
            <a:pPr marL="200578" marR="4908" indent="-188921" algn="l" defTabSz="1007577">
              <a:lnSpc>
                <a:spcPct val="150000"/>
              </a:lnSpc>
              <a:buFont typeface="Arial" panose="020B0604020202020204" pitchFamily="34" charset="0"/>
              <a:buChar char="•"/>
            </a:pPr>
            <a:r>
              <a:rPr lang="it-IT" sz="992" dirty="0">
                <a:solidFill>
                  <a:prstClr val="black"/>
                </a:solidFill>
              </a:rPr>
              <a:t>9) ATM Servizi Diversificati S.r.l. (100% - ora City Link S.r.l. – Smart </a:t>
            </a:r>
            <a:r>
              <a:rPr lang="it-IT" sz="992" dirty="0" err="1">
                <a:solidFill>
                  <a:prstClr val="black"/>
                </a:solidFill>
              </a:rPr>
              <a:t>Mobility</a:t>
            </a:r>
            <a:r>
              <a:rPr lang="it-IT" sz="992">
                <a:solidFill>
                  <a:prstClr val="black"/>
                </a:solidFill>
              </a:rPr>
              <a:t> by ATM)</a:t>
            </a:r>
            <a:endParaRPr lang="it-IT" sz="992" dirty="0">
              <a:solidFill>
                <a:prstClr val="black"/>
              </a:solidFill>
            </a:endParaRPr>
          </a:p>
          <a:p>
            <a:pPr marL="11657" marR="4908" algn="l" defTabSz="1007577">
              <a:lnSpc>
                <a:spcPct val="150000"/>
              </a:lnSpc>
            </a:pPr>
            <a:endParaRPr lang="it-IT" sz="992" dirty="0">
              <a:solidFill>
                <a:prstClr val="black"/>
              </a:solidFill>
            </a:endParaRPr>
          </a:p>
        </p:txBody>
      </p:sp>
      <p:cxnSp>
        <p:nvCxnSpPr>
          <p:cNvPr id="136" name="Connettore 1 135"/>
          <p:cNvCxnSpPr/>
          <p:nvPr/>
        </p:nvCxnSpPr>
        <p:spPr>
          <a:xfrm flipH="1">
            <a:off x="4420826" y="2434374"/>
            <a:ext cx="3030" cy="113988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41" name="Rettangolo 140"/>
          <p:cNvSpPr/>
          <p:nvPr/>
        </p:nvSpPr>
        <p:spPr>
          <a:xfrm>
            <a:off x="3786089" y="2164015"/>
            <a:ext cx="1269474" cy="2882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105" name="object 73"/>
          <p:cNvSpPr txBox="1"/>
          <p:nvPr/>
        </p:nvSpPr>
        <p:spPr>
          <a:xfrm>
            <a:off x="3786089" y="2215508"/>
            <a:ext cx="1269474" cy="169598"/>
          </a:xfrm>
          <a:prstGeom prst="rect">
            <a:avLst/>
          </a:prstGeom>
        </p:spPr>
        <p:txBody>
          <a:bodyPr vert="horz" wrap="square" lIns="0" tIns="0" rIns="0" bIns="0" rtlCol="0">
            <a:spAutoFit/>
          </a:bodyPr>
          <a:lstStyle/>
          <a:p>
            <a:pPr marL="11657" marR="4908" algn="ctr" defTabSz="1007577"/>
            <a:r>
              <a:rPr lang="it-IT" sz="1102" dirty="0">
                <a:solidFill>
                  <a:prstClr val="black"/>
                </a:solidFill>
                <a:latin typeface="Calibri"/>
                <a:cs typeface="Calibri"/>
              </a:rPr>
              <a:t>ATM </a:t>
            </a:r>
            <a:r>
              <a:rPr sz="1102" spc="-48"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dirty="0">
                <a:solidFill>
                  <a:prstClr val="black"/>
                </a:solidFill>
                <a:latin typeface="Times New Roman"/>
                <a:cs typeface="Times New Roman"/>
              </a:rPr>
              <a:t> </a:t>
            </a:r>
            <a:r>
              <a:rPr sz="1102" dirty="0">
                <a:solidFill>
                  <a:prstClr val="black"/>
                </a:solidFill>
                <a:latin typeface="Calibri"/>
                <a:cs typeface="Calibri"/>
              </a:rPr>
              <a:t>(100%)</a:t>
            </a:r>
            <a:r>
              <a:rPr lang="it-IT" sz="1102" dirty="0">
                <a:solidFill>
                  <a:prstClr val="black"/>
                </a:solidFill>
                <a:latin typeface="Calibri"/>
                <a:cs typeface="Calibri"/>
              </a:rPr>
              <a:t> </a:t>
            </a:r>
            <a:endParaRPr sz="992" dirty="0">
              <a:solidFill>
                <a:prstClr val="black"/>
              </a:solidFill>
              <a:latin typeface="Calibri"/>
              <a:cs typeface="Calibri"/>
            </a:endParaRPr>
          </a:p>
        </p:txBody>
      </p:sp>
      <p:cxnSp>
        <p:nvCxnSpPr>
          <p:cNvPr id="92" name="Connettore 1 91"/>
          <p:cNvCxnSpPr/>
          <p:nvPr/>
        </p:nvCxnSpPr>
        <p:spPr>
          <a:xfrm>
            <a:off x="4051422" y="2469121"/>
            <a:ext cx="0" cy="25233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Connettore 1 94"/>
          <p:cNvCxnSpPr/>
          <p:nvPr/>
        </p:nvCxnSpPr>
        <p:spPr>
          <a:xfrm>
            <a:off x="3258001" y="1916347"/>
            <a:ext cx="0" cy="79514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object 76"/>
          <p:cNvSpPr txBox="1"/>
          <p:nvPr/>
        </p:nvSpPr>
        <p:spPr>
          <a:xfrm>
            <a:off x="297753" y="3474666"/>
            <a:ext cx="1807184" cy="847989"/>
          </a:xfrm>
          <a:prstGeom prst="rect">
            <a:avLst/>
          </a:prstGeom>
        </p:spPr>
        <p:txBody>
          <a:bodyPr vert="horz" wrap="square" lIns="0" tIns="0" rIns="0" bIns="0" rtlCol="0">
            <a:spAutoFit/>
          </a:bodyPr>
          <a:lstStyle/>
          <a:p>
            <a:pPr marL="198775" marR="192026" algn="ctr" defTabSz="1007577"/>
            <a:r>
              <a:rPr lang="it-IT" sz="1102" spc="-4" dirty="0">
                <a:solidFill>
                  <a:prstClr val="black"/>
                </a:solidFill>
                <a:latin typeface="Calibri"/>
                <a:cs typeface="Calibri"/>
              </a:rPr>
              <a:t>MILANO RISTORAZIONE  S.p.A.</a:t>
            </a:r>
          </a:p>
          <a:p>
            <a:pPr marL="198775" marR="192026" algn="ctr" defTabSz="1007577"/>
            <a:r>
              <a:rPr lang="it-IT" sz="1102" spc="-4" dirty="0">
                <a:solidFill>
                  <a:prstClr val="black"/>
                </a:solidFill>
                <a:latin typeface="Calibri"/>
                <a:cs typeface="Calibri"/>
              </a:rPr>
              <a:t>(99% - 1% quota di Milano Ristorazione)</a:t>
            </a:r>
          </a:p>
          <a:p>
            <a:pPr marL="198775" marR="192026" algn="ctr" defTabSz="1007577"/>
            <a:endParaRPr lang="it-IT" sz="1102" dirty="0">
              <a:solidFill>
                <a:prstClr val="black"/>
              </a:solidFill>
              <a:latin typeface="Calibri"/>
              <a:cs typeface="Calibri"/>
            </a:endParaRPr>
          </a:p>
        </p:txBody>
      </p:sp>
      <p:sp>
        <p:nvSpPr>
          <p:cNvPr id="94" name="CasellaDiTesto 93"/>
          <p:cNvSpPr txBox="1"/>
          <p:nvPr/>
        </p:nvSpPr>
        <p:spPr>
          <a:xfrm>
            <a:off x="8522853" y="5378554"/>
            <a:ext cx="1723594" cy="916148"/>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200578" marR="4908" indent="-188921" algn="l" defTabSz="1007577">
              <a:lnSpc>
                <a:spcPct val="150000"/>
              </a:lnSpc>
              <a:buFont typeface="Arial" panose="020B0604020202020204" pitchFamily="34" charset="0"/>
              <a:buChar char="•"/>
            </a:pPr>
            <a:r>
              <a:rPr lang="it-IT" sz="992" dirty="0" err="1">
                <a:solidFill>
                  <a:prstClr val="black"/>
                </a:solidFill>
              </a:rPr>
              <a:t>Amiacque</a:t>
            </a:r>
            <a:r>
              <a:rPr lang="it-IT" sz="992" dirty="0">
                <a:solidFill>
                  <a:prstClr val="black"/>
                </a:solidFill>
              </a:rPr>
              <a:t> S.r.l. (100%)</a:t>
            </a:r>
          </a:p>
          <a:p>
            <a:pPr marL="200578" marR="4908" indent="-188921" algn="l" defTabSz="1007577">
              <a:lnSpc>
                <a:spcPct val="150000"/>
              </a:lnSpc>
              <a:buFont typeface="Arial" panose="020B0604020202020204" pitchFamily="34" charset="0"/>
              <a:buChar char="•"/>
            </a:pPr>
            <a:r>
              <a:rPr lang="it-IT" sz="992" dirty="0">
                <a:solidFill>
                  <a:prstClr val="black"/>
                </a:solidFill>
              </a:rPr>
              <a:t>Rocca Brivio Sforza S.r.l. (51,04%), </a:t>
            </a:r>
            <a:r>
              <a:rPr lang="it-IT" sz="992">
                <a:solidFill>
                  <a:prstClr val="black"/>
                </a:solidFill>
              </a:rPr>
              <a:t>in liquidazione</a:t>
            </a:r>
            <a:endParaRPr lang="it-IT" sz="992" dirty="0">
              <a:solidFill>
                <a:prstClr val="black"/>
              </a:solidFill>
            </a:endParaRPr>
          </a:p>
          <a:p>
            <a:pPr marL="200578" marR="4908" indent="-188921" algn="l" defTabSz="1007577">
              <a:lnSpc>
                <a:spcPct val="150000"/>
              </a:lnSpc>
              <a:buFont typeface="Arial" panose="020B0604020202020204" pitchFamily="34" charset="0"/>
              <a:buChar char="•"/>
            </a:pPr>
            <a:r>
              <a:rPr lang="it-IT" sz="992" dirty="0">
                <a:solidFill>
                  <a:prstClr val="black"/>
                </a:solidFill>
              </a:rPr>
              <a:t>Pavia Acque </a:t>
            </a:r>
            <a:r>
              <a:rPr lang="it-IT" sz="992" dirty="0" err="1">
                <a:solidFill>
                  <a:prstClr val="black"/>
                </a:solidFill>
              </a:rPr>
              <a:t>S.c.a.r.l</a:t>
            </a:r>
            <a:r>
              <a:rPr lang="it-IT" sz="992" dirty="0">
                <a:solidFill>
                  <a:prstClr val="black"/>
                </a:solidFill>
              </a:rPr>
              <a:t>. (10,1%)</a:t>
            </a:r>
          </a:p>
        </p:txBody>
      </p:sp>
      <p:cxnSp>
        <p:nvCxnSpPr>
          <p:cNvPr id="101" name="Connettore 1 100"/>
          <p:cNvCxnSpPr/>
          <p:nvPr/>
        </p:nvCxnSpPr>
        <p:spPr>
          <a:xfrm>
            <a:off x="4050545" y="2469121"/>
            <a:ext cx="0" cy="25233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Connettore 1 89"/>
          <p:cNvCxnSpPr/>
          <p:nvPr/>
        </p:nvCxnSpPr>
        <p:spPr>
          <a:xfrm>
            <a:off x="6798231" y="2462513"/>
            <a:ext cx="0" cy="301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6" name="Rettangolo 95"/>
          <p:cNvSpPr/>
          <p:nvPr/>
        </p:nvSpPr>
        <p:spPr>
          <a:xfrm>
            <a:off x="3349402" y="6632355"/>
            <a:ext cx="1561018" cy="315417"/>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r>
              <a:rPr lang="it-IT" sz="882" dirty="0">
                <a:solidFill>
                  <a:prstClr val="black"/>
                </a:solidFill>
                <a:latin typeface="Calibri"/>
              </a:rPr>
              <a:t>Metro Service  A/S  (100%)</a:t>
            </a:r>
          </a:p>
        </p:txBody>
      </p:sp>
      <p:cxnSp>
        <p:nvCxnSpPr>
          <p:cNvPr id="108" name="Connettore 1 107"/>
          <p:cNvCxnSpPr/>
          <p:nvPr/>
        </p:nvCxnSpPr>
        <p:spPr>
          <a:xfrm flipH="1">
            <a:off x="2681834" y="4347276"/>
            <a:ext cx="449520" cy="24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3" name="Connettore 1 112"/>
          <p:cNvCxnSpPr/>
          <p:nvPr/>
        </p:nvCxnSpPr>
        <p:spPr>
          <a:xfrm flipH="1">
            <a:off x="2697748" y="6790063"/>
            <a:ext cx="651654"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Connettore 1 114"/>
          <p:cNvCxnSpPr/>
          <p:nvPr/>
        </p:nvCxnSpPr>
        <p:spPr>
          <a:xfrm flipH="1">
            <a:off x="2717541" y="4371628"/>
            <a:ext cx="711" cy="240626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4" name="object 93"/>
          <p:cNvSpPr txBox="1"/>
          <p:nvPr/>
        </p:nvSpPr>
        <p:spPr>
          <a:xfrm>
            <a:off x="8845355" y="2993114"/>
            <a:ext cx="988502" cy="169598"/>
          </a:xfrm>
          <a:prstGeom prst="rect">
            <a:avLst/>
          </a:prstGeom>
        </p:spPr>
        <p:txBody>
          <a:bodyPr vert="horz" wrap="square" lIns="0" tIns="0" rIns="0" bIns="0" rtlCol="0">
            <a:spAutoFit/>
          </a:bodyPr>
          <a:lstStyle/>
          <a:p>
            <a:pPr marL="12270" algn="ctr" defTabSz="1007577"/>
            <a:r>
              <a:rPr sz="1102" spc="-4" dirty="0">
                <a:solidFill>
                  <a:prstClr val="black"/>
                </a:solidFill>
                <a:latin typeface="Calibri"/>
                <a:cs typeface="Calibri"/>
              </a:rPr>
              <a:t>AF</a:t>
            </a:r>
            <a:r>
              <a:rPr sz="1102" dirty="0">
                <a:solidFill>
                  <a:prstClr val="black"/>
                </a:solidFill>
                <a:latin typeface="Calibri"/>
                <a:cs typeface="Calibri"/>
              </a:rPr>
              <a:t>M</a:t>
            </a:r>
            <a:r>
              <a:rPr sz="1102" spc="-34" dirty="0">
                <a:solidFill>
                  <a:prstClr val="black"/>
                </a:solidFill>
                <a:latin typeface="Times New Roman"/>
                <a:cs typeface="Times New Roman"/>
              </a:rPr>
              <a:t> </a:t>
            </a:r>
            <a:r>
              <a:rPr sz="1102" spc="-4" dirty="0">
                <a:solidFill>
                  <a:prstClr val="black"/>
                </a:solidFill>
                <a:latin typeface="Calibri"/>
                <a:cs typeface="Calibri"/>
              </a:rPr>
              <a:t>S</a:t>
            </a:r>
            <a:r>
              <a:rPr lang="it-IT" sz="1102" spc="-4" dirty="0">
                <a:solidFill>
                  <a:prstClr val="black"/>
                </a:solidFill>
                <a:latin typeface="Calibri"/>
                <a:cs typeface="Calibri"/>
              </a:rPr>
              <a:t>.</a:t>
            </a:r>
            <a:r>
              <a:rPr sz="1102" spc="-4" dirty="0">
                <a:solidFill>
                  <a:prstClr val="black"/>
                </a:solidFill>
                <a:latin typeface="Calibri"/>
                <a:cs typeface="Calibri"/>
              </a:rPr>
              <a:t>p</a:t>
            </a:r>
            <a:r>
              <a:rPr lang="it-IT" sz="1102" spc="-4" dirty="0">
                <a:solidFill>
                  <a:prstClr val="black"/>
                </a:solidFill>
                <a:latin typeface="Calibri"/>
                <a:cs typeface="Calibri"/>
              </a:rPr>
              <a:t>.A.</a:t>
            </a:r>
            <a:r>
              <a:rPr sz="1102" spc="-39" dirty="0">
                <a:solidFill>
                  <a:prstClr val="black"/>
                </a:solidFill>
                <a:latin typeface="Times New Roman"/>
                <a:cs typeface="Times New Roman"/>
              </a:rPr>
              <a:t> </a:t>
            </a:r>
            <a:r>
              <a:rPr sz="1102" dirty="0">
                <a:solidFill>
                  <a:prstClr val="black"/>
                </a:solidFill>
                <a:latin typeface="Calibri"/>
                <a:cs typeface="Calibri"/>
              </a:rPr>
              <a:t>(20%)</a:t>
            </a:r>
          </a:p>
        </p:txBody>
      </p:sp>
      <p:sp>
        <p:nvSpPr>
          <p:cNvPr id="103" name="Rettangolo 102"/>
          <p:cNvSpPr/>
          <p:nvPr/>
        </p:nvSpPr>
        <p:spPr>
          <a:xfrm>
            <a:off x="603645" y="6947772"/>
            <a:ext cx="1446619" cy="45557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114" name="object 78"/>
          <p:cNvSpPr txBox="1"/>
          <p:nvPr/>
        </p:nvSpPr>
        <p:spPr>
          <a:xfrm>
            <a:off x="608443" y="7005999"/>
            <a:ext cx="1315690" cy="339195"/>
          </a:xfrm>
          <a:prstGeom prst="rect">
            <a:avLst/>
          </a:prstGeom>
        </p:spPr>
        <p:txBody>
          <a:bodyPr vert="horz" wrap="square" lIns="0" tIns="0" rIns="0" bIns="0" rtlCol="0">
            <a:spAutoFit/>
          </a:bodyPr>
          <a:lstStyle/>
          <a:p>
            <a:pPr marL="12270" marR="4908" indent="53989" algn="ctr" defTabSz="1007577"/>
            <a:r>
              <a:rPr sz="1102" spc="-4" dirty="0">
                <a:solidFill>
                  <a:prstClr val="black"/>
                </a:solidFill>
                <a:latin typeface="Calibri"/>
                <a:cs typeface="Calibri"/>
              </a:rPr>
              <a:t>A</a:t>
            </a:r>
            <a:r>
              <a:rPr lang="it-IT" sz="1102" spc="-4" dirty="0">
                <a:solidFill>
                  <a:prstClr val="black"/>
                </a:solidFill>
                <a:latin typeface="Calibri"/>
                <a:cs typeface="Calibri"/>
              </a:rPr>
              <a:t>IR LIQUIDE ITALIA </a:t>
            </a:r>
            <a:r>
              <a:rPr lang="it-IT" sz="1102" dirty="0">
                <a:solidFill>
                  <a:prstClr val="black"/>
                </a:solidFill>
                <a:latin typeface="Calibri"/>
                <a:cs typeface="Calibri"/>
              </a:rPr>
              <a:t>S.p.A.</a:t>
            </a:r>
            <a:r>
              <a:rPr sz="1102" dirty="0">
                <a:solidFill>
                  <a:prstClr val="black"/>
                </a:solidFill>
                <a:latin typeface="Times New Roman"/>
                <a:cs typeface="Times New Roman"/>
              </a:rPr>
              <a:t> </a:t>
            </a:r>
            <a:r>
              <a:rPr sz="1102" dirty="0">
                <a:solidFill>
                  <a:prstClr val="black"/>
                </a:solidFill>
                <a:latin typeface="Calibri"/>
                <a:cs typeface="Calibri"/>
              </a:rPr>
              <a:t>(</a:t>
            </a:r>
            <a:r>
              <a:rPr lang="it-IT" sz="1102" dirty="0">
                <a:solidFill>
                  <a:prstClr val="black"/>
                </a:solidFill>
                <a:latin typeface="Calibri"/>
                <a:cs typeface="Calibri"/>
              </a:rPr>
              <a:t>0,45</a:t>
            </a:r>
            <a:r>
              <a:rPr sz="1102" dirty="0">
                <a:solidFill>
                  <a:prstClr val="black"/>
                </a:solidFill>
                <a:latin typeface="Calibri"/>
                <a:cs typeface="Calibri"/>
              </a:rPr>
              <a:t>%)</a:t>
            </a:r>
          </a:p>
        </p:txBody>
      </p:sp>
      <p:cxnSp>
        <p:nvCxnSpPr>
          <p:cNvPr id="117" name="Connettore 1 116"/>
          <p:cNvCxnSpPr/>
          <p:nvPr/>
        </p:nvCxnSpPr>
        <p:spPr>
          <a:xfrm flipH="1">
            <a:off x="2055416" y="7110288"/>
            <a:ext cx="356611"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2" name="Connettore 1 131"/>
          <p:cNvCxnSpPr/>
          <p:nvPr/>
        </p:nvCxnSpPr>
        <p:spPr>
          <a:xfrm flipH="1">
            <a:off x="2405600" y="2773898"/>
            <a:ext cx="58187" cy="433639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7" name="Connettore 1 136"/>
          <p:cNvCxnSpPr/>
          <p:nvPr/>
        </p:nvCxnSpPr>
        <p:spPr>
          <a:xfrm>
            <a:off x="9364295" y="5150078"/>
            <a:ext cx="0" cy="19833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6" name="Rettangolo 85"/>
          <p:cNvSpPr/>
          <p:nvPr/>
        </p:nvSpPr>
        <p:spPr>
          <a:xfrm>
            <a:off x="580244" y="5690015"/>
            <a:ext cx="1507683" cy="302386"/>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577"/>
            <a:endParaRPr lang="it-IT" sz="1983">
              <a:solidFill>
                <a:prstClr val="white"/>
              </a:solidFill>
              <a:latin typeface="Calibri"/>
            </a:endParaRPr>
          </a:p>
        </p:txBody>
      </p:sp>
      <p:sp>
        <p:nvSpPr>
          <p:cNvPr id="93" name="object 73"/>
          <p:cNvSpPr txBox="1"/>
          <p:nvPr/>
        </p:nvSpPr>
        <p:spPr>
          <a:xfrm>
            <a:off x="482320" y="5630097"/>
            <a:ext cx="1676882" cy="407227"/>
          </a:xfrm>
          <a:prstGeom prst="rect">
            <a:avLst/>
          </a:prstGeom>
        </p:spPr>
        <p:txBody>
          <a:bodyPr vert="horz" wrap="square" lIns="0" tIns="0" rIns="0" bIns="0" rtlCol="0">
            <a:spAutoFit/>
          </a:bodyPr>
          <a:lstStyle/>
          <a:p>
            <a:pPr marL="11657" marR="4908" algn="ctr" defTabSz="1007577"/>
            <a:endParaRPr lang="it-IT" sz="882" dirty="0">
              <a:solidFill>
                <a:prstClr val="black"/>
              </a:solidFill>
              <a:latin typeface="Calibri"/>
              <a:cs typeface="Calibri"/>
            </a:endParaRPr>
          </a:p>
          <a:p>
            <a:pPr marL="11657" marR="4908" algn="ctr" defTabSz="1007577"/>
            <a:r>
              <a:rPr sz="882" dirty="0">
                <a:solidFill>
                  <a:prstClr val="black"/>
                </a:solidFill>
                <a:latin typeface="Calibri"/>
                <a:cs typeface="Calibri"/>
              </a:rPr>
              <a:t>MM</a:t>
            </a:r>
            <a:r>
              <a:rPr lang="it-IT" sz="882" dirty="0">
                <a:solidFill>
                  <a:prstClr val="black"/>
                </a:solidFill>
                <a:latin typeface="Calibri"/>
                <a:cs typeface="Calibri"/>
              </a:rPr>
              <a:t>B Project RUS (50%)  </a:t>
            </a:r>
            <a:endParaRPr lang="it-IT" sz="882" dirty="0">
              <a:solidFill>
                <a:srgbClr val="FF0000"/>
              </a:solidFill>
              <a:latin typeface="Calibri"/>
              <a:cs typeface="Calibri"/>
            </a:endParaRPr>
          </a:p>
          <a:p>
            <a:pPr marL="11657" marR="4908" algn="just" defTabSz="1007577"/>
            <a:endParaRPr sz="882" dirty="0">
              <a:solidFill>
                <a:prstClr val="black"/>
              </a:solidFill>
              <a:latin typeface="Calibri"/>
              <a:cs typeface="Calibri"/>
            </a:endParaRPr>
          </a:p>
        </p:txBody>
      </p:sp>
      <p:cxnSp>
        <p:nvCxnSpPr>
          <p:cNvPr id="97" name="Connettore 1 100"/>
          <p:cNvCxnSpPr/>
          <p:nvPr/>
        </p:nvCxnSpPr>
        <p:spPr>
          <a:xfrm>
            <a:off x="1266288" y="5449112"/>
            <a:ext cx="0" cy="252334"/>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2" name="CasellaDiTesto 81"/>
          <p:cNvSpPr txBox="1"/>
          <p:nvPr/>
        </p:nvSpPr>
        <p:spPr>
          <a:xfrm>
            <a:off x="5754935" y="2769448"/>
            <a:ext cx="2057308" cy="2408993"/>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200578" marR="4908" indent="-188921" algn="l" defTabSz="1007577">
              <a:lnSpc>
                <a:spcPct val="150000"/>
              </a:lnSpc>
              <a:buFont typeface="Arial" panose="020B0604020202020204" pitchFamily="34" charset="0"/>
              <a:buChar char="•"/>
            </a:pPr>
            <a:r>
              <a:rPr lang="it-IT" sz="992" dirty="0">
                <a:solidFill>
                  <a:prstClr val="black"/>
                </a:solidFill>
              </a:rPr>
              <a:t>1) </a:t>
            </a:r>
            <a:r>
              <a:rPr lang="it-IT" sz="992" dirty="0" err="1">
                <a:solidFill>
                  <a:prstClr val="black"/>
                </a:solidFill>
              </a:rPr>
              <a:t>Dufrital</a:t>
            </a:r>
            <a:r>
              <a:rPr lang="it-IT" sz="992" dirty="0">
                <a:solidFill>
                  <a:prstClr val="black"/>
                </a:solidFill>
              </a:rPr>
              <a:t> S.p.A. (40%)</a:t>
            </a:r>
          </a:p>
          <a:p>
            <a:pPr marL="200578" marR="4908" indent="-188921" algn="l" defTabSz="1007577">
              <a:lnSpc>
                <a:spcPct val="150000"/>
              </a:lnSpc>
              <a:buFont typeface="Arial" panose="020B0604020202020204" pitchFamily="34" charset="0"/>
              <a:buChar char="•"/>
            </a:pPr>
            <a:r>
              <a:rPr lang="it-IT" sz="992" dirty="0">
                <a:solidFill>
                  <a:prstClr val="black"/>
                </a:solidFill>
              </a:rPr>
              <a:t>2) SEA Energia S.p.A. (100%)</a:t>
            </a:r>
          </a:p>
          <a:p>
            <a:pPr marL="200578" marR="4908" indent="-188921" algn="l" defTabSz="1007577">
              <a:lnSpc>
                <a:spcPct val="150000"/>
              </a:lnSpc>
              <a:buFont typeface="Arial" panose="020B0604020202020204" pitchFamily="34" charset="0"/>
              <a:buChar char="•"/>
            </a:pPr>
            <a:r>
              <a:rPr lang="it-IT" sz="992" dirty="0">
                <a:solidFill>
                  <a:prstClr val="black"/>
                </a:solidFill>
              </a:rPr>
              <a:t>3) SACBO S.p.A. (30,98%)</a:t>
            </a:r>
          </a:p>
          <a:p>
            <a:pPr marL="200578" marR="4908" indent="-188921" algn="l" defTabSz="1007577">
              <a:lnSpc>
                <a:spcPct val="150000"/>
              </a:lnSpc>
              <a:buFont typeface="Arial" panose="020B0604020202020204" pitchFamily="34" charset="0"/>
              <a:buChar char="•"/>
            </a:pPr>
            <a:r>
              <a:rPr lang="it-IT" sz="992" dirty="0">
                <a:solidFill>
                  <a:prstClr val="black"/>
                </a:solidFill>
              </a:rPr>
              <a:t>4) SEA Prime S.p.A. (99,91%)</a:t>
            </a:r>
          </a:p>
          <a:p>
            <a:pPr marL="200578" marR="4908" indent="-188921" algn="l" defTabSz="1007577">
              <a:lnSpc>
                <a:spcPct val="150000"/>
              </a:lnSpc>
              <a:buFont typeface="Arial" panose="020B0604020202020204" pitchFamily="34" charset="0"/>
              <a:buChar char="•"/>
            </a:pPr>
            <a:r>
              <a:rPr lang="it-IT" sz="992" dirty="0">
                <a:solidFill>
                  <a:prstClr val="black"/>
                </a:solidFill>
              </a:rPr>
              <a:t>5) Disma S.p.A. (18,75%)</a:t>
            </a:r>
          </a:p>
          <a:p>
            <a:pPr marL="200578" marR="4908" indent="-188921" algn="l" defTabSz="1007577">
              <a:lnSpc>
                <a:spcPct val="150000"/>
              </a:lnSpc>
              <a:buFont typeface="Arial" panose="020B0604020202020204" pitchFamily="34" charset="0"/>
              <a:buChar char="•"/>
            </a:pPr>
            <a:r>
              <a:rPr lang="it-IT" sz="992" dirty="0">
                <a:solidFill>
                  <a:prstClr val="black"/>
                </a:solidFill>
              </a:rPr>
              <a:t>6) Malpensa Logistica Europa S.p.A. (25%)</a:t>
            </a:r>
          </a:p>
          <a:p>
            <a:pPr marL="200578" marR="4908" indent="-188921" algn="l" defTabSz="1007577">
              <a:lnSpc>
                <a:spcPct val="150000"/>
              </a:lnSpc>
              <a:buFont typeface="Arial" panose="020B0604020202020204" pitchFamily="34" charset="0"/>
              <a:buChar char="•"/>
            </a:pPr>
            <a:r>
              <a:rPr lang="it-IT" sz="992" dirty="0">
                <a:solidFill>
                  <a:prstClr val="black"/>
                </a:solidFill>
              </a:rPr>
              <a:t>7) </a:t>
            </a:r>
            <a:r>
              <a:rPr lang="it-IT" sz="992" dirty="0" err="1">
                <a:solidFill>
                  <a:prstClr val="black"/>
                </a:solidFill>
              </a:rPr>
              <a:t>Romairport</a:t>
            </a:r>
            <a:r>
              <a:rPr lang="it-IT" sz="992" dirty="0">
                <a:solidFill>
                  <a:prstClr val="black"/>
                </a:solidFill>
              </a:rPr>
              <a:t> S.r.l. (0,23%)</a:t>
            </a:r>
          </a:p>
          <a:p>
            <a:pPr marL="200578" marR="4908" indent="-188921" algn="l" defTabSz="1007577">
              <a:lnSpc>
                <a:spcPct val="150000"/>
              </a:lnSpc>
              <a:buFont typeface="Arial" panose="020B0604020202020204" pitchFamily="34" charset="0"/>
              <a:buChar char="•"/>
            </a:pPr>
            <a:r>
              <a:rPr lang="it-IT" sz="992" dirty="0">
                <a:solidFill>
                  <a:prstClr val="black"/>
                </a:solidFill>
              </a:rPr>
              <a:t>8) SEA Services  S.r.l. (40%)</a:t>
            </a:r>
          </a:p>
          <a:p>
            <a:pPr marL="201166" marR="4908" indent="-188921" algn="l" defTabSz="1007577">
              <a:lnSpc>
                <a:spcPct val="150000"/>
              </a:lnSpc>
              <a:buFont typeface="Arial" panose="020B0604020202020204" pitchFamily="34" charset="0"/>
              <a:buChar char="•"/>
            </a:pPr>
            <a:r>
              <a:rPr lang="it-IT" sz="992" dirty="0">
                <a:solidFill>
                  <a:prstClr val="black"/>
                </a:solidFill>
              </a:rPr>
              <a:t>9) </a:t>
            </a:r>
            <a:r>
              <a:rPr lang="it-IT" sz="992" dirty="0" err="1">
                <a:solidFill>
                  <a:prstClr val="black"/>
                </a:solidFill>
              </a:rPr>
              <a:t>Airport</a:t>
            </a:r>
            <a:r>
              <a:rPr lang="it-IT" sz="992" dirty="0">
                <a:solidFill>
                  <a:prstClr val="black"/>
                </a:solidFill>
              </a:rPr>
              <a:t> Handling S.p.A.  (30%)</a:t>
            </a:r>
          </a:p>
          <a:p>
            <a:pPr marL="11657" marR="4908" algn="just" defTabSz="1007577"/>
            <a:endParaRPr lang="it-IT" sz="771" dirty="0">
              <a:solidFill>
                <a:prstClr val="black"/>
              </a:solidFill>
            </a:endParaRPr>
          </a:p>
        </p:txBody>
      </p:sp>
    </p:spTree>
    <p:extLst>
      <p:ext uri="{BB962C8B-B14F-4D97-AF65-F5344CB8AC3E}">
        <p14:creationId xmlns:p14="http://schemas.microsoft.com/office/powerpoint/2010/main" val="2294646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14</a:t>
            </a:fld>
            <a:endParaRPr lang="it-IT"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6" name="CasellaDiTesto 5"/>
          <p:cNvSpPr txBox="1"/>
          <p:nvPr/>
        </p:nvSpPr>
        <p:spPr>
          <a:xfrm>
            <a:off x="2010834" y="213915"/>
            <a:ext cx="7820780" cy="615553"/>
          </a:xfrm>
          <a:prstGeom prst="rect">
            <a:avLst/>
          </a:prstGeom>
          <a:noFill/>
        </p:spPr>
        <p:txBody>
          <a:bodyPr wrap="square" rtlCol="0">
            <a:spAutoFit/>
          </a:bodyPr>
          <a:lstStyle/>
          <a:p>
            <a:pPr algn="ctr"/>
            <a:r>
              <a:rPr lang="it-IT" sz="1600" b="1" dirty="0">
                <a:solidFill>
                  <a:srgbClr val="FF0000"/>
                </a:solidFill>
              </a:rPr>
              <a:t>QUARTA REVISIONE PERIODICA: PARTECIPAZIONI DETENUTE AL 31 DICEMBRE 2020 </a:t>
            </a:r>
          </a:p>
          <a:p>
            <a:pPr algn="ctr"/>
            <a:r>
              <a:rPr lang="it-IT" b="1" dirty="0">
                <a:solidFill>
                  <a:srgbClr val="FF0000"/>
                </a:solidFill>
              </a:rPr>
              <a:t>Scheda di dettaglio</a:t>
            </a:r>
          </a:p>
        </p:txBody>
      </p:sp>
      <p:sp>
        <p:nvSpPr>
          <p:cNvPr id="7" name="CasellaDiTesto 6"/>
          <p:cNvSpPr txBox="1"/>
          <p:nvPr/>
        </p:nvSpPr>
        <p:spPr>
          <a:xfrm>
            <a:off x="2095500" y="1438540"/>
            <a:ext cx="7713133" cy="1754326"/>
          </a:xfrm>
          <a:prstGeom prst="rect">
            <a:avLst/>
          </a:prstGeom>
          <a:noFill/>
        </p:spPr>
        <p:txBody>
          <a:bodyPr wrap="square" rtlCol="0">
            <a:spAutoFit/>
          </a:bodyPr>
          <a:lstStyle/>
          <a:p>
            <a:pPr algn="just"/>
            <a:r>
              <a:rPr lang="it-IT" dirty="0"/>
              <a:t>Per ciascuna delle società indicate nel grafico è stata redatta la scheda di dettaglio (allegato 2 della proposta di deliberazione di Consiglio Comunale n. progressivo informatico 3397/2021), secondo il modello pubblicato dalla Corte dei Conti, nel rispetto degli indirizzi elaborati, in condivisione con la suddetta Autorità, dall’apposita Struttura di Indirizzo, Monitoraggio e Controllo sull’Attuazione del Decreto del Ministero dell’Economia e Finanze.</a:t>
            </a:r>
          </a:p>
        </p:txBody>
      </p:sp>
      <p:sp>
        <p:nvSpPr>
          <p:cNvPr id="9" name="Documents"/>
          <p:cNvSpPr>
            <a:spLocks noEditPoints="1" noChangeArrowheads="1"/>
          </p:cNvSpPr>
          <p:nvPr/>
        </p:nvSpPr>
        <p:spPr bwMode="auto">
          <a:xfrm>
            <a:off x="2755900" y="3930650"/>
            <a:ext cx="1352550" cy="18097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it-IT"/>
          </a:p>
        </p:txBody>
      </p:sp>
      <p:sp>
        <p:nvSpPr>
          <p:cNvPr id="10" name="CasellaDiTesto 9"/>
          <p:cNvSpPr txBox="1"/>
          <p:nvPr/>
        </p:nvSpPr>
        <p:spPr>
          <a:xfrm rot="10800000" flipV="1">
            <a:off x="5041900" y="4036140"/>
            <a:ext cx="4267200" cy="1323439"/>
          </a:xfrm>
          <a:prstGeom prst="rect">
            <a:avLst/>
          </a:prstGeom>
          <a:noFill/>
        </p:spPr>
        <p:txBody>
          <a:bodyPr wrap="square" rtlCol="0">
            <a:spAutoFit/>
          </a:bodyPr>
          <a:lstStyle/>
          <a:p>
            <a:pPr algn="just"/>
            <a:r>
              <a:rPr lang="it-IT" sz="1600" dirty="0"/>
              <a:t>La scheda è finalizzata a verificare la sussistenza dei presupposti normativamente previsti per il mantenimento della partecipazione societaria, come delineati nelle </a:t>
            </a:r>
            <a:r>
              <a:rPr lang="it-IT" sz="1600" dirty="0" err="1"/>
              <a:t>slides</a:t>
            </a:r>
            <a:r>
              <a:rPr lang="it-IT" sz="1600" dirty="0"/>
              <a:t> precedenti. </a:t>
            </a:r>
          </a:p>
          <a:p>
            <a:pPr algn="just"/>
            <a:endParaRPr lang="it-IT" sz="1600" dirty="0"/>
          </a:p>
        </p:txBody>
      </p:sp>
      <p:sp>
        <p:nvSpPr>
          <p:cNvPr id="11" name="CasellaDiTesto 10"/>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09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3700" y="196850"/>
            <a:ext cx="9612630" cy="457200"/>
          </a:xfrm>
        </p:spPr>
        <p:txBody>
          <a:bodyPr>
            <a:noAutofit/>
          </a:bodyPr>
          <a:lstStyle/>
          <a:p>
            <a:r>
              <a:rPr lang="it-IT" sz="1800" dirty="0"/>
              <a:t>Requisiti Testo Unico </a:t>
            </a:r>
            <a:r>
              <a:rPr lang="it-IT" sz="1800" dirty="0" err="1"/>
              <a:t>Societa’</a:t>
            </a:r>
            <a:r>
              <a:rPr lang="it-IT" sz="1800" dirty="0"/>
              <a:t> a partecipazione pubblica.</a:t>
            </a:r>
            <a:br>
              <a:rPr lang="it-IT" sz="1800" dirty="0"/>
            </a:br>
            <a:r>
              <a:rPr lang="it-IT" sz="1800" dirty="0"/>
              <a:t>03.01. Finalità perseguite e attività ammesse</a:t>
            </a:r>
          </a:p>
        </p:txBody>
      </p:sp>
      <p:pic>
        <p:nvPicPr>
          <p:cNvPr id="6" name="Immagine 5" descr="Ritaglio schermat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500" y="851007"/>
            <a:ext cx="8991600" cy="6535240"/>
          </a:xfrm>
          <a:prstGeom prst="rect">
            <a:avLst/>
          </a:prstGeom>
        </p:spPr>
      </p:pic>
    </p:spTree>
    <p:extLst>
      <p:ext uri="{BB962C8B-B14F-4D97-AF65-F5344CB8AC3E}">
        <p14:creationId xmlns:p14="http://schemas.microsoft.com/office/powerpoint/2010/main" val="689540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6100" y="302611"/>
            <a:ext cx="9612630" cy="427640"/>
          </a:xfrm>
        </p:spPr>
        <p:txBody>
          <a:bodyPr>
            <a:normAutofit fontScale="90000"/>
          </a:bodyPr>
          <a:lstStyle/>
          <a:p>
            <a:r>
              <a:rPr lang="it-IT" sz="1800" dirty="0">
                <a:solidFill>
                  <a:prstClr val="black"/>
                </a:solidFill>
              </a:rPr>
              <a:t>Requisiti Testo Unico </a:t>
            </a:r>
            <a:r>
              <a:rPr lang="it-IT" sz="1800" dirty="0" err="1">
                <a:solidFill>
                  <a:prstClr val="black"/>
                </a:solidFill>
              </a:rPr>
              <a:t>Societa’</a:t>
            </a:r>
            <a:r>
              <a:rPr lang="it-IT" sz="1800" dirty="0">
                <a:solidFill>
                  <a:prstClr val="black"/>
                </a:solidFill>
              </a:rPr>
              <a:t> a partecipazione pubblica.</a:t>
            </a:r>
            <a:br>
              <a:rPr lang="it-IT" sz="1800" dirty="0">
                <a:solidFill>
                  <a:prstClr val="black"/>
                </a:solidFill>
              </a:rPr>
            </a:br>
            <a:r>
              <a:rPr lang="it-IT" sz="1800" dirty="0">
                <a:solidFill>
                  <a:prstClr val="black"/>
                </a:solidFill>
              </a:rPr>
              <a:t>03.02 Condizioni art. 20, comma 2 del </a:t>
            </a:r>
            <a:r>
              <a:rPr lang="it-IT" sz="1800" dirty="0" err="1">
                <a:solidFill>
                  <a:prstClr val="black"/>
                </a:solidFill>
              </a:rPr>
              <a:t>D.Lgs.</a:t>
            </a:r>
            <a:r>
              <a:rPr lang="it-IT" sz="1800" dirty="0">
                <a:solidFill>
                  <a:prstClr val="black"/>
                </a:solidFill>
              </a:rPr>
              <a:t> 175/2016</a:t>
            </a:r>
            <a:endParaRPr lang="it-IT" dirty="0"/>
          </a:p>
        </p:txBody>
      </p:sp>
      <p:pic>
        <p:nvPicPr>
          <p:cNvPr id="4" name="Immagine 3" descr="Ritaglio schermat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700" y="958851"/>
            <a:ext cx="8382000" cy="6248400"/>
          </a:xfrm>
          <a:prstGeom prst="rect">
            <a:avLst/>
          </a:prstGeom>
        </p:spPr>
      </p:pic>
    </p:spTree>
    <p:extLst>
      <p:ext uri="{BB962C8B-B14F-4D97-AF65-F5344CB8AC3E}">
        <p14:creationId xmlns:p14="http://schemas.microsoft.com/office/powerpoint/2010/main" val="3015230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17</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6" name="CasellaDiTesto 5"/>
          <p:cNvSpPr txBox="1"/>
          <p:nvPr/>
        </p:nvSpPr>
        <p:spPr>
          <a:xfrm>
            <a:off x="2043996" y="333748"/>
            <a:ext cx="7727043" cy="369332"/>
          </a:xfrm>
          <a:prstGeom prst="rect">
            <a:avLst/>
          </a:prstGeom>
          <a:noFill/>
        </p:spPr>
        <p:txBody>
          <a:bodyPr wrap="square" rtlCol="0">
            <a:spAutoFit/>
          </a:bodyPr>
          <a:lstStyle/>
          <a:p>
            <a:pPr algn="ctr"/>
            <a:r>
              <a:rPr lang="it-IT" b="1" dirty="0">
                <a:solidFill>
                  <a:srgbClr val="FF0000"/>
                </a:solidFill>
              </a:rPr>
              <a:t>QUARTA REVISIONE PERIODICA:  ESITI DELLA RICOGNIZIONE </a:t>
            </a:r>
          </a:p>
        </p:txBody>
      </p:sp>
      <p:sp>
        <p:nvSpPr>
          <p:cNvPr id="9" name="Rettangolo 8"/>
          <p:cNvSpPr/>
          <p:nvPr/>
        </p:nvSpPr>
        <p:spPr>
          <a:xfrm>
            <a:off x="2014257" y="1949450"/>
            <a:ext cx="8088630" cy="2246769"/>
          </a:xfrm>
          <a:prstGeom prst="rect">
            <a:avLst/>
          </a:prstGeom>
        </p:spPr>
        <p:txBody>
          <a:bodyPr wrap="square">
            <a:spAutoFit/>
          </a:bodyPr>
          <a:lstStyle/>
          <a:p>
            <a:pPr algn="just">
              <a:spcBef>
                <a:spcPts val="600"/>
              </a:spcBef>
              <a:spcAft>
                <a:spcPts val="600"/>
              </a:spcAft>
            </a:pPr>
            <a:r>
              <a:rPr lang="it-IT" sz="2000" dirty="0">
                <a:latin typeface="Calibri" panose="020F0502020204030204" pitchFamily="34" charset="0"/>
                <a:ea typeface="Calibri" panose="020F0502020204030204" pitchFamily="34" charset="0"/>
                <a:cs typeface="Times New Roman" panose="02020603050405020304" pitchFamily="18" charset="0"/>
              </a:rPr>
              <a:t>In esito alla revisione vengono </a:t>
            </a:r>
            <a:r>
              <a:rPr lang="it-IT" sz="2000" b="1" dirty="0">
                <a:latin typeface="Calibri" panose="020F0502020204030204" pitchFamily="34" charset="0"/>
                <a:ea typeface="Calibri" panose="020F0502020204030204" pitchFamily="34" charset="0"/>
                <a:cs typeface="Times New Roman" panose="02020603050405020304" pitchFamily="18" charset="0"/>
              </a:rPr>
              <a:t>mantenute tutte le partecipazioni societarie </a:t>
            </a:r>
            <a:r>
              <a:rPr lang="it-IT" sz="2000" dirty="0">
                <a:latin typeface="Calibri" panose="020F0502020204030204" pitchFamily="34" charset="0"/>
                <a:ea typeface="Calibri" panose="020F0502020204030204" pitchFamily="34" charset="0"/>
                <a:cs typeface="Times New Roman" panose="02020603050405020304" pitchFamily="18" charset="0"/>
              </a:rPr>
              <a:t>detenute dal Comune di Milano al 31 dicembre 2020 – non oggetto di misure di razionalizzazione individuate con i precedenti Piani di riassetto </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dirty="0">
                <a:latin typeface="Calibri" panose="020F0502020204030204" pitchFamily="34" charset="0"/>
                <a:ea typeface="Calibri" panose="020F0502020204030204" pitchFamily="34" charset="0"/>
                <a:cs typeface="Times New Roman" panose="02020603050405020304" pitchFamily="18" charset="0"/>
              </a:rPr>
              <a:t>perché rispondenti ai criteri previsti dalla normativa e/o perché trattasi di società di scopo, costituite a seguito di gara pubblica, che come tali hanno una durata pari a quella per cui sono state costituite in coerenza con la </a:t>
            </a:r>
            <a:r>
              <a:rPr lang="it-IT" sz="2000" i="1" dirty="0" err="1">
                <a:latin typeface="Calibri" panose="020F0502020204030204" pitchFamily="34" charset="0"/>
                <a:ea typeface="Calibri" panose="020F0502020204030204" pitchFamily="34" charset="0"/>
                <a:cs typeface="Times New Roman" panose="02020603050405020304" pitchFamily="18" charset="0"/>
              </a:rPr>
              <a:t>lex</a:t>
            </a:r>
            <a:r>
              <a:rPr lang="it-IT" sz="2000" i="1" dirty="0">
                <a:latin typeface="Calibri" panose="020F0502020204030204" pitchFamily="34" charset="0"/>
                <a:ea typeface="Calibri" panose="020F0502020204030204" pitchFamily="34" charset="0"/>
                <a:cs typeface="Times New Roman" panose="02020603050405020304" pitchFamily="18" charset="0"/>
              </a:rPr>
              <a:t> </a:t>
            </a:r>
            <a:r>
              <a:rPr lang="it-IT" sz="2000" i="1" dirty="0" err="1">
                <a:latin typeface="Calibri" panose="020F0502020204030204" pitchFamily="34" charset="0"/>
                <a:ea typeface="Calibri" panose="020F0502020204030204" pitchFamily="34" charset="0"/>
                <a:cs typeface="Times New Roman" panose="02020603050405020304" pitchFamily="18" charset="0"/>
              </a:rPr>
              <a:t>specialis</a:t>
            </a:r>
            <a:r>
              <a:rPr lang="it-IT" sz="2000" dirty="0">
                <a:latin typeface="Calibri" panose="020F0502020204030204" pitchFamily="34" charset="0"/>
                <a:ea typeface="Calibri" panose="020F0502020204030204" pitchFamily="34" charset="0"/>
                <a:cs typeface="Times New Roman" panose="02020603050405020304" pitchFamily="18" charset="0"/>
              </a:rPr>
              <a:t> di gara.</a:t>
            </a:r>
          </a:p>
        </p:txBody>
      </p:sp>
      <p:sp>
        <p:nvSpPr>
          <p:cNvPr id="12" name="CasellaDiTesto 11"/>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13" name="CasellaDiTesto 12"/>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Picture 10" descr="C:\Documents and Settings\IacovelliA\Dati applicazioni\Microsoft\Media Catalog\Downloaded Clips\cl1f\j0078768.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1100" y="3878614"/>
            <a:ext cx="3644900" cy="266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3"/>
          <p:cNvSpPr txBox="1"/>
          <p:nvPr/>
        </p:nvSpPr>
        <p:spPr>
          <a:xfrm rot="20134524">
            <a:off x="7576503" y="4685003"/>
            <a:ext cx="1686052" cy="523220"/>
          </a:xfrm>
          <a:prstGeom prst="rect">
            <a:avLst/>
          </a:prstGeom>
          <a:noFill/>
        </p:spPr>
        <p:txBody>
          <a:bodyPr wrap="square" rtlCol="0">
            <a:spAutoFit/>
          </a:bodyPr>
          <a:lstStyle/>
          <a:p>
            <a:pPr algn="ctr"/>
            <a:r>
              <a:rPr lang="it-IT" sz="2800" b="1" dirty="0">
                <a:solidFill>
                  <a:schemeClr val="accent1"/>
                </a:solidFill>
              </a:rPr>
              <a:t>ESITI</a:t>
            </a:r>
          </a:p>
        </p:txBody>
      </p:sp>
    </p:spTree>
    <p:extLst>
      <p:ext uri="{BB962C8B-B14F-4D97-AF65-F5344CB8AC3E}">
        <p14:creationId xmlns:p14="http://schemas.microsoft.com/office/powerpoint/2010/main" val="2735926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18</a:t>
            </a:fld>
            <a:endParaRPr lang="it-IT" dirty="0"/>
          </a:p>
        </p:txBody>
      </p:sp>
      <p:sp>
        <p:nvSpPr>
          <p:cNvPr id="3" name="Rettangolo 2"/>
          <p:cNvSpPr/>
          <p:nvPr/>
        </p:nvSpPr>
        <p:spPr>
          <a:xfrm>
            <a:off x="1993900" y="1492250"/>
            <a:ext cx="7924800" cy="369332"/>
          </a:xfrm>
          <a:prstGeom prst="rect">
            <a:avLst/>
          </a:prstGeom>
        </p:spPr>
        <p:txBody>
          <a:bodyPr wrap="square">
            <a:spAutoFit/>
          </a:bodyPr>
          <a:lstStyle/>
          <a:p>
            <a:pPr algn="just"/>
            <a:endParaRPr lang="it-IT" dirty="0"/>
          </a:p>
        </p:txBody>
      </p:sp>
      <p:sp>
        <p:nvSpPr>
          <p:cNvPr id="6" name="Rettangolo 5"/>
          <p:cNvSpPr/>
          <p:nvPr/>
        </p:nvSpPr>
        <p:spPr>
          <a:xfrm>
            <a:off x="2336800" y="199945"/>
            <a:ext cx="7239000" cy="646331"/>
          </a:xfrm>
          <a:prstGeom prst="rect">
            <a:avLst/>
          </a:prstGeom>
        </p:spPr>
        <p:txBody>
          <a:bodyPr wrap="square">
            <a:spAutoFit/>
          </a:bodyPr>
          <a:lstStyle/>
          <a:p>
            <a:pPr algn="ctr"/>
            <a:r>
              <a:rPr lang="it-IT" b="1" dirty="0">
                <a:solidFill>
                  <a:srgbClr val="FF0000"/>
                </a:solidFill>
              </a:rPr>
              <a:t>COMUNICAZIONE DEGLI ESITI DELLA RICOGNIZIONE E DELLE MISURE DI RAZIONALIZZAZIONE ATTIVATE</a:t>
            </a:r>
          </a:p>
        </p:txBody>
      </p:sp>
      <p:sp>
        <p:nvSpPr>
          <p:cNvPr id="4" name="Rettangolo 3"/>
          <p:cNvSpPr/>
          <p:nvPr/>
        </p:nvSpPr>
        <p:spPr>
          <a:xfrm>
            <a:off x="2095500" y="2129545"/>
            <a:ext cx="7772400" cy="2346412"/>
          </a:xfrm>
          <a:prstGeom prst="rect">
            <a:avLst/>
          </a:prstGeom>
        </p:spPr>
        <p:txBody>
          <a:bodyPr wrap="square">
            <a:spAutoFit/>
          </a:bodyPr>
          <a:lstStyle/>
          <a:p>
            <a:pPr marL="90170" marR="66040" algn="just">
              <a:lnSpc>
                <a:spcPct val="107000"/>
              </a:lnSpc>
              <a:spcBef>
                <a:spcPts val="600"/>
              </a:spcBef>
              <a:spcAft>
                <a:spcPts val="800"/>
              </a:spcAft>
            </a:pPr>
            <a:r>
              <a:rPr lang="it-IT" dirty="0"/>
              <a:t>L’esito delle revisioni e dello stato di attuazione delle misure di razionalizzazione  individuate nei Piani di riassetto sono stati comunicati con le modalità di cui all’art. 17 del Decreto Legge 24 giugno 2014 n. 90, convertito dalla Legge 11 agosto 2014 n. 114, alla banca dati gestita dal Ministero dell’Economia e delle Finanze. Le stesse informazioni sono state rese disponibili alla competente Sezione Regionale della Corte dei Conti.</a:t>
            </a:r>
          </a:p>
          <a:p>
            <a:pPr marR="66040" algn="just">
              <a:lnSpc>
                <a:spcPct val="107000"/>
              </a:lnSpc>
              <a:spcBef>
                <a:spcPts val="600"/>
              </a:spcBef>
              <a:spcAft>
                <a:spcPts val="800"/>
              </a:spcAft>
            </a:pPr>
            <a:r>
              <a:rPr lang="it-IT" dirty="0"/>
              <a:t> </a:t>
            </a:r>
          </a:p>
        </p:txBody>
      </p:sp>
      <p:pic>
        <p:nvPicPr>
          <p:cNvPr id="7" name="Immagine 6"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8" name="CasellaDiTesto 7"/>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9" name="CasellaDiTesto 8"/>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10" name="Picture 3" descr="C:\Programmi\File comuni\Microsoft Shared\Clipart\cagcat50\BD0491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3363" y="4179594"/>
            <a:ext cx="2208173" cy="1503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012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2</a:t>
            </a:fld>
            <a:endParaRPr lang="it-IT"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5" name="CasellaDiTesto 4"/>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 </a:t>
            </a:r>
          </a:p>
          <a:p>
            <a:pPr algn="ctr"/>
            <a:endParaRPr lang="it-IT" sz="800" b="1" dirty="0">
              <a:latin typeface="Arial" panose="020B0604020202020204" pitchFamily="34" charset="0"/>
              <a:cs typeface="Arial" panose="020B0604020202020204" pitchFamily="34" charset="0"/>
            </a:endParaRPr>
          </a:p>
        </p:txBody>
      </p:sp>
      <p:sp>
        <p:nvSpPr>
          <p:cNvPr id="6" name="CasellaDiTesto 5"/>
          <p:cNvSpPr txBox="1"/>
          <p:nvPr/>
        </p:nvSpPr>
        <p:spPr>
          <a:xfrm>
            <a:off x="1841500" y="1225883"/>
            <a:ext cx="8077200" cy="6093976"/>
          </a:xfrm>
          <a:prstGeom prst="rect">
            <a:avLst/>
          </a:prstGeom>
          <a:noFill/>
        </p:spPr>
        <p:txBody>
          <a:bodyPr wrap="square" rtlCol="0">
            <a:spAutoFit/>
          </a:bodyPr>
          <a:lstStyle/>
          <a:p>
            <a:pPr marL="285750" indent="-285750" algn="just">
              <a:buFont typeface="Wingdings" panose="05000000000000000000" pitchFamily="2" charset="2"/>
              <a:buChar char="§"/>
            </a:pPr>
            <a:r>
              <a:rPr lang="it-IT" sz="1400" b="1" dirty="0"/>
              <a:t>OBBLIGO NORMATIVO</a:t>
            </a:r>
          </a:p>
          <a:p>
            <a:pPr algn="just"/>
            <a:endParaRPr lang="it-IT" sz="1400" b="1" dirty="0"/>
          </a:p>
          <a:p>
            <a:pPr marL="285750" indent="-285750" algn="just">
              <a:buFont typeface="Wingdings" panose="05000000000000000000" pitchFamily="2" charset="2"/>
              <a:buChar char="§"/>
            </a:pPr>
            <a:r>
              <a:rPr lang="it-IT" sz="1400" b="1" dirty="0">
                <a:solidFill>
                  <a:prstClr val="black"/>
                </a:solidFill>
              </a:rPr>
              <a:t>OBBLIGO NORMATIVO - PERIMETRO DELLA REVISIONE  PERIODICA</a:t>
            </a:r>
          </a:p>
          <a:p>
            <a:pPr algn="just"/>
            <a:endParaRPr lang="it-IT" sz="1400" b="1" dirty="0">
              <a:solidFill>
                <a:prstClr val="black"/>
              </a:solidFill>
            </a:endParaRPr>
          </a:p>
          <a:p>
            <a:pPr marL="285750" indent="-285750" algn="just">
              <a:buFont typeface="Wingdings" panose="05000000000000000000" pitchFamily="2" charset="2"/>
              <a:buChar char="§"/>
            </a:pPr>
            <a:r>
              <a:rPr lang="it-IT" sz="1400" b="1" dirty="0">
                <a:solidFill>
                  <a:prstClr val="black"/>
                </a:solidFill>
              </a:rPr>
              <a:t>OBBLIGO NORMATIVO – CONTENUTO DELLA REVISIONE  PERIODICA</a:t>
            </a:r>
            <a:endParaRPr lang="it-IT" sz="1400" b="1" dirty="0"/>
          </a:p>
          <a:p>
            <a:endParaRPr lang="it-IT" sz="1400" b="1" dirty="0"/>
          </a:p>
          <a:p>
            <a:pPr marL="285750" indent="-285750" algn="just">
              <a:buFont typeface="Wingdings" panose="05000000000000000000" pitchFamily="2" charset="2"/>
              <a:buChar char="§"/>
            </a:pPr>
            <a:r>
              <a:rPr lang="it-IT" sz="1400" b="1" dirty="0"/>
              <a:t>QUARTA REVISIONE PERIODICA – PERIMETRO</a:t>
            </a:r>
          </a:p>
          <a:p>
            <a:pPr marL="285750" indent="-285750" algn="just">
              <a:buFont typeface="Wingdings" panose="05000000000000000000" pitchFamily="2" charset="2"/>
              <a:buChar char="§"/>
            </a:pPr>
            <a:endParaRPr lang="it-IT" sz="1400" b="1" dirty="0"/>
          </a:p>
          <a:p>
            <a:pPr marL="285750" indent="-285750" algn="just">
              <a:buFont typeface="Wingdings" panose="05000000000000000000" pitchFamily="2" charset="2"/>
              <a:buChar char="§"/>
            </a:pPr>
            <a:r>
              <a:rPr lang="it-IT" sz="1400" b="1" dirty="0"/>
              <a:t>QUARTA REVISIONE PERIODICA: GRAFICO DELLE PARTECIPAZIONI DETENUTE AL 31 DICEMBRE 2020</a:t>
            </a:r>
          </a:p>
          <a:p>
            <a:pPr marL="285750" indent="-285750" algn="just">
              <a:buFont typeface="Wingdings" panose="05000000000000000000" pitchFamily="2" charset="2"/>
              <a:buChar char="§"/>
            </a:pPr>
            <a:endParaRPr lang="it-IT" sz="1400" b="1" dirty="0"/>
          </a:p>
          <a:p>
            <a:pPr marL="285750" indent="-285750" algn="just">
              <a:buFont typeface="Wingdings" panose="05000000000000000000" pitchFamily="2" charset="2"/>
              <a:buChar char="§"/>
            </a:pPr>
            <a:r>
              <a:rPr lang="it-IT" sz="1400" b="1" dirty="0"/>
              <a:t>QUARTA REVISIONE PERIODICA: PARTECIPAZIONI DETENUTE AL 31 DICEMBRE 2020: Scheda di dettaglio</a:t>
            </a:r>
          </a:p>
          <a:p>
            <a:pPr algn="just"/>
            <a:endParaRPr lang="it-IT" sz="1400" b="1" dirty="0"/>
          </a:p>
          <a:p>
            <a:pPr marL="285750" indent="-285750" algn="just">
              <a:buFont typeface="Wingdings" panose="05000000000000000000" pitchFamily="2" charset="2"/>
              <a:buChar char="§"/>
            </a:pPr>
            <a:r>
              <a:rPr lang="it-IT" sz="1400" b="1" dirty="0"/>
              <a:t>QUARTA REVISIONE PERIODICA: Esiti della Ricognizione</a:t>
            </a:r>
          </a:p>
          <a:p>
            <a:pPr marL="285750" indent="-285750" algn="just">
              <a:buFont typeface="Wingdings" panose="05000000000000000000" pitchFamily="2" charset="2"/>
              <a:buChar char="§"/>
            </a:pPr>
            <a:endParaRPr lang="it-IT" sz="1400" b="1" dirty="0"/>
          </a:p>
          <a:p>
            <a:pPr marL="285750" indent="-285750" algn="just">
              <a:spcAft>
                <a:spcPts val="1200"/>
              </a:spcAft>
              <a:buFont typeface="Wingdings" panose="05000000000000000000" pitchFamily="2" charset="2"/>
              <a:buChar char="§"/>
            </a:pPr>
            <a:r>
              <a:rPr lang="it-IT" sz="1400" b="1" dirty="0"/>
              <a:t>STATO DI ATTUAZIONE DELLA REVISIONE STRAORDINARIA E DELLE REVISIONI PERIODICHE (PRIMA, SECONDA E TERZA)</a:t>
            </a:r>
          </a:p>
          <a:p>
            <a:pPr marL="285750" indent="-285750" algn="just">
              <a:spcAft>
                <a:spcPts val="1200"/>
              </a:spcAft>
              <a:buFont typeface="Wingdings" panose="05000000000000000000" pitchFamily="2" charset="2"/>
              <a:buChar char="§"/>
            </a:pPr>
            <a:r>
              <a:rPr lang="it-IT" sz="1400" b="1" dirty="0"/>
              <a:t>REVISIONE STRAORDINARIA</a:t>
            </a:r>
          </a:p>
          <a:p>
            <a:pPr marL="285750" indent="-285750" algn="just">
              <a:spcAft>
                <a:spcPts val="1200"/>
              </a:spcAft>
              <a:buFont typeface="Wingdings" panose="05000000000000000000" pitchFamily="2" charset="2"/>
              <a:buChar char="§"/>
            </a:pPr>
            <a:r>
              <a:rPr lang="it-IT" sz="1400" b="1" dirty="0"/>
              <a:t>PRIMA REVISIONE PERIODICA</a:t>
            </a:r>
          </a:p>
          <a:p>
            <a:pPr marL="285750" indent="-285750" algn="just">
              <a:spcAft>
                <a:spcPts val="1200"/>
              </a:spcAft>
              <a:buFont typeface="Wingdings" panose="05000000000000000000" pitchFamily="2" charset="2"/>
              <a:buChar char="§"/>
            </a:pPr>
            <a:r>
              <a:rPr lang="it-IT" sz="1400" b="1" dirty="0"/>
              <a:t>SECONDA REVISIONE PERIODICA</a:t>
            </a:r>
          </a:p>
          <a:p>
            <a:pPr marL="285750" indent="-285750" algn="just">
              <a:buFont typeface="Wingdings" panose="05000000000000000000" pitchFamily="2" charset="2"/>
              <a:buChar char="§"/>
            </a:pPr>
            <a:r>
              <a:rPr lang="it-IT" sz="1400" b="1" dirty="0"/>
              <a:t>TERZA REVISIONE PERIODICA</a:t>
            </a:r>
          </a:p>
          <a:p>
            <a:pPr marL="285750" indent="-285750" algn="just">
              <a:buFont typeface="Wingdings" panose="05000000000000000000" pitchFamily="2" charset="2"/>
              <a:buChar char="§"/>
            </a:pPr>
            <a:endParaRPr lang="it-IT" sz="1400" b="1" dirty="0"/>
          </a:p>
          <a:p>
            <a:pPr marL="285750" indent="-285750" algn="just">
              <a:buFont typeface="Wingdings" panose="05000000000000000000" pitchFamily="2" charset="2"/>
              <a:buChar char="§"/>
            </a:pPr>
            <a:r>
              <a:rPr lang="it-IT" sz="1400" b="1" dirty="0"/>
              <a:t>COMUNICAZIONE DEGLI ESITI DELLA RICOGNIZIONE E DELLE MISURE DI RAZIONALIZZAZIONE </a:t>
            </a:r>
            <a:r>
              <a:rPr lang="it-IT" sz="1400" b="1"/>
              <a:t>ATTIVATE .</a:t>
            </a:r>
            <a:endParaRPr lang="it-IT" sz="1400" b="1" dirty="0"/>
          </a:p>
          <a:p>
            <a:pPr marL="285750" indent="-285750">
              <a:buFont typeface="Wingdings" panose="05000000000000000000" pitchFamily="2" charset="2"/>
              <a:buChar char="§"/>
            </a:pPr>
            <a:endParaRPr lang="it-IT" sz="1400" b="1" dirty="0"/>
          </a:p>
          <a:p>
            <a:pPr algn="just"/>
            <a:endParaRPr lang="it-IT" sz="1400" b="1" dirty="0"/>
          </a:p>
        </p:txBody>
      </p:sp>
      <p:sp>
        <p:nvSpPr>
          <p:cNvPr id="7" name="CasellaDiTesto 6"/>
          <p:cNvSpPr txBox="1"/>
          <p:nvPr/>
        </p:nvSpPr>
        <p:spPr>
          <a:xfrm>
            <a:off x="3503083" y="333404"/>
            <a:ext cx="4931831" cy="461665"/>
          </a:xfrm>
          <a:prstGeom prst="rect">
            <a:avLst/>
          </a:prstGeom>
          <a:noFill/>
        </p:spPr>
        <p:txBody>
          <a:bodyPr wrap="square" rtlCol="0">
            <a:spAutoFit/>
          </a:bodyPr>
          <a:lstStyle/>
          <a:p>
            <a:pPr algn="ctr"/>
            <a:r>
              <a:rPr lang="it-IT" sz="2400" b="1" dirty="0">
                <a:solidFill>
                  <a:srgbClr val="FF0000"/>
                </a:solidFill>
              </a:rPr>
              <a:t>INDICE   </a:t>
            </a:r>
          </a:p>
        </p:txBody>
      </p:sp>
    </p:spTree>
    <p:extLst>
      <p:ext uri="{BB962C8B-B14F-4D97-AF65-F5344CB8AC3E}">
        <p14:creationId xmlns:p14="http://schemas.microsoft.com/office/powerpoint/2010/main" val="4287440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3</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4" name="CasellaDiTesto 3"/>
          <p:cNvSpPr txBox="1"/>
          <p:nvPr/>
        </p:nvSpPr>
        <p:spPr>
          <a:xfrm>
            <a:off x="533400"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5" name="CasellaDiTesto 4"/>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sp>
        <p:nvSpPr>
          <p:cNvPr id="8" name="CasellaDiTesto 7"/>
          <p:cNvSpPr txBox="1"/>
          <p:nvPr/>
        </p:nvSpPr>
        <p:spPr>
          <a:xfrm>
            <a:off x="3289300" y="275719"/>
            <a:ext cx="4953000" cy="369332"/>
          </a:xfrm>
          <a:prstGeom prst="rect">
            <a:avLst/>
          </a:prstGeom>
          <a:noFill/>
        </p:spPr>
        <p:txBody>
          <a:bodyPr wrap="square" rtlCol="0">
            <a:spAutoFit/>
          </a:bodyPr>
          <a:lstStyle/>
          <a:p>
            <a:pPr algn="ctr"/>
            <a:r>
              <a:rPr lang="it-IT" b="1" dirty="0">
                <a:solidFill>
                  <a:srgbClr val="FF0000"/>
                </a:solidFill>
              </a:rPr>
              <a:t>OBBLIGO NORMATIVO</a:t>
            </a:r>
          </a:p>
        </p:txBody>
      </p:sp>
      <p:sp>
        <p:nvSpPr>
          <p:cNvPr id="9" name="CasellaDiTesto 8"/>
          <p:cNvSpPr txBox="1"/>
          <p:nvPr/>
        </p:nvSpPr>
        <p:spPr>
          <a:xfrm>
            <a:off x="1895944" y="929216"/>
            <a:ext cx="8241030" cy="6678751"/>
          </a:xfrm>
          <a:prstGeom prst="rect">
            <a:avLst/>
          </a:prstGeom>
          <a:noFill/>
        </p:spPr>
        <p:txBody>
          <a:bodyPr wrap="square" rtlCol="0">
            <a:spAutoFit/>
          </a:bodyPr>
          <a:lstStyle/>
          <a:p>
            <a:pPr algn="just"/>
            <a:endParaRPr lang="it-IT" dirty="0"/>
          </a:p>
          <a:p>
            <a:pPr algn="just"/>
            <a:r>
              <a:rPr lang="it-IT" dirty="0"/>
              <a:t>La Revisione delle partecipazioni societarie, dirette ed indirette, detenute dagli Enti Locali costituisce un obbligo introdotto dal D.Lgs. 19 agosto 2016 n. 175 (“</a:t>
            </a:r>
            <a:r>
              <a:rPr lang="it-IT" i="1" dirty="0"/>
              <a:t>Testo Unico in materia di società a partecipazione pubblica</a:t>
            </a:r>
            <a:r>
              <a:rPr lang="it-IT" dirty="0"/>
              <a:t>”).</a:t>
            </a:r>
          </a:p>
          <a:p>
            <a:pPr lvl="0"/>
            <a:endParaRPr lang="it-IT" dirty="0"/>
          </a:p>
          <a:p>
            <a:pPr lvl="0"/>
            <a:r>
              <a:rPr lang="it-IT" dirty="0"/>
              <a:t>Il processo di revisione si articola nelle seguenti due fasi:</a:t>
            </a:r>
          </a:p>
          <a:p>
            <a:pPr lvl="0"/>
            <a:endParaRPr lang="it-IT" dirty="0"/>
          </a:p>
          <a:p>
            <a:pPr marL="285750" indent="-285750" algn="just">
              <a:buFontTx/>
              <a:buChar char="-"/>
            </a:pPr>
            <a:r>
              <a:rPr lang="it-IT" dirty="0"/>
              <a:t>la revisione c.d. straordinaria, disciplinata dall’art. 24 del Decreto, che si è conclusa il 30 settembre 2017 e ha riguardato le partecipazioni societarie, dirette ed indirette, detenute al 23 settembre 2016. </a:t>
            </a:r>
          </a:p>
          <a:p>
            <a:pPr marL="285750" indent="-285750" algn="just">
              <a:buFontTx/>
              <a:buChar char="-"/>
            </a:pPr>
            <a:endParaRPr lang="it-IT" dirty="0"/>
          </a:p>
          <a:p>
            <a:pPr marL="285750" indent="-285750" algn="just">
              <a:buFontTx/>
              <a:buChar char="-"/>
            </a:pPr>
            <a:r>
              <a:rPr lang="it-IT" dirty="0"/>
              <a:t>la revisione periodica ordinaria, disciplinata dall’art. 20 del medesimo Decreto, che consiste in un processo di revisione periodica, con cadenza annuale. </a:t>
            </a:r>
          </a:p>
          <a:p>
            <a:pPr marL="285750" indent="-285750" algn="just">
              <a:buFontTx/>
              <a:buChar char="-"/>
            </a:pPr>
            <a:endParaRPr lang="it-IT" dirty="0"/>
          </a:p>
          <a:p>
            <a:pPr algn="just"/>
            <a:r>
              <a:rPr lang="it-IT" dirty="0"/>
              <a:t>L’esito della revisione deve essere comunicato, secondo le modalità prescritte dalla Legge, al Ministero dell’Economia e delle Finanze ed alla competente Sezione regionale di Controllo della Corte di Conti.</a:t>
            </a:r>
          </a:p>
          <a:p>
            <a:pPr algn="just"/>
            <a:endParaRPr lang="it-IT" dirty="0"/>
          </a:p>
          <a:p>
            <a:pPr algn="just"/>
            <a:r>
              <a:rPr lang="it-IT" dirty="0"/>
              <a:t>Sono previste sanzioni (pecuniarie e non pecuniarie) per il caso di mancata adozione dell’atto </a:t>
            </a:r>
            <a:r>
              <a:rPr lang="it-IT" dirty="0" err="1"/>
              <a:t>ricognitorio</a:t>
            </a:r>
            <a:r>
              <a:rPr lang="it-IT" dirty="0"/>
              <a:t>. </a:t>
            </a:r>
          </a:p>
          <a:p>
            <a:pPr algn="just"/>
            <a:r>
              <a:rPr lang="it-IT" dirty="0"/>
              <a:t> </a:t>
            </a:r>
          </a:p>
          <a:p>
            <a:pPr lvl="0" algn="just"/>
            <a:endParaRPr lang="it-IT" dirty="0"/>
          </a:p>
          <a:p>
            <a:pPr marL="285750" indent="-285750" algn="just">
              <a:buFontTx/>
              <a:buChar char="-"/>
            </a:pPr>
            <a:endParaRPr lang="it-IT" sz="1600" dirty="0"/>
          </a:p>
          <a:p>
            <a:pPr marL="285750" indent="-285750" algn="just">
              <a:buFontTx/>
              <a:buChar char="-"/>
            </a:pPr>
            <a:endParaRPr lang="it-IT" sz="1600" dirty="0"/>
          </a:p>
        </p:txBody>
      </p:sp>
      <p:pic>
        <p:nvPicPr>
          <p:cNvPr id="10" name="Picture 2" descr="C:\Documents and Settings\IacovelliA\Dati applicazioni\Microsoft\Media Catalog\Downloaded Clips\cl1f\j007873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6811" y="6445250"/>
            <a:ext cx="143941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291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it-IT" sz="11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1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CasellaDiTesto 5"/>
          <p:cNvSpPr txBox="1"/>
          <p:nvPr/>
        </p:nvSpPr>
        <p:spPr>
          <a:xfrm>
            <a:off x="2222500" y="372721"/>
            <a:ext cx="706543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srgbClr val="FF0000"/>
                </a:solidFill>
                <a:effectLst/>
                <a:uLnTx/>
                <a:uFillTx/>
                <a:latin typeface="Calibri"/>
                <a:ea typeface="+mn-ea"/>
                <a:cs typeface="+mn-cs"/>
              </a:rPr>
              <a:t> OBBLIGO</a:t>
            </a:r>
            <a:r>
              <a:rPr kumimoji="0" lang="it-IT" sz="1800" b="1" i="0" u="none" strike="noStrike" kern="1200" cap="none" spc="0" normalizeH="0" noProof="0" dirty="0">
                <a:ln>
                  <a:noFill/>
                </a:ln>
                <a:solidFill>
                  <a:srgbClr val="FF0000"/>
                </a:solidFill>
                <a:effectLst/>
                <a:uLnTx/>
                <a:uFillTx/>
                <a:latin typeface="Calibri"/>
                <a:ea typeface="+mn-ea"/>
                <a:cs typeface="+mn-cs"/>
              </a:rPr>
              <a:t> NORMATIVO -  </a:t>
            </a:r>
            <a:r>
              <a:rPr kumimoji="0" lang="it-IT" sz="1800" b="1" i="0" u="none" strike="noStrike" kern="1200" cap="none" spc="0" normalizeH="0" baseline="0" noProof="0" dirty="0">
                <a:ln>
                  <a:noFill/>
                </a:ln>
                <a:solidFill>
                  <a:srgbClr val="FF0000"/>
                </a:solidFill>
                <a:effectLst/>
                <a:uLnTx/>
                <a:uFillTx/>
                <a:latin typeface="Calibri"/>
                <a:ea typeface="+mn-ea"/>
                <a:cs typeface="+mn-cs"/>
              </a:rPr>
              <a:t>PERIMETRO DELLA REVISIONE PERIODICA</a:t>
            </a:r>
          </a:p>
        </p:txBody>
      </p:sp>
      <p:sp>
        <p:nvSpPr>
          <p:cNvPr id="7" name="CasellaDiTesto 6"/>
          <p:cNvSpPr txBox="1"/>
          <p:nvPr/>
        </p:nvSpPr>
        <p:spPr>
          <a:xfrm>
            <a:off x="2146298" y="1680746"/>
            <a:ext cx="4876801" cy="132343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600" dirty="0">
              <a:solidFill>
                <a:prstClr val="black"/>
              </a:solidFill>
              <a:latin typeface="Calibri"/>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600" dirty="0">
                <a:solidFill>
                  <a:prstClr val="black"/>
                </a:solidFill>
                <a:latin typeface="Calibri"/>
              </a:rPr>
              <a:t>L</a:t>
            </a:r>
            <a:r>
              <a:rPr kumimoji="0" lang="it-IT" sz="1600" b="0" i="0" u="none" strike="noStrike" kern="1200" cap="none" spc="0" normalizeH="0" baseline="0" noProof="0" dirty="0">
                <a:ln>
                  <a:noFill/>
                </a:ln>
                <a:solidFill>
                  <a:prstClr val="black"/>
                </a:solidFill>
                <a:effectLst/>
                <a:uLnTx/>
                <a:uFillTx/>
                <a:latin typeface="Calibri"/>
                <a:ea typeface="+mn-ea"/>
                <a:cs typeface="+mn-cs"/>
              </a:rPr>
              <a:t>a ricognizione periodica riguarda tutte le partecipazioni societarie detenute dall’Ente Locale al 31 dicembre dell’anno precedente a quello in cui viene effettuata:</a:t>
            </a:r>
            <a:r>
              <a:rPr kumimoji="0" lang="it-IT" sz="1600" b="0" i="0" u="none" strike="noStrike" kern="1200" cap="none" spc="0" normalizeH="0" noProof="0" dirty="0">
                <a:ln>
                  <a:noFill/>
                </a:ln>
                <a:solidFill>
                  <a:prstClr val="black"/>
                </a:solidFill>
                <a:effectLst/>
                <a:uLnTx/>
                <a:uFillTx/>
                <a:latin typeface="Calibri"/>
                <a:ea typeface="+mn-ea"/>
                <a:cs typeface="+mn-cs"/>
              </a:rPr>
              <a:t> </a:t>
            </a:r>
            <a:endParaRPr kumimoji="0" lang="it-IT"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CasellaDiTesto 7"/>
          <p:cNvSpPr txBox="1"/>
          <p:nvPr/>
        </p:nvSpPr>
        <p:spPr>
          <a:xfrm>
            <a:off x="2106212" y="3057091"/>
            <a:ext cx="7742767" cy="1323439"/>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it-IT" sz="1600" b="1"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it-IT" sz="1600" b="1"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it-IT" sz="1600" b="1" i="0" u="none" strike="noStrike" kern="1200" cap="none" spc="0" normalizeH="0" baseline="0" noProof="0" dirty="0">
                <a:ln>
                  <a:noFill/>
                </a:ln>
                <a:solidFill>
                  <a:prstClr val="black"/>
                </a:solidFill>
                <a:effectLst/>
                <a:uLnTx/>
                <a:uFillTx/>
                <a:latin typeface="Calibri"/>
                <a:ea typeface="+mn-ea"/>
                <a:cs typeface="+mn-cs"/>
              </a:rPr>
              <a:t>direttamente</a:t>
            </a:r>
            <a:r>
              <a:rPr kumimoji="0" lang="it-IT" sz="1600" b="0" i="0" u="none" strike="noStrike" kern="1200" cap="none" spc="0" normalizeH="0" baseline="0" noProof="0" dirty="0">
                <a:ln>
                  <a:noFill/>
                </a:ln>
                <a:solidFill>
                  <a:prstClr val="black"/>
                </a:solidFill>
                <a:effectLst/>
                <a:uLnTx/>
                <a:uFillTx/>
                <a:latin typeface="Calibri"/>
                <a:ea typeface="+mn-ea"/>
                <a:cs typeface="+mn-cs"/>
              </a:rPr>
              <a:t> (tali sono quelle che conferiscono la titolarità di rapporti comportanti la qualità di socio o di strumenti finanziari che attribuiscono diritti amministrativi nella società);</a:t>
            </a:r>
          </a:p>
        </p:txBody>
      </p:sp>
      <p:sp>
        <p:nvSpPr>
          <p:cNvPr id="9" name="CasellaDiTesto 8"/>
          <p:cNvSpPr txBox="1"/>
          <p:nvPr/>
        </p:nvSpPr>
        <p:spPr>
          <a:xfrm>
            <a:off x="2106212" y="4187584"/>
            <a:ext cx="7691967" cy="1077218"/>
          </a:xfrm>
          <a:prstGeom prst="rect">
            <a:avLst/>
          </a:prstGeom>
          <a:noFill/>
        </p:spPr>
        <p:txBody>
          <a:bodyPr wrap="square" rtlCol="0">
            <a:spAutoFit/>
          </a:bodyPr>
          <a:lstStyle>
            <a:defPPr>
              <a:defRPr lang="it-IT"/>
            </a:defPPr>
            <a:lvl1pPr marL="285750" lvl="0" indent="-285750" algn="just">
              <a:buFont typeface="Wingdings" panose="05000000000000000000" pitchFamily="2" charset="2"/>
              <a:buChar char="Ø"/>
              <a:defRPr sz="1600" b="1"/>
            </a:lvl1p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it-IT" sz="1600" b="1"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it-IT"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it-IT" sz="1600" b="1" i="0" u="none" strike="noStrike" kern="1200" cap="none" spc="0" normalizeH="0" baseline="0" noProof="0" dirty="0">
                <a:ln>
                  <a:noFill/>
                </a:ln>
                <a:solidFill>
                  <a:prstClr val="black"/>
                </a:solidFill>
                <a:effectLst/>
                <a:uLnTx/>
                <a:uFillTx/>
                <a:latin typeface="Calibri"/>
                <a:ea typeface="+mn-ea"/>
                <a:cs typeface="+mn-cs"/>
              </a:rPr>
              <a:t>indirettamente </a:t>
            </a:r>
            <a:r>
              <a:rPr kumimoji="0" lang="it-IT" sz="1600" b="0" i="0" u="none" strike="noStrike" kern="1200" cap="none" spc="0" normalizeH="0" baseline="0" noProof="0" dirty="0">
                <a:ln>
                  <a:noFill/>
                </a:ln>
                <a:solidFill>
                  <a:prstClr val="black"/>
                </a:solidFill>
                <a:effectLst/>
                <a:uLnTx/>
                <a:uFillTx/>
                <a:latin typeface="Calibri"/>
                <a:ea typeface="+mn-ea"/>
                <a:cs typeface="+mn-cs"/>
              </a:rPr>
              <a:t>(ossia le partecipazioni detenute per il tramite di società od altri </a:t>
            </a:r>
            <a:r>
              <a:rPr lang="it-IT" b="0" dirty="0">
                <a:solidFill>
                  <a:prstClr val="black"/>
                </a:solidFill>
                <a:latin typeface="Calibri"/>
              </a:rPr>
              <a:t>O</a:t>
            </a:r>
            <a:r>
              <a:rPr kumimoji="0" lang="it-IT" sz="1600" b="0" i="0" u="none" strike="noStrike" kern="1200" cap="none" spc="0" normalizeH="0" baseline="0" noProof="0" dirty="0" err="1">
                <a:ln>
                  <a:noFill/>
                </a:ln>
                <a:solidFill>
                  <a:prstClr val="black"/>
                </a:solidFill>
                <a:effectLst/>
                <a:uLnTx/>
                <a:uFillTx/>
                <a:latin typeface="Calibri"/>
                <a:ea typeface="+mn-ea"/>
                <a:cs typeface="+mn-cs"/>
              </a:rPr>
              <a:t>rganismi</a:t>
            </a:r>
            <a:r>
              <a:rPr kumimoji="0" lang="it-IT" sz="1600" b="0" i="0" u="none" strike="noStrike" kern="1200" cap="none" spc="0" normalizeH="0" baseline="0" noProof="0" dirty="0">
                <a:ln>
                  <a:noFill/>
                </a:ln>
                <a:solidFill>
                  <a:prstClr val="black"/>
                </a:solidFill>
                <a:effectLst/>
                <a:uLnTx/>
                <a:uFillTx/>
                <a:latin typeface="Calibri"/>
                <a:ea typeface="+mn-ea"/>
                <a:cs typeface="+mn-cs"/>
              </a:rPr>
              <a:t> soggetti al controllo da parte della Amministrazione).</a:t>
            </a:r>
          </a:p>
        </p:txBody>
      </p:sp>
      <p:pic>
        <p:nvPicPr>
          <p:cNvPr id="1026" name="Picture 2" descr="C:\Users\angela.iacovelli\AppData\Local\Microsoft\Windows\Temporary Internet Files\Content.IE5\PL6CT2OQ\Milano_-_Palazzo_Marin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7900" y="1084515"/>
            <a:ext cx="2368853" cy="1579235"/>
          </a:xfrm>
          <a:prstGeom prst="rect">
            <a:avLst/>
          </a:prstGeom>
          <a:noFill/>
          <a:extLst>
            <a:ext uri="{909E8E84-426E-40DD-AFC4-6F175D3DCCD1}">
              <a14:hiddenFill xmlns:a14="http://schemas.microsoft.com/office/drawing/2010/main">
                <a:solidFill>
                  <a:srgbClr val="FFFFFF"/>
                </a:solidFill>
              </a14:hiddenFill>
            </a:ext>
          </a:extLst>
        </p:spPr>
      </p:pic>
      <p:sp>
        <p:nvSpPr>
          <p:cNvPr id="11" name="CasellaDiTesto 10"/>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8304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5</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098261" y="1367065"/>
            <a:ext cx="7467600" cy="5078313"/>
          </a:xfrm>
          <a:prstGeom prst="rect">
            <a:avLst/>
          </a:prstGeom>
          <a:noFill/>
        </p:spPr>
        <p:txBody>
          <a:bodyPr wrap="square" rtlCol="0">
            <a:spAutoFit/>
          </a:bodyPr>
          <a:lstStyle/>
          <a:p>
            <a:pPr algn="just"/>
            <a:r>
              <a:rPr lang="it-IT" dirty="0"/>
              <a:t>Il D.Lgs. 19 agosto 2016 n. 175, all’art. 4 prevede che le Pubbliche Amministrazioni </a:t>
            </a:r>
            <a:r>
              <a:rPr lang="it-IT" u="sng" dirty="0">
                <a:effectLst>
                  <a:outerShdw blurRad="38100" dist="38100" dir="2700000" algn="tl">
                    <a:srgbClr val="000000">
                      <a:alpha val="43137"/>
                    </a:srgbClr>
                  </a:outerShdw>
                </a:effectLst>
              </a:rPr>
              <a:t>non possono detenere partecipazioni societarie aventi per oggetto attività di produzione di beni e servizi non strettamente necessarie per il perseguimento delle proprie finalità istituzionali.</a:t>
            </a:r>
          </a:p>
          <a:p>
            <a:pPr algn="just"/>
            <a:endParaRPr lang="it-IT" dirty="0"/>
          </a:p>
          <a:p>
            <a:pPr algn="just"/>
            <a:r>
              <a:rPr lang="it-IT" dirty="0"/>
              <a:t>Le Pubbliche Amministrazioni possono, in particolare, detenere esclusivamente partecipazioni, dirette od indirette, per lo svolgimento delle attività di seguito riportate (art. 4 comma 2):</a:t>
            </a:r>
          </a:p>
          <a:p>
            <a:pPr marL="342900" lvl="0" indent="-342900" algn="just">
              <a:buFont typeface="+mj-lt"/>
              <a:buAutoNum type="alphaLcParenR"/>
            </a:pPr>
            <a:r>
              <a:rPr lang="it-IT" dirty="0"/>
              <a:t>produzione di un servizio di interesse generale; </a:t>
            </a:r>
          </a:p>
          <a:p>
            <a:pPr marL="342900" lvl="0" indent="-342900" algn="just">
              <a:buFont typeface="+mj-lt"/>
              <a:buAutoNum type="alphaLcParenR"/>
            </a:pPr>
            <a:r>
              <a:rPr lang="it-IT" dirty="0"/>
              <a:t>progettazione e realizzazione di un'opera pubblica sulla base di un accordo di programma fra Amministrazioni Pubbliche, ai sensi dell’art. 193 del D.Lgs. 19 aprile 2016 n. 50 (cd. Codice  Contratti Pubblici);</a:t>
            </a:r>
          </a:p>
          <a:p>
            <a:pPr marL="342900" lvl="0" indent="-342900" algn="just">
              <a:buFont typeface="+mj-lt"/>
              <a:buAutoNum type="alphaLcParenR"/>
            </a:pPr>
            <a:r>
              <a:rPr lang="it-IT" dirty="0"/>
              <a:t>realizzazione e gestione di un'opera pubblica attraverso un contratto di partenariato;</a:t>
            </a:r>
          </a:p>
          <a:p>
            <a:pPr marL="342900" lvl="0" indent="-342900" algn="just">
              <a:buFont typeface="+mj-lt"/>
              <a:buAutoNum type="alphaLcParenR"/>
            </a:pPr>
            <a:r>
              <a:rPr lang="it-IT" dirty="0"/>
              <a:t>autoproduzione di beni o servizi strumentali all'Ente od agli Enti pubblici partecipanti; </a:t>
            </a:r>
          </a:p>
          <a:p>
            <a:pPr marL="342900" lvl="0" indent="-342900" algn="just">
              <a:buFont typeface="+mj-lt"/>
              <a:buAutoNum type="alphaLcParenR"/>
            </a:pPr>
            <a:r>
              <a:rPr lang="it-IT" dirty="0"/>
              <a:t>servizi di committenza, ivi incluse le attività di committenza ausiliarie.</a:t>
            </a:r>
          </a:p>
          <a:p>
            <a:pPr algn="just"/>
            <a:endParaRPr lang="it-IT" dirty="0"/>
          </a:p>
        </p:txBody>
      </p:sp>
      <p:sp>
        <p:nvSpPr>
          <p:cNvPr id="8" name="CasellaDiTesto 7"/>
          <p:cNvSpPr txBox="1"/>
          <p:nvPr/>
        </p:nvSpPr>
        <p:spPr>
          <a:xfrm>
            <a:off x="2146300" y="415566"/>
            <a:ext cx="7467600" cy="369332"/>
          </a:xfrm>
          <a:prstGeom prst="rect">
            <a:avLst/>
          </a:prstGeom>
          <a:noFill/>
        </p:spPr>
        <p:txBody>
          <a:bodyPr wrap="square" rtlCol="0">
            <a:spAutoFit/>
          </a:bodyPr>
          <a:lstStyle/>
          <a:p>
            <a:pPr algn="ctr"/>
            <a:r>
              <a:rPr lang="it-IT" b="1" dirty="0">
                <a:solidFill>
                  <a:srgbClr val="FF0000"/>
                </a:solidFill>
              </a:rPr>
              <a:t>OBBLIGO NORMATIVO - CONTENUTO DELLA REVISIONE PERIODICA (1/2)</a:t>
            </a:r>
          </a:p>
        </p:txBody>
      </p:sp>
      <p:sp>
        <p:nvSpPr>
          <p:cNvPr id="9" name="CasellaDiTesto 8"/>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21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6</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235200" y="1311639"/>
            <a:ext cx="7467600" cy="5324535"/>
          </a:xfrm>
          <a:prstGeom prst="rect">
            <a:avLst/>
          </a:prstGeom>
          <a:noFill/>
        </p:spPr>
        <p:txBody>
          <a:bodyPr wrap="square" rtlCol="0">
            <a:spAutoFit/>
          </a:bodyPr>
          <a:lstStyle/>
          <a:p>
            <a:pPr algn="just"/>
            <a:r>
              <a:rPr lang="it-IT" dirty="0"/>
              <a:t>Il Decreto prevede, inoltre, obblighi di razionalizzazione delle società per le quali le Pubbliche Amministrazioni rilevino (art. 20, comma 2):</a:t>
            </a:r>
          </a:p>
          <a:p>
            <a:pPr algn="just"/>
            <a:endParaRPr lang="it-IT" dirty="0"/>
          </a:p>
          <a:p>
            <a:pPr marL="285750" lvl="0" indent="-285750" algn="just">
              <a:buFont typeface="Arial" panose="020B0604020202020204" pitchFamily="34" charset="0"/>
              <a:buChar char="•"/>
            </a:pPr>
            <a:r>
              <a:rPr lang="it-IT" dirty="0"/>
              <a:t>partecipazioni che risultino prive di dipendenti od abbiano un numero di Amministratori superiore a quello dei dipendenti; </a:t>
            </a:r>
          </a:p>
          <a:p>
            <a:pPr marL="285750" lvl="0" indent="-285750" algn="just">
              <a:buFont typeface="Arial" panose="020B0604020202020204" pitchFamily="34" charset="0"/>
              <a:buChar char="•"/>
            </a:pPr>
            <a:r>
              <a:rPr lang="it-IT" dirty="0"/>
              <a:t>partecipazioni che svolgono attività analoghe o similari a quelle svolte da altre società partecipate o da Enti pubblici strumentali; </a:t>
            </a:r>
          </a:p>
          <a:p>
            <a:pPr marL="285750" lvl="0" indent="-285750" algn="just">
              <a:buFont typeface="Arial" panose="020B0604020202020204" pitchFamily="34" charset="0"/>
              <a:buChar char="•"/>
            </a:pPr>
            <a:r>
              <a:rPr lang="it-IT" dirty="0"/>
              <a:t>partecipazioni che, nel triennio precedente, abbiano conseguito un fatturato medio non superiore ad un milione di  euro; </a:t>
            </a:r>
          </a:p>
          <a:p>
            <a:pPr marL="285750" lvl="0" indent="-285750" algn="just">
              <a:buFont typeface="Arial" panose="020B0604020202020204" pitchFamily="34" charset="0"/>
              <a:buChar char="•"/>
            </a:pPr>
            <a:r>
              <a:rPr lang="it-IT" dirty="0"/>
              <a:t>partecipazioni diverse da quelle costituite per la gestione di un servizio d'interesse generale, che abbiano prodotto un risultato negativo per quattro dei cinque esercizi precedenti;</a:t>
            </a:r>
          </a:p>
          <a:p>
            <a:pPr marL="285750" lvl="0" indent="-285750" algn="just">
              <a:buFont typeface="Arial" panose="020B0604020202020204" pitchFamily="34" charset="0"/>
              <a:buChar char="•"/>
            </a:pPr>
            <a:r>
              <a:rPr lang="it-IT" dirty="0"/>
              <a:t>necessità di contenimento dei costi di funzionamento; </a:t>
            </a:r>
          </a:p>
          <a:p>
            <a:pPr marL="285750" lvl="0" indent="-285750" algn="just">
              <a:buFont typeface="Arial" panose="020B0604020202020204" pitchFamily="34" charset="0"/>
              <a:buChar char="•"/>
            </a:pPr>
            <a:r>
              <a:rPr lang="it-IT" dirty="0"/>
              <a:t>necessità di aggregazione di società.</a:t>
            </a:r>
          </a:p>
          <a:p>
            <a:pPr lvl="0" algn="just"/>
            <a:endParaRPr lang="it-IT" dirty="0"/>
          </a:p>
          <a:p>
            <a:pPr algn="just"/>
            <a:r>
              <a:rPr lang="it-IT" dirty="0"/>
              <a:t>L’art. 26, comma 3, del Decreto prevede che “</a:t>
            </a:r>
            <a:r>
              <a:rPr lang="it-IT" i="1" dirty="0"/>
              <a:t>le Pubbliche Amministrazioni possono mantenere le partecipazioni in società quotate detenute al 31 dicembre 2015”. </a:t>
            </a:r>
          </a:p>
          <a:p>
            <a:pPr algn="just"/>
            <a:endParaRPr lang="it-IT" sz="1600" dirty="0"/>
          </a:p>
        </p:txBody>
      </p:sp>
      <p:sp>
        <p:nvSpPr>
          <p:cNvPr id="8" name="CasellaDiTesto 7"/>
          <p:cNvSpPr txBox="1"/>
          <p:nvPr/>
        </p:nvSpPr>
        <p:spPr>
          <a:xfrm>
            <a:off x="2095500" y="333748"/>
            <a:ext cx="7747000" cy="369332"/>
          </a:xfrm>
          <a:prstGeom prst="rect">
            <a:avLst/>
          </a:prstGeom>
          <a:noFill/>
        </p:spPr>
        <p:txBody>
          <a:bodyPr wrap="square" rtlCol="0">
            <a:spAutoFit/>
          </a:bodyPr>
          <a:lstStyle/>
          <a:p>
            <a:pPr algn="ctr"/>
            <a:r>
              <a:rPr lang="it-IT" b="1" dirty="0">
                <a:solidFill>
                  <a:srgbClr val="FF0000"/>
                </a:solidFill>
              </a:rPr>
              <a:t>OBBLIGO NORMATIVO - CONTENUTO DELLA REVISIONE PERIODICA (2/2)</a:t>
            </a:r>
          </a:p>
        </p:txBody>
      </p:sp>
      <p:sp>
        <p:nvSpPr>
          <p:cNvPr id="9" name="CasellaDiTesto 8"/>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489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84666"/>
          </a:xfrm>
        </p:spPr>
        <p:txBody>
          <a:bodyPr/>
          <a:lstStyle/>
          <a:p>
            <a:fld id="{B6F15528-21DE-4FAA-801E-634DDDAF4B2B}" type="slidenum">
              <a:rPr lang="it-IT" sz="1200" smtClean="0"/>
              <a:t>7</a:t>
            </a:fld>
            <a:endParaRPr lang="it-IT" sz="1200" dirty="0"/>
          </a:p>
        </p:txBody>
      </p:sp>
      <p:sp>
        <p:nvSpPr>
          <p:cNvPr id="4" name="CasellaDiTesto 3"/>
          <p:cNvSpPr txBox="1"/>
          <p:nvPr/>
        </p:nvSpPr>
        <p:spPr>
          <a:xfrm>
            <a:off x="1917700" y="273050"/>
            <a:ext cx="8610600" cy="923330"/>
          </a:xfrm>
          <a:prstGeom prst="rect">
            <a:avLst/>
          </a:prstGeom>
          <a:noFill/>
        </p:spPr>
        <p:txBody>
          <a:bodyPr wrap="square" rtlCol="0">
            <a:spAutoFit/>
          </a:bodyPr>
          <a:lstStyle/>
          <a:p>
            <a:pPr algn="ctr"/>
            <a:r>
              <a:rPr lang="it-IT" dirty="0">
                <a:solidFill>
                  <a:srgbClr val="FF0000"/>
                </a:solidFill>
              </a:rPr>
              <a:t>STATO DI ATTUAZIONE DELLA REVISIONE STRAORDINARIA E DELLE REVISIONI PERIODICHE (PRIMA, SECONDA E TERZA)</a:t>
            </a:r>
          </a:p>
          <a:p>
            <a:pPr algn="ctr"/>
            <a:endParaRPr lang="it-IT" dirty="0">
              <a:solidFill>
                <a:srgbClr val="FF0000"/>
              </a:solidFill>
            </a:endParaRPr>
          </a:p>
        </p:txBody>
      </p:sp>
      <p:sp>
        <p:nvSpPr>
          <p:cNvPr id="5" name="CasellaDiTesto 4"/>
          <p:cNvSpPr txBox="1"/>
          <p:nvPr/>
        </p:nvSpPr>
        <p:spPr>
          <a:xfrm>
            <a:off x="2151609" y="2254250"/>
            <a:ext cx="7569744" cy="2308324"/>
          </a:xfrm>
          <a:prstGeom prst="rect">
            <a:avLst/>
          </a:prstGeom>
          <a:noFill/>
        </p:spPr>
        <p:txBody>
          <a:bodyPr wrap="square" rtlCol="0">
            <a:spAutoFit/>
          </a:bodyPr>
          <a:lstStyle/>
          <a:p>
            <a:pPr algn="just"/>
            <a:endParaRPr lang="it-IT" dirty="0"/>
          </a:p>
          <a:p>
            <a:pPr algn="just"/>
            <a:r>
              <a:rPr lang="it-IT" dirty="0"/>
              <a:t>L’art. 20 del </a:t>
            </a:r>
            <a:r>
              <a:rPr lang="it-IT" dirty="0" err="1"/>
              <a:t>D.Lgs.</a:t>
            </a:r>
            <a:r>
              <a:rPr lang="it-IT" dirty="0"/>
              <a:t> 19 agosto 2016 n. 175 stabilisce, altresì, che gli Enti Locali devono redigere annualmente la Relazione sullo stato di attuazione delle misure di razionalizzazione previste con i provvedimenti di ricognizione degli anni precedenti.</a:t>
            </a:r>
          </a:p>
          <a:p>
            <a:pPr algn="just"/>
            <a:endParaRPr lang="it-IT" dirty="0"/>
          </a:p>
          <a:p>
            <a:pPr algn="just"/>
            <a:r>
              <a:rPr lang="it-IT" dirty="0"/>
              <a:t>Anche per la mancata adozione di tale provvedimento sono previste sanzioni (pecuniarie e </a:t>
            </a:r>
            <a:r>
              <a:rPr lang="it-IT"/>
              <a:t>non pecuniarie).</a:t>
            </a:r>
            <a:endParaRPr lang="it-IT" dirty="0"/>
          </a:p>
        </p:txBody>
      </p:sp>
      <p:sp>
        <p:nvSpPr>
          <p:cNvPr id="6" name="CasellaDiTesto 5"/>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Immagine 7"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826376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8</a:t>
            </a:fld>
            <a:endParaRPr lang="it-IT" dirty="0"/>
          </a:p>
        </p:txBody>
      </p:sp>
      <p:sp>
        <p:nvSpPr>
          <p:cNvPr id="3" name="Rettangolo 2"/>
          <p:cNvSpPr/>
          <p:nvPr/>
        </p:nvSpPr>
        <p:spPr>
          <a:xfrm>
            <a:off x="2070100" y="1568450"/>
            <a:ext cx="7696200" cy="4832092"/>
          </a:xfrm>
          <a:prstGeom prst="rect">
            <a:avLst/>
          </a:prstGeom>
        </p:spPr>
        <p:txBody>
          <a:bodyPr wrap="square">
            <a:spAutoFit/>
          </a:bodyPr>
          <a:lstStyle/>
          <a:p>
            <a:pPr algn="just"/>
            <a:r>
              <a:rPr lang="it-IT" dirty="0"/>
              <a:t>Con deliberazione di Consiglio comunale n. 26 del 25 settembre 2017 è stata  approvata la revisione straordinaria delle partecipazioni societarie detenute dal Comune di Milano, direttamente ed indirettamente, al 23 settembre 2016.</a:t>
            </a:r>
          </a:p>
          <a:p>
            <a:pPr algn="just"/>
            <a:endParaRPr lang="it-IT" dirty="0"/>
          </a:p>
          <a:p>
            <a:pPr algn="just"/>
            <a:r>
              <a:rPr lang="it-IT" dirty="0"/>
              <a:t>Il relativo Piano di riassetto, completamento attuato, prevedeva: </a:t>
            </a:r>
          </a:p>
          <a:p>
            <a:pPr marL="285750" indent="-285750" algn="just">
              <a:spcBef>
                <a:spcPts val="600"/>
              </a:spcBef>
              <a:buFontTx/>
              <a:buChar char="-"/>
            </a:pPr>
            <a:r>
              <a:rPr lang="it-IT" dirty="0"/>
              <a:t>la dismissione della  partecipazione in Navigli Lombardi </a:t>
            </a:r>
            <a:r>
              <a:rPr lang="it-IT" dirty="0" err="1"/>
              <a:t>S.c.a.r.l</a:t>
            </a:r>
            <a:r>
              <a:rPr lang="it-IT" dirty="0"/>
              <a:t>. (diretta, quota detenuta 12,50%)  – Operazione perfezionata in data 31 ottobre 2019;</a:t>
            </a:r>
          </a:p>
          <a:p>
            <a:pPr marL="285750" indent="-285750" algn="just">
              <a:spcBef>
                <a:spcPts val="600"/>
              </a:spcBef>
              <a:buFontTx/>
              <a:buChar char="-"/>
            </a:pPr>
            <a:r>
              <a:rPr lang="it-IT" dirty="0"/>
              <a:t>la fusione per incorporazione in MM S.p.A. di Napoli Metro </a:t>
            </a:r>
            <a:r>
              <a:rPr lang="it-IT" dirty="0" err="1"/>
              <a:t>Engineering</a:t>
            </a:r>
            <a:r>
              <a:rPr lang="it-IT" dirty="0"/>
              <a:t> S.r.l. (indiretta, quota 100% detenuta per il tramite di MM </a:t>
            </a:r>
            <a:r>
              <a:rPr lang="it-IT" dirty="0" err="1"/>
              <a:t>S.p.A</a:t>
            </a:r>
            <a:r>
              <a:rPr lang="it-IT" dirty="0"/>
              <a:t>) – Operazione perfezionata in data 27 dicembre 2017;</a:t>
            </a:r>
          </a:p>
          <a:p>
            <a:pPr marL="285750" indent="-285750" algn="just">
              <a:spcBef>
                <a:spcPts val="600"/>
              </a:spcBef>
              <a:buFontTx/>
              <a:buChar char="-"/>
            </a:pPr>
            <a:r>
              <a:rPr lang="it-IT" dirty="0"/>
              <a:t>la fusione per incorporazione in MM S.p.A. di Metro </a:t>
            </a:r>
            <a:r>
              <a:rPr lang="it-IT" dirty="0" err="1"/>
              <a:t>Engineering</a:t>
            </a:r>
            <a:r>
              <a:rPr lang="it-IT" dirty="0"/>
              <a:t> </a:t>
            </a:r>
            <a:r>
              <a:rPr lang="it-IT"/>
              <a:t>S.r.l.</a:t>
            </a:r>
            <a:r>
              <a:rPr lang="it-IT" b="1" i="1"/>
              <a:t> </a:t>
            </a:r>
            <a:r>
              <a:rPr lang="it-IT"/>
              <a:t> </a:t>
            </a:r>
            <a:r>
              <a:rPr lang="it-IT" dirty="0"/>
              <a:t>(indiretta, quota 100% detenuta per il tramite di MM S.p.A.) – Operazione perfezionata in data 27 dicembre 2017.</a:t>
            </a:r>
          </a:p>
          <a:p>
            <a:pPr>
              <a:spcBef>
                <a:spcPts val="600"/>
              </a:spcBef>
            </a:pPr>
            <a:endParaRPr lang="it-IT" dirty="0"/>
          </a:p>
          <a:p>
            <a:endParaRPr lang="it-IT" dirty="0"/>
          </a:p>
          <a:p>
            <a:endParaRPr lang="it-IT" dirty="0"/>
          </a:p>
        </p:txBody>
      </p:sp>
      <p:sp>
        <p:nvSpPr>
          <p:cNvPr id="6" name="Rettangolo 5"/>
          <p:cNvSpPr/>
          <p:nvPr/>
        </p:nvSpPr>
        <p:spPr>
          <a:xfrm>
            <a:off x="2298700" y="120650"/>
            <a:ext cx="7239000" cy="646331"/>
          </a:xfrm>
          <a:prstGeom prst="rect">
            <a:avLst/>
          </a:prstGeom>
        </p:spPr>
        <p:txBody>
          <a:bodyPr wrap="square">
            <a:spAutoFit/>
          </a:bodyPr>
          <a:lstStyle/>
          <a:p>
            <a:pPr algn="ctr"/>
            <a:endParaRPr lang="it-IT" b="1" dirty="0">
              <a:solidFill>
                <a:srgbClr val="FF0000"/>
              </a:solidFill>
            </a:endParaRPr>
          </a:p>
          <a:p>
            <a:pPr algn="ctr"/>
            <a:r>
              <a:rPr lang="it-IT" b="1" dirty="0">
                <a:solidFill>
                  <a:srgbClr val="FF0000"/>
                </a:solidFill>
              </a:rPr>
              <a:t>REVISIONE STRAORDINARIA</a:t>
            </a:r>
          </a:p>
        </p:txBody>
      </p:sp>
      <p:sp>
        <p:nvSpPr>
          <p:cNvPr id="5" name="CasellaDiTesto 4"/>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Immagine 7"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767738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9</a:t>
            </a:fld>
            <a:endParaRPr lang="it-IT" dirty="0"/>
          </a:p>
        </p:txBody>
      </p:sp>
      <p:sp>
        <p:nvSpPr>
          <p:cNvPr id="3" name="Rettangolo 2"/>
          <p:cNvSpPr/>
          <p:nvPr/>
        </p:nvSpPr>
        <p:spPr>
          <a:xfrm>
            <a:off x="2026285" y="1379845"/>
            <a:ext cx="7924800" cy="5740033"/>
          </a:xfrm>
          <a:prstGeom prst="rect">
            <a:avLst/>
          </a:prstGeom>
        </p:spPr>
        <p:txBody>
          <a:bodyPr wrap="square">
            <a:spAutoFit/>
          </a:bodyPr>
          <a:lstStyle/>
          <a:p>
            <a:pPr algn="just">
              <a:spcBef>
                <a:spcPts val="600"/>
              </a:spcBef>
            </a:pPr>
            <a:r>
              <a:rPr lang="it-IT" dirty="0"/>
              <a:t>Con deliberazione di Consiglio comunale n. 44 del 17 dicembre 2018 è stata approvata la prima ricognizione periodica ordinaria che ha riguardato le partecipazioni societarie detenute dal Comune di Milano, direttamente e indirettamente, alla data del 31 dicembre 2017.</a:t>
            </a:r>
          </a:p>
          <a:p>
            <a:pPr algn="just">
              <a:spcBef>
                <a:spcPts val="600"/>
              </a:spcBef>
            </a:pPr>
            <a:r>
              <a:rPr lang="it-IT" dirty="0"/>
              <a:t>Il relativo Piano di riassetto prevedeva:</a:t>
            </a:r>
          </a:p>
          <a:p>
            <a:pPr marL="285750" lvl="0" indent="-285750" algn="just">
              <a:spcBef>
                <a:spcPts val="600"/>
              </a:spcBef>
              <a:buFontTx/>
              <a:buChar char="-"/>
            </a:pPr>
            <a:r>
              <a:rPr lang="it-IT" dirty="0"/>
              <a:t>la cessione della partecipazione in MMB Project RUS (indiretta di diritto russo, q quota 50% detenuta per il tramite MM S.p.A.) – Operazione perfezionata in data 20 maggio 2021 con la messa in liquidazione della Società russa;</a:t>
            </a:r>
          </a:p>
          <a:p>
            <a:pPr marL="285750" lvl="0" indent="-285750" algn="just">
              <a:spcBef>
                <a:spcPts val="600"/>
              </a:spcBef>
              <a:buFontTx/>
              <a:buChar char="-"/>
            </a:pPr>
            <a:r>
              <a:rPr lang="it-IT" dirty="0"/>
              <a:t>la cessione a titolo oneroso della partecipazione in Guidami S.r.l. (indiretta, quota 1%  detenuta per il tramite di ATM S.p.A.) – Operazione perfezionata in data 18 gennaio 2019;</a:t>
            </a:r>
          </a:p>
          <a:p>
            <a:pPr marL="285750" lvl="0" indent="-285750" algn="just">
              <a:spcBef>
                <a:spcPts val="600"/>
              </a:spcBef>
              <a:buFontTx/>
              <a:buChar char="-"/>
            </a:pPr>
            <a:r>
              <a:rPr lang="it-IT" dirty="0"/>
              <a:t>la cessione a titolo oneroso della partecipazione in ROMAIRPORT S.r.l. (indiretta, quota 0,227% detenuta per il tramite di SEA S.p.A.) – Operazione non perfezionata a causa del concordato preventivo in continuità aziendale di Astaldi S.p.A., socio di maggioranza assoluta (quota 99,26%);</a:t>
            </a:r>
          </a:p>
          <a:p>
            <a:pPr marL="285750" lvl="0" indent="-285750" algn="just">
              <a:spcBef>
                <a:spcPts val="600"/>
              </a:spcBef>
              <a:buFontTx/>
              <a:buChar char="-"/>
            </a:pPr>
            <a:r>
              <a:rPr lang="it-IT" dirty="0"/>
              <a:t>la cessione a titolo oneroso della partecipazione in </a:t>
            </a:r>
            <a:r>
              <a:rPr lang="it-IT" dirty="0" err="1"/>
              <a:t>Signature</a:t>
            </a:r>
            <a:r>
              <a:rPr lang="it-IT" dirty="0"/>
              <a:t> Flight </a:t>
            </a:r>
            <a:r>
              <a:rPr lang="it-IT" dirty="0" err="1"/>
              <a:t>Support</a:t>
            </a:r>
            <a:r>
              <a:rPr lang="it-IT" dirty="0"/>
              <a:t> </a:t>
            </a:r>
            <a:r>
              <a:rPr lang="it-IT" dirty="0" err="1"/>
              <a:t>Italy</a:t>
            </a:r>
            <a:r>
              <a:rPr lang="it-IT" dirty="0"/>
              <a:t> </a:t>
            </a:r>
            <a:r>
              <a:rPr lang="it-IT" dirty="0" err="1"/>
              <a:t>S.r</a:t>
            </a:r>
            <a:r>
              <a:rPr lang="it-IT" dirty="0"/>
              <a:t> l. (indiretta di secondo livello, quota del 39,96% detenuta per il tramite di SEA PRIME S.p.A. (Gruppo SEA S.p.A.)- Operazione perfezionata in data 22 giugno 2020.</a:t>
            </a:r>
          </a:p>
        </p:txBody>
      </p:sp>
      <p:sp>
        <p:nvSpPr>
          <p:cNvPr id="6" name="Rettangolo 5"/>
          <p:cNvSpPr/>
          <p:nvPr/>
        </p:nvSpPr>
        <p:spPr>
          <a:xfrm>
            <a:off x="2298700" y="349250"/>
            <a:ext cx="7239000" cy="369332"/>
          </a:xfrm>
          <a:prstGeom prst="rect">
            <a:avLst/>
          </a:prstGeom>
        </p:spPr>
        <p:txBody>
          <a:bodyPr wrap="square">
            <a:spAutoFit/>
          </a:bodyPr>
          <a:lstStyle/>
          <a:p>
            <a:pPr algn="ctr"/>
            <a:r>
              <a:rPr lang="it-IT" b="1" dirty="0">
                <a:solidFill>
                  <a:srgbClr val="FF0000"/>
                </a:solidFill>
              </a:rPr>
              <a:t>PRIMA REVISIONE PERIODICA</a:t>
            </a:r>
          </a:p>
        </p:txBody>
      </p:sp>
      <p:sp>
        <p:nvSpPr>
          <p:cNvPr id="5" name="CasellaDiTesto 4"/>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66700" y="929216"/>
            <a:ext cx="1828800" cy="461665"/>
          </a:xfrm>
          <a:prstGeom prst="rect">
            <a:avLst/>
          </a:prstGeom>
          <a:noFill/>
        </p:spPr>
        <p:txBody>
          <a:bodyPr wrap="square" rtlCol="0">
            <a:spAutoFit/>
          </a:bodyPr>
          <a:lstStyle/>
          <a:p>
            <a:pPr algn="ctr"/>
            <a:r>
              <a:rPr lang="it-IT" sz="800" b="1" dirty="0">
                <a:latin typeface="Arial" panose="020B0604020202020204" pitchFamily="34" charset="0"/>
                <a:cs typeface="Arial" panose="020B0604020202020204" pitchFamily="34" charset="0"/>
              </a:rPr>
              <a:t>DIREZIONE  BILANCIO E PARTECIPATE</a:t>
            </a:r>
          </a:p>
          <a:p>
            <a:pPr algn="ctr"/>
            <a:endParaRPr lang="it-IT" sz="800" b="1" dirty="0">
              <a:latin typeface="Arial" panose="020B0604020202020204" pitchFamily="34" charset="0"/>
              <a:cs typeface="Arial" panose="020B0604020202020204" pitchFamily="34" charset="0"/>
            </a:endParaRPr>
          </a:p>
        </p:txBody>
      </p:sp>
      <p:pic>
        <p:nvPicPr>
          <p:cNvPr id="8" name="Immagine 7"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Tree>
    <p:extLst>
      <p:ext uri="{BB962C8B-B14F-4D97-AF65-F5344CB8AC3E}">
        <p14:creationId xmlns:p14="http://schemas.microsoft.com/office/powerpoint/2010/main" val="3087315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1076</TotalTime>
  <Words>2413</Words>
  <Application>Microsoft Office PowerPoint</Application>
  <PresentationFormat>Personalizzato</PresentationFormat>
  <Paragraphs>229</Paragraphs>
  <Slides>18</Slides>
  <Notes>1</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18</vt:i4>
      </vt:variant>
    </vt:vector>
  </HeadingPairs>
  <TitlesOfParts>
    <vt:vector size="24" baseType="lpstr">
      <vt:lpstr>Arial</vt:lpstr>
      <vt:lpstr>Calibri</vt:lpstr>
      <vt:lpstr>Times New Roman</vt:lpstr>
      <vt:lpstr>Wingdings</vt:lpstr>
      <vt:lpstr>Office Theme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Requisiti Testo Unico Societa’ a partecipazione pubblica. 03.01. Finalità perseguite e attività ammesse</vt:lpstr>
      <vt:lpstr>Requisiti Testo Unico Societa’ a partecipazione pubblica. 03.02 Condizioni art. 20, comma 2 del D.Lgs. 175/2016</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Grafici Partecipazioni</dc:title>
  <dc:creator>luigi.sarcinella</dc:creator>
  <cp:lastModifiedBy>Giovanna Luigia Aprigliano</cp:lastModifiedBy>
  <cp:revision>234</cp:revision>
  <cp:lastPrinted>2021-12-01T09:25:58Z</cp:lastPrinted>
  <dcterms:created xsi:type="dcterms:W3CDTF">2016-09-02T10:35:40Z</dcterms:created>
  <dcterms:modified xsi:type="dcterms:W3CDTF">2021-12-14T09:18:40Z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2016-02-04T00:00:00Z</vt:filetime>
  </property>
  <property fmtid="{D5CDD505-2E9C-101B-9397-08002B2CF9AE}" pid="3" name="LastSaved">
    <vt:filetime>2016-09-02T00:00:00Z</vt:filetime>
  </property>
</Properties>
</file>