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7" r:id="rId4"/>
  </p:sldMasterIdLst>
  <p:notesMasterIdLst>
    <p:notesMasterId r:id="rId17"/>
  </p:notesMasterIdLst>
  <p:sldIdLst>
    <p:sldId id="283" r:id="rId5"/>
    <p:sldId id="292" r:id="rId6"/>
    <p:sldId id="295" r:id="rId7"/>
    <p:sldId id="307" r:id="rId8"/>
    <p:sldId id="311" r:id="rId9"/>
    <p:sldId id="303" r:id="rId10"/>
    <p:sldId id="313" r:id="rId11"/>
    <p:sldId id="315" r:id="rId12"/>
    <p:sldId id="306" r:id="rId13"/>
    <p:sldId id="314" r:id="rId14"/>
    <p:sldId id="309" r:id="rId15"/>
    <p:sldId id="310" r:id="rId16"/>
  </p:sldIdLst>
  <p:sldSz cx="12801600" cy="9601200" type="A3"/>
  <p:notesSz cx="6797675" cy="9926638"/>
  <p:defaultTextStyle>
    <a:defPPr>
      <a:defRPr lang="en-US"/>
    </a:defPPr>
    <a:lvl1pPr marL="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239"/>
    <a:srgbClr val="5B2233"/>
    <a:srgbClr val="EAC64C"/>
    <a:srgbClr val="5A4BC7"/>
    <a:srgbClr val="D8BEEC"/>
    <a:srgbClr val="DBC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7D4271-9E00-BE49-8817-FD87AC4A89D6}" v="97" dt="2022-02-04T09:48:59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5" autoAdjust="0"/>
    <p:restoredTop sz="95741" autoAdjust="0"/>
  </p:normalViewPr>
  <p:slideViewPr>
    <p:cSldViewPr snapToGrid="0" showGuides="1">
      <p:cViewPr varScale="1">
        <p:scale>
          <a:sx n="80" d="100"/>
          <a:sy n="80" d="100"/>
        </p:scale>
        <p:origin x="2052" y="10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tta Curti" userId="79979366-b744-4782-a134-277725d5dd05" providerId="ADAL" clId="{E27D4271-9E00-BE49-8817-FD87AC4A89D6}"/>
    <pc:docChg chg="undo custSel addSld delSld modSld">
      <pc:chgData name="Nicoletta Curti" userId="79979366-b744-4782-a134-277725d5dd05" providerId="ADAL" clId="{E27D4271-9E00-BE49-8817-FD87AC4A89D6}" dt="2022-02-04T09:52:41.198" v="880" actId="478"/>
      <pc:docMkLst>
        <pc:docMk/>
      </pc:docMkLst>
      <pc:sldChg chg="modSp mod">
        <pc:chgData name="Nicoletta Curti" userId="79979366-b744-4782-a134-277725d5dd05" providerId="ADAL" clId="{E27D4271-9E00-BE49-8817-FD87AC4A89D6}" dt="2022-02-04T08:43:26.709" v="2" actId="113"/>
        <pc:sldMkLst>
          <pc:docMk/>
          <pc:sldMk cId="2118866103" sldId="306"/>
        </pc:sldMkLst>
        <pc:graphicFrameChg chg="modGraphic">
          <ac:chgData name="Nicoletta Curti" userId="79979366-b744-4782-a134-277725d5dd05" providerId="ADAL" clId="{E27D4271-9E00-BE49-8817-FD87AC4A89D6}" dt="2022-02-04T08:43:26.709" v="2" actId="113"/>
          <ac:graphicFrameMkLst>
            <pc:docMk/>
            <pc:sldMk cId="2118866103" sldId="306"/>
            <ac:graphicFrameMk id="7" creationId="{BF86B888-B2BB-4B4F-9384-F40DE0796C44}"/>
          </ac:graphicFrameMkLst>
        </pc:graphicFrameChg>
      </pc:sldChg>
      <pc:sldChg chg="modSp mod">
        <pc:chgData name="Nicoletta Curti" userId="79979366-b744-4782-a134-277725d5dd05" providerId="ADAL" clId="{E27D4271-9E00-BE49-8817-FD87AC4A89D6}" dt="2022-02-04T09:42:51.387" v="798" actId="13926"/>
        <pc:sldMkLst>
          <pc:docMk/>
          <pc:sldMk cId="3357155266" sldId="308"/>
        </pc:sldMkLst>
        <pc:spChg chg="mod">
          <ac:chgData name="Nicoletta Curti" userId="79979366-b744-4782-a134-277725d5dd05" providerId="ADAL" clId="{E27D4271-9E00-BE49-8817-FD87AC4A89D6}" dt="2022-02-04T09:42:51.387" v="798" actId="13926"/>
          <ac:spMkLst>
            <pc:docMk/>
            <pc:sldMk cId="3357155266" sldId="308"/>
            <ac:spMk id="8" creationId="{01C8DC24-6E7E-7449-9644-461B9010D955}"/>
          </ac:spMkLst>
        </pc:spChg>
      </pc:sldChg>
      <pc:sldChg chg="modSp mod">
        <pc:chgData name="Nicoletta Curti" userId="79979366-b744-4782-a134-277725d5dd05" providerId="ADAL" clId="{E27D4271-9E00-BE49-8817-FD87AC4A89D6}" dt="2022-02-04T08:43:50.068" v="3" actId="20577"/>
        <pc:sldMkLst>
          <pc:docMk/>
          <pc:sldMk cId="612648854" sldId="309"/>
        </pc:sldMkLst>
        <pc:spChg chg="mod">
          <ac:chgData name="Nicoletta Curti" userId="79979366-b744-4782-a134-277725d5dd05" providerId="ADAL" clId="{E27D4271-9E00-BE49-8817-FD87AC4A89D6}" dt="2022-02-04T08:43:50.068" v="3" actId="20577"/>
          <ac:spMkLst>
            <pc:docMk/>
            <pc:sldMk cId="612648854" sldId="309"/>
            <ac:spMk id="3" creationId="{9F217F9F-2F7E-8648-98C4-C64EC00C72EF}"/>
          </ac:spMkLst>
        </pc:spChg>
      </pc:sldChg>
      <pc:sldChg chg="addSp delSp modSp mod">
        <pc:chgData name="Nicoletta Curti" userId="79979366-b744-4782-a134-277725d5dd05" providerId="ADAL" clId="{E27D4271-9E00-BE49-8817-FD87AC4A89D6}" dt="2022-02-04T09:51:29.695" v="878" actId="478"/>
        <pc:sldMkLst>
          <pc:docMk/>
          <pc:sldMk cId="4184559064" sldId="310"/>
        </pc:sldMkLst>
        <pc:spChg chg="add mod">
          <ac:chgData name="Nicoletta Curti" userId="79979366-b744-4782-a134-277725d5dd05" providerId="ADAL" clId="{E27D4271-9E00-BE49-8817-FD87AC4A89D6}" dt="2022-02-04T09:51:22.663" v="877" actId="1076"/>
          <ac:spMkLst>
            <pc:docMk/>
            <pc:sldMk cId="4184559064" sldId="310"/>
            <ac:spMk id="4" creationId="{E1B0752E-B965-CE42-9370-B22BF36C6ABB}"/>
          </ac:spMkLst>
        </pc:spChg>
        <pc:spChg chg="del">
          <ac:chgData name="Nicoletta Curti" userId="79979366-b744-4782-a134-277725d5dd05" providerId="ADAL" clId="{E27D4271-9E00-BE49-8817-FD87AC4A89D6}" dt="2022-02-04T09:51:29.695" v="878" actId="478"/>
          <ac:spMkLst>
            <pc:docMk/>
            <pc:sldMk cId="4184559064" sldId="310"/>
            <ac:spMk id="6" creationId="{DB4A9919-FE79-4214-9DC1-4D3684288CD2}"/>
          </ac:spMkLst>
        </pc:spChg>
      </pc:sldChg>
      <pc:sldChg chg="addSp delSp modSp add mod">
        <pc:chgData name="Nicoletta Curti" userId="79979366-b744-4782-a134-277725d5dd05" providerId="ADAL" clId="{E27D4271-9E00-BE49-8817-FD87AC4A89D6}" dt="2022-02-04T09:52:41.198" v="880" actId="478"/>
        <pc:sldMkLst>
          <pc:docMk/>
          <pc:sldMk cId="3837165922" sldId="312"/>
        </pc:sldMkLst>
        <pc:spChg chg="add del mod">
          <ac:chgData name="Nicoletta Curti" userId="79979366-b744-4782-a134-277725d5dd05" providerId="ADAL" clId="{E27D4271-9E00-BE49-8817-FD87AC4A89D6}" dt="2022-02-04T08:45:27.267" v="56" actId="207"/>
          <ac:spMkLst>
            <pc:docMk/>
            <pc:sldMk cId="3837165922" sldId="312"/>
            <ac:spMk id="3" creationId="{9F217F9F-2F7E-8648-98C4-C64EC00C72EF}"/>
          </ac:spMkLst>
        </pc:spChg>
        <pc:spChg chg="del">
          <ac:chgData name="Nicoletta Curti" userId="79979366-b744-4782-a134-277725d5dd05" providerId="ADAL" clId="{E27D4271-9E00-BE49-8817-FD87AC4A89D6}" dt="2022-02-04T08:45:31.119" v="57" actId="478"/>
          <ac:spMkLst>
            <pc:docMk/>
            <pc:sldMk cId="3837165922" sldId="312"/>
            <ac:spMk id="4" creationId="{05F5F982-FA8C-054C-AE52-C95DE5A06605}"/>
          </ac:spMkLst>
        </pc:spChg>
        <pc:spChg chg="del">
          <ac:chgData name="Nicoletta Curti" userId="79979366-b744-4782-a134-277725d5dd05" providerId="ADAL" clId="{E27D4271-9E00-BE49-8817-FD87AC4A89D6}" dt="2022-02-04T08:45:36.217" v="59" actId="478"/>
          <ac:spMkLst>
            <pc:docMk/>
            <pc:sldMk cId="3837165922" sldId="312"/>
            <ac:spMk id="5" creationId="{1561845D-3AEB-D044-A247-BA8DD609DB45}"/>
          </ac:spMkLst>
        </pc:spChg>
        <pc:spChg chg="del">
          <ac:chgData name="Nicoletta Curti" userId="79979366-b744-4782-a134-277725d5dd05" providerId="ADAL" clId="{E27D4271-9E00-BE49-8817-FD87AC4A89D6}" dt="2022-02-04T08:45:38.480" v="60" actId="478"/>
          <ac:spMkLst>
            <pc:docMk/>
            <pc:sldMk cId="3837165922" sldId="312"/>
            <ac:spMk id="6" creationId="{7705A88E-65A0-B44D-B836-33828E2ED152}"/>
          </ac:spMkLst>
        </pc:spChg>
        <pc:spChg chg="del">
          <ac:chgData name="Nicoletta Curti" userId="79979366-b744-4782-a134-277725d5dd05" providerId="ADAL" clId="{E27D4271-9E00-BE49-8817-FD87AC4A89D6}" dt="2022-02-04T08:45:40.680" v="61" actId="478"/>
          <ac:spMkLst>
            <pc:docMk/>
            <pc:sldMk cId="3837165922" sldId="312"/>
            <ac:spMk id="7" creationId="{21C623EC-278D-744B-824B-F32890D19C15}"/>
          </ac:spMkLst>
        </pc:spChg>
        <pc:spChg chg="del">
          <ac:chgData name="Nicoletta Curti" userId="79979366-b744-4782-a134-277725d5dd05" providerId="ADAL" clId="{E27D4271-9E00-BE49-8817-FD87AC4A89D6}" dt="2022-02-04T08:45:43.185" v="62" actId="478"/>
          <ac:spMkLst>
            <pc:docMk/>
            <pc:sldMk cId="3837165922" sldId="312"/>
            <ac:spMk id="8" creationId="{01C8DC24-6E7E-7449-9644-461B9010D955}"/>
          </ac:spMkLst>
        </pc:spChg>
        <pc:spChg chg="del">
          <ac:chgData name="Nicoletta Curti" userId="79979366-b744-4782-a134-277725d5dd05" providerId="ADAL" clId="{E27D4271-9E00-BE49-8817-FD87AC4A89D6}" dt="2022-02-04T08:45:33.683" v="58" actId="478"/>
          <ac:spMkLst>
            <pc:docMk/>
            <pc:sldMk cId="3837165922" sldId="312"/>
            <ac:spMk id="9" creationId="{DA1C06CB-9427-F340-B508-A50C0C671BC7}"/>
          </ac:spMkLst>
        </pc:spChg>
        <pc:spChg chg="add mod">
          <ac:chgData name="Nicoletta Curti" userId="79979366-b744-4782-a134-277725d5dd05" providerId="ADAL" clId="{E27D4271-9E00-BE49-8817-FD87AC4A89D6}" dt="2022-02-04T09:38:25.233" v="782" actId="20577"/>
          <ac:spMkLst>
            <pc:docMk/>
            <pc:sldMk cId="3837165922" sldId="312"/>
            <ac:spMk id="10" creationId="{27236202-3B2F-B541-9F9C-9C13420E3180}"/>
          </ac:spMkLst>
        </pc:spChg>
        <pc:spChg chg="add mod">
          <ac:chgData name="Nicoletta Curti" userId="79979366-b744-4782-a134-277725d5dd05" providerId="ADAL" clId="{E27D4271-9E00-BE49-8817-FD87AC4A89D6}" dt="2022-02-04T09:37:14.836" v="723" actId="1076"/>
          <ac:spMkLst>
            <pc:docMk/>
            <pc:sldMk cId="3837165922" sldId="312"/>
            <ac:spMk id="11" creationId="{BF2DCF9D-40EF-FD4F-AD51-59154BF40037}"/>
          </ac:spMkLst>
        </pc:spChg>
        <pc:spChg chg="add del mod">
          <ac:chgData name="Nicoletta Curti" userId="79979366-b744-4782-a134-277725d5dd05" providerId="ADAL" clId="{E27D4271-9E00-BE49-8817-FD87AC4A89D6}" dt="2022-02-04T08:56:30.365" v="180" actId="12084"/>
          <ac:spMkLst>
            <pc:docMk/>
            <pc:sldMk cId="3837165922" sldId="312"/>
            <ac:spMk id="12" creationId="{C7F93294-EACD-5641-B35F-2BFE201D6FB3}"/>
          </ac:spMkLst>
        </pc:spChg>
        <pc:spChg chg="add mod">
          <ac:chgData name="Nicoletta Curti" userId="79979366-b744-4782-a134-277725d5dd05" providerId="ADAL" clId="{E27D4271-9E00-BE49-8817-FD87AC4A89D6}" dt="2022-02-04T09:23:28.650" v="402" actId="1076"/>
          <ac:spMkLst>
            <pc:docMk/>
            <pc:sldMk cId="3837165922" sldId="312"/>
            <ac:spMk id="15" creationId="{50C4FEE0-A9AE-3B4E-B229-5134B5212996}"/>
          </ac:spMkLst>
        </pc:spChg>
        <pc:spChg chg="add del mod">
          <ac:chgData name="Nicoletta Curti" userId="79979366-b744-4782-a134-277725d5dd05" providerId="ADAL" clId="{E27D4271-9E00-BE49-8817-FD87AC4A89D6}" dt="2022-02-04T09:01:01.923" v="281"/>
          <ac:spMkLst>
            <pc:docMk/>
            <pc:sldMk cId="3837165922" sldId="312"/>
            <ac:spMk id="16" creationId="{706BCFE8-2404-3542-ADD9-8B0281051243}"/>
          </ac:spMkLst>
        </pc:spChg>
        <pc:spChg chg="add del mod">
          <ac:chgData name="Nicoletta Curti" userId="79979366-b744-4782-a134-277725d5dd05" providerId="ADAL" clId="{E27D4271-9E00-BE49-8817-FD87AC4A89D6}" dt="2022-02-04T09:23:36.205" v="404" actId="478"/>
          <ac:spMkLst>
            <pc:docMk/>
            <pc:sldMk cId="3837165922" sldId="312"/>
            <ac:spMk id="17" creationId="{F20E0919-94EF-214A-896B-AD76ED8CFFBD}"/>
          </ac:spMkLst>
        </pc:spChg>
        <pc:spChg chg="add del mod">
          <ac:chgData name="Nicoletta Curti" userId="79979366-b744-4782-a134-277725d5dd05" providerId="ADAL" clId="{E27D4271-9E00-BE49-8817-FD87AC4A89D6}" dt="2022-02-04T09:02:04.076" v="334" actId="478"/>
          <ac:spMkLst>
            <pc:docMk/>
            <pc:sldMk cId="3837165922" sldId="312"/>
            <ac:spMk id="18" creationId="{8B90599D-569B-894C-97B5-E7A6BC74E47A}"/>
          </ac:spMkLst>
        </pc:spChg>
        <pc:spChg chg="add mod">
          <ac:chgData name="Nicoletta Curti" userId="79979366-b744-4782-a134-277725d5dd05" providerId="ADAL" clId="{E27D4271-9E00-BE49-8817-FD87AC4A89D6}" dt="2022-02-04T09:38:45.319" v="783" actId="1076"/>
          <ac:spMkLst>
            <pc:docMk/>
            <pc:sldMk cId="3837165922" sldId="312"/>
            <ac:spMk id="19" creationId="{0A941F34-7DFB-9549-8540-49C66C8732BC}"/>
          </ac:spMkLst>
        </pc:spChg>
        <pc:spChg chg="add del mod">
          <ac:chgData name="Nicoletta Curti" userId="79979366-b744-4782-a134-277725d5dd05" providerId="ADAL" clId="{E27D4271-9E00-BE49-8817-FD87AC4A89D6}" dt="2022-02-04T09:23:43.972" v="406" actId="478"/>
          <ac:spMkLst>
            <pc:docMk/>
            <pc:sldMk cId="3837165922" sldId="312"/>
            <ac:spMk id="20" creationId="{CEF48A3C-A2DE-4547-8E2F-90735D20197C}"/>
          </ac:spMkLst>
        </pc:spChg>
        <pc:spChg chg="add del mod">
          <ac:chgData name="Nicoletta Curti" userId="79979366-b744-4782-a134-277725d5dd05" providerId="ADAL" clId="{E27D4271-9E00-BE49-8817-FD87AC4A89D6}" dt="2022-02-04T09:04:04.885" v="352" actId="478"/>
          <ac:spMkLst>
            <pc:docMk/>
            <pc:sldMk cId="3837165922" sldId="312"/>
            <ac:spMk id="22" creationId="{28E1A000-664B-E745-903A-1ACE50BA22FE}"/>
          </ac:spMkLst>
        </pc:spChg>
        <pc:spChg chg="add mod">
          <ac:chgData name="Nicoletta Curti" userId="79979366-b744-4782-a134-277725d5dd05" providerId="ADAL" clId="{E27D4271-9E00-BE49-8817-FD87AC4A89D6}" dt="2022-02-04T09:38:49.587" v="784" actId="1076"/>
          <ac:spMkLst>
            <pc:docMk/>
            <pc:sldMk cId="3837165922" sldId="312"/>
            <ac:spMk id="23" creationId="{3874DAD6-D713-084D-A125-75879F0C23E3}"/>
          </ac:spMkLst>
        </pc:spChg>
        <pc:spChg chg="add mod">
          <ac:chgData name="Nicoletta Curti" userId="79979366-b744-4782-a134-277725d5dd05" providerId="ADAL" clId="{E27D4271-9E00-BE49-8817-FD87AC4A89D6}" dt="2022-02-04T09:39:31.629" v="793" actId="1076"/>
          <ac:spMkLst>
            <pc:docMk/>
            <pc:sldMk cId="3837165922" sldId="312"/>
            <ac:spMk id="24" creationId="{0231F468-A7F7-0145-ACB5-A70400CE6FAF}"/>
          </ac:spMkLst>
        </pc:spChg>
        <pc:spChg chg="add del mod">
          <ac:chgData name="Nicoletta Curti" userId="79979366-b744-4782-a134-277725d5dd05" providerId="ADAL" clId="{E27D4271-9E00-BE49-8817-FD87AC4A89D6}" dt="2022-02-04T09:26:03.188" v="431" actId="478"/>
          <ac:spMkLst>
            <pc:docMk/>
            <pc:sldMk cId="3837165922" sldId="312"/>
            <ac:spMk id="26" creationId="{6FBE3F37-87C9-8442-992C-0321530EDB77}"/>
          </ac:spMkLst>
        </pc:spChg>
        <pc:spChg chg="add mod">
          <ac:chgData name="Nicoletta Curti" userId="79979366-b744-4782-a134-277725d5dd05" providerId="ADAL" clId="{E27D4271-9E00-BE49-8817-FD87AC4A89D6}" dt="2022-02-04T09:39:36.658" v="794" actId="1076"/>
          <ac:spMkLst>
            <pc:docMk/>
            <pc:sldMk cId="3837165922" sldId="312"/>
            <ac:spMk id="27" creationId="{7CAF9985-BE7A-7E4B-82DB-A47EE0136588}"/>
          </ac:spMkLst>
        </pc:spChg>
        <pc:spChg chg="add mod">
          <ac:chgData name="Nicoletta Curti" userId="79979366-b744-4782-a134-277725d5dd05" providerId="ADAL" clId="{E27D4271-9E00-BE49-8817-FD87AC4A89D6}" dt="2022-02-04T09:39:12.561" v="789" actId="1076"/>
          <ac:spMkLst>
            <pc:docMk/>
            <pc:sldMk cId="3837165922" sldId="312"/>
            <ac:spMk id="28" creationId="{4D88BAC5-68FA-B545-B894-6843CB3A08B0}"/>
          </ac:spMkLst>
        </pc:spChg>
        <pc:spChg chg="add mod">
          <ac:chgData name="Nicoletta Curti" userId="79979366-b744-4782-a134-277725d5dd05" providerId="ADAL" clId="{E27D4271-9E00-BE49-8817-FD87AC4A89D6}" dt="2022-02-04T09:39:17.284" v="790" actId="1076"/>
          <ac:spMkLst>
            <pc:docMk/>
            <pc:sldMk cId="3837165922" sldId="312"/>
            <ac:spMk id="29" creationId="{A5C2ADE7-0EF9-CE4B-AEEA-A70EE2A2D29B}"/>
          </ac:spMkLst>
        </pc:spChg>
        <pc:spChg chg="add mod">
          <ac:chgData name="Nicoletta Curti" userId="79979366-b744-4782-a134-277725d5dd05" providerId="ADAL" clId="{E27D4271-9E00-BE49-8817-FD87AC4A89D6}" dt="2022-02-04T09:39:41.091" v="795" actId="1076"/>
          <ac:spMkLst>
            <pc:docMk/>
            <pc:sldMk cId="3837165922" sldId="312"/>
            <ac:spMk id="30" creationId="{004A157A-30D3-0440-936E-90AB6CDF0078}"/>
          </ac:spMkLst>
        </pc:spChg>
        <pc:spChg chg="add mod">
          <ac:chgData name="Nicoletta Curti" userId="79979366-b744-4782-a134-277725d5dd05" providerId="ADAL" clId="{E27D4271-9E00-BE49-8817-FD87AC4A89D6}" dt="2022-02-04T09:39:48.381" v="797" actId="207"/>
          <ac:spMkLst>
            <pc:docMk/>
            <pc:sldMk cId="3837165922" sldId="312"/>
            <ac:spMk id="31" creationId="{7F385E90-BDA7-A44F-9962-E172310C8909}"/>
          </ac:spMkLst>
        </pc:spChg>
        <pc:spChg chg="add del">
          <ac:chgData name="Nicoletta Curti" userId="79979366-b744-4782-a134-277725d5dd05" providerId="ADAL" clId="{E27D4271-9E00-BE49-8817-FD87AC4A89D6}" dt="2022-02-04T09:52:41.198" v="880" actId="478"/>
          <ac:spMkLst>
            <pc:docMk/>
            <pc:sldMk cId="3837165922" sldId="312"/>
            <ac:spMk id="32" creationId="{A4370F26-EB20-004D-817E-155AD0EDF18F}"/>
          </ac:spMkLst>
        </pc:spChg>
        <pc:graphicFrameChg chg="add del">
          <ac:chgData name="Nicoletta Curti" userId="79979366-b744-4782-a134-277725d5dd05" providerId="ADAL" clId="{E27D4271-9E00-BE49-8817-FD87AC4A89D6}" dt="2022-02-04T08:55:43.401" v="179" actId="478"/>
          <ac:graphicFrameMkLst>
            <pc:docMk/>
            <pc:sldMk cId="3837165922" sldId="312"/>
            <ac:graphicFrameMk id="13" creationId="{A897946B-1B33-7F47-98E9-F274AF96C1AE}"/>
          </ac:graphicFrameMkLst>
        </pc:graphicFrameChg>
        <pc:graphicFrameChg chg="add del mod">
          <ac:chgData name="Nicoletta Curti" userId="79979366-b744-4782-a134-277725d5dd05" providerId="ADAL" clId="{E27D4271-9E00-BE49-8817-FD87AC4A89D6}" dt="2022-02-04T08:58:33.463" v="247" actId="478"/>
          <ac:graphicFrameMkLst>
            <pc:docMk/>
            <pc:sldMk cId="3837165922" sldId="312"/>
            <ac:graphicFrameMk id="14" creationId="{DC21FCEA-C5AB-E647-A83C-E0014BB86339}"/>
          </ac:graphicFrameMkLst>
        </pc:graphicFrameChg>
      </pc:sldChg>
      <pc:sldChg chg="add del">
        <pc:chgData name="Nicoletta Curti" userId="79979366-b744-4782-a134-277725d5dd05" providerId="ADAL" clId="{E27D4271-9E00-BE49-8817-FD87AC4A89D6}" dt="2022-02-04T08:45:54.301" v="64"/>
        <pc:sldMkLst>
          <pc:docMk/>
          <pc:sldMk cId="2072526123" sldId="3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406" cy="497333"/>
          </a:xfrm>
          <a:prstGeom prst="rect">
            <a:avLst/>
          </a:prstGeom>
        </p:spPr>
        <p:txBody>
          <a:bodyPr vert="horz" lIns="88184" tIns="44092" rIns="88184" bIns="44092" rtlCol="0"/>
          <a:lstStyle>
            <a:lvl1pPr algn="l">
              <a:defRPr sz="1200">
                <a:latin typeface="Lato" panose="020F0502020204030203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750" y="2"/>
            <a:ext cx="2945405" cy="497333"/>
          </a:xfrm>
          <a:prstGeom prst="rect">
            <a:avLst/>
          </a:prstGeom>
        </p:spPr>
        <p:txBody>
          <a:bodyPr vert="horz" lIns="88184" tIns="44092" rIns="88184" bIns="44092" rtlCol="0"/>
          <a:lstStyle>
            <a:lvl1pPr algn="r">
              <a:defRPr sz="1200">
                <a:latin typeface="Lato" panose="020F0502020204030203" pitchFamily="34" charset="0"/>
              </a:defRPr>
            </a:lvl1pPr>
          </a:lstStyle>
          <a:p>
            <a:fld id="{F7704334-578A-4433-ADAC-9BE6CC38A6DB}" type="datetimeFigureOut">
              <a:rPr lang="it-IT" smtClean="0"/>
              <a:pPr/>
              <a:t>03.3.22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84" tIns="44092" rIns="88184" bIns="4409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27" y="4777783"/>
            <a:ext cx="5438140" cy="3907834"/>
          </a:xfrm>
          <a:prstGeom prst="rect">
            <a:avLst/>
          </a:prstGeom>
        </p:spPr>
        <p:txBody>
          <a:bodyPr vert="horz" lIns="88184" tIns="44092" rIns="88184" bIns="44092" rtlCol="0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9306"/>
            <a:ext cx="2945406" cy="497333"/>
          </a:xfrm>
          <a:prstGeom prst="rect">
            <a:avLst/>
          </a:prstGeom>
        </p:spPr>
        <p:txBody>
          <a:bodyPr vert="horz" lIns="88184" tIns="44092" rIns="88184" bIns="44092" rtlCol="0" anchor="b"/>
          <a:lstStyle>
            <a:lvl1pPr algn="l">
              <a:defRPr sz="1200">
                <a:latin typeface="Lato" panose="020F0502020204030203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750" y="9429306"/>
            <a:ext cx="2945405" cy="497333"/>
          </a:xfrm>
          <a:prstGeom prst="rect">
            <a:avLst/>
          </a:prstGeom>
        </p:spPr>
        <p:txBody>
          <a:bodyPr vert="horz" lIns="88184" tIns="44092" rIns="88184" bIns="44092" rtlCol="0" anchor="b"/>
          <a:lstStyle>
            <a:lvl1pPr algn="r">
              <a:defRPr sz="1200">
                <a:latin typeface="Lato" panose="020F0502020204030203" pitchFamily="34" charset="0"/>
              </a:defRPr>
            </a:lvl1pPr>
          </a:lstStyle>
          <a:p>
            <a:fld id="{64D55089-2F74-4CC8-9EF0-E9FB217E752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8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">
            <a:extLst>
              <a:ext uri="{FF2B5EF4-FFF2-40B4-BE49-F238E27FC236}">
                <a16:creationId xmlns:a16="http://schemas.microsoft.com/office/drawing/2014/main" xmlns="" id="{D7F84B0E-0E03-44FA-8AAB-010D315D47B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990" indent="-228545" defTabSz="44915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078" indent="-228545" defTabSz="44915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167" indent="-228545" defTabSz="44915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256" indent="-228545" defTabSz="44915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5980" algn="l"/>
                <a:tab pos="895132" algn="l"/>
                <a:tab pos="1344286" algn="l"/>
                <a:tab pos="1793440" algn="l"/>
                <a:tab pos="2242593" algn="l"/>
                <a:tab pos="2691746" algn="l"/>
                <a:tab pos="3142486" algn="l"/>
                <a:tab pos="3590052" algn="l"/>
                <a:tab pos="4039206" algn="l"/>
                <a:tab pos="4488359" algn="l"/>
                <a:tab pos="4939099" algn="l"/>
                <a:tab pos="5386666" algn="l"/>
                <a:tab pos="5835819" algn="l"/>
                <a:tab pos="6286560" algn="l"/>
                <a:tab pos="6735712" algn="l"/>
                <a:tab pos="7183279" algn="l"/>
                <a:tab pos="7634019" algn="l"/>
                <a:tab pos="8083173" algn="l"/>
                <a:tab pos="8532326" algn="l"/>
                <a:tab pos="897989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5E3831-9DBA-4469-82F8-7EF594FF565A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xmlns="" id="{1FDA0DA7-8947-4F2D-B490-22175B85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D5DAAF1C-1F63-4E54-B2D9-9FB042DFD39D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xmlns="" id="{0917C162-67A3-442A-881F-E2DB257355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xmlns="" id="{CFA889E2-7CBA-44A9-A76A-8B9F214BE4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29249" cy="4457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84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3DAE2E9-1D46-4A6E-B0B2-7EA43D06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6314-7BE3-4C60-A241-2A29C2947463}" type="datetime1">
              <a:rPr lang="it-IT" smtClean="0"/>
              <a:t>03.3.22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88A9506-9BB2-412E-B657-467E18B8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6581260-B188-4CCB-BD30-309C9FE5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Connettore 1 8">
            <a:extLst>
              <a:ext uri="{FF2B5EF4-FFF2-40B4-BE49-F238E27FC236}">
                <a16:creationId xmlns:a16="http://schemas.microsoft.com/office/drawing/2014/main" xmlns="" id="{6628FB05-BDE0-4513-BB18-A3D30E370E9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flipV="1">
            <a:off x="755650" y="504508"/>
            <a:ext cx="0" cy="7056437"/>
          </a:xfrm>
          <a:prstGeom prst="line">
            <a:avLst/>
          </a:prstGeom>
          <a:noFill/>
          <a:ln w="28575" algn="ctr">
            <a:solidFill>
              <a:srgbClr val="5B22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ttore 1 9">
            <a:extLst>
              <a:ext uri="{FF2B5EF4-FFF2-40B4-BE49-F238E27FC236}">
                <a16:creationId xmlns:a16="http://schemas.microsoft.com/office/drawing/2014/main" xmlns="" id="{5C387251-3C84-4089-87C1-CB6AAF81548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260158" y="8567738"/>
            <a:ext cx="11212258" cy="0"/>
          </a:xfrm>
          <a:prstGeom prst="line">
            <a:avLst/>
          </a:prstGeom>
          <a:noFill/>
          <a:ln w="28575" algn="ctr">
            <a:solidFill>
              <a:srgbClr val="5B22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Immagine 6">
            <a:extLst>
              <a:ext uri="{FF2B5EF4-FFF2-40B4-BE49-F238E27FC236}">
                <a16:creationId xmlns:a16="http://schemas.microsoft.com/office/drawing/2014/main" xmlns="" id="{618F382F-0752-44F8-AB12-0EECF5F8E9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377825" y="7725410"/>
            <a:ext cx="755650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69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0642A77-8272-44C1-9729-3A1A0165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94B5BDB-754F-4B9A-BB2A-37AA67EEC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14010" cy="60918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8BD2BC4-5254-4552-ADD8-C0065E27A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555875"/>
            <a:ext cx="5414010" cy="60918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07AC20EF-1EE5-47DF-9BD7-92B77957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C213-839C-4A5A-821D-3ABC593B2400}" type="datetime1">
              <a:rPr lang="it-IT" smtClean="0"/>
              <a:t>03.3.22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45EB63A-13C1-439A-8673-80A6ADE4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5F9369B-619C-4DF5-A8C5-8BED774E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30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3DAE2E9-1D46-4A6E-B0B2-7EA43D06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1878-506B-4AE3-92D2-D3A13BF04088}" type="datetime1">
              <a:rPr lang="it-IT" smtClean="0"/>
              <a:t>03.3.22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88A9506-9BB2-412E-B657-467E18B8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6581260-B188-4CCB-BD30-309C9FE5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Connettore 1 8">
            <a:extLst>
              <a:ext uri="{FF2B5EF4-FFF2-40B4-BE49-F238E27FC236}">
                <a16:creationId xmlns:a16="http://schemas.microsoft.com/office/drawing/2014/main" xmlns="" id="{6628FB05-BDE0-4513-BB18-A3D30E370E9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flipV="1">
            <a:off x="755650" y="908271"/>
            <a:ext cx="0" cy="705643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ttore 1 9">
            <a:extLst>
              <a:ext uri="{FF2B5EF4-FFF2-40B4-BE49-F238E27FC236}">
                <a16:creationId xmlns:a16="http://schemas.microsoft.com/office/drawing/2014/main" xmlns="" id="{5C387251-3C84-4089-87C1-CB6AAF81548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260158" y="8971501"/>
            <a:ext cx="11212258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Immagine 6">
            <a:extLst>
              <a:ext uri="{FF2B5EF4-FFF2-40B4-BE49-F238E27FC236}">
                <a16:creationId xmlns:a16="http://schemas.microsoft.com/office/drawing/2014/main" xmlns="" id="{618F382F-0752-44F8-AB12-0EECF5F8E9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377825" y="8129173"/>
            <a:ext cx="755650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06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CA1C979F-031D-41A7-BF63-AD1E6D61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09B70B9-41B6-42BD-B563-3DB82B90B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C50C4AF-11CA-40AF-9AC4-DD7E7EE92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fld id="{DC432727-B4E8-4695-9FCB-7559D1FCAE96}" type="datetime1">
              <a:rPr lang="it-IT" smtClean="0"/>
              <a:t>03.3.22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CAA1386-92C2-4109-A2A6-521F51730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80B5C15-151C-4A6E-81E5-CCCA5BB57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fld id="{A51FE644-BAFB-490C-9D50-FAFBA420BC90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99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1" r:id="rId2"/>
    <p:sldLayoutId id="2147483752" r:id="rId3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uppo 1">
            <a:extLst>
              <a:ext uri="{FF2B5EF4-FFF2-40B4-BE49-F238E27FC236}">
                <a16:creationId xmlns:a16="http://schemas.microsoft.com/office/drawing/2014/main" xmlns="" id="{4E6498D0-7969-4E86-8AEB-3E8CB62207B4}"/>
              </a:ext>
            </a:extLst>
          </p:cNvPr>
          <p:cNvGrpSpPr>
            <a:grpSpLocks/>
          </p:cNvGrpSpPr>
          <p:nvPr/>
        </p:nvGrpSpPr>
        <p:grpSpPr bwMode="auto">
          <a:xfrm>
            <a:off x="-39725" y="0"/>
            <a:ext cx="12841325" cy="9601200"/>
            <a:chOff x="-10912" y="0"/>
            <a:chExt cx="9749759" cy="6487795"/>
          </a:xfrm>
        </p:grpSpPr>
        <p:sp>
          <p:nvSpPr>
            <p:cNvPr id="6151" name="Rettangolo 1">
              <a:extLst>
                <a:ext uri="{FF2B5EF4-FFF2-40B4-BE49-F238E27FC236}">
                  <a16:creationId xmlns:a16="http://schemas.microsoft.com/office/drawing/2014/main" xmlns="" id="{900583F0-7041-4B2B-A116-4331B9C2F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912" y="3277869"/>
              <a:ext cx="9749759" cy="32099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2370" dirty="0">
                <a:latin typeface="Lato" panose="020F0502020204030203" pitchFamily="34" charset="0"/>
              </a:endParaRPr>
            </a:p>
          </p:txBody>
        </p:sp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xmlns="" id="{585F6EC8-6E6C-4BE0-AA30-51B0C9EA0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" y="0"/>
              <a:ext cx="9719598" cy="32700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it-IT" altLang="it-IT" sz="2370" dirty="0">
                <a:latin typeface="Lato" panose="020F0502020204030203" pitchFamily="34" charset="0"/>
                <a:cs typeface="Arial Unicode MS" charset="0"/>
              </a:endParaRPr>
            </a:p>
          </p:txBody>
        </p:sp>
      </p:grpSp>
      <p:sp>
        <p:nvSpPr>
          <p:cNvPr id="6147" name="Text Box 2">
            <a:extLst>
              <a:ext uri="{FF2B5EF4-FFF2-40B4-BE49-F238E27FC236}">
                <a16:creationId xmlns:a16="http://schemas.microsoft.com/office/drawing/2014/main" xmlns="" id="{0C414F28-0AC3-40D3-93B8-53CE1092A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850" y="5627931"/>
            <a:ext cx="12295066" cy="319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18530" tIns="61635" rIns="118530" bIns="61635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it-IT" sz="3200" b="1" dirty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Assessorato </a:t>
            </a:r>
            <a:r>
              <a:rPr lang="it-IT" sz="3200" b="1" dirty="0" smtClean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all’Istruzione</a:t>
            </a:r>
            <a:endParaRPr lang="it-IT" sz="3200" b="1" dirty="0">
              <a:solidFill>
                <a:schemeClr val="bg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it-IT" sz="3200" b="1" dirty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Direzione </a:t>
            </a:r>
            <a:r>
              <a:rPr lang="it-IT" sz="3200" b="1" dirty="0" smtClean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Educazione | </a:t>
            </a:r>
            <a:r>
              <a:rPr lang="it-IT" sz="3200" b="1" dirty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Area </a:t>
            </a:r>
            <a:r>
              <a:rPr lang="it-IT" sz="3200" b="1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T</a:t>
            </a:r>
            <a:r>
              <a:rPr lang="it-IT" sz="3200" b="1" dirty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ecnica </a:t>
            </a:r>
            <a:r>
              <a:rPr lang="it-IT" sz="3200" b="1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</a:t>
            </a:r>
            <a:r>
              <a:rPr lang="it-IT" sz="3200" b="1" dirty="0">
                <a:solidFill>
                  <a:schemeClr val="bg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cuole</a:t>
            </a:r>
            <a:endParaRPr lang="it-IT" sz="3161" b="1" dirty="0">
              <a:solidFill>
                <a:schemeClr val="bg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endParaRPr lang="it-IT" altLang="it-IT" sz="3161" dirty="0">
              <a:latin typeface="+mn-lt"/>
            </a:endParaRPr>
          </a:p>
          <a:p>
            <a:pPr algn="ctr" eaLnBrk="1" hangingPunct="1">
              <a:buSzPct val="100000"/>
            </a:pPr>
            <a:r>
              <a:rPr lang="it-IT" sz="2400" i="1" dirty="0">
                <a:latin typeface="+mn-lt"/>
              </a:rPr>
              <a:t>(Collegamento modalità Teams) </a:t>
            </a:r>
          </a:p>
          <a:p>
            <a:pPr algn="ctr">
              <a:buSzPct val="100000"/>
            </a:pPr>
            <a:r>
              <a:rPr lang="it-IT" sz="4400" b="1" dirty="0">
                <a:latin typeface="+mn-lt"/>
              </a:rPr>
              <a:t>PIANO NAZIONALE DI RIPRESA E </a:t>
            </a:r>
            <a:r>
              <a:rPr lang="it-IT" sz="4400" b="1" dirty="0" smtClean="0">
                <a:latin typeface="+mn-lt"/>
              </a:rPr>
              <a:t>RESILIENZA</a:t>
            </a:r>
          </a:p>
          <a:p>
            <a:pPr algn="ctr">
              <a:buSzPct val="100000"/>
            </a:pPr>
            <a:r>
              <a:rPr lang="it-IT" sz="3600" dirty="0">
                <a:latin typeface="+mn-lt"/>
              </a:rPr>
              <a:t>Area Tecnica Scuole</a:t>
            </a:r>
          </a:p>
        </p:txBody>
      </p:sp>
      <p:grpSp>
        <p:nvGrpSpPr>
          <p:cNvPr id="6148" name="Gruppo 8">
            <a:extLst>
              <a:ext uri="{FF2B5EF4-FFF2-40B4-BE49-F238E27FC236}">
                <a16:creationId xmlns:a16="http://schemas.microsoft.com/office/drawing/2014/main" xmlns="" id="{5F12714C-D3F7-48DC-9DDC-53FD96CAEDFD}"/>
              </a:ext>
            </a:extLst>
          </p:cNvPr>
          <p:cNvGrpSpPr>
            <a:grpSpLocks/>
          </p:cNvGrpSpPr>
          <p:nvPr/>
        </p:nvGrpSpPr>
        <p:grpSpPr bwMode="auto">
          <a:xfrm>
            <a:off x="5444287" y="1417786"/>
            <a:ext cx="1923481" cy="3432995"/>
            <a:chOff x="0" y="0"/>
            <a:chExt cx="1461407" cy="2607129"/>
          </a:xfrm>
        </p:grpSpPr>
        <p:pic>
          <p:nvPicPr>
            <p:cNvPr id="6149" name="Immagine 9">
              <a:extLst>
                <a:ext uri="{FF2B5EF4-FFF2-40B4-BE49-F238E27FC236}">
                  <a16:creationId xmlns:a16="http://schemas.microsoft.com/office/drawing/2014/main" xmlns="" id="{A1268F80-BCA5-4A38-9EA7-AC133EEAB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428"/>
            <a:stretch>
              <a:fillRect/>
            </a:stretch>
          </p:blipFill>
          <p:spPr bwMode="auto">
            <a:xfrm>
              <a:off x="73479" y="0"/>
              <a:ext cx="1387928" cy="14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0" name="Immagine 10">
              <a:extLst>
                <a:ext uri="{FF2B5EF4-FFF2-40B4-BE49-F238E27FC236}">
                  <a16:creationId xmlns:a16="http://schemas.microsoft.com/office/drawing/2014/main" xmlns="" id="{FFE1687F-0225-4436-BE8B-D27D3F4D4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21"/>
            <a:stretch>
              <a:fillRect/>
            </a:stretch>
          </p:blipFill>
          <p:spPr bwMode="auto">
            <a:xfrm>
              <a:off x="0" y="1172936"/>
              <a:ext cx="1450521" cy="14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615CDD43-5B06-491B-8F46-58D2EB7D87B9}"/>
              </a:ext>
            </a:extLst>
          </p:cNvPr>
          <p:cNvSpPr/>
          <p:nvPr/>
        </p:nvSpPr>
        <p:spPr>
          <a:xfrm>
            <a:off x="5279288" y="8926173"/>
            <a:ext cx="7390205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960" b="1" dirty="0" smtClean="0">
                <a:solidFill>
                  <a:schemeClr val="bg1"/>
                </a:solidFill>
              </a:rPr>
              <a:t>03/03/2022</a:t>
            </a:r>
            <a:endParaRPr lang="it-IT" sz="196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894952E5-F9AC-CE43-A1FA-6B51FC3AAF19}"/>
              </a:ext>
            </a:extLst>
          </p:cNvPr>
          <p:cNvSpPr/>
          <p:nvPr/>
        </p:nvSpPr>
        <p:spPr>
          <a:xfrm>
            <a:off x="992474" y="382544"/>
            <a:ext cx="11521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</a:t>
            </a:r>
          </a:p>
          <a:p>
            <a:pPr algn="r"/>
            <a:r>
              <a:rPr lang="it-IT" sz="28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Candidature Comune di Milano</a:t>
            </a:r>
          </a:p>
        </p:txBody>
      </p:sp>
      <p:sp>
        <p:nvSpPr>
          <p:cNvPr id="5" name="Rettangolo 4"/>
          <p:cNvSpPr/>
          <p:nvPr/>
        </p:nvSpPr>
        <p:spPr>
          <a:xfrm>
            <a:off x="1485040" y="2701725"/>
            <a:ext cx="108104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/>
              <a:t>PNRR - PIANI INTEGRATI CITTA’ METROPOLITANA – RIGENERAZIONE URBANA E TERRITORIALE </a:t>
            </a:r>
            <a:r>
              <a:rPr lang="it-IT" sz="2400" dirty="0" smtClean="0"/>
              <a:t>(asse di rigenerazione urbana Milano </a:t>
            </a:r>
            <a:r>
              <a:rPr lang="it-IT" sz="2400" dirty="0"/>
              <a:t>S</a:t>
            </a:r>
            <a:r>
              <a:rPr lang="it-IT" sz="2400" dirty="0" smtClean="0"/>
              <a:t>egrate) </a:t>
            </a:r>
          </a:p>
          <a:p>
            <a:pPr lvl="0"/>
            <a:r>
              <a:rPr lang="it-IT" sz="2400" dirty="0" smtClean="0"/>
              <a:t>(7 </a:t>
            </a:r>
            <a:r>
              <a:rPr lang="it-IT" sz="2400" dirty="0"/>
              <a:t>marzo 2022</a:t>
            </a:r>
            <a:r>
              <a:rPr lang="it-IT" sz="2400" dirty="0" smtClean="0"/>
              <a:t>)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400" dirty="0" smtClean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 smtClean="0"/>
              <a:t>Risanamento </a:t>
            </a:r>
            <a:r>
              <a:rPr lang="it-IT" sz="2400" dirty="0"/>
              <a:t>conservativo dell’edificio sito in </a:t>
            </a:r>
            <a:r>
              <a:rPr lang="it-IT" sz="2400" b="1" dirty="0"/>
              <a:t>viale delle Rimembranze di Lambrate n. 24</a:t>
            </a:r>
            <a:r>
              <a:rPr lang="it-IT" sz="2400" dirty="0"/>
              <a:t>, da destinare a uso </a:t>
            </a:r>
            <a:r>
              <a:rPr lang="it-IT" sz="2400" dirty="0" smtClean="0"/>
              <a:t>scolastico primaria e secondaria di primo grado </a:t>
            </a:r>
            <a:r>
              <a:rPr lang="it-IT" sz="2400" b="1" dirty="0"/>
              <a:t>(M3</a:t>
            </a:r>
            <a:r>
              <a:rPr lang="it-IT" sz="2400" b="1" dirty="0" smtClean="0"/>
              <a:t>)</a:t>
            </a:r>
            <a:r>
              <a:rPr lang="it-IT" sz="2400" b="1" dirty="0"/>
              <a:t> </a:t>
            </a:r>
            <a:r>
              <a:rPr lang="it-IT" sz="2400" b="1" dirty="0" smtClean="0"/>
              <a:t>16.000.000 €</a:t>
            </a:r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542925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 smtClean="0"/>
              <a:t>Nuova costruzione </a:t>
            </a:r>
            <a:r>
              <a:rPr lang="it-IT" sz="2400" dirty="0"/>
              <a:t>Scuola primaria quartiere </a:t>
            </a:r>
            <a:r>
              <a:rPr lang="it-IT" sz="2400" dirty="0" err="1" smtClean="0"/>
              <a:t>Rubattino</a:t>
            </a:r>
            <a:r>
              <a:rPr lang="it-IT" sz="2400" dirty="0" smtClean="0"/>
              <a:t>, via Caduti in Missione di Pace / via </a:t>
            </a:r>
            <a:r>
              <a:rPr lang="it-IT" sz="2400" dirty="0" err="1" smtClean="0"/>
              <a:t>Rubattino</a:t>
            </a:r>
            <a:r>
              <a:rPr lang="it-IT" sz="2400" dirty="0" smtClean="0"/>
              <a:t>  ( area ex T9) </a:t>
            </a:r>
            <a:r>
              <a:rPr lang="it-IT" sz="2400" b="1" dirty="0"/>
              <a:t>(M3) </a:t>
            </a:r>
            <a:r>
              <a:rPr lang="it-IT" sz="2400" b="1" dirty="0" smtClean="0"/>
              <a:t>13.000.000 </a:t>
            </a:r>
            <a:r>
              <a:rPr lang="it-IT" sz="2400" b="1" dirty="0"/>
              <a:t>€</a:t>
            </a:r>
          </a:p>
          <a:p>
            <a:pPr marL="542925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b="1" dirty="0" smtClean="0"/>
          </a:p>
          <a:p>
            <a:pPr marL="271462" lvl="0" algn="just">
              <a:buClr>
                <a:srgbClr val="FF0000"/>
              </a:buClr>
              <a:buSzPct val="120000"/>
            </a:pPr>
            <a:endParaRPr lang="it-IT" sz="2400" b="1" dirty="0"/>
          </a:p>
        </p:txBody>
      </p:sp>
      <p:sp>
        <p:nvSpPr>
          <p:cNvPr id="6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1130" y="8898891"/>
            <a:ext cx="2880360" cy="511175"/>
          </a:xfrm>
        </p:spPr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10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19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9F217F9F-2F7E-8648-98C4-C64EC00C72EF}"/>
              </a:ext>
            </a:extLst>
          </p:cNvPr>
          <p:cNvSpPr/>
          <p:nvPr/>
        </p:nvSpPr>
        <p:spPr>
          <a:xfrm>
            <a:off x="711201" y="768834"/>
            <a:ext cx="117192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Edilizia scolastica </a:t>
            </a:r>
            <a:endParaRPr lang="it-IT" sz="3200" b="1" i="1" dirty="0" smtClean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r"/>
            <a:r>
              <a:rPr lang="it-IT" sz="3200" b="1" i="1" dirty="0" smtClean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Altri </a:t>
            </a:r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interventi </a:t>
            </a:r>
            <a:r>
              <a:rPr lang="it-IT" sz="3200" b="1" i="1" dirty="0" smtClean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finanziati nell’ambito PNRR</a:t>
            </a:r>
            <a:endParaRPr lang="it-IT" sz="3200" b="1" i="1" dirty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129813"/>
              </p:ext>
            </p:extLst>
          </p:nvPr>
        </p:nvGraphicFramePr>
        <p:xfrm>
          <a:off x="1114427" y="2478595"/>
          <a:ext cx="11316045" cy="5155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2463">
                  <a:extLst>
                    <a:ext uri="{9D8B030D-6E8A-4147-A177-3AD203B41FA5}">
                      <a16:colId xmlns:a16="http://schemas.microsoft.com/office/drawing/2014/main" xmlns="" val="1327277968"/>
                    </a:ext>
                  </a:extLst>
                </a:gridCol>
                <a:gridCol w="1880637">
                  <a:extLst>
                    <a:ext uri="{9D8B030D-6E8A-4147-A177-3AD203B41FA5}">
                      <a16:colId xmlns:a16="http://schemas.microsoft.com/office/drawing/2014/main" xmlns="" val="386672231"/>
                    </a:ext>
                  </a:extLst>
                </a:gridCol>
                <a:gridCol w="1806133">
                  <a:extLst>
                    <a:ext uri="{9D8B030D-6E8A-4147-A177-3AD203B41FA5}">
                      <a16:colId xmlns:a16="http://schemas.microsoft.com/office/drawing/2014/main" xmlns="" val="2161361436"/>
                    </a:ext>
                  </a:extLst>
                </a:gridCol>
                <a:gridCol w="3296812">
                  <a:extLst>
                    <a:ext uri="{9D8B030D-6E8A-4147-A177-3AD203B41FA5}">
                      <a16:colId xmlns:a16="http://schemas.microsoft.com/office/drawing/2014/main" xmlns="" val="1136776679"/>
                    </a:ext>
                  </a:extLst>
                </a:gridCol>
              </a:tblGrid>
              <a:tr h="30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Progetto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Municipio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Stima </a:t>
                      </a:r>
                      <a:r>
                        <a:rPr lang="it-IT" sz="2000" dirty="0">
                          <a:effectLst/>
                        </a:rPr>
                        <a:t>costo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Fonte </a:t>
                      </a:r>
                      <a:r>
                        <a:rPr lang="it-IT" sz="2000" dirty="0">
                          <a:effectLst/>
                        </a:rPr>
                        <a:t>finanziamento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8640465"/>
                  </a:ext>
                </a:extLst>
              </a:tr>
              <a:tr h="121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Demolizione e rifacimento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Scuola secondaria di I grado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it-IT" sz="2000" b="1" dirty="0" err="1">
                          <a:solidFill>
                            <a:schemeClr val="tx1"/>
                          </a:solidFill>
                          <a:effectLst/>
                        </a:rPr>
                        <a:t>Pizzigoni</a:t>
                      </a: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 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Municipio 8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16.000.000 €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10.000.000 € MIUR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</a:rPr>
                        <a:t>6.000.000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€ Comune di Milano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71556740"/>
                  </a:ext>
                </a:extLst>
              </a:tr>
              <a:tr h="12133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Ricostruzione della Scuola dell’Infanzia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Via Rimini 25/8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Municipio 6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6.000.000 euro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</a:rPr>
                        <a:t>3.000.000 €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MIUR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</a:rPr>
                        <a:t>3.000.000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€ Comune di Milano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4642233"/>
                  </a:ext>
                </a:extLst>
              </a:tr>
              <a:tr h="12133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Bonifica, Demolizione e Realizzazione nuovo Polo per l’Infanzia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Via Sant’Abbondio 27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Municipio 5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6.000.000 euro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</a:rPr>
                        <a:t>3.000.000 €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MIUR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</a:rPr>
                        <a:t>3.000.000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€ Comune di Milano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0841129"/>
                  </a:ext>
                </a:extLst>
              </a:tr>
              <a:tr h="10066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Bonifica, demolizione e ricostruzione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Scuola via </a:t>
                      </a:r>
                      <a:r>
                        <a:rPr lang="it-IT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Scialoia</a:t>
                      </a: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/via</a:t>
                      </a:r>
                      <a:r>
                        <a:rPr lang="it-IT" sz="20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Trevi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Municipio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49.000.000.</a:t>
                      </a:r>
                      <a:r>
                        <a:rPr lang="it-IT" sz="20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30.000.000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 MIUR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19.000.000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 Comune di Milano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8523789"/>
                  </a:ext>
                </a:extLst>
              </a:tr>
            </a:tbl>
          </a:graphicData>
        </a:graphic>
      </p:graphicFrame>
      <p:sp>
        <p:nvSpPr>
          <p:cNvPr id="5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1130" y="8898891"/>
            <a:ext cx="2880360" cy="511175"/>
          </a:xfrm>
        </p:spPr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11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2648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9F217F9F-2F7E-8648-98C4-C64EC00C72EF}"/>
              </a:ext>
            </a:extLst>
          </p:cNvPr>
          <p:cNvSpPr/>
          <p:nvPr/>
        </p:nvSpPr>
        <p:spPr>
          <a:xfrm>
            <a:off x="636250" y="313601"/>
            <a:ext cx="118764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 smtClean="0">
                <a:solidFill>
                  <a:srgbClr val="FF0000"/>
                </a:solidFill>
                <a:ea typeface="Lato" panose="020F0502020204030203" pitchFamily="34" charset="0"/>
                <a:cs typeface="Lato" panose="020F0502020204030203" pitchFamily="34" charset="0"/>
              </a:rPr>
              <a:t>Distribuzione territoriale degli interventi</a:t>
            </a:r>
            <a:endParaRPr lang="it-IT" sz="3200" b="1" i="1" dirty="0">
              <a:solidFill>
                <a:srgbClr val="FF0000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9" name="Gruppo 28"/>
          <p:cNvGrpSpPr/>
          <p:nvPr/>
        </p:nvGrpSpPr>
        <p:grpSpPr>
          <a:xfrm>
            <a:off x="-26540" y="1321457"/>
            <a:ext cx="2905787" cy="7979548"/>
            <a:chOff x="640165" y="1621652"/>
            <a:chExt cx="2905787" cy="7979548"/>
          </a:xfrm>
        </p:grpSpPr>
        <p:pic>
          <p:nvPicPr>
            <p:cNvPr id="20" name="Immagin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8452" y="3721125"/>
              <a:ext cx="2857500" cy="1724025"/>
            </a:xfrm>
            <a:prstGeom prst="rect">
              <a:avLst/>
            </a:prstGeom>
          </p:spPr>
        </p:pic>
        <p:pic>
          <p:nvPicPr>
            <p:cNvPr id="21" name="Immagin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2460" y="1908272"/>
              <a:ext cx="2733675" cy="1295400"/>
            </a:xfrm>
            <a:prstGeom prst="rect">
              <a:avLst/>
            </a:prstGeom>
          </p:spPr>
        </p:pic>
        <p:pic>
          <p:nvPicPr>
            <p:cNvPr id="22" name="Immagin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0165" y="5705237"/>
              <a:ext cx="2771775" cy="1276350"/>
            </a:xfrm>
            <a:prstGeom prst="rect">
              <a:avLst/>
            </a:prstGeom>
          </p:spPr>
        </p:pic>
        <p:pic>
          <p:nvPicPr>
            <p:cNvPr id="23" name="Immagine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0165" y="7115175"/>
              <a:ext cx="2790825" cy="2486025"/>
            </a:xfrm>
            <a:prstGeom prst="rect">
              <a:avLst/>
            </a:prstGeom>
          </p:spPr>
        </p:pic>
        <p:sp>
          <p:nvSpPr>
            <p:cNvPr id="25" name="CasellaDiTesto 24"/>
            <p:cNvSpPr txBox="1"/>
            <p:nvPr/>
          </p:nvSpPr>
          <p:spPr>
            <a:xfrm>
              <a:off x="1003437" y="1621652"/>
              <a:ext cx="22647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TERMINATI</a:t>
              </a:r>
              <a:endParaRPr lang="it-IT" sz="16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934833" y="3151738"/>
              <a:ext cx="22647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GRANDI MANUTENZIONI</a:t>
              </a:r>
            </a:p>
            <a:p>
              <a:r>
                <a:rPr lang="it-IT" sz="1600" dirty="0" smtClean="0"/>
                <a:t>STRAORDINARIE</a:t>
              </a:r>
              <a:endParaRPr lang="it-IT" sz="1600" dirty="0"/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934832" y="5354703"/>
              <a:ext cx="22647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RICOSTRUZIONI SCUOLE</a:t>
              </a:r>
              <a:endParaRPr lang="it-IT" sz="1600" dirty="0"/>
            </a:p>
            <a:p>
              <a:endParaRPr lang="it-IT" sz="1600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943798" y="6831491"/>
              <a:ext cx="22647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SCOMPUTO ONERI</a:t>
              </a:r>
              <a:endParaRPr lang="it-IT" sz="1600" dirty="0"/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2607100" y="1317356"/>
            <a:ext cx="10194500" cy="7108112"/>
            <a:chOff x="2607100" y="1660095"/>
            <a:chExt cx="10194500" cy="7108112"/>
          </a:xfrm>
        </p:grpSpPr>
        <p:pic>
          <p:nvPicPr>
            <p:cNvPr id="24" name="Immagine 2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020300" y="1998649"/>
              <a:ext cx="2781300" cy="3181350"/>
            </a:xfrm>
            <a:prstGeom prst="rect">
              <a:avLst/>
            </a:prstGeom>
          </p:spPr>
        </p:pic>
        <p:pic>
          <p:nvPicPr>
            <p:cNvPr id="19" name="Immagine 18"/>
            <p:cNvPicPr>
              <a:picLocks noChangeAspect="1"/>
            </p:cNvPicPr>
            <p:nvPr/>
          </p:nvPicPr>
          <p:blipFill rotWithShape="1">
            <a:blip r:embed="rId7"/>
            <a:srcRect l="2513" r="1549"/>
            <a:stretch/>
          </p:blipFill>
          <p:spPr>
            <a:xfrm>
              <a:off x="2607100" y="1664196"/>
              <a:ext cx="7547212" cy="7104011"/>
            </a:xfrm>
            <a:prstGeom prst="rect">
              <a:avLst/>
            </a:prstGeom>
            <a:ln w="3175">
              <a:solidFill>
                <a:srgbClr val="C00000"/>
              </a:solidFill>
            </a:ln>
          </p:spPr>
        </p:pic>
        <p:sp>
          <p:nvSpPr>
            <p:cNvPr id="33" name="CasellaDiTesto 32"/>
            <p:cNvSpPr txBox="1"/>
            <p:nvPr/>
          </p:nvSpPr>
          <p:spPr>
            <a:xfrm>
              <a:off x="10345588" y="1660095"/>
              <a:ext cx="22647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rgbClr val="C00000"/>
                  </a:solidFill>
                </a:rPr>
                <a:t>PNRR</a:t>
              </a:r>
              <a:endParaRPr lang="it-IT" sz="16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36" name="CasellaDiTesto 35"/>
          <p:cNvSpPr txBox="1"/>
          <p:nvPr/>
        </p:nvSpPr>
        <p:spPr>
          <a:xfrm>
            <a:off x="10345588" y="5113749"/>
            <a:ext cx="21757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P_ PRIMARIA</a:t>
            </a:r>
          </a:p>
          <a:p>
            <a:r>
              <a:rPr lang="it-IT" sz="1050" dirty="0" smtClean="0"/>
              <a:t>S_ SECONDARIA</a:t>
            </a:r>
          </a:p>
          <a:p>
            <a:r>
              <a:rPr lang="it-IT" sz="1050" dirty="0" smtClean="0"/>
              <a:t>Ps _PLESSO SCOLASTICO </a:t>
            </a:r>
          </a:p>
          <a:p>
            <a:endParaRPr lang="it-IT" sz="1050" dirty="0"/>
          </a:p>
          <a:p>
            <a:r>
              <a:rPr lang="it-IT" sz="1050" dirty="0" smtClean="0"/>
              <a:t>I_INFANZIA</a:t>
            </a:r>
          </a:p>
          <a:p>
            <a:r>
              <a:rPr lang="it-IT" sz="1050" dirty="0" smtClean="0"/>
              <a:t>N_NIDO</a:t>
            </a:r>
          </a:p>
          <a:p>
            <a:r>
              <a:rPr lang="it-IT" sz="1050" dirty="0" err="1" smtClean="0"/>
              <a:t>Pi_POLO</a:t>
            </a:r>
            <a:r>
              <a:rPr lang="it-IT" sz="1050" dirty="0" smtClean="0"/>
              <a:t> INFANZIA</a:t>
            </a:r>
            <a:endParaRPr lang="it-IT" sz="1050" dirty="0"/>
          </a:p>
        </p:txBody>
      </p:sp>
      <p:sp>
        <p:nvSpPr>
          <p:cNvPr id="18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 txBox="1">
            <a:spLocks/>
          </p:cNvSpPr>
          <p:nvPr/>
        </p:nvSpPr>
        <p:spPr>
          <a:xfrm>
            <a:off x="9193530" y="90512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40080" rtl="0" eaLnBrk="1" latinLnBrk="0" hangingPunct="1">
              <a:defRPr sz="1680" kern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4008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algn="l" defTabSz="640080" rtl="0" eaLnBrk="1" latinLnBrk="0" hangingPunct="1"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1FE644-BAFB-490C-9D50-FAFBA420BC90}" type="slidenum">
              <a:rPr lang="it-IT" smtClean="0">
                <a:latin typeface="+mn-lt"/>
              </a:rPr>
              <a:pPr/>
              <a:t>12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455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1E84782C-F1AB-3242-9F26-C9F918E2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2</a:t>
            </a:fld>
            <a:endParaRPr lang="it-IT" dirty="0">
              <a:latin typeface="+mn-lt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176C3968-D58F-1C40-BAB2-E78C7BF56067}"/>
              </a:ext>
            </a:extLst>
          </p:cNvPr>
          <p:cNvSpPr/>
          <p:nvPr/>
        </p:nvSpPr>
        <p:spPr>
          <a:xfrm>
            <a:off x="795868" y="3707464"/>
            <a:ext cx="113807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altLang="it-IT" sz="4400" i="1" dirty="0">
                <a:solidFill>
                  <a:srgbClr val="FF0000"/>
                </a:solidFill>
                <a:ea typeface="Lato" panose="020F0502020204030203" pitchFamily="34" charset="0"/>
                <a:cs typeface="Lato" panose="020F0502020204030203" pitchFamily="34" charset="0"/>
              </a:rPr>
              <a:t>Candidature del Comune di Milano</a:t>
            </a:r>
          </a:p>
          <a:p>
            <a:pPr algn="r" eaLnBrk="0" hangingPunct="0"/>
            <a:r>
              <a:rPr lang="it-IT" altLang="it-IT" sz="3200" i="1" dirty="0"/>
              <a:t>Avvisi PNRR- </a:t>
            </a:r>
            <a:r>
              <a:rPr lang="it-IT" sz="3200" i="1" dirty="0"/>
              <a:t>MINISTERO DELL’ISTRUZIONE</a:t>
            </a:r>
          </a:p>
          <a:p>
            <a:pPr algn="r" eaLnBrk="0" hangingPunct="0"/>
            <a:r>
              <a:rPr lang="it-IT" sz="3200" i="1" dirty="0"/>
              <a:t>finanziati dall’Unione europea – </a:t>
            </a:r>
            <a:r>
              <a:rPr lang="it-IT" sz="3200" i="1" dirty="0" err="1"/>
              <a:t>Next</a:t>
            </a:r>
            <a:r>
              <a:rPr lang="it-IT" sz="3200" i="1" dirty="0"/>
              <a:t> Generation EU</a:t>
            </a:r>
          </a:p>
        </p:txBody>
      </p:sp>
    </p:spTree>
    <p:extLst>
      <p:ext uri="{BB962C8B-B14F-4D97-AF65-F5344CB8AC3E}">
        <p14:creationId xmlns:p14="http://schemas.microsoft.com/office/powerpoint/2010/main" val="51727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70D64517-D670-4FB0-9902-67885B2D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3</a:t>
            </a:fld>
            <a:endParaRPr lang="it-IT" dirty="0">
              <a:latin typeface="+mn-lt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E5A22414-E64E-4C3C-9F67-B247448CC308}"/>
              </a:ext>
            </a:extLst>
          </p:cNvPr>
          <p:cNvSpPr/>
          <p:nvPr/>
        </p:nvSpPr>
        <p:spPr>
          <a:xfrm>
            <a:off x="1242301" y="523030"/>
            <a:ext cx="110413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ea typeface="Lato" panose="020F0502020204030203" pitchFamily="34" charset="0"/>
                <a:cs typeface="Lato" panose="020F0502020204030203" pitchFamily="34" charset="0"/>
              </a:rPr>
              <a:t>PNRR – Edilizia scolastica - D.M. 2 dicembre </a:t>
            </a:r>
            <a:r>
              <a:rPr lang="it-IT" sz="3200" b="1" i="1" dirty="0" smtClean="0">
                <a:solidFill>
                  <a:srgbClr val="FF0000"/>
                </a:solidFill>
                <a:ea typeface="Lato" panose="020F0502020204030203" pitchFamily="34" charset="0"/>
                <a:cs typeface="Lato" panose="020F0502020204030203" pitchFamily="34" charset="0"/>
              </a:rPr>
              <a:t>2021</a:t>
            </a:r>
          </a:p>
          <a:p>
            <a:pPr algn="r"/>
            <a:r>
              <a:rPr lang="it-IT" sz="3200" b="1" i="1" dirty="0" smtClean="0">
                <a:ea typeface="Lato" panose="020F0502020204030203" pitchFamily="34" charset="0"/>
                <a:cs typeface="Lato" panose="020F0502020204030203" pitchFamily="34" charset="0"/>
              </a:rPr>
              <a:t>RISORSE</a:t>
            </a:r>
            <a:endParaRPr lang="it-IT" sz="3200" b="1" i="1" dirty="0"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xmlns="" id="{D7DC71F1-A1B8-4AF5-BC53-771C3C2DD33E}"/>
              </a:ext>
            </a:extLst>
          </p:cNvPr>
          <p:cNvSpPr/>
          <p:nvPr/>
        </p:nvSpPr>
        <p:spPr>
          <a:xfrm>
            <a:off x="6045093" y="3818550"/>
            <a:ext cx="711414" cy="85330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190D0A5-4882-40F0-893B-094824C684E3}"/>
              </a:ext>
            </a:extLst>
          </p:cNvPr>
          <p:cNvSpPr txBox="1"/>
          <p:nvPr/>
        </p:nvSpPr>
        <p:spPr>
          <a:xfrm>
            <a:off x="730007" y="4800600"/>
            <a:ext cx="12071593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 prevede criteri di riparto territoriale che assegnano alla Regione Lombardia</a:t>
            </a:r>
          </a:p>
          <a:p>
            <a:pPr algn="ctr"/>
            <a:r>
              <a:rPr lang="it-IT" sz="3600" b="1" dirty="0"/>
              <a:t>circa 547 mio €</a:t>
            </a:r>
          </a:p>
          <a:p>
            <a:pPr algn="ctr"/>
            <a:r>
              <a:rPr lang="it-IT" dirty="0"/>
              <a:t> (10,94% delle risorse complessive)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9E4AC29-62AE-7842-BA95-31F4E2F471C0}"/>
              </a:ext>
            </a:extLst>
          </p:cNvPr>
          <p:cNvSpPr txBox="1"/>
          <p:nvPr/>
        </p:nvSpPr>
        <p:spPr>
          <a:xfrm>
            <a:off x="785101" y="2267875"/>
            <a:ext cx="11498579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Il Decreto del Ministero dell’Istruzione del 2 dicembre 2021 </a:t>
            </a:r>
          </a:p>
          <a:p>
            <a:pPr algn="ctr"/>
            <a:r>
              <a:rPr lang="it-IT" dirty="0"/>
              <a:t>stanzia per interventi sull’edilizia scolastica </a:t>
            </a:r>
            <a:r>
              <a:rPr lang="it-IT" b="1" dirty="0"/>
              <a:t>in Italia:</a:t>
            </a:r>
          </a:p>
          <a:p>
            <a:pPr algn="ctr"/>
            <a:r>
              <a:rPr lang="it-IT" sz="3600" b="1" dirty="0"/>
              <a:t>5 </a:t>
            </a:r>
            <a:r>
              <a:rPr lang="it-IT" sz="3600" b="1" dirty="0" err="1"/>
              <a:t>mld</a:t>
            </a:r>
            <a:r>
              <a:rPr lang="it-IT" sz="3600" b="1" dirty="0"/>
              <a:t> €</a:t>
            </a:r>
          </a:p>
        </p:txBody>
      </p:sp>
      <p:sp>
        <p:nvSpPr>
          <p:cNvPr id="10" name="Freccia in giù 7">
            <a:extLst>
              <a:ext uri="{FF2B5EF4-FFF2-40B4-BE49-F238E27FC236}">
                <a16:creationId xmlns:a16="http://schemas.microsoft.com/office/drawing/2014/main" xmlns="" id="{5784FF0B-9A61-9B48-97D8-82F654579379}"/>
              </a:ext>
            </a:extLst>
          </p:cNvPr>
          <p:cNvSpPr/>
          <p:nvPr/>
        </p:nvSpPr>
        <p:spPr>
          <a:xfrm>
            <a:off x="6045093" y="6388727"/>
            <a:ext cx="711414" cy="85330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EFFE61BC-06B6-8F4C-BEC7-81C12744A408}"/>
              </a:ext>
            </a:extLst>
          </p:cNvPr>
          <p:cNvSpPr txBox="1"/>
          <p:nvPr/>
        </p:nvSpPr>
        <p:spPr>
          <a:xfrm>
            <a:off x="1032933" y="7330519"/>
            <a:ext cx="10888557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agli </a:t>
            </a:r>
            <a:r>
              <a:rPr lang="it-IT" b="1" dirty="0"/>
              <a:t>EE.LL </a:t>
            </a:r>
            <a:r>
              <a:rPr lang="it-IT" b="1" dirty="0" smtClean="0"/>
              <a:t>lombardi</a:t>
            </a:r>
            <a:r>
              <a:rPr lang="it-IT" dirty="0"/>
              <a:t> </a:t>
            </a:r>
            <a:r>
              <a:rPr lang="it-IT" dirty="0" smtClean="0"/>
              <a:t>(esclusa </a:t>
            </a:r>
            <a:r>
              <a:rPr lang="it-IT" dirty="0"/>
              <a:t>Città </a:t>
            </a:r>
            <a:r>
              <a:rPr lang="it-IT" dirty="0" smtClean="0"/>
              <a:t>Metropolitana)</a:t>
            </a:r>
            <a:endParaRPr lang="it-IT" dirty="0"/>
          </a:p>
          <a:p>
            <a:pPr algn="ctr"/>
            <a:r>
              <a:rPr lang="it-IT" dirty="0"/>
              <a:t>circa </a:t>
            </a:r>
            <a:r>
              <a:rPr lang="it-IT" sz="3600" b="1" dirty="0"/>
              <a:t>492,3 mio €  </a:t>
            </a:r>
          </a:p>
        </p:txBody>
      </p:sp>
    </p:spTree>
    <p:extLst>
      <p:ext uri="{BB962C8B-B14F-4D97-AF65-F5344CB8AC3E}">
        <p14:creationId xmlns:p14="http://schemas.microsoft.com/office/powerpoint/2010/main" val="67790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9841C328-D962-154A-97CE-FEFA5951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4</a:t>
            </a:fld>
            <a:endParaRPr lang="it-IT" dirty="0">
              <a:latin typeface="+mn-lt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9F217F9F-2F7E-8648-98C4-C64EC00C72EF}"/>
              </a:ext>
            </a:extLst>
          </p:cNvPr>
          <p:cNvSpPr/>
          <p:nvPr/>
        </p:nvSpPr>
        <p:spPr>
          <a:xfrm>
            <a:off x="1242301" y="523030"/>
            <a:ext cx="110413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– AVVISI  MIUR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05F5F982-FA8C-054C-AE52-C95DE5A06605}"/>
              </a:ext>
            </a:extLst>
          </p:cNvPr>
          <p:cNvSpPr txBox="1"/>
          <p:nvPr/>
        </p:nvSpPr>
        <p:spPr>
          <a:xfrm>
            <a:off x="1242301" y="1556250"/>
            <a:ext cx="11222415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Il 2 dicembre 2021 il MIUR ha pubblicato </a:t>
            </a:r>
            <a:r>
              <a:rPr lang="it-IT" sz="2400" b="1" dirty="0"/>
              <a:t>4 Avvisi dedicati agli enti locali</a:t>
            </a:r>
            <a:r>
              <a:rPr lang="it-IT" sz="2400" dirty="0"/>
              <a:t>:</a:t>
            </a:r>
          </a:p>
          <a:p>
            <a:r>
              <a:rPr lang="it-IT" sz="4000" b="1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it-IT" sz="2400" dirty="0" smtClean="0"/>
              <a:t>M2C3</a:t>
            </a:r>
            <a:r>
              <a:rPr lang="it-IT" sz="2400" dirty="0"/>
              <a:t>* – I1.1</a:t>
            </a:r>
          </a:p>
          <a:p>
            <a:r>
              <a:rPr lang="it-IT" sz="2400" dirty="0"/>
              <a:t>Avviso pubblico del MIUR n. 48048 per la “</a:t>
            </a:r>
            <a:r>
              <a:rPr lang="it-IT" sz="2400" b="1" i="1" dirty="0"/>
              <a:t>Costruzione di nuove scuole mediante sostituzione di edifici</a:t>
            </a:r>
            <a:r>
              <a:rPr lang="it-IT" sz="2400" i="1" dirty="0"/>
              <a:t>”</a:t>
            </a:r>
            <a:endParaRPr lang="it-IT" sz="2400" dirty="0"/>
          </a:p>
          <a:p>
            <a:r>
              <a:rPr lang="it-IT" sz="2400" dirty="0"/>
              <a:t>8 febbraio 2022 – concorso di progettazione del Ministero</a:t>
            </a:r>
          </a:p>
          <a:p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it-IT" sz="2400" dirty="0"/>
              <a:t>M4C1 – </a:t>
            </a:r>
            <a:r>
              <a:rPr lang="it-IT" sz="2400" dirty="0" smtClean="0"/>
              <a:t>I1.1</a:t>
            </a:r>
            <a:endParaRPr lang="it-IT" sz="2400" dirty="0"/>
          </a:p>
          <a:p>
            <a:r>
              <a:rPr lang="it-IT" sz="2400" dirty="0"/>
              <a:t>Avviso pubblico del MIUR n. 48047 “</a:t>
            </a:r>
            <a:r>
              <a:rPr lang="it-IT" sz="2400" b="1" i="1" dirty="0"/>
              <a:t>Piano per asili nido e scuole dell’infanzia e servizi di educazione e cura per la prima infanzia</a:t>
            </a:r>
            <a:r>
              <a:rPr lang="it-IT" sz="2400" i="1" dirty="0"/>
              <a:t>”</a:t>
            </a:r>
            <a:endParaRPr lang="it-IT" sz="2400" dirty="0"/>
          </a:p>
          <a:p>
            <a:r>
              <a:rPr lang="it-IT" sz="2400" dirty="0"/>
              <a:t>18 febbraio 2022</a:t>
            </a:r>
            <a:endParaRPr lang="it-IT" sz="2400" u="sng" dirty="0"/>
          </a:p>
          <a:p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3. </a:t>
            </a:r>
            <a:r>
              <a:rPr lang="it-IT" sz="2400" dirty="0"/>
              <a:t>M4C1 – </a:t>
            </a:r>
            <a:r>
              <a:rPr lang="it-IT" sz="2400" dirty="0" smtClean="0"/>
              <a:t>I1.3</a:t>
            </a:r>
            <a:endParaRPr lang="it-IT" sz="2400" dirty="0"/>
          </a:p>
          <a:p>
            <a:r>
              <a:rPr lang="it-IT" sz="2400" dirty="0"/>
              <a:t>Avviso pubblico del MIUR n. 48040 “</a:t>
            </a:r>
            <a:r>
              <a:rPr lang="it-IT" sz="2400" b="1" i="1" dirty="0"/>
              <a:t>Piano per le infrastrutture per lo sport nelle scuole</a:t>
            </a:r>
            <a:r>
              <a:rPr lang="it-IT" sz="2400" i="1" dirty="0"/>
              <a:t>”</a:t>
            </a:r>
            <a:endParaRPr lang="it-IT" sz="2400" dirty="0"/>
          </a:p>
          <a:p>
            <a:r>
              <a:rPr lang="it-IT" sz="2400" dirty="0"/>
              <a:t>28 febbraio 2022</a:t>
            </a:r>
          </a:p>
          <a:p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4. </a:t>
            </a:r>
            <a:r>
              <a:rPr lang="it-IT" sz="2400" dirty="0"/>
              <a:t>M4C1 – </a:t>
            </a:r>
            <a:r>
              <a:rPr lang="it-IT" sz="2400" dirty="0" smtClean="0"/>
              <a:t>I1.2</a:t>
            </a:r>
            <a:endParaRPr lang="it-IT" sz="2400" dirty="0"/>
          </a:p>
          <a:p>
            <a:r>
              <a:rPr lang="it-IT" sz="2400" dirty="0"/>
              <a:t>Avviso pubblico del MIUR n. 48038 “</a:t>
            </a:r>
            <a:r>
              <a:rPr lang="it-IT" sz="2400" b="1" i="1" dirty="0"/>
              <a:t>Piano di estensione del tempo pieno e mense</a:t>
            </a:r>
            <a:r>
              <a:rPr lang="it-IT" sz="2400" i="1" dirty="0"/>
              <a:t>”</a:t>
            </a:r>
            <a:endParaRPr lang="it-IT" sz="2400" dirty="0"/>
          </a:p>
          <a:p>
            <a:r>
              <a:rPr lang="it-IT" sz="2400" dirty="0"/>
              <a:t>28 febbraio 2022</a:t>
            </a:r>
            <a:endParaRPr lang="it-IT" dirty="0"/>
          </a:p>
          <a:p>
            <a:pPr algn="r"/>
            <a:r>
              <a:rPr lang="it-IT" sz="1800" i="1" dirty="0"/>
              <a:t>*M= Missione C=Componente I=Investimento</a:t>
            </a:r>
          </a:p>
        </p:txBody>
      </p:sp>
    </p:spTree>
    <p:extLst>
      <p:ext uri="{BB962C8B-B14F-4D97-AF65-F5344CB8AC3E}">
        <p14:creationId xmlns:p14="http://schemas.microsoft.com/office/powerpoint/2010/main" val="206507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9841C328-D962-154A-97CE-FEFA5951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5</a:t>
            </a:fld>
            <a:endParaRPr lang="it-IT" dirty="0">
              <a:latin typeface="+mn-lt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9F217F9F-2F7E-8648-98C4-C64EC00C72EF}"/>
              </a:ext>
            </a:extLst>
          </p:cNvPr>
          <p:cNvSpPr/>
          <p:nvPr/>
        </p:nvSpPr>
        <p:spPr>
          <a:xfrm>
            <a:off x="1242301" y="523030"/>
            <a:ext cx="110413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– AVVISI  MIUR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05F5F982-FA8C-054C-AE52-C95DE5A06605}"/>
              </a:ext>
            </a:extLst>
          </p:cNvPr>
          <p:cNvSpPr txBox="1"/>
          <p:nvPr/>
        </p:nvSpPr>
        <p:spPr>
          <a:xfrm>
            <a:off x="1367107" y="1776298"/>
            <a:ext cx="10916573" cy="5404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Il DM 2 dicembre 2021 prevede anche </a:t>
            </a:r>
            <a:r>
              <a:rPr lang="it-IT" sz="2400" b="1" dirty="0"/>
              <a:t>una quinta linea di finanziamento:</a:t>
            </a:r>
          </a:p>
          <a:p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5. </a:t>
            </a:r>
            <a:r>
              <a:rPr lang="it-IT" sz="2400" dirty="0"/>
              <a:t>M4C1 – </a:t>
            </a:r>
            <a:r>
              <a:rPr lang="it-IT" sz="2400" dirty="0" smtClean="0"/>
              <a:t>I3.3</a:t>
            </a:r>
            <a:endParaRPr lang="it-IT" sz="2400" dirty="0"/>
          </a:p>
          <a:p>
            <a:r>
              <a:rPr lang="it-IT" sz="2400" b="1" i="1" dirty="0"/>
              <a:t>Interventi di messa in sicurezza e riqualificazione delle scuole</a:t>
            </a:r>
            <a:r>
              <a:rPr lang="it-IT" sz="2400" dirty="0"/>
              <a:t> di cui al comma 3 art. 5 </a:t>
            </a:r>
            <a:endParaRPr lang="it-IT" sz="2400" b="1" dirty="0"/>
          </a:p>
          <a:p>
            <a:endParaRPr lang="it-IT" sz="2400" b="1" dirty="0"/>
          </a:p>
          <a:p>
            <a:endParaRPr lang="it-IT" sz="2400" b="1" dirty="0"/>
          </a:p>
          <a:p>
            <a:endParaRPr lang="it-IT" sz="2400" b="1" dirty="0"/>
          </a:p>
          <a:p>
            <a:endParaRPr lang="it-IT" sz="2400" b="1" dirty="0"/>
          </a:p>
          <a:p>
            <a:endParaRPr lang="it-IT" sz="2400" b="1" dirty="0"/>
          </a:p>
          <a:p>
            <a:r>
              <a:rPr lang="it-IT" sz="2400" b="1" dirty="0"/>
              <a:t>I progetti candidati dagli enti locali, inseriti nel fabbisogno Regionale dell’edilizia scolastica  verranno direttamente inviati dalle Regione al MIUR entro  il 22 febbraio </a:t>
            </a:r>
            <a:r>
              <a:rPr lang="it-IT" sz="2400" b="1" dirty="0" smtClean="0"/>
              <a:t>2022 (*)</a:t>
            </a:r>
            <a:endParaRPr lang="it-IT" sz="2400" b="1" dirty="0"/>
          </a:p>
          <a:p>
            <a:r>
              <a:rPr lang="it-IT" sz="4000" b="1" dirty="0"/>
              <a:t>  </a:t>
            </a:r>
          </a:p>
          <a:p>
            <a:endParaRPr lang="it-IT" dirty="0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xmlns="" id="{3B76D208-40B9-401A-AD8A-D632E7AB3EAE}"/>
              </a:ext>
            </a:extLst>
          </p:cNvPr>
          <p:cNvSpPr/>
          <p:nvPr/>
        </p:nvSpPr>
        <p:spPr>
          <a:xfrm>
            <a:off x="6263204" y="3625273"/>
            <a:ext cx="711414" cy="85330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E96C2F06-E276-4FBB-B4FA-CF6811112A07}"/>
              </a:ext>
            </a:extLst>
          </p:cNvPr>
          <p:cNvSpPr/>
          <p:nvPr/>
        </p:nvSpPr>
        <p:spPr>
          <a:xfrm>
            <a:off x="1242301" y="4800600"/>
            <a:ext cx="11041379" cy="16242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503761" y="8120456"/>
            <a:ext cx="10518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i="1" dirty="0" smtClean="0"/>
              <a:t>(*) tutte le candidature del comune di Milano rientrano nel fabbisogno Regionale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293764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6</a:t>
            </a:fld>
            <a:endParaRPr lang="it-IT" dirty="0">
              <a:latin typeface="+mn-lt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C56BC94-9CE1-D74C-A98B-4A06135D9FCA}"/>
              </a:ext>
            </a:extLst>
          </p:cNvPr>
          <p:cNvSpPr/>
          <p:nvPr/>
        </p:nvSpPr>
        <p:spPr>
          <a:xfrm>
            <a:off x="1351146" y="371861"/>
            <a:ext cx="1104137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- D.M. 2 dicembre 2021</a:t>
            </a:r>
          </a:p>
          <a:p>
            <a:pPr algn="r"/>
            <a:r>
              <a:rPr lang="it-IT" altLang="it-IT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it-IT" altLang="it-IT" sz="28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Riparto risorse per linea d’intervento</a:t>
            </a:r>
            <a:endParaRPr lang="it-IT" sz="2800" b="1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r"/>
            <a:endParaRPr lang="it-IT" sz="3200" b="1" i="1" dirty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DB481595-EA11-9843-91D6-F562BB1BD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759356"/>
              </p:ext>
            </p:extLst>
          </p:nvPr>
        </p:nvGraphicFramePr>
        <p:xfrm>
          <a:off x="1231334" y="1582585"/>
          <a:ext cx="11281002" cy="7173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726">
                  <a:extLst>
                    <a:ext uri="{9D8B030D-6E8A-4147-A177-3AD203B41FA5}">
                      <a16:colId xmlns:a16="http://schemas.microsoft.com/office/drawing/2014/main" xmlns="" val="1827480480"/>
                    </a:ext>
                  </a:extLst>
                </a:gridCol>
                <a:gridCol w="2429301">
                  <a:extLst>
                    <a:ext uri="{9D8B030D-6E8A-4147-A177-3AD203B41FA5}">
                      <a16:colId xmlns:a16="http://schemas.microsoft.com/office/drawing/2014/main" xmlns="" val="3011600918"/>
                    </a:ext>
                  </a:extLst>
                </a:gridCol>
                <a:gridCol w="1392711">
                  <a:extLst>
                    <a:ext uri="{9D8B030D-6E8A-4147-A177-3AD203B41FA5}">
                      <a16:colId xmlns:a16="http://schemas.microsoft.com/office/drawing/2014/main" xmlns="" val="2872881857"/>
                    </a:ext>
                  </a:extLst>
                </a:gridCol>
                <a:gridCol w="1514262">
                  <a:extLst>
                    <a:ext uri="{9D8B030D-6E8A-4147-A177-3AD203B41FA5}">
                      <a16:colId xmlns:a16="http://schemas.microsoft.com/office/drawing/2014/main" xmlns="" val="1554597736"/>
                    </a:ext>
                  </a:extLst>
                </a:gridCol>
                <a:gridCol w="791571">
                  <a:extLst>
                    <a:ext uri="{9D8B030D-6E8A-4147-A177-3AD203B41FA5}">
                      <a16:colId xmlns:a16="http://schemas.microsoft.com/office/drawing/2014/main" xmlns="" val="1948760216"/>
                    </a:ext>
                  </a:extLst>
                </a:gridCol>
                <a:gridCol w="1621402">
                  <a:extLst>
                    <a:ext uri="{9D8B030D-6E8A-4147-A177-3AD203B41FA5}">
                      <a16:colId xmlns:a16="http://schemas.microsoft.com/office/drawing/2014/main" xmlns="" val="4191493300"/>
                    </a:ext>
                  </a:extLst>
                </a:gridCol>
                <a:gridCol w="1699467">
                  <a:extLst>
                    <a:ext uri="{9D8B030D-6E8A-4147-A177-3AD203B41FA5}">
                      <a16:colId xmlns:a16="http://schemas.microsoft.com/office/drawing/2014/main" xmlns="" val="678637847"/>
                    </a:ext>
                  </a:extLst>
                </a:gridCol>
                <a:gridCol w="1409562">
                  <a:extLst>
                    <a:ext uri="{9D8B030D-6E8A-4147-A177-3AD203B41FA5}">
                      <a16:colId xmlns:a16="http://schemas.microsoft.com/office/drawing/2014/main" xmlns="" val="2770645566"/>
                    </a:ext>
                  </a:extLst>
                </a:gridCol>
              </a:tblGrid>
              <a:tr h="10863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Investimento</a:t>
                      </a:r>
                      <a:endParaRPr lang="it-IT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it-IT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Dotazione complessiva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it-IT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Dotazione Lombardia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it-IT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it-IT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Riserva provinciale/Città metropolitane 30%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it-IT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Dotazione residua Enti Locali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it-IT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Scadenza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900501"/>
                  </a:ext>
                </a:extLst>
              </a:tr>
              <a:tr h="9013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Costruzione di </a:t>
                      </a:r>
                      <a:r>
                        <a:rPr lang="it-IT" sz="1600" b="1" u="none" strike="noStrike" dirty="0">
                          <a:effectLst/>
                        </a:rPr>
                        <a:t>nuove scuole </a:t>
                      </a:r>
                      <a:r>
                        <a:rPr lang="it-IT" sz="1600" u="none" strike="noStrike" dirty="0">
                          <a:effectLst/>
                        </a:rPr>
                        <a:t>mediante sostituzione di edifici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800.000.000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86.415.868,98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10,80%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25.924.760,69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60.491.108,29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08-feb-22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60146852"/>
                  </a:ext>
                </a:extLst>
              </a:tr>
              <a:tr h="966463">
                <a:tc rowSpan="2">
                  <a:txBody>
                    <a:bodyPr/>
                    <a:lstStyle/>
                    <a:p>
                      <a:pPr algn="ctr" fontAlgn="ctr"/>
                      <a:endParaRPr lang="it-IT" sz="16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Piano per gli </a:t>
                      </a:r>
                      <a:r>
                        <a:rPr lang="it-IT" sz="1600" b="1" u="none" strike="noStrike" dirty="0">
                          <a:effectLst/>
                        </a:rPr>
                        <a:t>asili nido </a:t>
                      </a:r>
                      <a:r>
                        <a:rPr lang="it-IT" sz="1600" u="none" strike="noStrike" dirty="0">
                          <a:effectLst/>
                        </a:rPr>
                        <a:t>e le scuole dell’infanzia -  per la fascia di età 0-2 anni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2.400.000.000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240.783.909,81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10,03%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                            -  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240.783.909,81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</a:t>
                      </a:r>
                      <a:r>
                        <a:rPr lang="it-IT" sz="1600" u="none" strike="noStrike" dirty="0" smtClean="0">
                          <a:effectLst/>
                        </a:rPr>
                        <a:t>8-feb-22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9814212"/>
                  </a:ext>
                </a:extLst>
              </a:tr>
              <a:tr h="966463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Piano per gli asili nido e le </a:t>
                      </a:r>
                      <a:r>
                        <a:rPr lang="it-IT" sz="1600" b="1" u="none" strike="noStrike" dirty="0">
                          <a:effectLst/>
                        </a:rPr>
                        <a:t>scuole dell’infanzia </a:t>
                      </a:r>
                      <a:r>
                        <a:rPr lang="it-IT" sz="1600" u="none" strike="noStrike" dirty="0">
                          <a:effectLst/>
                        </a:rPr>
                        <a:t>-  per la fascia di età 3-5 anni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600.000.000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86.398.979,52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14,40%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                            -  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86.398.979,52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</a:t>
                      </a:r>
                      <a:r>
                        <a:rPr lang="it-IT" sz="1600" u="none" strike="noStrike" dirty="0" smtClean="0">
                          <a:effectLst/>
                        </a:rPr>
                        <a:t>8-feb-22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9922435"/>
                  </a:ext>
                </a:extLst>
              </a:tr>
              <a:tr h="826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Piano di estensione del tempo pieno e </a:t>
                      </a:r>
                      <a:r>
                        <a:rPr lang="it-IT" sz="1600" b="1" u="none" strike="noStrike" dirty="0">
                          <a:effectLst/>
                        </a:rPr>
                        <a:t>mense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 400.000.000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37.259.126,58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9,31%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                            -  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37.259.126,58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28-feb-22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6445399"/>
                  </a:ext>
                </a:extLst>
              </a:tr>
              <a:tr h="10330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Piano per le </a:t>
                      </a:r>
                      <a:r>
                        <a:rPr lang="it-IT" sz="1600" b="1" u="none" strike="noStrike" dirty="0">
                          <a:effectLst/>
                        </a:rPr>
                        <a:t>infrastrutture per lo sport</a:t>
                      </a:r>
                      <a:r>
                        <a:rPr lang="it-IT" sz="1600" u="none" strike="noStrike" dirty="0">
                          <a:effectLst/>
                        </a:rPr>
                        <a:t> nelle scuole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 300.000.000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27.427.011,83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9,14%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8.228.103,55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 </a:t>
                      </a:r>
                      <a:r>
                        <a:rPr lang="it-IT" sz="1600" u="none" strike="noStrike" dirty="0">
                          <a:effectLst/>
                        </a:rPr>
                        <a:t>19.198.908,28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28-feb-22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3276098"/>
                  </a:ext>
                </a:extLst>
              </a:tr>
              <a:tr h="9664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Piano di </a:t>
                      </a:r>
                      <a:r>
                        <a:rPr lang="it-IT" sz="1600" b="1" u="none" strike="noStrike" dirty="0">
                          <a:effectLst/>
                        </a:rPr>
                        <a:t>messa in sicurezza e riqualificazione</a:t>
                      </a:r>
                      <a:r>
                        <a:rPr lang="it-IT" sz="1600" u="none" strike="noStrike" dirty="0">
                          <a:effectLst/>
                        </a:rPr>
                        <a:t> delle </a:t>
                      </a:r>
                      <a:r>
                        <a:rPr lang="it-IT" sz="1600" u="none" strike="noStrike" dirty="0" smtClean="0">
                          <a:effectLst/>
                        </a:rPr>
                        <a:t>scuole (Regione)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   500.000.000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 68.839.045,80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13,77%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       20.651.713,74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 smtClean="0">
                          <a:effectLst/>
                        </a:rPr>
                        <a:t> 48.187.332,06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22-feb-22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78030978"/>
                  </a:ext>
                </a:extLst>
              </a:tr>
              <a:tr h="4087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TOTALE 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5.000.000.000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547.123.942,52 </a:t>
                      </a:r>
                      <a:endParaRPr lang="it-IT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10,94%</a:t>
                      </a: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54.804.577,98 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492.319.364,54 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0" marR="7640" marT="7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3953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27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894952E5-F9AC-CE43-A1FA-6B51FC3AAF19}"/>
              </a:ext>
            </a:extLst>
          </p:cNvPr>
          <p:cNvSpPr/>
          <p:nvPr/>
        </p:nvSpPr>
        <p:spPr>
          <a:xfrm>
            <a:off x="992474" y="382544"/>
            <a:ext cx="11521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</a:t>
            </a:r>
          </a:p>
          <a:p>
            <a:pPr algn="r"/>
            <a:r>
              <a:rPr lang="it-IT" sz="28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Candidature Comune di Milano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7951484-F84A-2B43-9D2D-F5DB6DFD8B80}"/>
              </a:ext>
            </a:extLst>
          </p:cNvPr>
          <p:cNvSpPr txBox="1"/>
          <p:nvPr/>
        </p:nvSpPr>
        <p:spPr>
          <a:xfrm>
            <a:off x="1150195" y="2815441"/>
            <a:ext cx="113639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800" dirty="0"/>
              <a:t>Gli Avvisi del MIUR assegnano </a:t>
            </a:r>
            <a:r>
              <a:rPr lang="it-IT" sz="2800" b="1" dirty="0"/>
              <a:t>10 punti </a:t>
            </a:r>
            <a:r>
              <a:rPr lang="it-IT" sz="2800" dirty="0"/>
              <a:t>ai progetti inseriti nella programmazione triennale regionale del fabbisogno dell’edilizia scolastica  (scadenza 18 gennaio 2022</a:t>
            </a:r>
            <a:r>
              <a:rPr lang="it-IT" sz="2800" dirty="0" smtClean="0"/>
              <a:t>)</a:t>
            </a:r>
          </a:p>
          <a:p>
            <a:pPr>
              <a:buClr>
                <a:srgbClr val="FF0000"/>
              </a:buClr>
            </a:pPr>
            <a:r>
              <a:rPr lang="it-IT" sz="2800" dirty="0"/>
              <a:t>	</a:t>
            </a:r>
            <a:r>
              <a:rPr lang="it-IT" sz="2800" dirty="0" smtClean="0"/>
              <a:t>Il </a:t>
            </a:r>
            <a:r>
              <a:rPr lang="it-IT" sz="2800" dirty="0"/>
              <a:t>Comune di Milano  ha candidato  alla Manifestazione d’interesse </a:t>
            </a:r>
            <a:r>
              <a:rPr lang="it-IT" sz="2800" dirty="0" smtClean="0"/>
              <a:t>di 	Regione </a:t>
            </a:r>
            <a:r>
              <a:rPr lang="it-IT" sz="2800" dirty="0"/>
              <a:t>Lombardia  complessivamente </a:t>
            </a:r>
            <a:r>
              <a:rPr lang="it-IT" sz="2800" b="1" dirty="0"/>
              <a:t>9 edifici scolastici per un totale</a:t>
            </a:r>
            <a:r>
              <a:rPr lang="it-IT" sz="2800" dirty="0"/>
              <a:t> </a:t>
            </a:r>
            <a:r>
              <a:rPr lang="it-IT" sz="2800" dirty="0" smtClean="0"/>
              <a:t>	di </a:t>
            </a:r>
            <a:r>
              <a:rPr lang="it-IT" sz="2800" b="1" dirty="0"/>
              <a:t>76.270.000,00  €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it-IT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800" dirty="0" smtClean="0"/>
              <a:t>Entro il </a:t>
            </a:r>
            <a:r>
              <a:rPr lang="it-IT" sz="2800" b="1" dirty="0" smtClean="0"/>
              <a:t>2023</a:t>
            </a:r>
            <a:r>
              <a:rPr lang="it-IT" sz="2800" dirty="0" smtClean="0"/>
              <a:t> sarà necessario avviare i lavori che dovranno </a:t>
            </a:r>
            <a:r>
              <a:rPr lang="it-IT" sz="2800" dirty="0"/>
              <a:t>concludersi </a:t>
            </a:r>
            <a:r>
              <a:rPr lang="it-IT" sz="2800" dirty="0" smtClean="0"/>
              <a:t>entro il </a:t>
            </a:r>
            <a:r>
              <a:rPr lang="it-IT" sz="2800" b="1" dirty="0" smtClean="0"/>
              <a:t>31 </a:t>
            </a:r>
            <a:r>
              <a:rPr lang="it-IT" sz="2800" b="1" dirty="0"/>
              <a:t>marzo 2026 </a:t>
            </a:r>
            <a:r>
              <a:rPr lang="it-IT" sz="2800" b="1" dirty="0" smtClean="0"/>
              <a:t> </a:t>
            </a:r>
            <a:r>
              <a:rPr lang="it-IT" sz="2800" dirty="0"/>
              <a:t>e collaudati entro il </a:t>
            </a:r>
            <a:r>
              <a:rPr lang="it-IT" sz="2800" b="1" dirty="0" smtClean="0"/>
              <a:t>30 </a:t>
            </a:r>
            <a:r>
              <a:rPr lang="it-IT" sz="2800" b="1" dirty="0"/>
              <a:t>giugno </a:t>
            </a:r>
            <a:r>
              <a:rPr lang="it-IT" sz="2800" b="1" dirty="0" smtClean="0"/>
              <a:t>2026</a:t>
            </a:r>
            <a:endParaRPr lang="it-IT" sz="2800" dirty="0"/>
          </a:p>
        </p:txBody>
      </p:sp>
      <p:sp>
        <p:nvSpPr>
          <p:cNvPr id="6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1130" y="8898891"/>
            <a:ext cx="2880360" cy="511175"/>
          </a:xfrm>
        </p:spPr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7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336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894952E5-F9AC-CE43-A1FA-6B51FC3AAF19}"/>
              </a:ext>
            </a:extLst>
          </p:cNvPr>
          <p:cNvSpPr/>
          <p:nvPr/>
        </p:nvSpPr>
        <p:spPr>
          <a:xfrm>
            <a:off x="992474" y="382544"/>
            <a:ext cx="11521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</a:t>
            </a:r>
          </a:p>
          <a:p>
            <a:pPr algn="r"/>
            <a:r>
              <a:rPr lang="it-IT" sz="28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Candidature Comune di </a:t>
            </a:r>
            <a:r>
              <a:rPr lang="it-IT" sz="2800" b="1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Milano </a:t>
            </a:r>
            <a:endParaRPr lang="it-IT" sz="2800" b="1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296622" y="2175281"/>
            <a:ext cx="1085562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1</a:t>
            </a:r>
            <a:r>
              <a:rPr lang="it-IT" sz="2400" b="1" dirty="0" smtClean="0"/>
              <a:t> SCUOLE NUOVE </a:t>
            </a:r>
            <a:r>
              <a:rPr lang="it-IT" sz="2400" dirty="0" smtClean="0"/>
              <a:t>(8 </a:t>
            </a:r>
            <a:r>
              <a:rPr lang="it-IT" sz="2400" dirty="0"/>
              <a:t>febbraio </a:t>
            </a:r>
            <a:r>
              <a:rPr lang="it-IT" sz="2400" dirty="0" smtClean="0"/>
              <a:t>2022)</a:t>
            </a:r>
          </a:p>
          <a:p>
            <a:r>
              <a:rPr lang="it-IT" sz="2400" dirty="0"/>
              <a:t>S</a:t>
            </a:r>
            <a:r>
              <a:rPr lang="it-IT" sz="2400" dirty="0" smtClean="0"/>
              <a:t>cuola secondaria di i grado di </a:t>
            </a:r>
            <a:r>
              <a:rPr lang="it-IT" sz="2400" b="1" dirty="0" smtClean="0"/>
              <a:t>viale </a:t>
            </a:r>
            <a:r>
              <a:rPr lang="it-IT" sz="2400" b="1" dirty="0" err="1"/>
              <a:t>S</a:t>
            </a:r>
            <a:r>
              <a:rPr lang="it-IT" sz="2400" b="1" dirty="0" err="1" smtClean="0"/>
              <a:t>arca</a:t>
            </a:r>
            <a:r>
              <a:rPr lang="it-IT" sz="2400" b="1" dirty="0" smtClean="0"/>
              <a:t> 24 (M9)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demolizione, bonifica e ricostruzione dell'edificio scolastico </a:t>
            </a:r>
            <a:r>
              <a:rPr lang="it-IT" sz="2400" b="1" dirty="0" smtClean="0"/>
              <a:t>12.460.000 €</a:t>
            </a:r>
          </a:p>
          <a:p>
            <a:endParaRPr lang="it-IT" sz="2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b="1" dirty="0"/>
              <a:t>2 NIDI+INFANZIA </a:t>
            </a:r>
            <a:r>
              <a:rPr lang="it-IT" sz="2400" dirty="0" smtClean="0"/>
              <a:t>(28 </a:t>
            </a:r>
            <a:r>
              <a:rPr lang="it-IT" sz="2400" dirty="0"/>
              <a:t>febbraio </a:t>
            </a:r>
            <a:r>
              <a:rPr lang="it-IT" sz="2400" dirty="0" smtClean="0"/>
              <a:t>2022)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 smtClean="0"/>
              <a:t>Scuola </a:t>
            </a:r>
            <a:r>
              <a:rPr lang="it-IT" sz="2400" dirty="0"/>
              <a:t>dell’infanzia di </a:t>
            </a:r>
            <a:r>
              <a:rPr lang="it-IT" sz="2400" b="1" dirty="0"/>
              <a:t>via Reni 1 (M3</a:t>
            </a:r>
            <a:r>
              <a:rPr lang="it-IT" sz="2400" dirty="0"/>
              <a:t>) </a:t>
            </a:r>
          </a:p>
          <a:p>
            <a:r>
              <a:rPr lang="it-IT" sz="2400" dirty="0" smtClean="0"/>
              <a:t>demolizione</a:t>
            </a:r>
            <a:r>
              <a:rPr lang="it-IT" sz="2400" dirty="0"/>
              <a:t>, bonifica e ricostruzione dell'edificio scolastico, </a:t>
            </a:r>
            <a:r>
              <a:rPr lang="it-IT" sz="2400" b="1" dirty="0"/>
              <a:t>4.920.000 </a:t>
            </a:r>
            <a:r>
              <a:rPr lang="it-IT" sz="2400" b="1" dirty="0" smtClean="0"/>
              <a:t>€</a:t>
            </a:r>
          </a:p>
          <a:p>
            <a:endParaRPr lang="it-I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b="1" dirty="0"/>
              <a:t>3 </a:t>
            </a:r>
            <a:r>
              <a:rPr lang="it-IT" sz="2400" b="1" dirty="0" smtClean="0"/>
              <a:t>MENSE </a:t>
            </a:r>
            <a:r>
              <a:rPr lang="it-IT" sz="2400" dirty="0"/>
              <a:t>(28 febbraio 2022)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/>
              <a:t>Risanamento strutturale-distributivo-impiantistico del centro cucine e del refettorio della scuola elementare di </a:t>
            </a:r>
            <a:r>
              <a:rPr lang="it-IT" sz="2400" b="1" dirty="0"/>
              <a:t>via Anselmo da Baggio, 58-60 (M7), 1.000.000 </a:t>
            </a:r>
            <a:r>
              <a:rPr lang="it-IT" sz="2400" b="1" dirty="0" smtClean="0"/>
              <a:t>€</a:t>
            </a:r>
          </a:p>
          <a:p>
            <a:endParaRPr lang="it-IT" sz="2400" b="1" dirty="0" smtClean="0"/>
          </a:p>
          <a:p>
            <a:r>
              <a:rPr lang="it-IT" sz="2400" b="1" dirty="0"/>
              <a:t>4</a:t>
            </a:r>
            <a:r>
              <a:rPr lang="it-IT" sz="2400" dirty="0"/>
              <a:t> </a:t>
            </a:r>
            <a:r>
              <a:rPr lang="it-IT" sz="2400" b="1" dirty="0"/>
              <a:t>SPORT/PALESTRE</a:t>
            </a:r>
          </a:p>
          <a:p>
            <a:r>
              <a:rPr lang="it-IT" sz="2400" dirty="0"/>
              <a:t>Riqualificazione architettonica e funzionale (adeguamento impiantistico, messa in sicurezza, adeguamento antisismico, adeguamento antincendio) delle 2 palestre della scuola primaria di  </a:t>
            </a:r>
            <a:r>
              <a:rPr lang="it-IT" sz="2400" b="1" dirty="0" smtClean="0"/>
              <a:t>via </a:t>
            </a:r>
            <a:r>
              <a:rPr lang="it-IT" sz="2400" b="1" dirty="0"/>
              <a:t>Muzio 5 (M2), 1.450.000 €</a:t>
            </a:r>
          </a:p>
          <a:p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1130" y="8898891"/>
            <a:ext cx="2880360" cy="511175"/>
          </a:xfrm>
        </p:spPr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8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2659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894952E5-F9AC-CE43-A1FA-6B51FC3AAF19}"/>
              </a:ext>
            </a:extLst>
          </p:cNvPr>
          <p:cNvSpPr/>
          <p:nvPr/>
        </p:nvSpPr>
        <p:spPr>
          <a:xfrm>
            <a:off x="992474" y="382544"/>
            <a:ext cx="11521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200" b="1" i="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PNRR – Edilizia scolastica </a:t>
            </a:r>
          </a:p>
          <a:p>
            <a:pPr algn="r"/>
            <a:r>
              <a:rPr lang="it-IT" sz="28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Candidature Comune di Milano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348083" y="1947118"/>
            <a:ext cx="108104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/>
              <a:t>5 MESSA IN </a:t>
            </a:r>
            <a:r>
              <a:rPr lang="it-IT" sz="2400" b="1" dirty="0" smtClean="0"/>
              <a:t>SICUREZZA </a:t>
            </a:r>
            <a:r>
              <a:rPr lang="it-IT" sz="2400" dirty="0" smtClean="0"/>
              <a:t>(</a:t>
            </a:r>
            <a:r>
              <a:rPr lang="it-IT" sz="2400" dirty="0"/>
              <a:t>8 febbraio 2022</a:t>
            </a:r>
            <a:r>
              <a:rPr lang="it-IT" sz="2400" dirty="0" smtClean="0"/>
              <a:t>)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it-IT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(fabbisogno triennale edilizia scolastica trasmesso a Regione)</a:t>
            </a:r>
            <a:endParaRPr lang="it-IT" sz="2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400" dirty="0" smtClean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 smtClean="0"/>
              <a:t>Risanamento </a:t>
            </a:r>
            <a:r>
              <a:rPr lang="it-IT" sz="2400" dirty="0"/>
              <a:t>conservativo dell’edificio sito in </a:t>
            </a:r>
            <a:r>
              <a:rPr lang="it-IT" sz="2400" b="1" dirty="0"/>
              <a:t>viale delle Rimembranze di Lambrate n. 24</a:t>
            </a:r>
            <a:r>
              <a:rPr lang="it-IT" sz="2400" dirty="0"/>
              <a:t>, da destinare a uso scolastico </a:t>
            </a:r>
            <a:r>
              <a:rPr lang="it-IT" sz="2400" b="1" dirty="0"/>
              <a:t>(M3); 10.800.000 </a:t>
            </a:r>
            <a:r>
              <a:rPr lang="it-IT" sz="2400" b="1" dirty="0" smtClean="0"/>
              <a:t>€</a:t>
            </a:r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/>
              <a:t>Scuola secondaria di primo grado </a:t>
            </a:r>
            <a:r>
              <a:rPr lang="it-IT" sz="2400" b="1" dirty="0"/>
              <a:t>via Pescarenico 2 (M5) </a:t>
            </a:r>
            <a:r>
              <a:rPr lang="it-IT" sz="2400" dirty="0"/>
              <a:t>bonifica demolizione e ricostruzione dell’edificio scolastico; </a:t>
            </a:r>
            <a:r>
              <a:rPr lang="it-IT" sz="2400" b="1" dirty="0"/>
              <a:t>13.200.000 </a:t>
            </a:r>
            <a:r>
              <a:rPr lang="it-IT" sz="2400" b="1" dirty="0" smtClean="0"/>
              <a:t>€</a:t>
            </a:r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/>
              <a:t>Scuola primaria di </a:t>
            </a:r>
            <a:r>
              <a:rPr lang="it-IT" sz="2400" b="1" dirty="0"/>
              <a:t>via Bottelli 1-3 (M2)</a:t>
            </a:r>
            <a:r>
              <a:rPr lang="it-IT" sz="2400" dirty="0"/>
              <a:t> restauro conservativo e adeguamento normativo dell’edificio esistente; </a:t>
            </a:r>
            <a:r>
              <a:rPr lang="it-IT" sz="2400" b="1" dirty="0"/>
              <a:t>9.500.000 </a:t>
            </a:r>
            <a:r>
              <a:rPr lang="it-IT" sz="2400" b="1" dirty="0" smtClean="0"/>
              <a:t>€</a:t>
            </a:r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/>
              <a:t>Scuola primaria di </a:t>
            </a:r>
            <a:r>
              <a:rPr lang="it-IT" sz="2400" b="1" dirty="0"/>
              <a:t>via Massaua 5 (M7)</a:t>
            </a:r>
            <a:r>
              <a:rPr lang="it-IT" sz="2400" dirty="0"/>
              <a:t> – demolizione, bonifica e ricostruzione dell'edificio scolastico; </a:t>
            </a:r>
            <a:r>
              <a:rPr lang="it-IT" sz="2400" b="1" dirty="0"/>
              <a:t>9.940.000 </a:t>
            </a:r>
            <a:r>
              <a:rPr lang="it-IT" sz="2400" b="1" dirty="0" smtClean="0"/>
              <a:t>€</a:t>
            </a:r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542925" lvl="0" indent="-271463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2400" dirty="0" smtClean="0"/>
              <a:t>Scuola primaria </a:t>
            </a:r>
            <a:r>
              <a:rPr lang="it-IT" sz="2400" b="1" dirty="0" smtClean="0"/>
              <a:t>via </a:t>
            </a:r>
            <a:r>
              <a:rPr lang="it-IT" sz="2400" b="1" dirty="0"/>
              <a:t>Palermo n. 7/9</a:t>
            </a:r>
            <a:r>
              <a:rPr lang="it-IT" sz="2400" dirty="0" smtClean="0"/>
              <a:t> </a:t>
            </a:r>
            <a:r>
              <a:rPr lang="it-IT" sz="2400" b="1" dirty="0"/>
              <a:t>(M1</a:t>
            </a:r>
            <a:r>
              <a:rPr lang="it-IT" sz="2400" b="1" dirty="0" smtClean="0"/>
              <a:t>) </a:t>
            </a:r>
            <a:r>
              <a:rPr lang="it-IT" sz="2400" dirty="0"/>
              <a:t>restauro conservativo del </a:t>
            </a:r>
            <a:r>
              <a:rPr lang="it-IT" sz="2400" b="1" dirty="0"/>
              <a:t> 13.500.000 €</a:t>
            </a:r>
          </a:p>
        </p:txBody>
      </p:sp>
      <p:sp>
        <p:nvSpPr>
          <p:cNvPr id="6" name="Segnaposto numero diapositiva 1">
            <a:extLst>
              <a:ext uri="{FF2B5EF4-FFF2-40B4-BE49-F238E27FC236}">
                <a16:creationId xmlns:a16="http://schemas.microsoft.com/office/drawing/2014/main" xmlns="" id="{6CB4D1BF-6FC2-4C11-B32A-83FEDC2B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1130" y="8898891"/>
            <a:ext cx="2880360" cy="511175"/>
          </a:xfrm>
        </p:spPr>
        <p:txBody>
          <a:bodyPr/>
          <a:lstStyle/>
          <a:p>
            <a:fld id="{A51FE644-BAFB-490C-9D50-FAFBA420BC90}" type="slidenum">
              <a:rPr lang="it-IT" smtClean="0">
                <a:latin typeface="+mn-lt"/>
              </a:rPr>
              <a:t>9</a:t>
            </a:fld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86610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2FB4A3ECE0E364B90EF1A9627DD2EC4" ma:contentTypeVersion="5" ma:contentTypeDescription="Creare un nuovo documento." ma:contentTypeScope="" ma:versionID="f61ce8950ff4e439da688c32b8c16cde">
  <xsd:schema xmlns:xsd="http://www.w3.org/2001/XMLSchema" xmlns:xs="http://www.w3.org/2001/XMLSchema" xmlns:p="http://schemas.microsoft.com/office/2006/metadata/properties" xmlns:ns3="a6473790-985c-4744-99f5-0fa1a5abdddf" xmlns:ns4="dcadf667-17b1-40ed-9ecf-c9e4cd0d073d" targetNamespace="http://schemas.microsoft.com/office/2006/metadata/properties" ma:root="true" ma:fieldsID="f79b2eea1482de4a7c0e99bb05b1a8e7" ns3:_="" ns4:_="">
    <xsd:import namespace="a6473790-985c-4744-99f5-0fa1a5abdddf"/>
    <xsd:import namespace="dcadf667-17b1-40ed-9ecf-c9e4cd0d07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73790-985c-4744-99f5-0fa1a5abdd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df667-17b1-40ed-9ecf-c9e4cd0d073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61AB27-7E63-4588-B7A5-7C89D8B9C9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2E570-A0F4-48B0-93D0-6D9781DA27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73790-985c-4744-99f5-0fa1a5abdddf"/>
    <ds:schemaRef ds:uri="dcadf667-17b1-40ed-9ecf-c9e4cd0d07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43064C-8D09-4019-BA2F-06286C773C3E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a6473790-985c-4744-99f5-0fa1a5abdddf"/>
    <ds:schemaRef ds:uri="http://schemas.microsoft.com/office/infopath/2007/PartnerControls"/>
    <ds:schemaRef ds:uri="http://www.w3.org/XML/1998/namespace"/>
    <ds:schemaRef ds:uri="dcadf667-17b1-40ed-9ecf-c9e4cd0d073d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918</Words>
  <Application>Microsoft Office PowerPoint</Application>
  <PresentationFormat>Formato A3 (297x420 mm)</PresentationFormat>
  <Paragraphs>217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 Unicode MS</vt:lpstr>
      <vt:lpstr>Arial</vt:lpstr>
      <vt:lpstr>Calibri</vt:lpstr>
      <vt:lpstr>Calibri Light</vt:lpstr>
      <vt:lpstr>Lato</vt:lpstr>
      <vt:lpstr>Times New Roman</vt:lpstr>
      <vt:lpstr>Wingdings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martina magnani</dc:creator>
  <cp:lastModifiedBy>Raffaella Cristina Colombi</cp:lastModifiedBy>
  <cp:revision>51</cp:revision>
  <cp:lastPrinted>2022-03-03T10:07:08Z</cp:lastPrinted>
  <dcterms:created xsi:type="dcterms:W3CDTF">2020-11-10T10:40:05Z</dcterms:created>
  <dcterms:modified xsi:type="dcterms:W3CDTF">2022-03-03T10:07:50Z</dcterms:modified>
</cp:coreProperties>
</file>