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90" r:id="rId5"/>
    <p:sldMasterId id="2147483707" r:id="rId6"/>
  </p:sldMasterIdLst>
  <p:notesMasterIdLst>
    <p:notesMasterId r:id="rId35"/>
  </p:notesMasterIdLst>
  <p:sldIdLst>
    <p:sldId id="447" r:id="rId7"/>
    <p:sldId id="2147470974" r:id="rId8"/>
    <p:sldId id="2147470989" r:id="rId9"/>
    <p:sldId id="2147375598" r:id="rId10"/>
    <p:sldId id="2147377043" r:id="rId11"/>
    <p:sldId id="2147470995" r:id="rId12"/>
    <p:sldId id="2147470985" r:id="rId13"/>
    <p:sldId id="2147375466" r:id="rId14"/>
    <p:sldId id="2147375599" r:id="rId15"/>
    <p:sldId id="2147375602" r:id="rId16"/>
    <p:sldId id="2147470975" r:id="rId17"/>
    <p:sldId id="2147470976" r:id="rId18"/>
    <p:sldId id="2147470977" r:id="rId19"/>
    <p:sldId id="2147470978" r:id="rId20"/>
    <p:sldId id="2147470979" r:id="rId21"/>
    <p:sldId id="2147470980" r:id="rId22"/>
    <p:sldId id="2147470981" r:id="rId23"/>
    <p:sldId id="2147470982" r:id="rId24"/>
    <p:sldId id="2147470983" r:id="rId25"/>
    <p:sldId id="2147470984" r:id="rId26"/>
    <p:sldId id="2147375613" r:id="rId27"/>
    <p:sldId id="2147377044" r:id="rId28"/>
    <p:sldId id="2147470986" r:id="rId29"/>
    <p:sldId id="9634" r:id="rId30"/>
    <p:sldId id="2147470996" r:id="rId31"/>
    <p:sldId id="2147470987" r:id="rId32"/>
    <p:sldId id="2147470988" r:id="rId33"/>
    <p:sldId id="2147470999" r:id="rId34"/>
  </p:sldIdLst>
  <p:sldSz cx="17068800" cy="9601200"/>
  <p:notesSz cx="6858000" cy="9144000"/>
  <p:custDataLst>
    <p:tags r:id="rId3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00. Copertina e indice" id="{BED973C9-E55A-421E-BB58-12843474DA86}">
          <p14:sldIdLst>
            <p14:sldId id="447"/>
            <p14:sldId id="2147470974"/>
          </p14:sldIdLst>
        </p14:section>
        <p14:section name="01. PUI: il contesto generale" id="{396B7CC7-6292-4A07-A9D6-F229CC39B3AD}">
          <p14:sldIdLst>
            <p14:sldId id="2147470989"/>
            <p14:sldId id="2147375598"/>
          </p14:sldIdLst>
        </p14:section>
        <p14:section name="02. PUI: gli interventi del Comune di Milano" id="{E8F8416D-C415-4646-A756-096225A35BC4}">
          <p14:sldIdLst>
            <p14:sldId id="2147377043"/>
            <p14:sldId id="2147470995"/>
            <p14:sldId id="2147470985"/>
            <p14:sldId id="2147375466"/>
            <p14:sldId id="2147375599"/>
            <p14:sldId id="2147375602"/>
            <p14:sldId id="2147470975"/>
            <p14:sldId id="2147470976"/>
            <p14:sldId id="2147470977"/>
            <p14:sldId id="2147470978"/>
            <p14:sldId id="2147470979"/>
            <p14:sldId id="2147470980"/>
            <p14:sldId id="2147470981"/>
            <p14:sldId id="2147470982"/>
            <p14:sldId id="2147470983"/>
            <p14:sldId id="2147470984"/>
            <p14:sldId id="2147375613"/>
          </p14:sldIdLst>
        </p14:section>
        <p14:section name="03. Rigenerazione Urbana: il contesto generale" id="{D5125E6B-FE78-4EA2-BB72-39BB418DCC5F}">
          <p14:sldIdLst>
            <p14:sldId id="2147377044"/>
            <p14:sldId id="2147470986"/>
          </p14:sldIdLst>
        </p14:section>
        <p14:section name="04. Rigenerazione Urbana: gli interventi del Comune di Milano" id="{5A317BF4-E3C0-412C-9A42-98260D55EDE1}">
          <p14:sldIdLst>
            <p14:sldId id="9634"/>
            <p14:sldId id="2147470996"/>
            <p14:sldId id="2147470987"/>
            <p14:sldId id="2147470988"/>
            <p14:sldId id="214747099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866F"/>
    <a:srgbClr val="4472C4"/>
    <a:srgbClr val="CCE7DE"/>
    <a:srgbClr val="D4B981"/>
    <a:srgbClr val="FFFFFF"/>
    <a:srgbClr val="DFD8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9F9B7C-9E96-4F6F-8CFC-85D2CBF186B8}" v="4286" dt="2024-02-06T14:47:22.687"/>
    <p1510:client id="{6CBAC630-EE8B-4713-ACE9-10455674BF7D}" v="63" dt="2024-02-06T14:43:53.167"/>
    <p1510:client id="{9C392241-A207-44F8-B0D0-BAF275F5C034}" v="2522" dt="2024-02-06T13:52:39.069"/>
    <p1510:client id="{CA35E2E4-894D-42FF-A0F1-52CA2CCDC513}" v="78" vWet="80" dt="2024-02-06T10:22:20.990"/>
  </p1510:revLst>
</p1510:revInfo>
</file>

<file path=ppt/tableStyles.xml><?xml version="1.0" encoding="utf-8"?>
<a:tblStyleLst xmlns:a="http://schemas.openxmlformats.org/drawingml/2006/main" def="{5C22544A-7EE6-4342-B048-85BDC9FD1C3A}">
  <a:tblStyle styleId="{7E9639D4-E3E2-4D34-9284-5A2195B3D0D7}" styleName="Stile chi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5" d="100"/>
          <a:sy n="45" d="100"/>
        </p:scale>
        <p:origin x="78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gs" Target="tags/tag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io Luigi Moneta" userId="10af08a1-fbbc-4a61-a2e9-25b2f2442354" providerId="ADAL" clId="{E2F119CA-1046-45FD-8E6C-CC5BEEDF48A6}"/>
    <pc:docChg chg="custSel modSld delSection">
      <pc:chgData name="Dario Luigi Moneta" userId="10af08a1-fbbc-4a61-a2e9-25b2f2442354" providerId="ADAL" clId="{E2F119CA-1046-45FD-8E6C-CC5BEEDF48A6}" dt="2024-02-07T09:26:27.060" v="1" actId="47"/>
      <pc:docMkLst>
        <pc:docMk/>
      </pc:docMkLst>
      <pc:sldChg chg="delSp mod">
        <pc:chgData name="Dario Luigi Moneta" userId="10af08a1-fbbc-4a61-a2e9-25b2f2442354" providerId="ADAL" clId="{E2F119CA-1046-45FD-8E6C-CC5BEEDF48A6}" dt="2024-02-07T09:26:18.422" v="0" actId="478"/>
        <pc:sldMkLst>
          <pc:docMk/>
          <pc:sldMk cId="695710273" sldId="2147470974"/>
        </pc:sldMkLst>
        <pc:spChg chg="del">
          <ac:chgData name="Dario Luigi Moneta" userId="10af08a1-fbbc-4a61-a2e9-25b2f2442354" providerId="ADAL" clId="{E2F119CA-1046-45FD-8E6C-CC5BEEDF48A6}" dt="2024-02-07T09:26:18.422" v="0" actId="478"/>
          <ac:spMkLst>
            <pc:docMk/>
            <pc:sldMk cId="695710273" sldId="2147470974"/>
            <ac:spMk id="13" creationId="{48C16952-E675-8C09-B8F0-79C7849F997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2E1BF3-8A23-4DDD-9251-C5571BFB9C02}" type="datetimeFigureOut">
              <a:rPr lang="it-IT" smtClean="0"/>
              <a:t>07/02/2024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CEACFD-84BC-4E62-97C5-3277D882DF30}" type="slidenum">
              <a:rPr lang="it-IT" smtClean="0"/>
              <a:t>‹N›</a:t>
            </a:fld>
            <a:endParaRPr lang="it-IT"/>
          </a:p>
        </p:txBody>
      </p:sp>
    </p:spTree>
    <p:extLst>
      <p:ext uri="{BB962C8B-B14F-4D97-AF65-F5344CB8AC3E}">
        <p14:creationId xmlns:p14="http://schemas.microsoft.com/office/powerpoint/2010/main" val="4016569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notes"/>
          <p:cNvSpPr>
            <a:spLocks noGrp="1" noRot="1" noChangeAspect="1"/>
          </p:cNvSpPr>
          <p:nvPr>
            <p:ph type="sldImg" idx="2"/>
          </p:nvPr>
        </p:nvSpPr>
        <p:spPr>
          <a:xfrm>
            <a:off x="139700" y="1347788"/>
            <a:ext cx="6459538" cy="36337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 name="Google Shape;114;p1: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it-IT"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73245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13CEACFD-84BC-4E62-97C5-3277D882DF30}" type="slidenum">
              <a:rPr lang="it-IT" smtClean="0"/>
              <a:t>27</a:t>
            </a:fld>
            <a:endParaRPr lang="it-IT"/>
          </a:p>
        </p:txBody>
      </p:sp>
    </p:spTree>
    <p:extLst>
      <p:ext uri="{BB962C8B-B14F-4D97-AF65-F5344CB8AC3E}">
        <p14:creationId xmlns:p14="http://schemas.microsoft.com/office/powerpoint/2010/main" val="1203428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848784-75AA-4F34-AEA5-6C3C7E76A0E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210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08" name="Google Shape;108;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it-IT"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73597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notes"/>
          <p:cNvSpPr>
            <a:spLocks noGrp="1" noRot="1" noChangeAspect="1"/>
          </p:cNvSpPr>
          <p:nvPr>
            <p:ph type="sldImg" idx="2"/>
          </p:nvPr>
        </p:nvSpPr>
        <p:spPr>
          <a:xfrm>
            <a:off x="139700" y="1347788"/>
            <a:ext cx="6459538" cy="36337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 name="Google Shape;114;p1: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it-IT"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58397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13CEACFD-84BC-4E62-97C5-3277D882DF30}" type="slidenum">
              <a:rPr lang="it-IT" smtClean="0"/>
              <a:t>10</a:t>
            </a:fld>
            <a:endParaRPr lang="it-IT"/>
          </a:p>
        </p:txBody>
      </p:sp>
    </p:spTree>
    <p:extLst>
      <p:ext uri="{BB962C8B-B14F-4D97-AF65-F5344CB8AC3E}">
        <p14:creationId xmlns:p14="http://schemas.microsoft.com/office/powerpoint/2010/main" val="4086949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13CEACFD-84BC-4E62-97C5-3277D882DF30}" type="slidenum">
              <a:rPr lang="it-IT" smtClean="0"/>
              <a:t>12</a:t>
            </a:fld>
            <a:endParaRPr lang="it-IT"/>
          </a:p>
        </p:txBody>
      </p:sp>
    </p:spTree>
    <p:extLst>
      <p:ext uri="{BB962C8B-B14F-4D97-AF65-F5344CB8AC3E}">
        <p14:creationId xmlns:p14="http://schemas.microsoft.com/office/powerpoint/2010/main" val="3521410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848784-75AA-4F34-AEA5-6C3C7E76A0E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593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notes"/>
          <p:cNvSpPr>
            <a:spLocks noGrp="1" noRot="1" noChangeAspect="1"/>
          </p:cNvSpPr>
          <p:nvPr>
            <p:ph type="sldImg" idx="2"/>
          </p:nvPr>
        </p:nvSpPr>
        <p:spPr>
          <a:xfrm>
            <a:off x="139700" y="1347788"/>
            <a:ext cx="6459538" cy="36337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 name="Google Shape;114;p1: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it-IT"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40575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08" name="Google Shape;108;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it-IT"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10145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notes"/>
          <p:cNvSpPr>
            <a:spLocks noGrp="1" noRot="1" noChangeAspect="1"/>
          </p:cNvSpPr>
          <p:nvPr>
            <p:ph type="sldImg" idx="2"/>
          </p:nvPr>
        </p:nvSpPr>
        <p:spPr>
          <a:xfrm>
            <a:off x="139700" y="1347788"/>
            <a:ext cx="6459538" cy="36337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 name="Google Shape;114;p1: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it-IT"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24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617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80160" y="2982617"/>
            <a:ext cx="14508480" cy="2058035"/>
          </a:xfrm>
        </p:spPr>
        <p:txBody>
          <a:bodyPr/>
          <a:lstStyle/>
          <a:p>
            <a:r>
              <a:rPr lang="en-US"/>
              <a:t>Click to edit Master title style</a:t>
            </a:r>
          </a:p>
        </p:txBody>
      </p:sp>
      <p:sp>
        <p:nvSpPr>
          <p:cNvPr id="3" name="Subtitle 2"/>
          <p:cNvSpPr>
            <a:spLocks noGrp="1"/>
          </p:cNvSpPr>
          <p:nvPr>
            <p:ph type="subTitle" idx="1"/>
          </p:nvPr>
        </p:nvSpPr>
        <p:spPr>
          <a:xfrm>
            <a:off x="2560320" y="5440680"/>
            <a:ext cx="11948160" cy="2453640"/>
          </a:xfrm>
        </p:spPr>
        <p:txBody>
          <a:bodyPr/>
          <a:lstStyle>
            <a:lvl1pPr marL="0" indent="0" algn="ctr">
              <a:buNone/>
              <a:defRPr>
                <a:solidFill>
                  <a:schemeClr val="tx1">
                    <a:tint val="75000"/>
                  </a:schemeClr>
                </a:solidFill>
              </a:defRPr>
            </a:lvl1pPr>
            <a:lvl2pPr marL="480013" indent="0" algn="ctr">
              <a:buNone/>
              <a:defRPr>
                <a:solidFill>
                  <a:schemeClr val="tx1">
                    <a:tint val="75000"/>
                  </a:schemeClr>
                </a:solidFill>
              </a:defRPr>
            </a:lvl2pPr>
            <a:lvl3pPr marL="960024" indent="0" algn="ctr">
              <a:buNone/>
              <a:defRPr>
                <a:solidFill>
                  <a:schemeClr val="tx1">
                    <a:tint val="75000"/>
                  </a:schemeClr>
                </a:solidFill>
              </a:defRPr>
            </a:lvl3pPr>
            <a:lvl4pPr marL="1440037" indent="0" algn="ctr">
              <a:buNone/>
              <a:defRPr>
                <a:solidFill>
                  <a:schemeClr val="tx1">
                    <a:tint val="75000"/>
                  </a:schemeClr>
                </a:solidFill>
              </a:defRPr>
            </a:lvl4pPr>
            <a:lvl5pPr marL="1920049" indent="0" algn="ctr">
              <a:buNone/>
              <a:defRPr>
                <a:solidFill>
                  <a:schemeClr val="tx1">
                    <a:tint val="75000"/>
                  </a:schemeClr>
                </a:solidFill>
              </a:defRPr>
            </a:lvl5pPr>
            <a:lvl6pPr marL="2400060" indent="0" algn="ctr">
              <a:buNone/>
              <a:defRPr>
                <a:solidFill>
                  <a:schemeClr val="tx1">
                    <a:tint val="75000"/>
                  </a:schemeClr>
                </a:solidFill>
              </a:defRPr>
            </a:lvl6pPr>
            <a:lvl7pPr marL="2880072" indent="0" algn="ctr">
              <a:buNone/>
              <a:defRPr>
                <a:solidFill>
                  <a:schemeClr val="tx1">
                    <a:tint val="75000"/>
                  </a:schemeClr>
                </a:solidFill>
              </a:defRPr>
            </a:lvl7pPr>
            <a:lvl8pPr marL="3360084" indent="0" algn="ctr">
              <a:buNone/>
              <a:defRPr>
                <a:solidFill>
                  <a:schemeClr val="tx1">
                    <a:tint val="75000"/>
                  </a:schemeClr>
                </a:solidFill>
              </a:defRPr>
            </a:lvl8pPr>
            <a:lvl9pPr marL="38400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1816476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4141517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374880" y="384516"/>
            <a:ext cx="3840480" cy="81921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3440" y="384516"/>
            <a:ext cx="11236960" cy="819213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4255348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iapositiva titolo">
    <p:spTree>
      <p:nvGrpSpPr>
        <p:cNvPr id="1" name=""/>
        <p:cNvGrpSpPr/>
        <p:nvPr/>
      </p:nvGrpSpPr>
      <p:grpSpPr>
        <a:xfrm>
          <a:off x="0" y="0"/>
          <a:ext cx="0" cy="0"/>
          <a:chOff x="0" y="0"/>
          <a:chExt cx="0" cy="0"/>
        </a:xfrm>
      </p:grpSpPr>
      <p:sp>
        <p:nvSpPr>
          <p:cNvPr id="10" name="Titolo 1">
            <a:extLst>
              <a:ext uri="{FF2B5EF4-FFF2-40B4-BE49-F238E27FC236}">
                <a16:creationId xmlns:a16="http://schemas.microsoft.com/office/drawing/2014/main" id="{843F6EDA-C372-6747-8EB0-AB6800F251A4}"/>
              </a:ext>
            </a:extLst>
          </p:cNvPr>
          <p:cNvSpPr>
            <a:spLocks noGrp="1"/>
          </p:cNvSpPr>
          <p:nvPr>
            <p:ph type="title" hasCustomPrompt="1"/>
          </p:nvPr>
        </p:nvSpPr>
        <p:spPr>
          <a:xfrm>
            <a:off x="607387" y="774433"/>
            <a:ext cx="16146011" cy="480131"/>
          </a:xfrm>
          <a:noFill/>
        </p:spPr>
        <p:txBody>
          <a:bodyPr wrap="square" lIns="0" rtlCol="0">
            <a:spAutoFit/>
          </a:bodyPr>
          <a:lstStyle>
            <a:lvl1pPr>
              <a:defRPr lang="it-IT" sz="2520" b="1" dirty="0">
                <a:solidFill>
                  <a:srgbClr val="0A2643"/>
                </a:solidFill>
                <a:latin typeface="Arial" panose="020B0604020202020204" pitchFamily="34" charset="0"/>
                <a:ea typeface="+mn-ea"/>
                <a:cs typeface="Arial" panose="020B0604020202020204" pitchFamily="34" charset="0"/>
              </a:defRPr>
            </a:lvl1pPr>
          </a:lstStyle>
          <a:p>
            <a:pPr marL="0" lvl="0" algn="just"/>
            <a:r>
              <a:rPr lang="it-IT"/>
              <a:t>FARE CLIC PER MODIFICARE LO STILE DEL TITOLO DELLO SCHEMA</a:t>
            </a:r>
          </a:p>
        </p:txBody>
      </p:sp>
      <p:sp>
        <p:nvSpPr>
          <p:cNvPr id="3" name="Segnaposto testo 2">
            <a:extLst>
              <a:ext uri="{FF2B5EF4-FFF2-40B4-BE49-F238E27FC236}">
                <a16:creationId xmlns:a16="http://schemas.microsoft.com/office/drawing/2014/main" id="{168416CD-683D-1B41-85C7-43BB3E681DAF}"/>
              </a:ext>
            </a:extLst>
          </p:cNvPr>
          <p:cNvSpPr>
            <a:spLocks noGrp="1"/>
          </p:cNvSpPr>
          <p:nvPr>
            <p:ph type="body" sz="quarter" idx="13" hasCustomPrompt="1"/>
          </p:nvPr>
        </p:nvSpPr>
        <p:spPr>
          <a:xfrm>
            <a:off x="607390" y="356333"/>
            <a:ext cx="11892999" cy="262251"/>
          </a:xfrm>
          <a:noFill/>
        </p:spPr>
        <p:txBody>
          <a:bodyPr wrap="square" lIns="0" rtlCol="0">
            <a:spAutoFit/>
          </a:bodyPr>
          <a:lstStyle>
            <a:lvl1pPr marL="0" indent="0">
              <a:buFont typeface="+mj-lt"/>
              <a:buNone/>
              <a:defRPr lang="it-IT" sz="1104" dirty="0" smtClean="0">
                <a:solidFill>
                  <a:schemeClr val="tx1">
                    <a:lumMod val="85000"/>
                    <a:lumOff val="15000"/>
                  </a:schemeClr>
                </a:solidFill>
                <a:latin typeface="Arial" panose="020B0604020202020204" pitchFamily="34" charset="0"/>
                <a:cs typeface="Arial" panose="020B0604020202020204" pitchFamily="34" charset="0"/>
              </a:defRPr>
            </a:lvl1pPr>
          </a:lstStyle>
          <a:p>
            <a:pPr marL="0" lvl="0" algn="just"/>
            <a:r>
              <a:rPr lang="it-IT"/>
              <a:t>FARE CLIC PER MODIFICARE GLI STILI DEL TESTO DELLO SCHEMA</a:t>
            </a:r>
          </a:p>
        </p:txBody>
      </p:sp>
      <p:sp>
        <p:nvSpPr>
          <p:cNvPr id="13" name="Footer Placeholder 83">
            <a:extLst>
              <a:ext uri="{FF2B5EF4-FFF2-40B4-BE49-F238E27FC236}">
                <a16:creationId xmlns:a16="http://schemas.microsoft.com/office/drawing/2014/main" id="{04D5A9D0-7D27-6043-94AF-A609E50211B4}"/>
              </a:ext>
            </a:extLst>
          </p:cNvPr>
          <p:cNvSpPr txBox="1"/>
          <p:nvPr userDrawn="1"/>
        </p:nvSpPr>
        <p:spPr>
          <a:xfrm>
            <a:off x="632068" y="9075213"/>
            <a:ext cx="5760721" cy="1454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defRPr sz="900">
                <a:solidFill>
                  <a:srgbClr val="FFFFFF"/>
                </a:solidFill>
                <a:latin typeface="Graphik"/>
                <a:ea typeface="Graphik"/>
                <a:cs typeface="Graphik"/>
                <a:sym typeface="Graphik"/>
              </a:defRPr>
            </a:lvl1pPr>
          </a:lstStyle>
          <a:p>
            <a:pPr marL="0" marR="0" lvl="0" indent="0" algn="l" defTabSz="960096" rtl="0" eaLnBrk="1" fontAlgn="auto" latinLnBrk="0" hangingPunct="0">
              <a:lnSpc>
                <a:spcPct val="100000"/>
              </a:lnSpc>
              <a:spcBef>
                <a:spcPts val="0"/>
              </a:spcBef>
              <a:spcAft>
                <a:spcPts val="0"/>
              </a:spcAft>
              <a:buClrTx/>
              <a:buSzTx/>
              <a:buFontTx/>
              <a:buNone/>
              <a:tabLst/>
              <a:defRPr/>
            </a:pPr>
            <a:r>
              <a:rPr kumimoji="0" sz="945" b="0" i="0" u="none" strike="noStrike" kern="0" cap="none" spc="0" normalizeH="0" baseline="0" noProof="0">
                <a:ln>
                  <a:noFill/>
                </a:ln>
                <a:solidFill>
                  <a:srgbClr val="000000">
                    <a:lumMod val="50000"/>
                    <a:lumOff val="50000"/>
                  </a:srgbClr>
                </a:solidFill>
                <a:effectLst/>
                <a:uLnTx/>
                <a:uFillTx/>
                <a:latin typeface="Arial" panose="020B0604020202020204" pitchFamily="34" charset="0"/>
                <a:cs typeface="Arial" panose="020B0604020202020204" pitchFamily="34" charset="0"/>
                <a:sym typeface="Graphik"/>
              </a:rPr>
              <a:t>Copyright © 2021 </a:t>
            </a:r>
            <a:r>
              <a:rPr kumimoji="0" lang="it-IT" sz="945" b="0" i="0" u="none" strike="noStrike" kern="0" cap="none" spc="0" normalizeH="0" baseline="0" noProof="0">
                <a:ln>
                  <a:noFill/>
                </a:ln>
                <a:solidFill>
                  <a:srgbClr val="000000">
                    <a:lumMod val="50000"/>
                    <a:lumOff val="50000"/>
                  </a:srgbClr>
                </a:solidFill>
                <a:effectLst/>
                <a:uLnTx/>
                <a:uFillTx/>
                <a:latin typeface="Arial" panose="020B0604020202020204" pitchFamily="34" charset="0"/>
                <a:cs typeface="Arial" panose="020B0604020202020204" pitchFamily="34" charset="0"/>
                <a:sym typeface="Graphik"/>
              </a:rPr>
              <a:t>Italia domani</a:t>
            </a:r>
            <a:r>
              <a:rPr kumimoji="0" sz="945" b="0" i="0" u="none" strike="noStrike" kern="0" cap="none" spc="0" normalizeH="0" baseline="0" noProof="0">
                <a:ln>
                  <a:noFill/>
                </a:ln>
                <a:solidFill>
                  <a:srgbClr val="000000">
                    <a:lumMod val="50000"/>
                    <a:lumOff val="50000"/>
                  </a:srgbClr>
                </a:solidFill>
                <a:effectLst/>
                <a:uLnTx/>
                <a:uFillTx/>
                <a:latin typeface="Arial" panose="020B0604020202020204" pitchFamily="34" charset="0"/>
                <a:cs typeface="Arial" panose="020B0604020202020204" pitchFamily="34" charset="0"/>
                <a:sym typeface="Graphik"/>
              </a:rPr>
              <a:t>  All rights reserved.</a:t>
            </a:r>
          </a:p>
        </p:txBody>
      </p:sp>
    </p:spTree>
    <p:extLst>
      <p:ext uri="{BB962C8B-B14F-4D97-AF65-F5344CB8AC3E}">
        <p14:creationId xmlns:p14="http://schemas.microsoft.com/office/powerpoint/2010/main" val="4184486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Intro capitolo _ no occhiello">
  <p:cSld name="4_Intro capitolo _ no occhiello">
    <p:spTree>
      <p:nvGrpSpPr>
        <p:cNvPr id="1" name="Shape 24"/>
        <p:cNvGrpSpPr/>
        <p:nvPr/>
      </p:nvGrpSpPr>
      <p:grpSpPr>
        <a:xfrm>
          <a:off x="0" y="0"/>
          <a:ext cx="0" cy="0"/>
          <a:chOff x="0" y="0"/>
          <a:chExt cx="0" cy="0"/>
        </a:xfrm>
      </p:grpSpPr>
      <p:sp>
        <p:nvSpPr>
          <p:cNvPr id="25" name="Google Shape;25;p168"/>
          <p:cNvSpPr txBox="1"/>
          <p:nvPr/>
        </p:nvSpPr>
        <p:spPr>
          <a:xfrm>
            <a:off x="3368843" y="9079029"/>
            <a:ext cx="0" cy="0"/>
          </a:xfrm>
          <a:prstGeom prst="rect">
            <a:avLst/>
          </a:prstGeom>
          <a:noFill/>
          <a:ln>
            <a:noFill/>
          </a:ln>
        </p:spPr>
        <p:txBody>
          <a:bodyPr spcFirstLastPara="1" wrap="square" lIns="95996" tIns="47985" rIns="95996" bIns="47985" anchor="ctr" anchorCtr="0">
            <a:normAutofit fontScale="25000" lnSpcReduction="20000"/>
          </a:bodyPr>
          <a:lstStyle/>
          <a:p>
            <a:pPr marL="0" marR="0" lvl="0" indent="0" algn="l" rtl="0">
              <a:lnSpc>
                <a:spcPct val="100000"/>
              </a:lnSpc>
              <a:spcBef>
                <a:spcPts val="0"/>
              </a:spcBef>
              <a:spcAft>
                <a:spcPts val="0"/>
              </a:spcAft>
              <a:buNone/>
            </a:pPr>
            <a:endParaRPr sz="1470" b="0" i="0" u="none" strike="noStrike" cap="none">
              <a:solidFill>
                <a:srgbClr val="000000"/>
              </a:solidFill>
              <a:latin typeface="Arial"/>
              <a:ea typeface="Arial"/>
              <a:cs typeface="Arial"/>
              <a:sym typeface="Arial"/>
            </a:endParaRPr>
          </a:p>
        </p:txBody>
      </p:sp>
      <p:sp>
        <p:nvSpPr>
          <p:cNvPr id="26" name="Google Shape;26;p168"/>
          <p:cNvSpPr txBox="1"/>
          <p:nvPr/>
        </p:nvSpPr>
        <p:spPr>
          <a:xfrm>
            <a:off x="2884413" y="9009734"/>
            <a:ext cx="0" cy="0"/>
          </a:xfrm>
          <a:prstGeom prst="rect">
            <a:avLst/>
          </a:prstGeom>
          <a:noFill/>
          <a:ln>
            <a:noFill/>
          </a:ln>
        </p:spPr>
        <p:txBody>
          <a:bodyPr spcFirstLastPara="1" wrap="square" lIns="95996" tIns="47985" rIns="95996" bIns="47985" anchor="ctr" anchorCtr="0">
            <a:normAutofit fontScale="25000" lnSpcReduction="20000"/>
          </a:bodyPr>
          <a:lstStyle/>
          <a:p>
            <a:pPr marL="0" marR="0" lvl="0" indent="0" algn="l" rtl="0">
              <a:lnSpc>
                <a:spcPct val="100000"/>
              </a:lnSpc>
              <a:spcBef>
                <a:spcPts val="0"/>
              </a:spcBef>
              <a:spcAft>
                <a:spcPts val="0"/>
              </a:spcAft>
              <a:buNone/>
            </a:pPr>
            <a:endParaRPr sz="1470" b="0" i="0" u="none" strike="noStrike" cap="none">
              <a:solidFill>
                <a:srgbClr val="000000"/>
              </a:solidFill>
              <a:latin typeface="Arial"/>
              <a:ea typeface="Arial"/>
              <a:cs typeface="Arial"/>
              <a:sym typeface="Arial"/>
            </a:endParaRPr>
          </a:p>
        </p:txBody>
      </p:sp>
      <p:sp>
        <p:nvSpPr>
          <p:cNvPr id="27" name="Google Shape;27;p168"/>
          <p:cNvSpPr txBox="1">
            <a:spLocks noGrp="1"/>
          </p:cNvSpPr>
          <p:nvPr>
            <p:ph type="body" idx="1"/>
          </p:nvPr>
        </p:nvSpPr>
        <p:spPr>
          <a:xfrm>
            <a:off x="520067" y="264097"/>
            <a:ext cx="16079788" cy="1108923"/>
          </a:xfrm>
          <a:prstGeom prst="rect">
            <a:avLst/>
          </a:prstGeom>
          <a:noFill/>
          <a:ln>
            <a:noFill/>
          </a:ln>
        </p:spPr>
        <p:txBody>
          <a:bodyPr spcFirstLastPara="1" wrap="square" lIns="91425" tIns="45700" rIns="91425" bIns="45700" anchor="t" anchorCtr="0">
            <a:normAutofit/>
          </a:bodyPr>
          <a:lstStyle>
            <a:lvl1pPr marL="480048" lvl="0" indent="-426710" algn="l">
              <a:lnSpc>
                <a:spcPct val="90000"/>
              </a:lnSpc>
              <a:spcBef>
                <a:spcPts val="1050"/>
              </a:spcBef>
              <a:spcAft>
                <a:spcPts val="0"/>
              </a:spcAft>
              <a:buSzPts val="2800"/>
              <a:buChar char="•"/>
              <a:defRPr sz="3675" b="1" i="0" cap="none">
                <a:solidFill>
                  <a:srgbClr val="010B28"/>
                </a:solidFill>
                <a:latin typeface="Titillium Web"/>
                <a:ea typeface="Titillium Web"/>
                <a:cs typeface="Titillium Web"/>
                <a:sym typeface="Titillium Web"/>
              </a:defRPr>
            </a:lvl1pPr>
            <a:lvl2pPr marL="960096" lvl="1" indent="-400040" algn="l">
              <a:lnSpc>
                <a:spcPct val="90000"/>
              </a:lnSpc>
              <a:spcBef>
                <a:spcPts val="525"/>
              </a:spcBef>
              <a:spcAft>
                <a:spcPts val="0"/>
              </a:spcAft>
              <a:buSzPts val="2400"/>
              <a:buChar char="•"/>
              <a:defRPr sz="4200" b="1" i="0" cap="none">
                <a:solidFill>
                  <a:srgbClr val="010B28"/>
                </a:solidFill>
                <a:latin typeface="Montserrat"/>
                <a:ea typeface="Montserrat"/>
                <a:cs typeface="Montserrat"/>
                <a:sym typeface="Montserrat"/>
              </a:defRPr>
            </a:lvl2pPr>
            <a:lvl3pPr marL="1440144" lvl="2" indent="-373371" algn="l">
              <a:lnSpc>
                <a:spcPct val="90000"/>
              </a:lnSpc>
              <a:spcBef>
                <a:spcPts val="525"/>
              </a:spcBef>
              <a:spcAft>
                <a:spcPts val="0"/>
              </a:spcAft>
              <a:buSzPts val="2000"/>
              <a:buChar char="•"/>
              <a:defRPr/>
            </a:lvl3pPr>
            <a:lvl4pPr marL="1920192" lvl="3" indent="-360036" algn="l">
              <a:lnSpc>
                <a:spcPct val="90000"/>
              </a:lnSpc>
              <a:spcBef>
                <a:spcPts val="525"/>
              </a:spcBef>
              <a:spcAft>
                <a:spcPts val="0"/>
              </a:spcAft>
              <a:buSzPts val="1800"/>
              <a:buChar char="•"/>
              <a:defRPr/>
            </a:lvl4pPr>
            <a:lvl5pPr marL="2400240" lvl="4" indent="-360036" algn="l">
              <a:lnSpc>
                <a:spcPct val="90000"/>
              </a:lnSpc>
              <a:spcBef>
                <a:spcPts val="525"/>
              </a:spcBef>
              <a:spcAft>
                <a:spcPts val="0"/>
              </a:spcAft>
              <a:buSzPts val="1800"/>
              <a:buChar char="•"/>
              <a:defRPr/>
            </a:lvl5pPr>
            <a:lvl6pPr marL="2880288" lvl="5" indent="-360036" algn="l">
              <a:lnSpc>
                <a:spcPct val="90000"/>
              </a:lnSpc>
              <a:spcBef>
                <a:spcPts val="525"/>
              </a:spcBef>
              <a:spcAft>
                <a:spcPts val="0"/>
              </a:spcAft>
              <a:buSzPts val="1800"/>
              <a:buChar char="•"/>
              <a:defRPr/>
            </a:lvl6pPr>
            <a:lvl7pPr marL="3360336" lvl="6" indent="-360036" algn="l">
              <a:lnSpc>
                <a:spcPct val="90000"/>
              </a:lnSpc>
              <a:spcBef>
                <a:spcPts val="525"/>
              </a:spcBef>
              <a:spcAft>
                <a:spcPts val="0"/>
              </a:spcAft>
              <a:buSzPts val="1800"/>
              <a:buChar char="•"/>
              <a:defRPr/>
            </a:lvl7pPr>
            <a:lvl8pPr marL="3840384" lvl="7" indent="-360036" algn="l">
              <a:lnSpc>
                <a:spcPct val="90000"/>
              </a:lnSpc>
              <a:spcBef>
                <a:spcPts val="525"/>
              </a:spcBef>
              <a:spcAft>
                <a:spcPts val="0"/>
              </a:spcAft>
              <a:buSzPts val="1800"/>
              <a:buChar char="•"/>
              <a:defRPr/>
            </a:lvl8pPr>
            <a:lvl9pPr marL="4320432" lvl="8" indent="-360036" algn="l">
              <a:lnSpc>
                <a:spcPct val="90000"/>
              </a:lnSpc>
              <a:spcBef>
                <a:spcPts val="525"/>
              </a:spcBef>
              <a:spcAft>
                <a:spcPts val="0"/>
              </a:spcAft>
              <a:buSzPts val="1800"/>
              <a:buChar char="•"/>
              <a:defRPr/>
            </a:lvl9pPr>
          </a:lstStyle>
          <a:p>
            <a:pPr lvl="0"/>
            <a:r>
              <a:rPr lang="it-IT"/>
              <a:t>Fare clic per modificare gli stili del testo dello schema</a:t>
            </a:r>
          </a:p>
        </p:txBody>
      </p:sp>
      <p:sp>
        <p:nvSpPr>
          <p:cNvPr id="28" name="Google Shape;28;p168"/>
          <p:cNvSpPr txBox="1">
            <a:spLocks noGrp="1"/>
          </p:cNvSpPr>
          <p:nvPr>
            <p:ph type="dt" idx="10"/>
          </p:nvPr>
        </p:nvSpPr>
        <p:spPr>
          <a:xfrm>
            <a:off x="1173480" y="8898895"/>
            <a:ext cx="3840480" cy="5111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68"/>
          <p:cNvSpPr txBox="1">
            <a:spLocks noGrp="1"/>
          </p:cNvSpPr>
          <p:nvPr>
            <p:ph type="ftr" idx="11"/>
          </p:nvPr>
        </p:nvSpPr>
        <p:spPr>
          <a:xfrm>
            <a:off x="5654040" y="8898895"/>
            <a:ext cx="5760720" cy="51117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68"/>
          <p:cNvSpPr txBox="1">
            <a:spLocks noGrp="1"/>
          </p:cNvSpPr>
          <p:nvPr>
            <p:ph type="sldNum" idx="12"/>
          </p:nvPr>
        </p:nvSpPr>
        <p:spPr>
          <a:xfrm>
            <a:off x="12758816" y="9034675"/>
            <a:ext cx="3840480" cy="51117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155" b="0" i="0" u="none" strike="noStrike" cap="none">
                <a:solidFill>
                  <a:srgbClr val="888888"/>
                </a:solidFill>
                <a:latin typeface="Titillium Web"/>
                <a:ea typeface="Titillium Web"/>
                <a:cs typeface="Titillium Web"/>
                <a:sym typeface="Titillium Web"/>
              </a:defRPr>
            </a:lvl1pPr>
            <a:lvl2pPr marL="0" lvl="1" indent="0" algn="r">
              <a:lnSpc>
                <a:spcPct val="100000"/>
              </a:lnSpc>
              <a:spcBef>
                <a:spcPts val="0"/>
              </a:spcBef>
              <a:spcAft>
                <a:spcPts val="0"/>
              </a:spcAft>
              <a:buSzPts val="1200"/>
              <a:buNone/>
              <a:defRPr sz="1155" b="0" i="0" u="none" strike="noStrike" cap="none">
                <a:solidFill>
                  <a:srgbClr val="888888"/>
                </a:solidFill>
                <a:latin typeface="Titillium Web"/>
                <a:ea typeface="Titillium Web"/>
                <a:cs typeface="Titillium Web"/>
                <a:sym typeface="Titillium Web"/>
              </a:defRPr>
            </a:lvl2pPr>
            <a:lvl3pPr marL="0" lvl="2" indent="0" algn="r">
              <a:lnSpc>
                <a:spcPct val="100000"/>
              </a:lnSpc>
              <a:spcBef>
                <a:spcPts val="0"/>
              </a:spcBef>
              <a:spcAft>
                <a:spcPts val="0"/>
              </a:spcAft>
              <a:buSzPts val="1200"/>
              <a:buNone/>
              <a:defRPr sz="1155" b="0" i="0" u="none" strike="noStrike" cap="none">
                <a:solidFill>
                  <a:srgbClr val="888888"/>
                </a:solidFill>
                <a:latin typeface="Titillium Web"/>
                <a:ea typeface="Titillium Web"/>
                <a:cs typeface="Titillium Web"/>
                <a:sym typeface="Titillium Web"/>
              </a:defRPr>
            </a:lvl3pPr>
            <a:lvl4pPr marL="0" lvl="3" indent="0" algn="r">
              <a:lnSpc>
                <a:spcPct val="100000"/>
              </a:lnSpc>
              <a:spcBef>
                <a:spcPts val="0"/>
              </a:spcBef>
              <a:spcAft>
                <a:spcPts val="0"/>
              </a:spcAft>
              <a:buSzPts val="1200"/>
              <a:buNone/>
              <a:defRPr sz="1155" b="0" i="0" u="none" strike="noStrike" cap="none">
                <a:solidFill>
                  <a:srgbClr val="888888"/>
                </a:solidFill>
                <a:latin typeface="Titillium Web"/>
                <a:ea typeface="Titillium Web"/>
                <a:cs typeface="Titillium Web"/>
                <a:sym typeface="Titillium Web"/>
              </a:defRPr>
            </a:lvl4pPr>
            <a:lvl5pPr marL="0" lvl="4" indent="0" algn="r">
              <a:lnSpc>
                <a:spcPct val="100000"/>
              </a:lnSpc>
              <a:spcBef>
                <a:spcPts val="0"/>
              </a:spcBef>
              <a:spcAft>
                <a:spcPts val="0"/>
              </a:spcAft>
              <a:buSzPts val="1200"/>
              <a:buNone/>
              <a:defRPr sz="1155" b="0" i="0" u="none" strike="noStrike" cap="none">
                <a:solidFill>
                  <a:srgbClr val="888888"/>
                </a:solidFill>
                <a:latin typeface="Titillium Web"/>
                <a:ea typeface="Titillium Web"/>
                <a:cs typeface="Titillium Web"/>
                <a:sym typeface="Titillium Web"/>
              </a:defRPr>
            </a:lvl5pPr>
            <a:lvl6pPr marL="0" lvl="5" indent="0" algn="r">
              <a:lnSpc>
                <a:spcPct val="100000"/>
              </a:lnSpc>
              <a:spcBef>
                <a:spcPts val="0"/>
              </a:spcBef>
              <a:spcAft>
                <a:spcPts val="0"/>
              </a:spcAft>
              <a:buSzPts val="1200"/>
              <a:buNone/>
              <a:defRPr sz="1155" b="0" i="0" u="none" strike="noStrike" cap="none">
                <a:solidFill>
                  <a:srgbClr val="888888"/>
                </a:solidFill>
                <a:latin typeface="Titillium Web"/>
                <a:ea typeface="Titillium Web"/>
                <a:cs typeface="Titillium Web"/>
                <a:sym typeface="Titillium Web"/>
              </a:defRPr>
            </a:lvl6pPr>
            <a:lvl7pPr marL="0" lvl="6" indent="0" algn="r">
              <a:lnSpc>
                <a:spcPct val="100000"/>
              </a:lnSpc>
              <a:spcBef>
                <a:spcPts val="0"/>
              </a:spcBef>
              <a:spcAft>
                <a:spcPts val="0"/>
              </a:spcAft>
              <a:buSzPts val="1200"/>
              <a:buNone/>
              <a:defRPr sz="1155" b="0" i="0" u="none" strike="noStrike" cap="none">
                <a:solidFill>
                  <a:srgbClr val="888888"/>
                </a:solidFill>
                <a:latin typeface="Titillium Web"/>
                <a:ea typeface="Titillium Web"/>
                <a:cs typeface="Titillium Web"/>
                <a:sym typeface="Titillium Web"/>
              </a:defRPr>
            </a:lvl7pPr>
            <a:lvl8pPr marL="0" lvl="7" indent="0" algn="r">
              <a:lnSpc>
                <a:spcPct val="100000"/>
              </a:lnSpc>
              <a:spcBef>
                <a:spcPts val="0"/>
              </a:spcBef>
              <a:spcAft>
                <a:spcPts val="0"/>
              </a:spcAft>
              <a:buSzPts val="1200"/>
              <a:buNone/>
              <a:defRPr sz="1155" b="0" i="0" u="none" strike="noStrike" cap="none">
                <a:solidFill>
                  <a:srgbClr val="888888"/>
                </a:solidFill>
                <a:latin typeface="Titillium Web"/>
                <a:ea typeface="Titillium Web"/>
                <a:cs typeface="Titillium Web"/>
                <a:sym typeface="Titillium Web"/>
              </a:defRPr>
            </a:lvl8pPr>
            <a:lvl9pPr marL="0" lvl="8" indent="0" algn="r">
              <a:lnSpc>
                <a:spcPct val="100000"/>
              </a:lnSpc>
              <a:spcBef>
                <a:spcPts val="0"/>
              </a:spcBef>
              <a:spcAft>
                <a:spcPts val="0"/>
              </a:spcAft>
              <a:buSzPts val="1200"/>
              <a:buNone/>
              <a:defRPr sz="1155" b="0" i="0" u="none" strike="noStrike" cap="none">
                <a:solidFill>
                  <a:srgbClr val="888888"/>
                </a:solidFill>
                <a:latin typeface="Titillium Web"/>
                <a:ea typeface="Titillium Web"/>
                <a:cs typeface="Titillium Web"/>
                <a:sym typeface="Titillium Web"/>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3498980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Intro capitolo _ no occhiello">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7FBB054F-FBC8-DB4C-AD58-09BCB4C74042}"/>
              </a:ext>
            </a:extLst>
          </p:cNvPr>
          <p:cNvSpPr txBox="1"/>
          <p:nvPr userDrawn="1"/>
        </p:nvSpPr>
        <p:spPr>
          <a:xfrm>
            <a:off x="3368843" y="9079029"/>
            <a:ext cx="0" cy="0"/>
          </a:xfrm>
          <a:prstGeom prst="rect">
            <a:avLst/>
          </a:prstGeom>
        </p:spPr>
        <p:txBody>
          <a:bodyPr vert="horz" wrap="none" lIns="96012" tIns="48006" rIns="96012" bIns="48006" rtlCol="0" anchor="ctr">
            <a:normAutofit fontScale="25000" lnSpcReduction="20000"/>
          </a:bodyPr>
          <a:lstStyle/>
          <a:p>
            <a:pPr algn="l"/>
            <a:endParaRPr lang="it-IT" sz="1890"/>
          </a:p>
        </p:txBody>
      </p:sp>
      <p:sp>
        <p:nvSpPr>
          <p:cNvPr id="5" name="CasellaDiTesto 4">
            <a:extLst>
              <a:ext uri="{FF2B5EF4-FFF2-40B4-BE49-F238E27FC236}">
                <a16:creationId xmlns:a16="http://schemas.microsoft.com/office/drawing/2014/main" id="{A4D02897-A971-3A48-831D-4CAC90AEFC09}"/>
              </a:ext>
            </a:extLst>
          </p:cNvPr>
          <p:cNvSpPr txBox="1"/>
          <p:nvPr userDrawn="1"/>
        </p:nvSpPr>
        <p:spPr>
          <a:xfrm>
            <a:off x="2884412" y="9009734"/>
            <a:ext cx="0" cy="0"/>
          </a:xfrm>
          <a:prstGeom prst="rect">
            <a:avLst/>
          </a:prstGeom>
        </p:spPr>
        <p:txBody>
          <a:bodyPr vert="horz" wrap="none" lIns="96012" tIns="48006" rIns="96012" bIns="48006" rtlCol="0" anchor="ctr">
            <a:normAutofit fontScale="25000" lnSpcReduction="20000"/>
          </a:bodyPr>
          <a:lstStyle/>
          <a:p>
            <a:pPr algn="l"/>
            <a:endParaRPr lang="it-IT" sz="1890"/>
          </a:p>
        </p:txBody>
      </p:sp>
      <p:sp>
        <p:nvSpPr>
          <p:cNvPr id="9" name="Segnaposto testo 4">
            <a:extLst>
              <a:ext uri="{FF2B5EF4-FFF2-40B4-BE49-F238E27FC236}">
                <a16:creationId xmlns:a16="http://schemas.microsoft.com/office/drawing/2014/main" id="{33CB08AF-5696-7A4B-800E-8B6A7D77D9A8}"/>
              </a:ext>
            </a:extLst>
          </p:cNvPr>
          <p:cNvSpPr>
            <a:spLocks noGrp="1"/>
          </p:cNvSpPr>
          <p:nvPr>
            <p:ph type="body" sz="quarter" idx="11" hasCustomPrompt="1"/>
          </p:nvPr>
        </p:nvSpPr>
        <p:spPr>
          <a:xfrm>
            <a:off x="520066" y="264097"/>
            <a:ext cx="16079788" cy="1108923"/>
          </a:xfrm>
          <a:prstGeom prst="rect">
            <a:avLst/>
          </a:prstGeom>
        </p:spPr>
        <p:txBody>
          <a:bodyPr>
            <a:normAutofit/>
          </a:bodyPr>
          <a:lstStyle>
            <a:lvl1pPr>
              <a:defRPr lang="it-IT" sz="3675" b="1" i="0" kern="1200" cap="none" baseline="0" dirty="0" smtClean="0">
                <a:solidFill>
                  <a:srgbClr val="010B28"/>
                </a:solidFill>
                <a:latin typeface="Titillium Web" pitchFamily="2" charset="77"/>
                <a:ea typeface="+mj-ea"/>
                <a:cs typeface="Arial" panose="020B0604020202020204" pitchFamily="34" charset="0"/>
              </a:defRPr>
            </a:lvl1pPr>
            <a:lvl2pPr>
              <a:defRPr lang="it-IT" sz="4200" b="1" i="0" kern="1200" cap="none" baseline="0" dirty="0" smtClean="0">
                <a:solidFill>
                  <a:srgbClr val="010B28"/>
                </a:solidFill>
                <a:latin typeface="Montserrat" panose="00000500000000000000" pitchFamily="2" charset="0"/>
                <a:ea typeface="+mj-ea"/>
                <a:cs typeface="+mj-cs"/>
              </a:defRPr>
            </a:lvl2pPr>
          </a:lstStyle>
          <a:p>
            <a:pPr lvl="0"/>
            <a:r>
              <a:rPr lang="it-IT"/>
              <a:t>Fare clic per modificare lo stile del titolo</a:t>
            </a:r>
          </a:p>
        </p:txBody>
      </p:sp>
      <p:sp>
        <p:nvSpPr>
          <p:cNvPr id="7" name="Segnaposto data 6">
            <a:extLst>
              <a:ext uri="{FF2B5EF4-FFF2-40B4-BE49-F238E27FC236}">
                <a16:creationId xmlns:a16="http://schemas.microsoft.com/office/drawing/2014/main" id="{C63C69F1-5CE6-5A4D-BA3A-780C4C8E501B}"/>
              </a:ext>
            </a:extLst>
          </p:cNvPr>
          <p:cNvSpPr>
            <a:spLocks noGrp="1"/>
          </p:cNvSpPr>
          <p:nvPr>
            <p:ph type="dt" sz="half" idx="12"/>
          </p:nvPr>
        </p:nvSpPr>
        <p:spPr/>
        <p:txBody>
          <a:bodyPr/>
          <a:lstStyle/>
          <a:p>
            <a:endParaRPr lang="it-IT"/>
          </a:p>
        </p:txBody>
      </p:sp>
      <p:sp>
        <p:nvSpPr>
          <p:cNvPr id="8" name="Segnaposto piè di pagina 7">
            <a:extLst>
              <a:ext uri="{FF2B5EF4-FFF2-40B4-BE49-F238E27FC236}">
                <a16:creationId xmlns:a16="http://schemas.microsoft.com/office/drawing/2014/main" id="{0D84FBD5-C639-794E-A6D5-C91D31DD556F}"/>
              </a:ext>
            </a:extLst>
          </p:cNvPr>
          <p:cNvSpPr>
            <a:spLocks noGrp="1"/>
          </p:cNvSpPr>
          <p:nvPr>
            <p:ph type="ftr" sz="quarter" idx="13"/>
          </p:nvPr>
        </p:nvSpPr>
        <p:spPr/>
        <p:txBody>
          <a:bodyPr/>
          <a:lstStyle/>
          <a:p>
            <a:endParaRPr lang="it-IT"/>
          </a:p>
        </p:txBody>
      </p:sp>
      <p:sp>
        <p:nvSpPr>
          <p:cNvPr id="10" name="Segnaposto numero diapositiva 9">
            <a:extLst>
              <a:ext uri="{FF2B5EF4-FFF2-40B4-BE49-F238E27FC236}">
                <a16:creationId xmlns:a16="http://schemas.microsoft.com/office/drawing/2014/main" id="{407CB2F4-B1B5-2C46-8A77-D8A209F180B0}"/>
              </a:ext>
            </a:extLst>
          </p:cNvPr>
          <p:cNvSpPr>
            <a:spLocks noGrp="1"/>
          </p:cNvSpPr>
          <p:nvPr>
            <p:ph type="sldNum" sz="quarter" idx="14"/>
          </p:nvPr>
        </p:nvSpPr>
        <p:spPr>
          <a:xfrm>
            <a:off x="12758816" y="9034672"/>
            <a:ext cx="3840480" cy="511175"/>
          </a:xfrm>
        </p:spPr>
        <p:txBody>
          <a:bodyPr/>
          <a:lstStyle>
            <a:lvl1pPr>
              <a:defRPr sz="1155">
                <a:latin typeface="Titillium Web" pitchFamily="2" charset="77"/>
              </a:defRPr>
            </a:lvl1pPr>
          </a:lstStyle>
          <a:p>
            <a:fld id="{9DE64E33-F4D1-9045-8634-9E2D4E4CE3B0}" type="slidenum">
              <a:rPr lang="it-IT" smtClean="0"/>
              <a:pPr/>
              <a:t>‹N›</a:t>
            </a:fld>
            <a:endParaRPr lang="it-IT"/>
          </a:p>
        </p:txBody>
      </p:sp>
    </p:spTree>
    <p:extLst>
      <p:ext uri="{BB962C8B-B14F-4D97-AF65-F5344CB8AC3E}">
        <p14:creationId xmlns:p14="http://schemas.microsoft.com/office/powerpoint/2010/main" val="483379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ver 1">
    <p:bg>
      <p:bgPr>
        <a:solidFill>
          <a:schemeClr val="bg2"/>
        </a:solidFill>
        <a:effectLst/>
      </p:bgPr>
    </p:bg>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1AB8169B-BC3B-D447-871D-3AAF0676EDFE}"/>
              </a:ext>
            </a:extLst>
          </p:cNvPr>
          <p:cNvSpPr>
            <a:spLocks noGrp="1"/>
          </p:cNvSpPr>
          <p:nvPr>
            <p:ph type="body" sz="quarter" idx="10" hasCustomPrompt="1"/>
          </p:nvPr>
        </p:nvSpPr>
        <p:spPr>
          <a:xfrm>
            <a:off x="1232747" y="4147951"/>
            <a:ext cx="7040163" cy="875514"/>
          </a:xfrm>
          <a:prstGeom prst="rect">
            <a:avLst/>
          </a:prstGeom>
        </p:spPr>
        <p:txBody>
          <a:bodyPr wrap="square" lIns="0" tIns="0" rIns="0" bIns="0">
            <a:noAutofit/>
          </a:bodyPr>
          <a:lstStyle>
            <a:lvl1pPr marL="0" indent="0">
              <a:lnSpc>
                <a:spcPts val="1680"/>
              </a:lnSpc>
              <a:spcBef>
                <a:spcPts val="0"/>
              </a:spcBef>
              <a:buNone/>
              <a:defRPr sz="1540" b="1" i="0" kern="0" spc="56" baseline="0">
                <a:solidFill>
                  <a:schemeClr val="accent1"/>
                </a:solidFill>
                <a:latin typeface="+mn-lt"/>
              </a:defRPr>
            </a:lvl1pPr>
            <a:lvl2pPr marL="547382" indent="0">
              <a:lnSpc>
                <a:spcPts val="1436"/>
              </a:lnSpc>
              <a:buNone/>
              <a:defRPr sz="1436">
                <a:solidFill>
                  <a:schemeClr val="accent2"/>
                </a:solidFill>
                <a:latin typeface="Nunito Sans" pitchFamily="2" charset="77"/>
              </a:defRPr>
            </a:lvl2pPr>
            <a:lvl3pPr marL="1094766" indent="0">
              <a:lnSpc>
                <a:spcPts val="1436"/>
              </a:lnSpc>
              <a:buNone/>
              <a:defRPr sz="1436">
                <a:solidFill>
                  <a:schemeClr val="accent2"/>
                </a:solidFill>
                <a:latin typeface="Nunito Sans" pitchFamily="2" charset="77"/>
              </a:defRPr>
            </a:lvl3pPr>
            <a:lvl4pPr marL="1642148" indent="0">
              <a:lnSpc>
                <a:spcPts val="1436"/>
              </a:lnSpc>
              <a:buNone/>
              <a:defRPr sz="1436">
                <a:solidFill>
                  <a:schemeClr val="accent2"/>
                </a:solidFill>
                <a:latin typeface="Nunito Sans" pitchFamily="2" charset="77"/>
              </a:defRPr>
            </a:lvl4pPr>
            <a:lvl5pPr marL="2189531" indent="0">
              <a:lnSpc>
                <a:spcPts val="1436"/>
              </a:lnSpc>
              <a:buNone/>
              <a:defRPr sz="1436">
                <a:solidFill>
                  <a:schemeClr val="accent2"/>
                </a:solidFill>
                <a:latin typeface="Nunito Sans" pitchFamily="2" charset="77"/>
              </a:defRPr>
            </a:lvl5pPr>
          </a:lstStyle>
          <a:p>
            <a:pPr lvl="0"/>
            <a:r>
              <a:rPr lang="it-IT" noProof="0" err="1"/>
              <a:t>Subtitle</a:t>
            </a:r>
            <a:r>
              <a:rPr lang="it-IT" noProof="0"/>
              <a:t> </a:t>
            </a:r>
            <a:r>
              <a:rPr lang="it-IT" noProof="0" err="1"/>
              <a:t>if</a:t>
            </a:r>
            <a:r>
              <a:rPr lang="it-IT" noProof="0"/>
              <a:t> </a:t>
            </a:r>
            <a:r>
              <a:rPr lang="it-IT" noProof="0" err="1"/>
              <a:t>present</a:t>
            </a:r>
            <a:r>
              <a:rPr lang="it-IT" noProof="0"/>
              <a:t> </a:t>
            </a:r>
            <a:r>
              <a:rPr lang="it-IT" noProof="0" err="1"/>
              <a:t>goes</a:t>
            </a:r>
            <a:r>
              <a:rPr lang="it-IT" noProof="0"/>
              <a:t> </a:t>
            </a:r>
            <a:r>
              <a:rPr lang="it-IT" noProof="0" err="1"/>
              <a:t>here</a:t>
            </a:r>
            <a:endParaRPr lang="it-IT" noProof="0"/>
          </a:p>
        </p:txBody>
      </p:sp>
      <p:sp>
        <p:nvSpPr>
          <p:cNvPr id="2" name="Title 1">
            <a:extLst>
              <a:ext uri="{FF2B5EF4-FFF2-40B4-BE49-F238E27FC236}">
                <a16:creationId xmlns:a16="http://schemas.microsoft.com/office/drawing/2014/main" id="{28AFD853-5CC3-AF4B-B00A-FBCD5AA1CB96}"/>
              </a:ext>
            </a:extLst>
          </p:cNvPr>
          <p:cNvSpPr>
            <a:spLocks noGrp="1"/>
          </p:cNvSpPr>
          <p:nvPr>
            <p:ph type="title" hasCustomPrompt="1"/>
          </p:nvPr>
        </p:nvSpPr>
        <p:spPr>
          <a:xfrm>
            <a:off x="1232747" y="2645114"/>
            <a:ext cx="8224519" cy="1308111"/>
          </a:xfrm>
        </p:spPr>
        <p:txBody>
          <a:bodyPr/>
          <a:lstStyle>
            <a:lvl1pPr>
              <a:defRPr spc="70" baseline="0">
                <a:solidFill>
                  <a:schemeClr val="accent1"/>
                </a:solidFill>
              </a:defRPr>
            </a:lvl1pPr>
          </a:lstStyle>
          <a:p>
            <a:r>
              <a:rPr lang="en-GB"/>
              <a:t>Presentation title goes here.</a:t>
            </a:r>
            <a:endParaRPr lang="en-US"/>
          </a:p>
        </p:txBody>
      </p:sp>
      <p:sp>
        <p:nvSpPr>
          <p:cNvPr id="6" name="Text Placeholder 5">
            <a:extLst>
              <a:ext uri="{FF2B5EF4-FFF2-40B4-BE49-F238E27FC236}">
                <a16:creationId xmlns:a16="http://schemas.microsoft.com/office/drawing/2014/main" id="{BF44A04A-95E2-3B45-A3B9-EBD92AF8E80C}"/>
              </a:ext>
            </a:extLst>
          </p:cNvPr>
          <p:cNvSpPr>
            <a:spLocks noGrp="1"/>
          </p:cNvSpPr>
          <p:nvPr>
            <p:ph type="body" sz="quarter" idx="11" hasCustomPrompt="1"/>
          </p:nvPr>
        </p:nvSpPr>
        <p:spPr>
          <a:xfrm>
            <a:off x="1232748" y="695837"/>
            <a:ext cx="5212504" cy="990599"/>
          </a:xfrm>
          <a:prstGeom prst="rect">
            <a:avLst/>
          </a:prstGeom>
        </p:spPr>
        <p:txBody>
          <a:bodyPr lIns="0" tIns="0" rIns="0" bIns="0"/>
          <a:lstStyle>
            <a:lvl1pPr marL="0" indent="0">
              <a:lnSpc>
                <a:spcPts val="1960"/>
              </a:lnSpc>
              <a:spcBef>
                <a:spcPts val="0"/>
              </a:spcBef>
              <a:buNone/>
              <a:defRPr sz="1400" b="0" kern="0" spc="56" baseline="0">
                <a:solidFill>
                  <a:schemeClr val="accent1"/>
                </a:solidFill>
                <a:latin typeface="+mn-lt"/>
              </a:defRPr>
            </a:lvl1pPr>
            <a:lvl2pPr marL="547384" indent="0">
              <a:lnSpc>
                <a:spcPts val="1960"/>
              </a:lnSpc>
              <a:spcBef>
                <a:spcPts val="0"/>
              </a:spcBef>
              <a:buNone/>
              <a:defRPr sz="1400" b="0">
                <a:solidFill>
                  <a:schemeClr val="bg2"/>
                </a:solidFill>
                <a:latin typeface="+mn-lt"/>
              </a:defRPr>
            </a:lvl2pPr>
            <a:lvl3pPr marL="1094766" indent="0">
              <a:lnSpc>
                <a:spcPts val="1960"/>
              </a:lnSpc>
              <a:spcBef>
                <a:spcPts val="0"/>
              </a:spcBef>
              <a:buNone/>
              <a:defRPr sz="1400" b="0">
                <a:solidFill>
                  <a:schemeClr val="bg2"/>
                </a:solidFill>
                <a:latin typeface="+mn-lt"/>
              </a:defRPr>
            </a:lvl3pPr>
            <a:lvl4pPr marL="1642148" indent="0">
              <a:lnSpc>
                <a:spcPts val="1960"/>
              </a:lnSpc>
              <a:spcBef>
                <a:spcPts val="0"/>
              </a:spcBef>
              <a:buNone/>
              <a:defRPr sz="1400" b="0">
                <a:solidFill>
                  <a:schemeClr val="bg2"/>
                </a:solidFill>
                <a:latin typeface="+mn-lt"/>
              </a:defRPr>
            </a:lvl4pPr>
            <a:lvl5pPr marL="2189530" indent="0">
              <a:lnSpc>
                <a:spcPts val="1960"/>
              </a:lnSpc>
              <a:spcBef>
                <a:spcPts val="0"/>
              </a:spcBef>
              <a:buNone/>
              <a:defRPr sz="1400" b="0">
                <a:solidFill>
                  <a:schemeClr val="bg2"/>
                </a:solidFill>
                <a:latin typeface="+mn-lt"/>
              </a:defRPr>
            </a:lvl5pPr>
          </a:lstStyle>
          <a:p>
            <a:pPr lvl="0"/>
            <a:r>
              <a:rPr lang="en-GB"/>
              <a:t>Office or department name</a:t>
            </a:r>
          </a:p>
          <a:p>
            <a:pPr lvl="0"/>
            <a:r>
              <a:rPr lang="en-GB"/>
              <a:t>City, 00 Month 0000</a:t>
            </a:r>
            <a:endParaRPr lang="en-US"/>
          </a:p>
        </p:txBody>
      </p:sp>
    </p:spTree>
    <p:extLst>
      <p:ext uri="{BB962C8B-B14F-4D97-AF65-F5344CB8AC3E}">
        <p14:creationId xmlns:p14="http://schemas.microsoft.com/office/powerpoint/2010/main" val="4135599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Arup Blank Slide">
  <p:cSld name="Arup Blank Slide">
    <p:spTree>
      <p:nvGrpSpPr>
        <p:cNvPr id="1" name="Shape 17"/>
        <p:cNvGrpSpPr/>
        <p:nvPr/>
      </p:nvGrpSpPr>
      <p:grpSpPr>
        <a:xfrm>
          <a:off x="0" y="0"/>
          <a:ext cx="0" cy="0"/>
          <a:chOff x="0" y="0"/>
          <a:chExt cx="0" cy="0"/>
        </a:xfrm>
      </p:grpSpPr>
    </p:spTree>
    <p:extLst>
      <p:ext uri="{BB962C8B-B14F-4D97-AF65-F5344CB8AC3E}">
        <p14:creationId xmlns:p14="http://schemas.microsoft.com/office/powerpoint/2010/main" val="588121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Arup Blank Slide">
  <p:cSld name="Arup Blank Slide">
    <p:spTree>
      <p:nvGrpSpPr>
        <p:cNvPr id="1" name="Shape 17"/>
        <p:cNvGrpSpPr/>
        <p:nvPr/>
      </p:nvGrpSpPr>
      <p:grpSpPr>
        <a:xfrm>
          <a:off x="0" y="0"/>
          <a:ext cx="0" cy="0"/>
          <a:chOff x="0" y="0"/>
          <a:chExt cx="0" cy="0"/>
        </a:xfrm>
      </p:grpSpPr>
    </p:spTree>
    <p:extLst>
      <p:ext uri="{BB962C8B-B14F-4D97-AF65-F5344CB8AC3E}">
        <p14:creationId xmlns:p14="http://schemas.microsoft.com/office/powerpoint/2010/main" val="17595634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4_Intro capitolo _ no occhiello">
  <p:cSld name="4_Intro capitolo _ no occhiello">
    <p:spTree>
      <p:nvGrpSpPr>
        <p:cNvPr id="1" name="Shape 24"/>
        <p:cNvGrpSpPr/>
        <p:nvPr/>
      </p:nvGrpSpPr>
      <p:grpSpPr>
        <a:xfrm>
          <a:off x="0" y="0"/>
          <a:ext cx="0" cy="0"/>
          <a:chOff x="0" y="0"/>
          <a:chExt cx="0" cy="0"/>
        </a:xfrm>
      </p:grpSpPr>
      <p:sp>
        <p:nvSpPr>
          <p:cNvPr id="25" name="Google Shape;25;p168"/>
          <p:cNvSpPr txBox="1"/>
          <p:nvPr/>
        </p:nvSpPr>
        <p:spPr>
          <a:xfrm>
            <a:off x="3368843" y="9079029"/>
            <a:ext cx="0" cy="0"/>
          </a:xfrm>
          <a:prstGeom prst="rect">
            <a:avLst/>
          </a:prstGeom>
          <a:noFill/>
          <a:ln>
            <a:noFill/>
          </a:ln>
        </p:spPr>
        <p:txBody>
          <a:bodyPr spcFirstLastPara="1" wrap="square" lIns="95996" tIns="47985" rIns="95996" bIns="47985" anchor="ctr" anchorCtr="0">
            <a:normAutofit fontScale="25000" lnSpcReduction="20000"/>
          </a:bodyPr>
          <a:lstStyle/>
          <a:p>
            <a:pPr marL="0" marR="0" lvl="0" indent="0" algn="l" rtl="0">
              <a:lnSpc>
                <a:spcPct val="100000"/>
              </a:lnSpc>
              <a:spcBef>
                <a:spcPts val="0"/>
              </a:spcBef>
              <a:spcAft>
                <a:spcPts val="0"/>
              </a:spcAft>
              <a:buNone/>
            </a:pPr>
            <a:endParaRPr sz="1470" b="0" i="0" u="none" strike="noStrike" cap="none">
              <a:solidFill>
                <a:srgbClr val="000000"/>
              </a:solidFill>
              <a:latin typeface="Arial"/>
              <a:ea typeface="Arial"/>
              <a:cs typeface="Arial"/>
              <a:sym typeface="Arial"/>
            </a:endParaRPr>
          </a:p>
        </p:txBody>
      </p:sp>
      <p:sp>
        <p:nvSpPr>
          <p:cNvPr id="26" name="Google Shape;26;p168"/>
          <p:cNvSpPr txBox="1"/>
          <p:nvPr/>
        </p:nvSpPr>
        <p:spPr>
          <a:xfrm>
            <a:off x="2884412" y="9009734"/>
            <a:ext cx="0" cy="0"/>
          </a:xfrm>
          <a:prstGeom prst="rect">
            <a:avLst/>
          </a:prstGeom>
          <a:noFill/>
          <a:ln>
            <a:noFill/>
          </a:ln>
        </p:spPr>
        <p:txBody>
          <a:bodyPr spcFirstLastPara="1" wrap="square" lIns="95996" tIns="47985" rIns="95996" bIns="47985" anchor="ctr" anchorCtr="0">
            <a:normAutofit fontScale="25000" lnSpcReduction="20000"/>
          </a:bodyPr>
          <a:lstStyle/>
          <a:p>
            <a:pPr marL="0" marR="0" lvl="0" indent="0" algn="l" rtl="0">
              <a:lnSpc>
                <a:spcPct val="100000"/>
              </a:lnSpc>
              <a:spcBef>
                <a:spcPts val="0"/>
              </a:spcBef>
              <a:spcAft>
                <a:spcPts val="0"/>
              </a:spcAft>
              <a:buNone/>
            </a:pPr>
            <a:endParaRPr sz="1470" b="0" i="0" u="none" strike="noStrike" cap="none">
              <a:solidFill>
                <a:srgbClr val="000000"/>
              </a:solidFill>
              <a:latin typeface="Arial"/>
              <a:ea typeface="Arial"/>
              <a:cs typeface="Arial"/>
              <a:sym typeface="Arial"/>
            </a:endParaRPr>
          </a:p>
        </p:txBody>
      </p:sp>
      <p:sp>
        <p:nvSpPr>
          <p:cNvPr id="27" name="Google Shape;27;p168"/>
          <p:cNvSpPr txBox="1">
            <a:spLocks noGrp="1"/>
          </p:cNvSpPr>
          <p:nvPr>
            <p:ph type="body" idx="1"/>
          </p:nvPr>
        </p:nvSpPr>
        <p:spPr>
          <a:xfrm>
            <a:off x="520066" y="264097"/>
            <a:ext cx="16079788" cy="1108923"/>
          </a:xfrm>
          <a:prstGeom prst="rect">
            <a:avLst/>
          </a:prstGeom>
          <a:noFill/>
          <a:ln>
            <a:noFill/>
          </a:ln>
        </p:spPr>
        <p:txBody>
          <a:bodyPr spcFirstLastPara="1" wrap="square" lIns="91425" tIns="45700" rIns="91425" bIns="45700" anchor="t" anchorCtr="0">
            <a:normAutofit/>
          </a:bodyPr>
          <a:lstStyle>
            <a:lvl1pPr marL="480060" lvl="0" indent="-426720" algn="l">
              <a:lnSpc>
                <a:spcPct val="90000"/>
              </a:lnSpc>
              <a:spcBef>
                <a:spcPts val="1050"/>
              </a:spcBef>
              <a:spcAft>
                <a:spcPts val="0"/>
              </a:spcAft>
              <a:buSzPts val="2800"/>
              <a:buChar char="•"/>
              <a:defRPr sz="3675" b="1" i="0" cap="none">
                <a:solidFill>
                  <a:srgbClr val="010B28"/>
                </a:solidFill>
                <a:latin typeface="Titillium Web"/>
                <a:ea typeface="Titillium Web"/>
                <a:cs typeface="Titillium Web"/>
                <a:sym typeface="Titillium Web"/>
              </a:defRPr>
            </a:lvl1pPr>
            <a:lvl2pPr marL="960120" lvl="1" indent="-400050" algn="l">
              <a:lnSpc>
                <a:spcPct val="90000"/>
              </a:lnSpc>
              <a:spcBef>
                <a:spcPts val="525"/>
              </a:spcBef>
              <a:spcAft>
                <a:spcPts val="0"/>
              </a:spcAft>
              <a:buSzPts val="2400"/>
              <a:buChar char="•"/>
              <a:defRPr sz="4200" b="1" i="0" cap="none">
                <a:solidFill>
                  <a:srgbClr val="010B28"/>
                </a:solidFill>
                <a:latin typeface="Montserrat"/>
                <a:ea typeface="Montserrat"/>
                <a:cs typeface="Montserrat"/>
                <a:sym typeface="Montserrat"/>
              </a:defRPr>
            </a:lvl2pPr>
            <a:lvl3pPr marL="1440180" lvl="2" indent="-373380" algn="l">
              <a:lnSpc>
                <a:spcPct val="90000"/>
              </a:lnSpc>
              <a:spcBef>
                <a:spcPts val="525"/>
              </a:spcBef>
              <a:spcAft>
                <a:spcPts val="0"/>
              </a:spcAft>
              <a:buSzPts val="2000"/>
              <a:buChar char="•"/>
              <a:defRPr/>
            </a:lvl3pPr>
            <a:lvl4pPr marL="1920240" lvl="3" indent="-360045" algn="l">
              <a:lnSpc>
                <a:spcPct val="90000"/>
              </a:lnSpc>
              <a:spcBef>
                <a:spcPts val="525"/>
              </a:spcBef>
              <a:spcAft>
                <a:spcPts val="0"/>
              </a:spcAft>
              <a:buSzPts val="1800"/>
              <a:buChar char="•"/>
              <a:defRPr/>
            </a:lvl4pPr>
            <a:lvl5pPr marL="2400300" lvl="4" indent="-360045" algn="l">
              <a:lnSpc>
                <a:spcPct val="90000"/>
              </a:lnSpc>
              <a:spcBef>
                <a:spcPts val="525"/>
              </a:spcBef>
              <a:spcAft>
                <a:spcPts val="0"/>
              </a:spcAft>
              <a:buSzPts val="1800"/>
              <a:buChar char="•"/>
              <a:defRPr/>
            </a:lvl5pPr>
            <a:lvl6pPr marL="2880360" lvl="5" indent="-360045" algn="l">
              <a:lnSpc>
                <a:spcPct val="90000"/>
              </a:lnSpc>
              <a:spcBef>
                <a:spcPts val="525"/>
              </a:spcBef>
              <a:spcAft>
                <a:spcPts val="0"/>
              </a:spcAft>
              <a:buSzPts val="1800"/>
              <a:buChar char="•"/>
              <a:defRPr/>
            </a:lvl6pPr>
            <a:lvl7pPr marL="3360420" lvl="6" indent="-360045" algn="l">
              <a:lnSpc>
                <a:spcPct val="90000"/>
              </a:lnSpc>
              <a:spcBef>
                <a:spcPts val="525"/>
              </a:spcBef>
              <a:spcAft>
                <a:spcPts val="0"/>
              </a:spcAft>
              <a:buSzPts val="1800"/>
              <a:buChar char="•"/>
              <a:defRPr/>
            </a:lvl7pPr>
            <a:lvl8pPr marL="3840480" lvl="7" indent="-360045" algn="l">
              <a:lnSpc>
                <a:spcPct val="90000"/>
              </a:lnSpc>
              <a:spcBef>
                <a:spcPts val="525"/>
              </a:spcBef>
              <a:spcAft>
                <a:spcPts val="0"/>
              </a:spcAft>
              <a:buSzPts val="1800"/>
              <a:buChar char="•"/>
              <a:defRPr/>
            </a:lvl8pPr>
            <a:lvl9pPr marL="4320540" lvl="8" indent="-360045" algn="l">
              <a:lnSpc>
                <a:spcPct val="90000"/>
              </a:lnSpc>
              <a:spcBef>
                <a:spcPts val="525"/>
              </a:spcBef>
              <a:spcAft>
                <a:spcPts val="0"/>
              </a:spcAft>
              <a:buSzPts val="1800"/>
              <a:buChar char="•"/>
              <a:defRPr/>
            </a:lvl9pPr>
          </a:lstStyle>
          <a:p>
            <a:pPr lvl="0"/>
            <a:r>
              <a:rPr lang="it-IT"/>
              <a:t>Fare clic per modificare gli stili del testo dello schema</a:t>
            </a:r>
          </a:p>
        </p:txBody>
      </p:sp>
      <p:sp>
        <p:nvSpPr>
          <p:cNvPr id="28" name="Google Shape;28;p168"/>
          <p:cNvSpPr txBox="1">
            <a:spLocks noGrp="1"/>
          </p:cNvSpPr>
          <p:nvPr>
            <p:ph type="dt" idx="10"/>
          </p:nvPr>
        </p:nvSpPr>
        <p:spPr>
          <a:xfrm>
            <a:off x="1173480" y="8898892"/>
            <a:ext cx="3840480" cy="5111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68"/>
          <p:cNvSpPr txBox="1">
            <a:spLocks noGrp="1"/>
          </p:cNvSpPr>
          <p:nvPr>
            <p:ph type="ftr" idx="11"/>
          </p:nvPr>
        </p:nvSpPr>
        <p:spPr>
          <a:xfrm>
            <a:off x="5654040" y="8898892"/>
            <a:ext cx="5760720" cy="51117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68"/>
          <p:cNvSpPr txBox="1">
            <a:spLocks noGrp="1"/>
          </p:cNvSpPr>
          <p:nvPr>
            <p:ph type="sldNum" idx="12"/>
          </p:nvPr>
        </p:nvSpPr>
        <p:spPr>
          <a:xfrm>
            <a:off x="12758816" y="9034672"/>
            <a:ext cx="3840480" cy="51117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155" b="0" i="0" u="none" strike="noStrike" cap="none">
                <a:solidFill>
                  <a:srgbClr val="888888"/>
                </a:solidFill>
                <a:latin typeface="Titillium Web"/>
                <a:ea typeface="Titillium Web"/>
                <a:cs typeface="Titillium Web"/>
                <a:sym typeface="Titillium Web"/>
              </a:defRPr>
            </a:lvl1pPr>
            <a:lvl2pPr marL="0" lvl="1" indent="0" algn="r">
              <a:lnSpc>
                <a:spcPct val="100000"/>
              </a:lnSpc>
              <a:spcBef>
                <a:spcPts val="0"/>
              </a:spcBef>
              <a:spcAft>
                <a:spcPts val="0"/>
              </a:spcAft>
              <a:buSzPts val="1200"/>
              <a:buNone/>
              <a:defRPr sz="1155" b="0" i="0" u="none" strike="noStrike" cap="none">
                <a:solidFill>
                  <a:srgbClr val="888888"/>
                </a:solidFill>
                <a:latin typeface="Titillium Web"/>
                <a:ea typeface="Titillium Web"/>
                <a:cs typeface="Titillium Web"/>
                <a:sym typeface="Titillium Web"/>
              </a:defRPr>
            </a:lvl2pPr>
            <a:lvl3pPr marL="0" lvl="2" indent="0" algn="r">
              <a:lnSpc>
                <a:spcPct val="100000"/>
              </a:lnSpc>
              <a:spcBef>
                <a:spcPts val="0"/>
              </a:spcBef>
              <a:spcAft>
                <a:spcPts val="0"/>
              </a:spcAft>
              <a:buSzPts val="1200"/>
              <a:buNone/>
              <a:defRPr sz="1155" b="0" i="0" u="none" strike="noStrike" cap="none">
                <a:solidFill>
                  <a:srgbClr val="888888"/>
                </a:solidFill>
                <a:latin typeface="Titillium Web"/>
                <a:ea typeface="Titillium Web"/>
                <a:cs typeface="Titillium Web"/>
                <a:sym typeface="Titillium Web"/>
              </a:defRPr>
            </a:lvl3pPr>
            <a:lvl4pPr marL="0" lvl="3" indent="0" algn="r">
              <a:lnSpc>
                <a:spcPct val="100000"/>
              </a:lnSpc>
              <a:spcBef>
                <a:spcPts val="0"/>
              </a:spcBef>
              <a:spcAft>
                <a:spcPts val="0"/>
              </a:spcAft>
              <a:buSzPts val="1200"/>
              <a:buNone/>
              <a:defRPr sz="1155" b="0" i="0" u="none" strike="noStrike" cap="none">
                <a:solidFill>
                  <a:srgbClr val="888888"/>
                </a:solidFill>
                <a:latin typeface="Titillium Web"/>
                <a:ea typeface="Titillium Web"/>
                <a:cs typeface="Titillium Web"/>
                <a:sym typeface="Titillium Web"/>
              </a:defRPr>
            </a:lvl4pPr>
            <a:lvl5pPr marL="0" lvl="4" indent="0" algn="r">
              <a:lnSpc>
                <a:spcPct val="100000"/>
              </a:lnSpc>
              <a:spcBef>
                <a:spcPts val="0"/>
              </a:spcBef>
              <a:spcAft>
                <a:spcPts val="0"/>
              </a:spcAft>
              <a:buSzPts val="1200"/>
              <a:buNone/>
              <a:defRPr sz="1155" b="0" i="0" u="none" strike="noStrike" cap="none">
                <a:solidFill>
                  <a:srgbClr val="888888"/>
                </a:solidFill>
                <a:latin typeface="Titillium Web"/>
                <a:ea typeface="Titillium Web"/>
                <a:cs typeface="Titillium Web"/>
                <a:sym typeface="Titillium Web"/>
              </a:defRPr>
            </a:lvl5pPr>
            <a:lvl6pPr marL="0" lvl="5" indent="0" algn="r">
              <a:lnSpc>
                <a:spcPct val="100000"/>
              </a:lnSpc>
              <a:spcBef>
                <a:spcPts val="0"/>
              </a:spcBef>
              <a:spcAft>
                <a:spcPts val="0"/>
              </a:spcAft>
              <a:buSzPts val="1200"/>
              <a:buNone/>
              <a:defRPr sz="1155" b="0" i="0" u="none" strike="noStrike" cap="none">
                <a:solidFill>
                  <a:srgbClr val="888888"/>
                </a:solidFill>
                <a:latin typeface="Titillium Web"/>
                <a:ea typeface="Titillium Web"/>
                <a:cs typeface="Titillium Web"/>
                <a:sym typeface="Titillium Web"/>
              </a:defRPr>
            </a:lvl6pPr>
            <a:lvl7pPr marL="0" lvl="6" indent="0" algn="r">
              <a:lnSpc>
                <a:spcPct val="100000"/>
              </a:lnSpc>
              <a:spcBef>
                <a:spcPts val="0"/>
              </a:spcBef>
              <a:spcAft>
                <a:spcPts val="0"/>
              </a:spcAft>
              <a:buSzPts val="1200"/>
              <a:buNone/>
              <a:defRPr sz="1155" b="0" i="0" u="none" strike="noStrike" cap="none">
                <a:solidFill>
                  <a:srgbClr val="888888"/>
                </a:solidFill>
                <a:latin typeface="Titillium Web"/>
                <a:ea typeface="Titillium Web"/>
                <a:cs typeface="Titillium Web"/>
                <a:sym typeface="Titillium Web"/>
              </a:defRPr>
            </a:lvl7pPr>
            <a:lvl8pPr marL="0" lvl="7" indent="0" algn="r">
              <a:lnSpc>
                <a:spcPct val="100000"/>
              </a:lnSpc>
              <a:spcBef>
                <a:spcPts val="0"/>
              </a:spcBef>
              <a:spcAft>
                <a:spcPts val="0"/>
              </a:spcAft>
              <a:buSzPts val="1200"/>
              <a:buNone/>
              <a:defRPr sz="1155" b="0" i="0" u="none" strike="noStrike" cap="none">
                <a:solidFill>
                  <a:srgbClr val="888888"/>
                </a:solidFill>
                <a:latin typeface="Titillium Web"/>
                <a:ea typeface="Titillium Web"/>
                <a:cs typeface="Titillium Web"/>
                <a:sym typeface="Titillium Web"/>
              </a:defRPr>
            </a:lvl8pPr>
            <a:lvl9pPr marL="0" lvl="8" indent="0" algn="r">
              <a:lnSpc>
                <a:spcPct val="100000"/>
              </a:lnSpc>
              <a:spcBef>
                <a:spcPts val="0"/>
              </a:spcBef>
              <a:spcAft>
                <a:spcPts val="0"/>
              </a:spcAft>
              <a:buSzPts val="1200"/>
              <a:buNone/>
              <a:defRPr sz="1155" b="0" i="0" u="none" strike="noStrike" cap="none">
                <a:solidFill>
                  <a:srgbClr val="888888"/>
                </a:solidFill>
                <a:latin typeface="Titillium Web"/>
                <a:ea typeface="Titillium Web"/>
                <a:cs typeface="Titillium Web"/>
                <a:sym typeface="Titillium Web"/>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34981519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Diapositiva titolo">
  <p:cSld name="1_Diapositiva titolo">
    <p:spTree>
      <p:nvGrpSpPr>
        <p:cNvPr id="1" name="Shape 48"/>
        <p:cNvGrpSpPr/>
        <p:nvPr/>
      </p:nvGrpSpPr>
      <p:grpSpPr>
        <a:xfrm>
          <a:off x="0" y="0"/>
          <a:ext cx="0" cy="0"/>
          <a:chOff x="0" y="0"/>
          <a:chExt cx="0" cy="0"/>
        </a:xfrm>
      </p:grpSpPr>
      <p:sp>
        <p:nvSpPr>
          <p:cNvPr id="49" name="Google Shape;49;p170"/>
          <p:cNvSpPr/>
          <p:nvPr/>
        </p:nvSpPr>
        <p:spPr>
          <a:xfrm>
            <a:off x="1345357" y="1060133"/>
            <a:ext cx="258624" cy="387756"/>
          </a:xfrm>
          <a:prstGeom prst="rect">
            <a:avLst/>
          </a:prstGeom>
          <a:noFill/>
          <a:ln>
            <a:noFill/>
          </a:ln>
        </p:spPr>
        <p:txBody>
          <a:bodyPr spcFirstLastPara="1" wrap="square" lIns="95996" tIns="47985" rIns="95996" bIns="47985" anchor="t" anchorCtr="0">
            <a:spAutoFit/>
          </a:bodyPr>
          <a:lstStyle/>
          <a:p>
            <a:pPr marL="0" marR="0" lvl="0" indent="0" algn="l" rtl="0">
              <a:lnSpc>
                <a:spcPct val="100000"/>
              </a:lnSpc>
              <a:spcBef>
                <a:spcPts val="0"/>
              </a:spcBef>
              <a:spcAft>
                <a:spcPts val="0"/>
              </a:spcAft>
              <a:buNone/>
            </a:pPr>
            <a:endParaRPr sz="1890" b="0" i="0" u="none" strike="noStrike" cap="none">
              <a:solidFill>
                <a:schemeClr val="dk1"/>
              </a:solidFill>
              <a:latin typeface="Arial"/>
              <a:ea typeface="Arial"/>
              <a:cs typeface="Arial"/>
              <a:sym typeface="Arial"/>
            </a:endParaRPr>
          </a:p>
        </p:txBody>
      </p:sp>
      <p:sp>
        <p:nvSpPr>
          <p:cNvPr id="50" name="Google Shape;50;p170"/>
          <p:cNvSpPr/>
          <p:nvPr/>
        </p:nvSpPr>
        <p:spPr>
          <a:xfrm>
            <a:off x="8063235" y="1075690"/>
            <a:ext cx="258624" cy="387756"/>
          </a:xfrm>
          <a:prstGeom prst="rect">
            <a:avLst/>
          </a:prstGeom>
          <a:noFill/>
          <a:ln>
            <a:noFill/>
          </a:ln>
        </p:spPr>
        <p:txBody>
          <a:bodyPr spcFirstLastPara="1" wrap="square" lIns="95996" tIns="47985" rIns="95996" bIns="47985" anchor="t" anchorCtr="0">
            <a:spAutoFit/>
          </a:bodyPr>
          <a:lstStyle/>
          <a:p>
            <a:pPr marL="0" marR="0" lvl="0" indent="0" algn="l" rtl="0">
              <a:lnSpc>
                <a:spcPct val="100000"/>
              </a:lnSpc>
              <a:spcBef>
                <a:spcPts val="0"/>
              </a:spcBef>
              <a:spcAft>
                <a:spcPts val="0"/>
              </a:spcAft>
              <a:buNone/>
            </a:pPr>
            <a:endParaRPr sz="1890" b="0" i="0" u="none" strike="noStrike" cap="none">
              <a:solidFill>
                <a:schemeClr val="dk1"/>
              </a:solidFill>
              <a:latin typeface="Arial"/>
              <a:ea typeface="Arial"/>
              <a:cs typeface="Arial"/>
              <a:sym typeface="Arial"/>
            </a:endParaRPr>
          </a:p>
        </p:txBody>
      </p:sp>
      <p:pic>
        <p:nvPicPr>
          <p:cNvPr id="51" name="Google Shape;51;p170"/>
          <p:cNvPicPr preferRelativeResize="0"/>
          <p:nvPr/>
        </p:nvPicPr>
        <p:blipFill rotWithShape="1">
          <a:blip r:embed="rId2">
            <a:alphaModFix/>
          </a:blip>
          <a:srcRect/>
          <a:stretch/>
        </p:blipFill>
        <p:spPr>
          <a:xfrm>
            <a:off x="-68157" y="-38293"/>
            <a:ext cx="17140759" cy="9639448"/>
          </a:xfrm>
          <a:prstGeom prst="rect">
            <a:avLst/>
          </a:prstGeom>
          <a:noFill/>
          <a:ln>
            <a:noFill/>
          </a:ln>
        </p:spPr>
      </p:pic>
    </p:spTree>
    <p:extLst>
      <p:ext uri="{BB962C8B-B14F-4D97-AF65-F5344CB8AC3E}">
        <p14:creationId xmlns:p14="http://schemas.microsoft.com/office/powerpoint/2010/main" val="1503592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12520654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ntestazione sezione" type="secHead">
  <p:cSld name="Intestazione sezione">
    <p:spTree>
      <p:nvGrpSpPr>
        <p:cNvPr id="1" name="Shape 52"/>
        <p:cNvGrpSpPr/>
        <p:nvPr/>
      </p:nvGrpSpPr>
      <p:grpSpPr>
        <a:xfrm>
          <a:off x="0" y="0"/>
          <a:ext cx="0" cy="0"/>
          <a:chOff x="0" y="0"/>
          <a:chExt cx="0" cy="0"/>
        </a:xfrm>
      </p:grpSpPr>
      <p:sp>
        <p:nvSpPr>
          <p:cNvPr id="53" name="Google Shape;53;p36"/>
          <p:cNvSpPr txBox="1">
            <a:spLocks noGrp="1"/>
          </p:cNvSpPr>
          <p:nvPr>
            <p:ph type="title"/>
          </p:nvPr>
        </p:nvSpPr>
        <p:spPr>
          <a:xfrm>
            <a:off x="1164591" y="2393634"/>
            <a:ext cx="14721840" cy="399383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3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it-IT"/>
              <a:t>Fare clic per modificare lo stile del titolo dello schema</a:t>
            </a:r>
            <a:endParaRPr/>
          </a:p>
        </p:txBody>
      </p:sp>
      <p:sp>
        <p:nvSpPr>
          <p:cNvPr id="54" name="Google Shape;54;p36"/>
          <p:cNvSpPr txBox="1">
            <a:spLocks noGrp="1"/>
          </p:cNvSpPr>
          <p:nvPr>
            <p:ph type="body" idx="1"/>
          </p:nvPr>
        </p:nvSpPr>
        <p:spPr>
          <a:xfrm>
            <a:off x="1164591" y="6425249"/>
            <a:ext cx="14721840" cy="2100262"/>
          </a:xfrm>
          <a:prstGeom prst="rect">
            <a:avLst/>
          </a:prstGeom>
          <a:noFill/>
          <a:ln>
            <a:noFill/>
          </a:ln>
        </p:spPr>
        <p:txBody>
          <a:bodyPr spcFirstLastPara="1" wrap="square" lIns="91425" tIns="45700" rIns="91425" bIns="45700" anchor="t" anchorCtr="0">
            <a:normAutofit/>
          </a:bodyPr>
          <a:lstStyle>
            <a:lvl1pPr marL="480060" lvl="0" indent="-240030" algn="l">
              <a:lnSpc>
                <a:spcPct val="90000"/>
              </a:lnSpc>
              <a:spcBef>
                <a:spcPts val="1050"/>
              </a:spcBef>
              <a:spcAft>
                <a:spcPts val="0"/>
              </a:spcAft>
              <a:buClr>
                <a:srgbClr val="888888"/>
              </a:buClr>
              <a:buSzPts val="2400"/>
              <a:buNone/>
              <a:defRPr sz="2520">
                <a:solidFill>
                  <a:srgbClr val="888888"/>
                </a:solidFill>
              </a:defRPr>
            </a:lvl1pPr>
            <a:lvl2pPr marL="960120" lvl="1" indent="-240030" algn="l">
              <a:lnSpc>
                <a:spcPct val="90000"/>
              </a:lnSpc>
              <a:spcBef>
                <a:spcPts val="525"/>
              </a:spcBef>
              <a:spcAft>
                <a:spcPts val="0"/>
              </a:spcAft>
              <a:buClr>
                <a:srgbClr val="888888"/>
              </a:buClr>
              <a:buSzPts val="2000"/>
              <a:buNone/>
              <a:defRPr sz="2100">
                <a:solidFill>
                  <a:srgbClr val="888888"/>
                </a:solidFill>
              </a:defRPr>
            </a:lvl2pPr>
            <a:lvl3pPr marL="1440180" lvl="2" indent="-240030" algn="l">
              <a:lnSpc>
                <a:spcPct val="90000"/>
              </a:lnSpc>
              <a:spcBef>
                <a:spcPts val="525"/>
              </a:spcBef>
              <a:spcAft>
                <a:spcPts val="0"/>
              </a:spcAft>
              <a:buClr>
                <a:srgbClr val="888888"/>
              </a:buClr>
              <a:buSzPts val="1800"/>
              <a:buNone/>
              <a:defRPr sz="1890">
                <a:solidFill>
                  <a:srgbClr val="888888"/>
                </a:solidFill>
              </a:defRPr>
            </a:lvl3pPr>
            <a:lvl4pPr marL="1920240" lvl="3" indent="-240030" algn="l">
              <a:lnSpc>
                <a:spcPct val="90000"/>
              </a:lnSpc>
              <a:spcBef>
                <a:spcPts val="525"/>
              </a:spcBef>
              <a:spcAft>
                <a:spcPts val="0"/>
              </a:spcAft>
              <a:buClr>
                <a:srgbClr val="888888"/>
              </a:buClr>
              <a:buSzPts val="1600"/>
              <a:buNone/>
              <a:defRPr sz="1680">
                <a:solidFill>
                  <a:srgbClr val="888888"/>
                </a:solidFill>
              </a:defRPr>
            </a:lvl4pPr>
            <a:lvl5pPr marL="2400300" lvl="4" indent="-240030" algn="l">
              <a:lnSpc>
                <a:spcPct val="90000"/>
              </a:lnSpc>
              <a:spcBef>
                <a:spcPts val="525"/>
              </a:spcBef>
              <a:spcAft>
                <a:spcPts val="0"/>
              </a:spcAft>
              <a:buClr>
                <a:srgbClr val="888888"/>
              </a:buClr>
              <a:buSzPts val="1600"/>
              <a:buNone/>
              <a:defRPr sz="1680">
                <a:solidFill>
                  <a:srgbClr val="888888"/>
                </a:solidFill>
              </a:defRPr>
            </a:lvl5pPr>
            <a:lvl6pPr marL="2880360" lvl="5" indent="-240030" algn="l">
              <a:lnSpc>
                <a:spcPct val="90000"/>
              </a:lnSpc>
              <a:spcBef>
                <a:spcPts val="525"/>
              </a:spcBef>
              <a:spcAft>
                <a:spcPts val="0"/>
              </a:spcAft>
              <a:buClr>
                <a:srgbClr val="888888"/>
              </a:buClr>
              <a:buSzPts val="1600"/>
              <a:buNone/>
              <a:defRPr sz="1680">
                <a:solidFill>
                  <a:srgbClr val="888888"/>
                </a:solidFill>
              </a:defRPr>
            </a:lvl6pPr>
            <a:lvl7pPr marL="3360420" lvl="6" indent="-240030" algn="l">
              <a:lnSpc>
                <a:spcPct val="90000"/>
              </a:lnSpc>
              <a:spcBef>
                <a:spcPts val="525"/>
              </a:spcBef>
              <a:spcAft>
                <a:spcPts val="0"/>
              </a:spcAft>
              <a:buClr>
                <a:srgbClr val="888888"/>
              </a:buClr>
              <a:buSzPts val="1600"/>
              <a:buNone/>
              <a:defRPr sz="1680">
                <a:solidFill>
                  <a:srgbClr val="888888"/>
                </a:solidFill>
              </a:defRPr>
            </a:lvl7pPr>
            <a:lvl8pPr marL="3840480" lvl="7" indent="-240030" algn="l">
              <a:lnSpc>
                <a:spcPct val="90000"/>
              </a:lnSpc>
              <a:spcBef>
                <a:spcPts val="525"/>
              </a:spcBef>
              <a:spcAft>
                <a:spcPts val="0"/>
              </a:spcAft>
              <a:buClr>
                <a:srgbClr val="888888"/>
              </a:buClr>
              <a:buSzPts val="1600"/>
              <a:buNone/>
              <a:defRPr sz="1680">
                <a:solidFill>
                  <a:srgbClr val="888888"/>
                </a:solidFill>
              </a:defRPr>
            </a:lvl8pPr>
            <a:lvl9pPr marL="4320540" lvl="8" indent="-240030" algn="l">
              <a:lnSpc>
                <a:spcPct val="90000"/>
              </a:lnSpc>
              <a:spcBef>
                <a:spcPts val="525"/>
              </a:spcBef>
              <a:spcAft>
                <a:spcPts val="0"/>
              </a:spcAft>
              <a:buClr>
                <a:srgbClr val="888888"/>
              </a:buClr>
              <a:buSzPts val="1600"/>
              <a:buNone/>
              <a:defRPr sz="1680">
                <a:solidFill>
                  <a:srgbClr val="888888"/>
                </a:solidFill>
              </a:defRPr>
            </a:lvl9pPr>
          </a:lstStyle>
          <a:p>
            <a:pPr lvl="0"/>
            <a:r>
              <a:rPr lang="it-IT"/>
              <a:t>Fare clic per modificare gli stili del testo dello schema</a:t>
            </a:r>
          </a:p>
        </p:txBody>
      </p:sp>
      <p:sp>
        <p:nvSpPr>
          <p:cNvPr id="55" name="Google Shape;55;p36"/>
          <p:cNvSpPr txBox="1">
            <a:spLocks noGrp="1"/>
          </p:cNvSpPr>
          <p:nvPr>
            <p:ph type="dt" idx="10"/>
          </p:nvPr>
        </p:nvSpPr>
        <p:spPr>
          <a:xfrm>
            <a:off x="1173480" y="8898892"/>
            <a:ext cx="3840480" cy="5111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6"/>
          <p:cNvSpPr txBox="1">
            <a:spLocks noGrp="1"/>
          </p:cNvSpPr>
          <p:nvPr>
            <p:ph type="ftr" idx="11"/>
          </p:nvPr>
        </p:nvSpPr>
        <p:spPr>
          <a:xfrm>
            <a:off x="5654040" y="8898892"/>
            <a:ext cx="5760720" cy="51117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6"/>
          <p:cNvSpPr txBox="1">
            <a:spLocks noGrp="1"/>
          </p:cNvSpPr>
          <p:nvPr>
            <p:ph type="sldNum" idx="12"/>
          </p:nvPr>
        </p:nvSpPr>
        <p:spPr>
          <a:xfrm>
            <a:off x="12054840" y="8898892"/>
            <a:ext cx="3840480" cy="5111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3747270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ue contenuti" type="twoObj">
  <p:cSld name="Due contenuti">
    <p:spTree>
      <p:nvGrpSpPr>
        <p:cNvPr id="1" name="Shape 58"/>
        <p:cNvGrpSpPr/>
        <p:nvPr/>
      </p:nvGrpSpPr>
      <p:grpSpPr>
        <a:xfrm>
          <a:off x="0" y="0"/>
          <a:ext cx="0" cy="0"/>
          <a:chOff x="0" y="0"/>
          <a:chExt cx="0" cy="0"/>
        </a:xfrm>
      </p:grpSpPr>
      <p:sp>
        <p:nvSpPr>
          <p:cNvPr id="59" name="Google Shape;59;p37"/>
          <p:cNvSpPr txBox="1">
            <a:spLocks noGrp="1"/>
          </p:cNvSpPr>
          <p:nvPr>
            <p:ph type="title"/>
          </p:nvPr>
        </p:nvSpPr>
        <p:spPr>
          <a:xfrm>
            <a:off x="1173480" y="511176"/>
            <a:ext cx="14721840" cy="18557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it-IT"/>
              <a:t>Fare clic per modificare lo stile del titolo dello schema</a:t>
            </a:r>
            <a:endParaRPr/>
          </a:p>
        </p:txBody>
      </p:sp>
      <p:sp>
        <p:nvSpPr>
          <p:cNvPr id="60" name="Google Shape;60;p37"/>
          <p:cNvSpPr txBox="1">
            <a:spLocks noGrp="1"/>
          </p:cNvSpPr>
          <p:nvPr>
            <p:ph type="body" idx="1"/>
          </p:nvPr>
        </p:nvSpPr>
        <p:spPr>
          <a:xfrm>
            <a:off x="1173480" y="2555876"/>
            <a:ext cx="7254240" cy="6091873"/>
          </a:xfrm>
          <a:prstGeom prst="rect">
            <a:avLst/>
          </a:prstGeom>
          <a:noFill/>
          <a:ln>
            <a:noFill/>
          </a:ln>
        </p:spPr>
        <p:txBody>
          <a:bodyPr spcFirstLastPara="1" wrap="square" lIns="91425" tIns="45700" rIns="91425" bIns="45700" anchor="t" anchorCtr="0">
            <a:normAutofit/>
          </a:bodyPr>
          <a:lstStyle>
            <a:lvl1pPr marL="480060" lvl="0" indent="-360045" algn="l">
              <a:lnSpc>
                <a:spcPct val="90000"/>
              </a:lnSpc>
              <a:spcBef>
                <a:spcPts val="1050"/>
              </a:spcBef>
              <a:spcAft>
                <a:spcPts val="0"/>
              </a:spcAft>
              <a:buClr>
                <a:schemeClr val="dk1"/>
              </a:buClr>
              <a:buSzPts val="1800"/>
              <a:buChar char="•"/>
              <a:defRPr/>
            </a:lvl1pPr>
            <a:lvl2pPr marL="960120" lvl="1" indent="-360045" algn="l">
              <a:lnSpc>
                <a:spcPct val="90000"/>
              </a:lnSpc>
              <a:spcBef>
                <a:spcPts val="525"/>
              </a:spcBef>
              <a:spcAft>
                <a:spcPts val="0"/>
              </a:spcAft>
              <a:buClr>
                <a:schemeClr val="dk1"/>
              </a:buClr>
              <a:buSzPts val="1800"/>
              <a:buChar char="•"/>
              <a:defRPr/>
            </a:lvl2pPr>
            <a:lvl3pPr marL="1440180" lvl="2" indent="-360045" algn="l">
              <a:lnSpc>
                <a:spcPct val="90000"/>
              </a:lnSpc>
              <a:spcBef>
                <a:spcPts val="525"/>
              </a:spcBef>
              <a:spcAft>
                <a:spcPts val="0"/>
              </a:spcAft>
              <a:buClr>
                <a:schemeClr val="dk1"/>
              </a:buClr>
              <a:buSzPts val="1800"/>
              <a:buChar char="•"/>
              <a:defRPr/>
            </a:lvl3pPr>
            <a:lvl4pPr marL="1920240" lvl="3" indent="-360045" algn="l">
              <a:lnSpc>
                <a:spcPct val="90000"/>
              </a:lnSpc>
              <a:spcBef>
                <a:spcPts val="525"/>
              </a:spcBef>
              <a:spcAft>
                <a:spcPts val="0"/>
              </a:spcAft>
              <a:buClr>
                <a:schemeClr val="dk1"/>
              </a:buClr>
              <a:buSzPts val="1800"/>
              <a:buChar char="•"/>
              <a:defRPr/>
            </a:lvl4pPr>
            <a:lvl5pPr marL="2400300" lvl="4" indent="-360045" algn="l">
              <a:lnSpc>
                <a:spcPct val="90000"/>
              </a:lnSpc>
              <a:spcBef>
                <a:spcPts val="525"/>
              </a:spcBef>
              <a:spcAft>
                <a:spcPts val="0"/>
              </a:spcAft>
              <a:buClr>
                <a:schemeClr val="dk1"/>
              </a:buClr>
              <a:buSzPts val="1800"/>
              <a:buChar char="•"/>
              <a:defRPr/>
            </a:lvl5pPr>
            <a:lvl6pPr marL="2880360" lvl="5" indent="-360045" algn="l">
              <a:lnSpc>
                <a:spcPct val="90000"/>
              </a:lnSpc>
              <a:spcBef>
                <a:spcPts val="525"/>
              </a:spcBef>
              <a:spcAft>
                <a:spcPts val="0"/>
              </a:spcAft>
              <a:buClr>
                <a:schemeClr val="dk1"/>
              </a:buClr>
              <a:buSzPts val="1800"/>
              <a:buChar char="•"/>
              <a:defRPr/>
            </a:lvl6pPr>
            <a:lvl7pPr marL="3360420" lvl="6" indent="-360045" algn="l">
              <a:lnSpc>
                <a:spcPct val="90000"/>
              </a:lnSpc>
              <a:spcBef>
                <a:spcPts val="525"/>
              </a:spcBef>
              <a:spcAft>
                <a:spcPts val="0"/>
              </a:spcAft>
              <a:buClr>
                <a:schemeClr val="dk1"/>
              </a:buClr>
              <a:buSzPts val="1800"/>
              <a:buChar char="•"/>
              <a:defRPr/>
            </a:lvl7pPr>
            <a:lvl8pPr marL="3840480" lvl="7" indent="-360045" algn="l">
              <a:lnSpc>
                <a:spcPct val="90000"/>
              </a:lnSpc>
              <a:spcBef>
                <a:spcPts val="525"/>
              </a:spcBef>
              <a:spcAft>
                <a:spcPts val="0"/>
              </a:spcAft>
              <a:buClr>
                <a:schemeClr val="dk1"/>
              </a:buClr>
              <a:buSzPts val="1800"/>
              <a:buChar char="•"/>
              <a:defRPr/>
            </a:lvl8pPr>
            <a:lvl9pPr marL="4320540" lvl="8" indent="-360045" algn="l">
              <a:lnSpc>
                <a:spcPct val="90000"/>
              </a:lnSpc>
              <a:spcBef>
                <a:spcPts val="525"/>
              </a:spcBef>
              <a:spcAft>
                <a:spcPts val="0"/>
              </a:spcAft>
              <a:buClr>
                <a:schemeClr val="dk1"/>
              </a:buClr>
              <a:buSzPts val="1800"/>
              <a:buChar char="•"/>
              <a:defRPr/>
            </a:lvl9pPr>
          </a:lstStyle>
          <a:p>
            <a:pPr lvl="0"/>
            <a:r>
              <a:rPr lang="it-IT"/>
              <a:t>Fare clic per modificare gli stili del testo dello schema</a:t>
            </a:r>
          </a:p>
        </p:txBody>
      </p:sp>
      <p:sp>
        <p:nvSpPr>
          <p:cNvPr id="61" name="Google Shape;61;p37"/>
          <p:cNvSpPr txBox="1">
            <a:spLocks noGrp="1"/>
          </p:cNvSpPr>
          <p:nvPr>
            <p:ph type="body" idx="2"/>
          </p:nvPr>
        </p:nvSpPr>
        <p:spPr>
          <a:xfrm>
            <a:off x="8641080" y="2555876"/>
            <a:ext cx="7254240" cy="6091873"/>
          </a:xfrm>
          <a:prstGeom prst="rect">
            <a:avLst/>
          </a:prstGeom>
          <a:noFill/>
          <a:ln>
            <a:noFill/>
          </a:ln>
        </p:spPr>
        <p:txBody>
          <a:bodyPr spcFirstLastPara="1" wrap="square" lIns="91425" tIns="45700" rIns="91425" bIns="45700" anchor="t" anchorCtr="0">
            <a:normAutofit/>
          </a:bodyPr>
          <a:lstStyle>
            <a:lvl1pPr marL="480060" lvl="0" indent="-360045" algn="l">
              <a:lnSpc>
                <a:spcPct val="90000"/>
              </a:lnSpc>
              <a:spcBef>
                <a:spcPts val="1050"/>
              </a:spcBef>
              <a:spcAft>
                <a:spcPts val="0"/>
              </a:spcAft>
              <a:buClr>
                <a:schemeClr val="dk1"/>
              </a:buClr>
              <a:buSzPts val="1800"/>
              <a:buChar char="•"/>
              <a:defRPr/>
            </a:lvl1pPr>
            <a:lvl2pPr marL="960120" lvl="1" indent="-360045" algn="l">
              <a:lnSpc>
                <a:spcPct val="90000"/>
              </a:lnSpc>
              <a:spcBef>
                <a:spcPts val="525"/>
              </a:spcBef>
              <a:spcAft>
                <a:spcPts val="0"/>
              </a:spcAft>
              <a:buClr>
                <a:schemeClr val="dk1"/>
              </a:buClr>
              <a:buSzPts val="1800"/>
              <a:buChar char="•"/>
              <a:defRPr/>
            </a:lvl2pPr>
            <a:lvl3pPr marL="1440180" lvl="2" indent="-360045" algn="l">
              <a:lnSpc>
                <a:spcPct val="90000"/>
              </a:lnSpc>
              <a:spcBef>
                <a:spcPts val="525"/>
              </a:spcBef>
              <a:spcAft>
                <a:spcPts val="0"/>
              </a:spcAft>
              <a:buClr>
                <a:schemeClr val="dk1"/>
              </a:buClr>
              <a:buSzPts val="1800"/>
              <a:buChar char="•"/>
              <a:defRPr/>
            </a:lvl3pPr>
            <a:lvl4pPr marL="1920240" lvl="3" indent="-360045" algn="l">
              <a:lnSpc>
                <a:spcPct val="90000"/>
              </a:lnSpc>
              <a:spcBef>
                <a:spcPts val="525"/>
              </a:spcBef>
              <a:spcAft>
                <a:spcPts val="0"/>
              </a:spcAft>
              <a:buClr>
                <a:schemeClr val="dk1"/>
              </a:buClr>
              <a:buSzPts val="1800"/>
              <a:buChar char="•"/>
              <a:defRPr/>
            </a:lvl4pPr>
            <a:lvl5pPr marL="2400300" lvl="4" indent="-360045" algn="l">
              <a:lnSpc>
                <a:spcPct val="90000"/>
              </a:lnSpc>
              <a:spcBef>
                <a:spcPts val="525"/>
              </a:spcBef>
              <a:spcAft>
                <a:spcPts val="0"/>
              </a:spcAft>
              <a:buClr>
                <a:schemeClr val="dk1"/>
              </a:buClr>
              <a:buSzPts val="1800"/>
              <a:buChar char="•"/>
              <a:defRPr/>
            </a:lvl5pPr>
            <a:lvl6pPr marL="2880360" lvl="5" indent="-360045" algn="l">
              <a:lnSpc>
                <a:spcPct val="90000"/>
              </a:lnSpc>
              <a:spcBef>
                <a:spcPts val="525"/>
              </a:spcBef>
              <a:spcAft>
                <a:spcPts val="0"/>
              </a:spcAft>
              <a:buClr>
                <a:schemeClr val="dk1"/>
              </a:buClr>
              <a:buSzPts val="1800"/>
              <a:buChar char="•"/>
              <a:defRPr/>
            </a:lvl6pPr>
            <a:lvl7pPr marL="3360420" lvl="6" indent="-360045" algn="l">
              <a:lnSpc>
                <a:spcPct val="90000"/>
              </a:lnSpc>
              <a:spcBef>
                <a:spcPts val="525"/>
              </a:spcBef>
              <a:spcAft>
                <a:spcPts val="0"/>
              </a:spcAft>
              <a:buClr>
                <a:schemeClr val="dk1"/>
              </a:buClr>
              <a:buSzPts val="1800"/>
              <a:buChar char="•"/>
              <a:defRPr/>
            </a:lvl7pPr>
            <a:lvl8pPr marL="3840480" lvl="7" indent="-360045" algn="l">
              <a:lnSpc>
                <a:spcPct val="90000"/>
              </a:lnSpc>
              <a:spcBef>
                <a:spcPts val="525"/>
              </a:spcBef>
              <a:spcAft>
                <a:spcPts val="0"/>
              </a:spcAft>
              <a:buClr>
                <a:schemeClr val="dk1"/>
              </a:buClr>
              <a:buSzPts val="1800"/>
              <a:buChar char="•"/>
              <a:defRPr/>
            </a:lvl8pPr>
            <a:lvl9pPr marL="4320540" lvl="8" indent="-360045" algn="l">
              <a:lnSpc>
                <a:spcPct val="90000"/>
              </a:lnSpc>
              <a:spcBef>
                <a:spcPts val="525"/>
              </a:spcBef>
              <a:spcAft>
                <a:spcPts val="0"/>
              </a:spcAft>
              <a:buClr>
                <a:schemeClr val="dk1"/>
              </a:buClr>
              <a:buSzPts val="1800"/>
              <a:buChar char="•"/>
              <a:defRPr/>
            </a:lvl9pPr>
          </a:lstStyle>
          <a:p>
            <a:pPr lvl="0"/>
            <a:r>
              <a:rPr lang="it-IT"/>
              <a:t>Fare clic per modificare gli stili del testo dello schema</a:t>
            </a:r>
          </a:p>
        </p:txBody>
      </p:sp>
      <p:sp>
        <p:nvSpPr>
          <p:cNvPr id="62" name="Google Shape;62;p37"/>
          <p:cNvSpPr txBox="1">
            <a:spLocks noGrp="1"/>
          </p:cNvSpPr>
          <p:nvPr>
            <p:ph type="dt" idx="10"/>
          </p:nvPr>
        </p:nvSpPr>
        <p:spPr>
          <a:xfrm>
            <a:off x="1173480" y="8898892"/>
            <a:ext cx="3840480" cy="5111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7"/>
          <p:cNvSpPr txBox="1">
            <a:spLocks noGrp="1"/>
          </p:cNvSpPr>
          <p:nvPr>
            <p:ph type="ftr" idx="11"/>
          </p:nvPr>
        </p:nvSpPr>
        <p:spPr>
          <a:xfrm>
            <a:off x="5654040" y="8898892"/>
            <a:ext cx="5760720" cy="51117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7"/>
          <p:cNvSpPr txBox="1">
            <a:spLocks noGrp="1"/>
          </p:cNvSpPr>
          <p:nvPr>
            <p:ph type="sldNum" idx="12"/>
          </p:nvPr>
        </p:nvSpPr>
        <p:spPr>
          <a:xfrm>
            <a:off x="12054840" y="8898892"/>
            <a:ext cx="3840480" cy="5111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27003748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fronto" type="twoTxTwoObj">
  <p:cSld name="Confronto">
    <p:spTree>
      <p:nvGrpSpPr>
        <p:cNvPr id="1" name="Shape 65"/>
        <p:cNvGrpSpPr/>
        <p:nvPr/>
      </p:nvGrpSpPr>
      <p:grpSpPr>
        <a:xfrm>
          <a:off x="0" y="0"/>
          <a:ext cx="0" cy="0"/>
          <a:chOff x="0" y="0"/>
          <a:chExt cx="0" cy="0"/>
        </a:xfrm>
      </p:grpSpPr>
      <p:sp>
        <p:nvSpPr>
          <p:cNvPr id="66" name="Google Shape;66;p38"/>
          <p:cNvSpPr txBox="1">
            <a:spLocks noGrp="1"/>
          </p:cNvSpPr>
          <p:nvPr>
            <p:ph type="title"/>
          </p:nvPr>
        </p:nvSpPr>
        <p:spPr>
          <a:xfrm>
            <a:off x="1175703" y="511176"/>
            <a:ext cx="14721840" cy="18557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it-IT"/>
              <a:t>Fare clic per modificare lo stile del titolo dello schema</a:t>
            </a:r>
            <a:endParaRPr/>
          </a:p>
        </p:txBody>
      </p:sp>
      <p:sp>
        <p:nvSpPr>
          <p:cNvPr id="67" name="Google Shape;67;p38"/>
          <p:cNvSpPr txBox="1">
            <a:spLocks noGrp="1"/>
          </p:cNvSpPr>
          <p:nvPr>
            <p:ph type="body" idx="1"/>
          </p:nvPr>
        </p:nvSpPr>
        <p:spPr>
          <a:xfrm>
            <a:off x="1175704" y="2353629"/>
            <a:ext cx="7220901" cy="1153477"/>
          </a:xfrm>
          <a:prstGeom prst="rect">
            <a:avLst/>
          </a:prstGeom>
          <a:noFill/>
          <a:ln>
            <a:noFill/>
          </a:ln>
        </p:spPr>
        <p:txBody>
          <a:bodyPr spcFirstLastPara="1" wrap="square" lIns="91425" tIns="45700" rIns="91425" bIns="45700" anchor="b" anchorCtr="0">
            <a:normAutofit/>
          </a:bodyPr>
          <a:lstStyle>
            <a:lvl1pPr marL="480060" lvl="0" indent="-240030" algn="l">
              <a:lnSpc>
                <a:spcPct val="90000"/>
              </a:lnSpc>
              <a:spcBef>
                <a:spcPts val="1050"/>
              </a:spcBef>
              <a:spcAft>
                <a:spcPts val="0"/>
              </a:spcAft>
              <a:buClr>
                <a:schemeClr val="dk1"/>
              </a:buClr>
              <a:buSzPts val="2400"/>
              <a:buNone/>
              <a:defRPr sz="2520" b="1"/>
            </a:lvl1pPr>
            <a:lvl2pPr marL="960120" lvl="1" indent="-240030" algn="l">
              <a:lnSpc>
                <a:spcPct val="90000"/>
              </a:lnSpc>
              <a:spcBef>
                <a:spcPts val="525"/>
              </a:spcBef>
              <a:spcAft>
                <a:spcPts val="0"/>
              </a:spcAft>
              <a:buClr>
                <a:schemeClr val="dk1"/>
              </a:buClr>
              <a:buSzPts val="2000"/>
              <a:buNone/>
              <a:defRPr sz="2100" b="1"/>
            </a:lvl2pPr>
            <a:lvl3pPr marL="1440180" lvl="2" indent="-240030" algn="l">
              <a:lnSpc>
                <a:spcPct val="90000"/>
              </a:lnSpc>
              <a:spcBef>
                <a:spcPts val="525"/>
              </a:spcBef>
              <a:spcAft>
                <a:spcPts val="0"/>
              </a:spcAft>
              <a:buClr>
                <a:schemeClr val="dk1"/>
              </a:buClr>
              <a:buSzPts val="1800"/>
              <a:buNone/>
              <a:defRPr sz="1890" b="1"/>
            </a:lvl3pPr>
            <a:lvl4pPr marL="1920240" lvl="3" indent="-240030" algn="l">
              <a:lnSpc>
                <a:spcPct val="90000"/>
              </a:lnSpc>
              <a:spcBef>
                <a:spcPts val="525"/>
              </a:spcBef>
              <a:spcAft>
                <a:spcPts val="0"/>
              </a:spcAft>
              <a:buClr>
                <a:schemeClr val="dk1"/>
              </a:buClr>
              <a:buSzPts val="1600"/>
              <a:buNone/>
              <a:defRPr sz="1680" b="1"/>
            </a:lvl4pPr>
            <a:lvl5pPr marL="2400300" lvl="4" indent="-240030" algn="l">
              <a:lnSpc>
                <a:spcPct val="90000"/>
              </a:lnSpc>
              <a:spcBef>
                <a:spcPts val="525"/>
              </a:spcBef>
              <a:spcAft>
                <a:spcPts val="0"/>
              </a:spcAft>
              <a:buClr>
                <a:schemeClr val="dk1"/>
              </a:buClr>
              <a:buSzPts val="1600"/>
              <a:buNone/>
              <a:defRPr sz="1680" b="1"/>
            </a:lvl5pPr>
            <a:lvl6pPr marL="2880360" lvl="5" indent="-240030" algn="l">
              <a:lnSpc>
                <a:spcPct val="90000"/>
              </a:lnSpc>
              <a:spcBef>
                <a:spcPts val="525"/>
              </a:spcBef>
              <a:spcAft>
                <a:spcPts val="0"/>
              </a:spcAft>
              <a:buClr>
                <a:schemeClr val="dk1"/>
              </a:buClr>
              <a:buSzPts val="1600"/>
              <a:buNone/>
              <a:defRPr sz="1680" b="1"/>
            </a:lvl6pPr>
            <a:lvl7pPr marL="3360420" lvl="6" indent="-240030" algn="l">
              <a:lnSpc>
                <a:spcPct val="90000"/>
              </a:lnSpc>
              <a:spcBef>
                <a:spcPts val="525"/>
              </a:spcBef>
              <a:spcAft>
                <a:spcPts val="0"/>
              </a:spcAft>
              <a:buClr>
                <a:schemeClr val="dk1"/>
              </a:buClr>
              <a:buSzPts val="1600"/>
              <a:buNone/>
              <a:defRPr sz="1680" b="1"/>
            </a:lvl7pPr>
            <a:lvl8pPr marL="3840480" lvl="7" indent="-240030" algn="l">
              <a:lnSpc>
                <a:spcPct val="90000"/>
              </a:lnSpc>
              <a:spcBef>
                <a:spcPts val="525"/>
              </a:spcBef>
              <a:spcAft>
                <a:spcPts val="0"/>
              </a:spcAft>
              <a:buClr>
                <a:schemeClr val="dk1"/>
              </a:buClr>
              <a:buSzPts val="1600"/>
              <a:buNone/>
              <a:defRPr sz="1680" b="1"/>
            </a:lvl8pPr>
            <a:lvl9pPr marL="4320540" lvl="8" indent="-240030" algn="l">
              <a:lnSpc>
                <a:spcPct val="90000"/>
              </a:lnSpc>
              <a:spcBef>
                <a:spcPts val="525"/>
              </a:spcBef>
              <a:spcAft>
                <a:spcPts val="0"/>
              </a:spcAft>
              <a:buClr>
                <a:schemeClr val="dk1"/>
              </a:buClr>
              <a:buSzPts val="1600"/>
              <a:buNone/>
              <a:defRPr sz="1680" b="1"/>
            </a:lvl9pPr>
          </a:lstStyle>
          <a:p>
            <a:pPr lvl="0"/>
            <a:r>
              <a:rPr lang="it-IT"/>
              <a:t>Fare clic per modificare gli stili del testo dello schema</a:t>
            </a:r>
          </a:p>
        </p:txBody>
      </p:sp>
      <p:sp>
        <p:nvSpPr>
          <p:cNvPr id="68" name="Google Shape;68;p38"/>
          <p:cNvSpPr txBox="1">
            <a:spLocks noGrp="1"/>
          </p:cNvSpPr>
          <p:nvPr>
            <p:ph type="body" idx="2"/>
          </p:nvPr>
        </p:nvSpPr>
        <p:spPr>
          <a:xfrm>
            <a:off x="1175704" y="3507106"/>
            <a:ext cx="7220901" cy="5158423"/>
          </a:xfrm>
          <a:prstGeom prst="rect">
            <a:avLst/>
          </a:prstGeom>
          <a:noFill/>
          <a:ln>
            <a:noFill/>
          </a:ln>
        </p:spPr>
        <p:txBody>
          <a:bodyPr spcFirstLastPara="1" wrap="square" lIns="91425" tIns="45700" rIns="91425" bIns="45700" anchor="t" anchorCtr="0">
            <a:normAutofit/>
          </a:bodyPr>
          <a:lstStyle>
            <a:lvl1pPr marL="480060" lvl="0" indent="-360045" algn="l">
              <a:lnSpc>
                <a:spcPct val="90000"/>
              </a:lnSpc>
              <a:spcBef>
                <a:spcPts val="1050"/>
              </a:spcBef>
              <a:spcAft>
                <a:spcPts val="0"/>
              </a:spcAft>
              <a:buClr>
                <a:schemeClr val="dk1"/>
              </a:buClr>
              <a:buSzPts val="1800"/>
              <a:buChar char="•"/>
              <a:defRPr/>
            </a:lvl1pPr>
            <a:lvl2pPr marL="960120" lvl="1" indent="-360045" algn="l">
              <a:lnSpc>
                <a:spcPct val="90000"/>
              </a:lnSpc>
              <a:spcBef>
                <a:spcPts val="525"/>
              </a:spcBef>
              <a:spcAft>
                <a:spcPts val="0"/>
              </a:spcAft>
              <a:buClr>
                <a:schemeClr val="dk1"/>
              </a:buClr>
              <a:buSzPts val="1800"/>
              <a:buChar char="•"/>
              <a:defRPr/>
            </a:lvl2pPr>
            <a:lvl3pPr marL="1440180" lvl="2" indent="-360045" algn="l">
              <a:lnSpc>
                <a:spcPct val="90000"/>
              </a:lnSpc>
              <a:spcBef>
                <a:spcPts val="525"/>
              </a:spcBef>
              <a:spcAft>
                <a:spcPts val="0"/>
              </a:spcAft>
              <a:buClr>
                <a:schemeClr val="dk1"/>
              </a:buClr>
              <a:buSzPts val="1800"/>
              <a:buChar char="•"/>
              <a:defRPr/>
            </a:lvl3pPr>
            <a:lvl4pPr marL="1920240" lvl="3" indent="-360045" algn="l">
              <a:lnSpc>
                <a:spcPct val="90000"/>
              </a:lnSpc>
              <a:spcBef>
                <a:spcPts val="525"/>
              </a:spcBef>
              <a:spcAft>
                <a:spcPts val="0"/>
              </a:spcAft>
              <a:buClr>
                <a:schemeClr val="dk1"/>
              </a:buClr>
              <a:buSzPts val="1800"/>
              <a:buChar char="•"/>
              <a:defRPr/>
            </a:lvl4pPr>
            <a:lvl5pPr marL="2400300" lvl="4" indent="-360045" algn="l">
              <a:lnSpc>
                <a:spcPct val="90000"/>
              </a:lnSpc>
              <a:spcBef>
                <a:spcPts val="525"/>
              </a:spcBef>
              <a:spcAft>
                <a:spcPts val="0"/>
              </a:spcAft>
              <a:buClr>
                <a:schemeClr val="dk1"/>
              </a:buClr>
              <a:buSzPts val="1800"/>
              <a:buChar char="•"/>
              <a:defRPr/>
            </a:lvl5pPr>
            <a:lvl6pPr marL="2880360" lvl="5" indent="-360045" algn="l">
              <a:lnSpc>
                <a:spcPct val="90000"/>
              </a:lnSpc>
              <a:spcBef>
                <a:spcPts val="525"/>
              </a:spcBef>
              <a:spcAft>
                <a:spcPts val="0"/>
              </a:spcAft>
              <a:buClr>
                <a:schemeClr val="dk1"/>
              </a:buClr>
              <a:buSzPts val="1800"/>
              <a:buChar char="•"/>
              <a:defRPr/>
            </a:lvl6pPr>
            <a:lvl7pPr marL="3360420" lvl="6" indent="-360045" algn="l">
              <a:lnSpc>
                <a:spcPct val="90000"/>
              </a:lnSpc>
              <a:spcBef>
                <a:spcPts val="525"/>
              </a:spcBef>
              <a:spcAft>
                <a:spcPts val="0"/>
              </a:spcAft>
              <a:buClr>
                <a:schemeClr val="dk1"/>
              </a:buClr>
              <a:buSzPts val="1800"/>
              <a:buChar char="•"/>
              <a:defRPr/>
            </a:lvl7pPr>
            <a:lvl8pPr marL="3840480" lvl="7" indent="-360045" algn="l">
              <a:lnSpc>
                <a:spcPct val="90000"/>
              </a:lnSpc>
              <a:spcBef>
                <a:spcPts val="525"/>
              </a:spcBef>
              <a:spcAft>
                <a:spcPts val="0"/>
              </a:spcAft>
              <a:buClr>
                <a:schemeClr val="dk1"/>
              </a:buClr>
              <a:buSzPts val="1800"/>
              <a:buChar char="•"/>
              <a:defRPr/>
            </a:lvl8pPr>
            <a:lvl9pPr marL="4320540" lvl="8" indent="-360045" algn="l">
              <a:lnSpc>
                <a:spcPct val="90000"/>
              </a:lnSpc>
              <a:spcBef>
                <a:spcPts val="525"/>
              </a:spcBef>
              <a:spcAft>
                <a:spcPts val="0"/>
              </a:spcAft>
              <a:buClr>
                <a:schemeClr val="dk1"/>
              </a:buClr>
              <a:buSzPts val="1800"/>
              <a:buChar char="•"/>
              <a:defRPr/>
            </a:lvl9pPr>
          </a:lstStyle>
          <a:p>
            <a:pPr lvl="0"/>
            <a:r>
              <a:rPr lang="it-IT"/>
              <a:t>Fare clic per modificare gli stili del testo dello schema</a:t>
            </a:r>
          </a:p>
        </p:txBody>
      </p:sp>
      <p:sp>
        <p:nvSpPr>
          <p:cNvPr id="69" name="Google Shape;69;p38"/>
          <p:cNvSpPr txBox="1">
            <a:spLocks noGrp="1"/>
          </p:cNvSpPr>
          <p:nvPr>
            <p:ph type="body" idx="3"/>
          </p:nvPr>
        </p:nvSpPr>
        <p:spPr>
          <a:xfrm>
            <a:off x="8641081" y="2353629"/>
            <a:ext cx="7256463" cy="1153477"/>
          </a:xfrm>
          <a:prstGeom prst="rect">
            <a:avLst/>
          </a:prstGeom>
          <a:noFill/>
          <a:ln>
            <a:noFill/>
          </a:ln>
        </p:spPr>
        <p:txBody>
          <a:bodyPr spcFirstLastPara="1" wrap="square" lIns="91425" tIns="45700" rIns="91425" bIns="45700" anchor="b" anchorCtr="0">
            <a:normAutofit/>
          </a:bodyPr>
          <a:lstStyle>
            <a:lvl1pPr marL="480060" lvl="0" indent="-240030" algn="l">
              <a:lnSpc>
                <a:spcPct val="90000"/>
              </a:lnSpc>
              <a:spcBef>
                <a:spcPts val="1050"/>
              </a:spcBef>
              <a:spcAft>
                <a:spcPts val="0"/>
              </a:spcAft>
              <a:buClr>
                <a:schemeClr val="dk1"/>
              </a:buClr>
              <a:buSzPts val="2400"/>
              <a:buNone/>
              <a:defRPr sz="2520" b="1"/>
            </a:lvl1pPr>
            <a:lvl2pPr marL="960120" lvl="1" indent="-240030" algn="l">
              <a:lnSpc>
                <a:spcPct val="90000"/>
              </a:lnSpc>
              <a:spcBef>
                <a:spcPts val="525"/>
              </a:spcBef>
              <a:spcAft>
                <a:spcPts val="0"/>
              </a:spcAft>
              <a:buClr>
                <a:schemeClr val="dk1"/>
              </a:buClr>
              <a:buSzPts val="2000"/>
              <a:buNone/>
              <a:defRPr sz="2100" b="1"/>
            </a:lvl2pPr>
            <a:lvl3pPr marL="1440180" lvl="2" indent="-240030" algn="l">
              <a:lnSpc>
                <a:spcPct val="90000"/>
              </a:lnSpc>
              <a:spcBef>
                <a:spcPts val="525"/>
              </a:spcBef>
              <a:spcAft>
                <a:spcPts val="0"/>
              </a:spcAft>
              <a:buClr>
                <a:schemeClr val="dk1"/>
              </a:buClr>
              <a:buSzPts val="1800"/>
              <a:buNone/>
              <a:defRPr sz="1890" b="1"/>
            </a:lvl3pPr>
            <a:lvl4pPr marL="1920240" lvl="3" indent="-240030" algn="l">
              <a:lnSpc>
                <a:spcPct val="90000"/>
              </a:lnSpc>
              <a:spcBef>
                <a:spcPts val="525"/>
              </a:spcBef>
              <a:spcAft>
                <a:spcPts val="0"/>
              </a:spcAft>
              <a:buClr>
                <a:schemeClr val="dk1"/>
              </a:buClr>
              <a:buSzPts val="1600"/>
              <a:buNone/>
              <a:defRPr sz="1680" b="1"/>
            </a:lvl4pPr>
            <a:lvl5pPr marL="2400300" lvl="4" indent="-240030" algn="l">
              <a:lnSpc>
                <a:spcPct val="90000"/>
              </a:lnSpc>
              <a:spcBef>
                <a:spcPts val="525"/>
              </a:spcBef>
              <a:spcAft>
                <a:spcPts val="0"/>
              </a:spcAft>
              <a:buClr>
                <a:schemeClr val="dk1"/>
              </a:buClr>
              <a:buSzPts val="1600"/>
              <a:buNone/>
              <a:defRPr sz="1680" b="1"/>
            </a:lvl5pPr>
            <a:lvl6pPr marL="2880360" lvl="5" indent="-240030" algn="l">
              <a:lnSpc>
                <a:spcPct val="90000"/>
              </a:lnSpc>
              <a:spcBef>
                <a:spcPts val="525"/>
              </a:spcBef>
              <a:spcAft>
                <a:spcPts val="0"/>
              </a:spcAft>
              <a:buClr>
                <a:schemeClr val="dk1"/>
              </a:buClr>
              <a:buSzPts val="1600"/>
              <a:buNone/>
              <a:defRPr sz="1680" b="1"/>
            </a:lvl6pPr>
            <a:lvl7pPr marL="3360420" lvl="6" indent="-240030" algn="l">
              <a:lnSpc>
                <a:spcPct val="90000"/>
              </a:lnSpc>
              <a:spcBef>
                <a:spcPts val="525"/>
              </a:spcBef>
              <a:spcAft>
                <a:spcPts val="0"/>
              </a:spcAft>
              <a:buClr>
                <a:schemeClr val="dk1"/>
              </a:buClr>
              <a:buSzPts val="1600"/>
              <a:buNone/>
              <a:defRPr sz="1680" b="1"/>
            </a:lvl7pPr>
            <a:lvl8pPr marL="3840480" lvl="7" indent="-240030" algn="l">
              <a:lnSpc>
                <a:spcPct val="90000"/>
              </a:lnSpc>
              <a:spcBef>
                <a:spcPts val="525"/>
              </a:spcBef>
              <a:spcAft>
                <a:spcPts val="0"/>
              </a:spcAft>
              <a:buClr>
                <a:schemeClr val="dk1"/>
              </a:buClr>
              <a:buSzPts val="1600"/>
              <a:buNone/>
              <a:defRPr sz="1680" b="1"/>
            </a:lvl8pPr>
            <a:lvl9pPr marL="4320540" lvl="8" indent="-240030" algn="l">
              <a:lnSpc>
                <a:spcPct val="90000"/>
              </a:lnSpc>
              <a:spcBef>
                <a:spcPts val="525"/>
              </a:spcBef>
              <a:spcAft>
                <a:spcPts val="0"/>
              </a:spcAft>
              <a:buClr>
                <a:schemeClr val="dk1"/>
              </a:buClr>
              <a:buSzPts val="1600"/>
              <a:buNone/>
              <a:defRPr sz="1680" b="1"/>
            </a:lvl9pPr>
          </a:lstStyle>
          <a:p>
            <a:pPr lvl="0"/>
            <a:r>
              <a:rPr lang="it-IT"/>
              <a:t>Fare clic per modificare gli stili del testo dello schema</a:t>
            </a:r>
          </a:p>
        </p:txBody>
      </p:sp>
      <p:sp>
        <p:nvSpPr>
          <p:cNvPr id="70" name="Google Shape;70;p38"/>
          <p:cNvSpPr txBox="1">
            <a:spLocks noGrp="1"/>
          </p:cNvSpPr>
          <p:nvPr>
            <p:ph type="body" idx="4"/>
          </p:nvPr>
        </p:nvSpPr>
        <p:spPr>
          <a:xfrm>
            <a:off x="8641081" y="3507106"/>
            <a:ext cx="7256463" cy="5158423"/>
          </a:xfrm>
          <a:prstGeom prst="rect">
            <a:avLst/>
          </a:prstGeom>
          <a:noFill/>
          <a:ln>
            <a:noFill/>
          </a:ln>
        </p:spPr>
        <p:txBody>
          <a:bodyPr spcFirstLastPara="1" wrap="square" lIns="91425" tIns="45700" rIns="91425" bIns="45700" anchor="t" anchorCtr="0">
            <a:normAutofit/>
          </a:bodyPr>
          <a:lstStyle>
            <a:lvl1pPr marL="480060" lvl="0" indent="-360045" algn="l">
              <a:lnSpc>
                <a:spcPct val="90000"/>
              </a:lnSpc>
              <a:spcBef>
                <a:spcPts val="1050"/>
              </a:spcBef>
              <a:spcAft>
                <a:spcPts val="0"/>
              </a:spcAft>
              <a:buClr>
                <a:schemeClr val="dk1"/>
              </a:buClr>
              <a:buSzPts val="1800"/>
              <a:buChar char="•"/>
              <a:defRPr/>
            </a:lvl1pPr>
            <a:lvl2pPr marL="960120" lvl="1" indent="-360045" algn="l">
              <a:lnSpc>
                <a:spcPct val="90000"/>
              </a:lnSpc>
              <a:spcBef>
                <a:spcPts val="525"/>
              </a:spcBef>
              <a:spcAft>
                <a:spcPts val="0"/>
              </a:spcAft>
              <a:buClr>
                <a:schemeClr val="dk1"/>
              </a:buClr>
              <a:buSzPts val="1800"/>
              <a:buChar char="•"/>
              <a:defRPr/>
            </a:lvl2pPr>
            <a:lvl3pPr marL="1440180" lvl="2" indent="-360045" algn="l">
              <a:lnSpc>
                <a:spcPct val="90000"/>
              </a:lnSpc>
              <a:spcBef>
                <a:spcPts val="525"/>
              </a:spcBef>
              <a:spcAft>
                <a:spcPts val="0"/>
              </a:spcAft>
              <a:buClr>
                <a:schemeClr val="dk1"/>
              </a:buClr>
              <a:buSzPts val="1800"/>
              <a:buChar char="•"/>
              <a:defRPr/>
            </a:lvl3pPr>
            <a:lvl4pPr marL="1920240" lvl="3" indent="-360045" algn="l">
              <a:lnSpc>
                <a:spcPct val="90000"/>
              </a:lnSpc>
              <a:spcBef>
                <a:spcPts val="525"/>
              </a:spcBef>
              <a:spcAft>
                <a:spcPts val="0"/>
              </a:spcAft>
              <a:buClr>
                <a:schemeClr val="dk1"/>
              </a:buClr>
              <a:buSzPts val="1800"/>
              <a:buChar char="•"/>
              <a:defRPr/>
            </a:lvl4pPr>
            <a:lvl5pPr marL="2400300" lvl="4" indent="-360045" algn="l">
              <a:lnSpc>
                <a:spcPct val="90000"/>
              </a:lnSpc>
              <a:spcBef>
                <a:spcPts val="525"/>
              </a:spcBef>
              <a:spcAft>
                <a:spcPts val="0"/>
              </a:spcAft>
              <a:buClr>
                <a:schemeClr val="dk1"/>
              </a:buClr>
              <a:buSzPts val="1800"/>
              <a:buChar char="•"/>
              <a:defRPr/>
            </a:lvl5pPr>
            <a:lvl6pPr marL="2880360" lvl="5" indent="-360045" algn="l">
              <a:lnSpc>
                <a:spcPct val="90000"/>
              </a:lnSpc>
              <a:spcBef>
                <a:spcPts val="525"/>
              </a:spcBef>
              <a:spcAft>
                <a:spcPts val="0"/>
              </a:spcAft>
              <a:buClr>
                <a:schemeClr val="dk1"/>
              </a:buClr>
              <a:buSzPts val="1800"/>
              <a:buChar char="•"/>
              <a:defRPr/>
            </a:lvl6pPr>
            <a:lvl7pPr marL="3360420" lvl="6" indent="-360045" algn="l">
              <a:lnSpc>
                <a:spcPct val="90000"/>
              </a:lnSpc>
              <a:spcBef>
                <a:spcPts val="525"/>
              </a:spcBef>
              <a:spcAft>
                <a:spcPts val="0"/>
              </a:spcAft>
              <a:buClr>
                <a:schemeClr val="dk1"/>
              </a:buClr>
              <a:buSzPts val="1800"/>
              <a:buChar char="•"/>
              <a:defRPr/>
            </a:lvl7pPr>
            <a:lvl8pPr marL="3840480" lvl="7" indent="-360045" algn="l">
              <a:lnSpc>
                <a:spcPct val="90000"/>
              </a:lnSpc>
              <a:spcBef>
                <a:spcPts val="525"/>
              </a:spcBef>
              <a:spcAft>
                <a:spcPts val="0"/>
              </a:spcAft>
              <a:buClr>
                <a:schemeClr val="dk1"/>
              </a:buClr>
              <a:buSzPts val="1800"/>
              <a:buChar char="•"/>
              <a:defRPr/>
            </a:lvl8pPr>
            <a:lvl9pPr marL="4320540" lvl="8" indent="-360045" algn="l">
              <a:lnSpc>
                <a:spcPct val="90000"/>
              </a:lnSpc>
              <a:spcBef>
                <a:spcPts val="525"/>
              </a:spcBef>
              <a:spcAft>
                <a:spcPts val="0"/>
              </a:spcAft>
              <a:buClr>
                <a:schemeClr val="dk1"/>
              </a:buClr>
              <a:buSzPts val="1800"/>
              <a:buChar char="•"/>
              <a:defRPr/>
            </a:lvl9pPr>
          </a:lstStyle>
          <a:p>
            <a:pPr lvl="0"/>
            <a:r>
              <a:rPr lang="it-IT"/>
              <a:t>Fare clic per modificare gli stili del testo dello schema</a:t>
            </a:r>
          </a:p>
        </p:txBody>
      </p:sp>
      <p:sp>
        <p:nvSpPr>
          <p:cNvPr id="71" name="Google Shape;71;p38"/>
          <p:cNvSpPr txBox="1">
            <a:spLocks noGrp="1"/>
          </p:cNvSpPr>
          <p:nvPr>
            <p:ph type="dt" idx="10"/>
          </p:nvPr>
        </p:nvSpPr>
        <p:spPr>
          <a:xfrm>
            <a:off x="1173480" y="8898892"/>
            <a:ext cx="3840480" cy="5111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8"/>
          <p:cNvSpPr txBox="1">
            <a:spLocks noGrp="1"/>
          </p:cNvSpPr>
          <p:nvPr>
            <p:ph type="ftr" idx="11"/>
          </p:nvPr>
        </p:nvSpPr>
        <p:spPr>
          <a:xfrm>
            <a:off x="5654040" y="8898892"/>
            <a:ext cx="5760720" cy="51117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8"/>
          <p:cNvSpPr txBox="1">
            <a:spLocks noGrp="1"/>
          </p:cNvSpPr>
          <p:nvPr>
            <p:ph type="sldNum" idx="12"/>
          </p:nvPr>
        </p:nvSpPr>
        <p:spPr>
          <a:xfrm>
            <a:off x="12054840" y="8898892"/>
            <a:ext cx="3840480" cy="5111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509689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olo titolo" type="titleOnly">
  <p:cSld name="Solo titolo">
    <p:spTree>
      <p:nvGrpSpPr>
        <p:cNvPr id="1" name="Shape 74"/>
        <p:cNvGrpSpPr/>
        <p:nvPr/>
      </p:nvGrpSpPr>
      <p:grpSpPr>
        <a:xfrm>
          <a:off x="0" y="0"/>
          <a:ext cx="0" cy="0"/>
          <a:chOff x="0" y="0"/>
          <a:chExt cx="0" cy="0"/>
        </a:xfrm>
      </p:grpSpPr>
      <p:sp>
        <p:nvSpPr>
          <p:cNvPr id="75" name="Google Shape;75;p39"/>
          <p:cNvSpPr txBox="1">
            <a:spLocks noGrp="1"/>
          </p:cNvSpPr>
          <p:nvPr>
            <p:ph type="title"/>
          </p:nvPr>
        </p:nvSpPr>
        <p:spPr>
          <a:xfrm>
            <a:off x="1173480" y="511176"/>
            <a:ext cx="14721840" cy="18557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it-IT"/>
              <a:t>Fare clic per modificare lo stile del titolo dello schema</a:t>
            </a:r>
            <a:endParaRPr/>
          </a:p>
        </p:txBody>
      </p:sp>
      <p:sp>
        <p:nvSpPr>
          <p:cNvPr id="76" name="Google Shape;76;p39"/>
          <p:cNvSpPr txBox="1">
            <a:spLocks noGrp="1"/>
          </p:cNvSpPr>
          <p:nvPr>
            <p:ph type="dt" idx="10"/>
          </p:nvPr>
        </p:nvSpPr>
        <p:spPr>
          <a:xfrm>
            <a:off x="1173480" y="8898892"/>
            <a:ext cx="3840480" cy="5111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9"/>
          <p:cNvSpPr txBox="1">
            <a:spLocks noGrp="1"/>
          </p:cNvSpPr>
          <p:nvPr>
            <p:ph type="ftr" idx="11"/>
          </p:nvPr>
        </p:nvSpPr>
        <p:spPr>
          <a:xfrm>
            <a:off x="5654040" y="8898892"/>
            <a:ext cx="5760720" cy="51117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9"/>
          <p:cNvSpPr txBox="1">
            <a:spLocks noGrp="1"/>
          </p:cNvSpPr>
          <p:nvPr>
            <p:ph type="sldNum" idx="12"/>
          </p:nvPr>
        </p:nvSpPr>
        <p:spPr>
          <a:xfrm>
            <a:off x="12054840" y="8898892"/>
            <a:ext cx="3840480" cy="5111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12667539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uto con didascalia" type="objTx">
  <p:cSld name="Contenuto con didascalia">
    <p:spTree>
      <p:nvGrpSpPr>
        <p:cNvPr id="1" name="Shape 83"/>
        <p:cNvGrpSpPr/>
        <p:nvPr/>
      </p:nvGrpSpPr>
      <p:grpSpPr>
        <a:xfrm>
          <a:off x="0" y="0"/>
          <a:ext cx="0" cy="0"/>
          <a:chOff x="0" y="0"/>
          <a:chExt cx="0" cy="0"/>
        </a:xfrm>
      </p:grpSpPr>
      <p:sp>
        <p:nvSpPr>
          <p:cNvPr id="84" name="Google Shape;84;p41"/>
          <p:cNvSpPr txBox="1">
            <a:spLocks noGrp="1"/>
          </p:cNvSpPr>
          <p:nvPr>
            <p:ph type="title"/>
          </p:nvPr>
        </p:nvSpPr>
        <p:spPr>
          <a:xfrm>
            <a:off x="1175705" y="640080"/>
            <a:ext cx="5505132" cy="22402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36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it-IT"/>
              <a:t>Fare clic per modificare lo stile del titolo dello schema</a:t>
            </a:r>
            <a:endParaRPr/>
          </a:p>
        </p:txBody>
      </p:sp>
      <p:sp>
        <p:nvSpPr>
          <p:cNvPr id="85" name="Google Shape;85;p41"/>
          <p:cNvSpPr txBox="1">
            <a:spLocks noGrp="1"/>
          </p:cNvSpPr>
          <p:nvPr>
            <p:ph type="body" idx="1"/>
          </p:nvPr>
        </p:nvSpPr>
        <p:spPr>
          <a:xfrm>
            <a:off x="7256463" y="1382397"/>
            <a:ext cx="8641080" cy="6823075"/>
          </a:xfrm>
          <a:prstGeom prst="rect">
            <a:avLst/>
          </a:prstGeom>
          <a:noFill/>
          <a:ln>
            <a:noFill/>
          </a:ln>
        </p:spPr>
        <p:txBody>
          <a:bodyPr spcFirstLastPara="1" wrap="square" lIns="91425" tIns="45700" rIns="91425" bIns="45700" anchor="t" anchorCtr="0">
            <a:normAutofit/>
          </a:bodyPr>
          <a:lstStyle>
            <a:lvl1pPr marL="480060" lvl="0" indent="-453390" algn="l">
              <a:lnSpc>
                <a:spcPct val="90000"/>
              </a:lnSpc>
              <a:spcBef>
                <a:spcPts val="1050"/>
              </a:spcBef>
              <a:spcAft>
                <a:spcPts val="0"/>
              </a:spcAft>
              <a:buClr>
                <a:schemeClr val="dk1"/>
              </a:buClr>
              <a:buSzPts val="3200"/>
              <a:buChar char="•"/>
              <a:defRPr sz="3360"/>
            </a:lvl1pPr>
            <a:lvl2pPr marL="960120" lvl="1" indent="-426720" algn="l">
              <a:lnSpc>
                <a:spcPct val="90000"/>
              </a:lnSpc>
              <a:spcBef>
                <a:spcPts val="525"/>
              </a:spcBef>
              <a:spcAft>
                <a:spcPts val="0"/>
              </a:spcAft>
              <a:buClr>
                <a:schemeClr val="dk1"/>
              </a:buClr>
              <a:buSzPts val="2800"/>
              <a:buChar char="•"/>
              <a:defRPr sz="2940"/>
            </a:lvl2pPr>
            <a:lvl3pPr marL="1440180" lvl="2" indent="-400050" algn="l">
              <a:lnSpc>
                <a:spcPct val="90000"/>
              </a:lnSpc>
              <a:spcBef>
                <a:spcPts val="525"/>
              </a:spcBef>
              <a:spcAft>
                <a:spcPts val="0"/>
              </a:spcAft>
              <a:buClr>
                <a:schemeClr val="dk1"/>
              </a:buClr>
              <a:buSzPts val="2400"/>
              <a:buChar char="•"/>
              <a:defRPr sz="2520"/>
            </a:lvl3pPr>
            <a:lvl4pPr marL="1920240" lvl="3" indent="-373380" algn="l">
              <a:lnSpc>
                <a:spcPct val="90000"/>
              </a:lnSpc>
              <a:spcBef>
                <a:spcPts val="525"/>
              </a:spcBef>
              <a:spcAft>
                <a:spcPts val="0"/>
              </a:spcAft>
              <a:buClr>
                <a:schemeClr val="dk1"/>
              </a:buClr>
              <a:buSzPts val="2000"/>
              <a:buChar char="•"/>
              <a:defRPr sz="2100"/>
            </a:lvl4pPr>
            <a:lvl5pPr marL="2400300" lvl="4" indent="-373380" algn="l">
              <a:lnSpc>
                <a:spcPct val="90000"/>
              </a:lnSpc>
              <a:spcBef>
                <a:spcPts val="525"/>
              </a:spcBef>
              <a:spcAft>
                <a:spcPts val="0"/>
              </a:spcAft>
              <a:buClr>
                <a:schemeClr val="dk1"/>
              </a:buClr>
              <a:buSzPts val="2000"/>
              <a:buChar char="•"/>
              <a:defRPr sz="2100"/>
            </a:lvl5pPr>
            <a:lvl6pPr marL="2880360" lvl="5" indent="-373380" algn="l">
              <a:lnSpc>
                <a:spcPct val="90000"/>
              </a:lnSpc>
              <a:spcBef>
                <a:spcPts val="525"/>
              </a:spcBef>
              <a:spcAft>
                <a:spcPts val="0"/>
              </a:spcAft>
              <a:buClr>
                <a:schemeClr val="dk1"/>
              </a:buClr>
              <a:buSzPts val="2000"/>
              <a:buChar char="•"/>
              <a:defRPr sz="2100"/>
            </a:lvl6pPr>
            <a:lvl7pPr marL="3360420" lvl="6" indent="-373380" algn="l">
              <a:lnSpc>
                <a:spcPct val="90000"/>
              </a:lnSpc>
              <a:spcBef>
                <a:spcPts val="525"/>
              </a:spcBef>
              <a:spcAft>
                <a:spcPts val="0"/>
              </a:spcAft>
              <a:buClr>
                <a:schemeClr val="dk1"/>
              </a:buClr>
              <a:buSzPts val="2000"/>
              <a:buChar char="•"/>
              <a:defRPr sz="2100"/>
            </a:lvl7pPr>
            <a:lvl8pPr marL="3840480" lvl="7" indent="-373380" algn="l">
              <a:lnSpc>
                <a:spcPct val="90000"/>
              </a:lnSpc>
              <a:spcBef>
                <a:spcPts val="525"/>
              </a:spcBef>
              <a:spcAft>
                <a:spcPts val="0"/>
              </a:spcAft>
              <a:buClr>
                <a:schemeClr val="dk1"/>
              </a:buClr>
              <a:buSzPts val="2000"/>
              <a:buChar char="•"/>
              <a:defRPr sz="2100"/>
            </a:lvl8pPr>
            <a:lvl9pPr marL="4320540" lvl="8" indent="-373380" algn="l">
              <a:lnSpc>
                <a:spcPct val="90000"/>
              </a:lnSpc>
              <a:spcBef>
                <a:spcPts val="525"/>
              </a:spcBef>
              <a:spcAft>
                <a:spcPts val="0"/>
              </a:spcAft>
              <a:buClr>
                <a:schemeClr val="dk1"/>
              </a:buClr>
              <a:buSzPts val="2000"/>
              <a:buChar char="•"/>
              <a:defRPr sz="2100"/>
            </a:lvl9pPr>
          </a:lstStyle>
          <a:p>
            <a:pPr lvl="0"/>
            <a:r>
              <a:rPr lang="it-IT"/>
              <a:t>Fare clic per modificare gli stili del testo dello schema</a:t>
            </a:r>
          </a:p>
        </p:txBody>
      </p:sp>
      <p:sp>
        <p:nvSpPr>
          <p:cNvPr id="86" name="Google Shape;86;p41"/>
          <p:cNvSpPr txBox="1">
            <a:spLocks noGrp="1"/>
          </p:cNvSpPr>
          <p:nvPr>
            <p:ph type="body" idx="2"/>
          </p:nvPr>
        </p:nvSpPr>
        <p:spPr>
          <a:xfrm>
            <a:off x="1175705" y="2880360"/>
            <a:ext cx="5505132" cy="5336223"/>
          </a:xfrm>
          <a:prstGeom prst="rect">
            <a:avLst/>
          </a:prstGeom>
          <a:noFill/>
          <a:ln>
            <a:noFill/>
          </a:ln>
        </p:spPr>
        <p:txBody>
          <a:bodyPr spcFirstLastPara="1" wrap="square" lIns="91425" tIns="45700" rIns="91425" bIns="45700" anchor="t" anchorCtr="0">
            <a:normAutofit/>
          </a:bodyPr>
          <a:lstStyle>
            <a:lvl1pPr marL="480060" lvl="0" indent="-240030" algn="l">
              <a:lnSpc>
                <a:spcPct val="90000"/>
              </a:lnSpc>
              <a:spcBef>
                <a:spcPts val="1050"/>
              </a:spcBef>
              <a:spcAft>
                <a:spcPts val="0"/>
              </a:spcAft>
              <a:buClr>
                <a:schemeClr val="dk1"/>
              </a:buClr>
              <a:buSzPts val="1600"/>
              <a:buNone/>
              <a:defRPr sz="1680"/>
            </a:lvl1pPr>
            <a:lvl2pPr marL="960120" lvl="1" indent="-240030" algn="l">
              <a:lnSpc>
                <a:spcPct val="90000"/>
              </a:lnSpc>
              <a:spcBef>
                <a:spcPts val="525"/>
              </a:spcBef>
              <a:spcAft>
                <a:spcPts val="0"/>
              </a:spcAft>
              <a:buClr>
                <a:schemeClr val="dk1"/>
              </a:buClr>
              <a:buSzPts val="1400"/>
              <a:buNone/>
              <a:defRPr sz="1470"/>
            </a:lvl2pPr>
            <a:lvl3pPr marL="1440180" lvl="2" indent="-240030" algn="l">
              <a:lnSpc>
                <a:spcPct val="90000"/>
              </a:lnSpc>
              <a:spcBef>
                <a:spcPts val="525"/>
              </a:spcBef>
              <a:spcAft>
                <a:spcPts val="0"/>
              </a:spcAft>
              <a:buClr>
                <a:schemeClr val="dk1"/>
              </a:buClr>
              <a:buSzPts val="1200"/>
              <a:buNone/>
              <a:defRPr sz="1260"/>
            </a:lvl3pPr>
            <a:lvl4pPr marL="1920240" lvl="3" indent="-240030" algn="l">
              <a:lnSpc>
                <a:spcPct val="90000"/>
              </a:lnSpc>
              <a:spcBef>
                <a:spcPts val="525"/>
              </a:spcBef>
              <a:spcAft>
                <a:spcPts val="0"/>
              </a:spcAft>
              <a:buClr>
                <a:schemeClr val="dk1"/>
              </a:buClr>
              <a:buSzPts val="1000"/>
              <a:buNone/>
              <a:defRPr sz="1050"/>
            </a:lvl4pPr>
            <a:lvl5pPr marL="2400300" lvl="4" indent="-240030" algn="l">
              <a:lnSpc>
                <a:spcPct val="90000"/>
              </a:lnSpc>
              <a:spcBef>
                <a:spcPts val="525"/>
              </a:spcBef>
              <a:spcAft>
                <a:spcPts val="0"/>
              </a:spcAft>
              <a:buClr>
                <a:schemeClr val="dk1"/>
              </a:buClr>
              <a:buSzPts val="1000"/>
              <a:buNone/>
              <a:defRPr sz="1050"/>
            </a:lvl5pPr>
            <a:lvl6pPr marL="2880360" lvl="5" indent="-240030" algn="l">
              <a:lnSpc>
                <a:spcPct val="90000"/>
              </a:lnSpc>
              <a:spcBef>
                <a:spcPts val="525"/>
              </a:spcBef>
              <a:spcAft>
                <a:spcPts val="0"/>
              </a:spcAft>
              <a:buClr>
                <a:schemeClr val="dk1"/>
              </a:buClr>
              <a:buSzPts val="1000"/>
              <a:buNone/>
              <a:defRPr sz="1050"/>
            </a:lvl6pPr>
            <a:lvl7pPr marL="3360420" lvl="6" indent="-240030" algn="l">
              <a:lnSpc>
                <a:spcPct val="90000"/>
              </a:lnSpc>
              <a:spcBef>
                <a:spcPts val="525"/>
              </a:spcBef>
              <a:spcAft>
                <a:spcPts val="0"/>
              </a:spcAft>
              <a:buClr>
                <a:schemeClr val="dk1"/>
              </a:buClr>
              <a:buSzPts val="1000"/>
              <a:buNone/>
              <a:defRPr sz="1050"/>
            </a:lvl7pPr>
            <a:lvl8pPr marL="3840480" lvl="7" indent="-240030" algn="l">
              <a:lnSpc>
                <a:spcPct val="90000"/>
              </a:lnSpc>
              <a:spcBef>
                <a:spcPts val="525"/>
              </a:spcBef>
              <a:spcAft>
                <a:spcPts val="0"/>
              </a:spcAft>
              <a:buClr>
                <a:schemeClr val="dk1"/>
              </a:buClr>
              <a:buSzPts val="1000"/>
              <a:buNone/>
              <a:defRPr sz="1050"/>
            </a:lvl8pPr>
            <a:lvl9pPr marL="4320540" lvl="8" indent="-240030" algn="l">
              <a:lnSpc>
                <a:spcPct val="90000"/>
              </a:lnSpc>
              <a:spcBef>
                <a:spcPts val="525"/>
              </a:spcBef>
              <a:spcAft>
                <a:spcPts val="0"/>
              </a:spcAft>
              <a:buClr>
                <a:schemeClr val="dk1"/>
              </a:buClr>
              <a:buSzPts val="1000"/>
              <a:buNone/>
              <a:defRPr sz="1050"/>
            </a:lvl9pPr>
          </a:lstStyle>
          <a:p>
            <a:pPr lvl="0"/>
            <a:r>
              <a:rPr lang="it-IT"/>
              <a:t>Fare clic per modificare gli stili del testo dello schema</a:t>
            </a:r>
          </a:p>
        </p:txBody>
      </p:sp>
      <p:sp>
        <p:nvSpPr>
          <p:cNvPr id="87" name="Google Shape;87;p41"/>
          <p:cNvSpPr txBox="1">
            <a:spLocks noGrp="1"/>
          </p:cNvSpPr>
          <p:nvPr>
            <p:ph type="dt" idx="10"/>
          </p:nvPr>
        </p:nvSpPr>
        <p:spPr>
          <a:xfrm>
            <a:off x="1173480" y="8898892"/>
            <a:ext cx="3840480" cy="5111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41"/>
          <p:cNvSpPr txBox="1">
            <a:spLocks noGrp="1"/>
          </p:cNvSpPr>
          <p:nvPr>
            <p:ph type="ftr" idx="11"/>
          </p:nvPr>
        </p:nvSpPr>
        <p:spPr>
          <a:xfrm>
            <a:off x="5654040" y="8898892"/>
            <a:ext cx="5760720" cy="51117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1"/>
          <p:cNvSpPr txBox="1">
            <a:spLocks noGrp="1"/>
          </p:cNvSpPr>
          <p:nvPr>
            <p:ph type="sldNum" idx="12"/>
          </p:nvPr>
        </p:nvSpPr>
        <p:spPr>
          <a:xfrm>
            <a:off x="12054840" y="8898892"/>
            <a:ext cx="3840480" cy="5111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935959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Immagine con didascalia" type="picTx">
  <p:cSld name="Immagine con didascalia">
    <p:spTree>
      <p:nvGrpSpPr>
        <p:cNvPr id="1" name="Shape 90"/>
        <p:cNvGrpSpPr/>
        <p:nvPr/>
      </p:nvGrpSpPr>
      <p:grpSpPr>
        <a:xfrm>
          <a:off x="0" y="0"/>
          <a:ext cx="0" cy="0"/>
          <a:chOff x="0" y="0"/>
          <a:chExt cx="0" cy="0"/>
        </a:xfrm>
      </p:grpSpPr>
      <p:sp>
        <p:nvSpPr>
          <p:cNvPr id="91" name="Google Shape;91;p42"/>
          <p:cNvSpPr txBox="1">
            <a:spLocks noGrp="1"/>
          </p:cNvSpPr>
          <p:nvPr>
            <p:ph type="title"/>
          </p:nvPr>
        </p:nvSpPr>
        <p:spPr>
          <a:xfrm>
            <a:off x="1175705" y="640080"/>
            <a:ext cx="5505132" cy="22402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36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it-IT"/>
              <a:t>Fare clic per modificare lo stile del titolo dello schema</a:t>
            </a:r>
            <a:endParaRPr/>
          </a:p>
        </p:txBody>
      </p:sp>
      <p:sp>
        <p:nvSpPr>
          <p:cNvPr id="92" name="Google Shape;92;p42"/>
          <p:cNvSpPr>
            <a:spLocks noGrp="1"/>
          </p:cNvSpPr>
          <p:nvPr>
            <p:ph type="pic" idx="2"/>
          </p:nvPr>
        </p:nvSpPr>
        <p:spPr>
          <a:xfrm>
            <a:off x="7256463" y="1382397"/>
            <a:ext cx="8641080" cy="6823075"/>
          </a:xfrm>
          <a:prstGeom prst="rect">
            <a:avLst/>
          </a:prstGeom>
          <a:noFill/>
          <a:ln>
            <a:noFill/>
          </a:ln>
        </p:spPr>
      </p:sp>
      <p:sp>
        <p:nvSpPr>
          <p:cNvPr id="93" name="Google Shape;93;p42"/>
          <p:cNvSpPr txBox="1">
            <a:spLocks noGrp="1"/>
          </p:cNvSpPr>
          <p:nvPr>
            <p:ph type="body" idx="1"/>
          </p:nvPr>
        </p:nvSpPr>
        <p:spPr>
          <a:xfrm>
            <a:off x="1175705" y="2880360"/>
            <a:ext cx="5505132" cy="5336223"/>
          </a:xfrm>
          <a:prstGeom prst="rect">
            <a:avLst/>
          </a:prstGeom>
          <a:noFill/>
          <a:ln>
            <a:noFill/>
          </a:ln>
        </p:spPr>
        <p:txBody>
          <a:bodyPr spcFirstLastPara="1" wrap="square" lIns="91425" tIns="45700" rIns="91425" bIns="45700" anchor="t" anchorCtr="0">
            <a:normAutofit/>
          </a:bodyPr>
          <a:lstStyle>
            <a:lvl1pPr marL="480060" lvl="0" indent="-240030" algn="l">
              <a:lnSpc>
                <a:spcPct val="90000"/>
              </a:lnSpc>
              <a:spcBef>
                <a:spcPts val="1050"/>
              </a:spcBef>
              <a:spcAft>
                <a:spcPts val="0"/>
              </a:spcAft>
              <a:buClr>
                <a:schemeClr val="dk1"/>
              </a:buClr>
              <a:buSzPts val="1600"/>
              <a:buNone/>
              <a:defRPr sz="1680"/>
            </a:lvl1pPr>
            <a:lvl2pPr marL="960120" lvl="1" indent="-240030" algn="l">
              <a:lnSpc>
                <a:spcPct val="90000"/>
              </a:lnSpc>
              <a:spcBef>
                <a:spcPts val="525"/>
              </a:spcBef>
              <a:spcAft>
                <a:spcPts val="0"/>
              </a:spcAft>
              <a:buClr>
                <a:schemeClr val="dk1"/>
              </a:buClr>
              <a:buSzPts val="1400"/>
              <a:buNone/>
              <a:defRPr sz="1470"/>
            </a:lvl2pPr>
            <a:lvl3pPr marL="1440180" lvl="2" indent="-240030" algn="l">
              <a:lnSpc>
                <a:spcPct val="90000"/>
              </a:lnSpc>
              <a:spcBef>
                <a:spcPts val="525"/>
              </a:spcBef>
              <a:spcAft>
                <a:spcPts val="0"/>
              </a:spcAft>
              <a:buClr>
                <a:schemeClr val="dk1"/>
              </a:buClr>
              <a:buSzPts val="1200"/>
              <a:buNone/>
              <a:defRPr sz="1260"/>
            </a:lvl3pPr>
            <a:lvl4pPr marL="1920240" lvl="3" indent="-240030" algn="l">
              <a:lnSpc>
                <a:spcPct val="90000"/>
              </a:lnSpc>
              <a:spcBef>
                <a:spcPts val="525"/>
              </a:spcBef>
              <a:spcAft>
                <a:spcPts val="0"/>
              </a:spcAft>
              <a:buClr>
                <a:schemeClr val="dk1"/>
              </a:buClr>
              <a:buSzPts val="1000"/>
              <a:buNone/>
              <a:defRPr sz="1050"/>
            </a:lvl4pPr>
            <a:lvl5pPr marL="2400300" lvl="4" indent="-240030" algn="l">
              <a:lnSpc>
                <a:spcPct val="90000"/>
              </a:lnSpc>
              <a:spcBef>
                <a:spcPts val="525"/>
              </a:spcBef>
              <a:spcAft>
                <a:spcPts val="0"/>
              </a:spcAft>
              <a:buClr>
                <a:schemeClr val="dk1"/>
              </a:buClr>
              <a:buSzPts val="1000"/>
              <a:buNone/>
              <a:defRPr sz="1050"/>
            </a:lvl5pPr>
            <a:lvl6pPr marL="2880360" lvl="5" indent="-240030" algn="l">
              <a:lnSpc>
                <a:spcPct val="90000"/>
              </a:lnSpc>
              <a:spcBef>
                <a:spcPts val="525"/>
              </a:spcBef>
              <a:spcAft>
                <a:spcPts val="0"/>
              </a:spcAft>
              <a:buClr>
                <a:schemeClr val="dk1"/>
              </a:buClr>
              <a:buSzPts val="1000"/>
              <a:buNone/>
              <a:defRPr sz="1050"/>
            </a:lvl6pPr>
            <a:lvl7pPr marL="3360420" lvl="6" indent="-240030" algn="l">
              <a:lnSpc>
                <a:spcPct val="90000"/>
              </a:lnSpc>
              <a:spcBef>
                <a:spcPts val="525"/>
              </a:spcBef>
              <a:spcAft>
                <a:spcPts val="0"/>
              </a:spcAft>
              <a:buClr>
                <a:schemeClr val="dk1"/>
              </a:buClr>
              <a:buSzPts val="1000"/>
              <a:buNone/>
              <a:defRPr sz="1050"/>
            </a:lvl7pPr>
            <a:lvl8pPr marL="3840480" lvl="7" indent="-240030" algn="l">
              <a:lnSpc>
                <a:spcPct val="90000"/>
              </a:lnSpc>
              <a:spcBef>
                <a:spcPts val="525"/>
              </a:spcBef>
              <a:spcAft>
                <a:spcPts val="0"/>
              </a:spcAft>
              <a:buClr>
                <a:schemeClr val="dk1"/>
              </a:buClr>
              <a:buSzPts val="1000"/>
              <a:buNone/>
              <a:defRPr sz="1050"/>
            </a:lvl8pPr>
            <a:lvl9pPr marL="4320540" lvl="8" indent="-240030" algn="l">
              <a:lnSpc>
                <a:spcPct val="90000"/>
              </a:lnSpc>
              <a:spcBef>
                <a:spcPts val="525"/>
              </a:spcBef>
              <a:spcAft>
                <a:spcPts val="0"/>
              </a:spcAft>
              <a:buClr>
                <a:schemeClr val="dk1"/>
              </a:buClr>
              <a:buSzPts val="1000"/>
              <a:buNone/>
              <a:defRPr sz="1050"/>
            </a:lvl9pPr>
          </a:lstStyle>
          <a:p>
            <a:pPr lvl="0"/>
            <a:r>
              <a:rPr lang="it-IT"/>
              <a:t>Fare clic per modificare gli stili del testo dello schema</a:t>
            </a:r>
          </a:p>
        </p:txBody>
      </p:sp>
      <p:sp>
        <p:nvSpPr>
          <p:cNvPr id="94" name="Google Shape;94;p42"/>
          <p:cNvSpPr txBox="1">
            <a:spLocks noGrp="1"/>
          </p:cNvSpPr>
          <p:nvPr>
            <p:ph type="dt" idx="10"/>
          </p:nvPr>
        </p:nvSpPr>
        <p:spPr>
          <a:xfrm>
            <a:off x="1173480" y="8898892"/>
            <a:ext cx="3840480" cy="5111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42"/>
          <p:cNvSpPr txBox="1">
            <a:spLocks noGrp="1"/>
          </p:cNvSpPr>
          <p:nvPr>
            <p:ph type="ftr" idx="11"/>
          </p:nvPr>
        </p:nvSpPr>
        <p:spPr>
          <a:xfrm>
            <a:off x="5654040" y="8898892"/>
            <a:ext cx="5760720" cy="51117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42"/>
          <p:cNvSpPr txBox="1">
            <a:spLocks noGrp="1"/>
          </p:cNvSpPr>
          <p:nvPr>
            <p:ph type="sldNum" idx="12"/>
          </p:nvPr>
        </p:nvSpPr>
        <p:spPr>
          <a:xfrm>
            <a:off x="12054840" y="8898892"/>
            <a:ext cx="3840480" cy="5111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12308838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olo e testo verticale" type="vertTx">
  <p:cSld name="Titolo e testo verticale">
    <p:spTree>
      <p:nvGrpSpPr>
        <p:cNvPr id="1" name="Shape 97"/>
        <p:cNvGrpSpPr/>
        <p:nvPr/>
      </p:nvGrpSpPr>
      <p:grpSpPr>
        <a:xfrm>
          <a:off x="0" y="0"/>
          <a:ext cx="0" cy="0"/>
          <a:chOff x="0" y="0"/>
          <a:chExt cx="0" cy="0"/>
        </a:xfrm>
      </p:grpSpPr>
      <p:sp>
        <p:nvSpPr>
          <p:cNvPr id="98" name="Google Shape;98;p43"/>
          <p:cNvSpPr txBox="1">
            <a:spLocks noGrp="1"/>
          </p:cNvSpPr>
          <p:nvPr>
            <p:ph type="title"/>
          </p:nvPr>
        </p:nvSpPr>
        <p:spPr>
          <a:xfrm>
            <a:off x="1173480" y="511176"/>
            <a:ext cx="14721840" cy="18557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it-IT"/>
              <a:t>Fare clic per modificare lo stile del titolo dello schema</a:t>
            </a:r>
            <a:endParaRPr/>
          </a:p>
        </p:txBody>
      </p:sp>
      <p:sp>
        <p:nvSpPr>
          <p:cNvPr id="99" name="Google Shape;99;p43"/>
          <p:cNvSpPr txBox="1">
            <a:spLocks noGrp="1"/>
          </p:cNvSpPr>
          <p:nvPr>
            <p:ph type="body" idx="1"/>
          </p:nvPr>
        </p:nvSpPr>
        <p:spPr>
          <a:xfrm rot="5400000">
            <a:off x="5488465" y="-1759108"/>
            <a:ext cx="6091873" cy="14721840"/>
          </a:xfrm>
          <a:prstGeom prst="rect">
            <a:avLst/>
          </a:prstGeom>
          <a:noFill/>
          <a:ln>
            <a:noFill/>
          </a:ln>
        </p:spPr>
        <p:txBody>
          <a:bodyPr spcFirstLastPara="1" wrap="square" lIns="91425" tIns="45700" rIns="91425" bIns="45700" anchor="t" anchorCtr="0">
            <a:normAutofit/>
          </a:bodyPr>
          <a:lstStyle>
            <a:lvl1pPr marL="480060" lvl="0" indent="-360045" algn="l">
              <a:lnSpc>
                <a:spcPct val="90000"/>
              </a:lnSpc>
              <a:spcBef>
                <a:spcPts val="1050"/>
              </a:spcBef>
              <a:spcAft>
                <a:spcPts val="0"/>
              </a:spcAft>
              <a:buClr>
                <a:schemeClr val="dk1"/>
              </a:buClr>
              <a:buSzPts val="1800"/>
              <a:buChar char="•"/>
              <a:defRPr/>
            </a:lvl1pPr>
            <a:lvl2pPr marL="960120" lvl="1" indent="-360045" algn="l">
              <a:lnSpc>
                <a:spcPct val="90000"/>
              </a:lnSpc>
              <a:spcBef>
                <a:spcPts val="525"/>
              </a:spcBef>
              <a:spcAft>
                <a:spcPts val="0"/>
              </a:spcAft>
              <a:buClr>
                <a:schemeClr val="dk1"/>
              </a:buClr>
              <a:buSzPts val="1800"/>
              <a:buChar char="•"/>
              <a:defRPr/>
            </a:lvl2pPr>
            <a:lvl3pPr marL="1440180" lvl="2" indent="-360045" algn="l">
              <a:lnSpc>
                <a:spcPct val="90000"/>
              </a:lnSpc>
              <a:spcBef>
                <a:spcPts val="525"/>
              </a:spcBef>
              <a:spcAft>
                <a:spcPts val="0"/>
              </a:spcAft>
              <a:buClr>
                <a:schemeClr val="dk1"/>
              </a:buClr>
              <a:buSzPts val="1800"/>
              <a:buChar char="•"/>
              <a:defRPr/>
            </a:lvl3pPr>
            <a:lvl4pPr marL="1920240" lvl="3" indent="-360045" algn="l">
              <a:lnSpc>
                <a:spcPct val="90000"/>
              </a:lnSpc>
              <a:spcBef>
                <a:spcPts val="525"/>
              </a:spcBef>
              <a:spcAft>
                <a:spcPts val="0"/>
              </a:spcAft>
              <a:buClr>
                <a:schemeClr val="dk1"/>
              </a:buClr>
              <a:buSzPts val="1800"/>
              <a:buChar char="•"/>
              <a:defRPr/>
            </a:lvl4pPr>
            <a:lvl5pPr marL="2400300" lvl="4" indent="-360045" algn="l">
              <a:lnSpc>
                <a:spcPct val="90000"/>
              </a:lnSpc>
              <a:spcBef>
                <a:spcPts val="525"/>
              </a:spcBef>
              <a:spcAft>
                <a:spcPts val="0"/>
              </a:spcAft>
              <a:buClr>
                <a:schemeClr val="dk1"/>
              </a:buClr>
              <a:buSzPts val="1800"/>
              <a:buChar char="•"/>
              <a:defRPr/>
            </a:lvl5pPr>
            <a:lvl6pPr marL="2880360" lvl="5" indent="-360045" algn="l">
              <a:lnSpc>
                <a:spcPct val="90000"/>
              </a:lnSpc>
              <a:spcBef>
                <a:spcPts val="525"/>
              </a:spcBef>
              <a:spcAft>
                <a:spcPts val="0"/>
              </a:spcAft>
              <a:buClr>
                <a:schemeClr val="dk1"/>
              </a:buClr>
              <a:buSzPts val="1800"/>
              <a:buChar char="•"/>
              <a:defRPr/>
            </a:lvl6pPr>
            <a:lvl7pPr marL="3360420" lvl="6" indent="-360045" algn="l">
              <a:lnSpc>
                <a:spcPct val="90000"/>
              </a:lnSpc>
              <a:spcBef>
                <a:spcPts val="525"/>
              </a:spcBef>
              <a:spcAft>
                <a:spcPts val="0"/>
              </a:spcAft>
              <a:buClr>
                <a:schemeClr val="dk1"/>
              </a:buClr>
              <a:buSzPts val="1800"/>
              <a:buChar char="•"/>
              <a:defRPr/>
            </a:lvl7pPr>
            <a:lvl8pPr marL="3840480" lvl="7" indent="-360045" algn="l">
              <a:lnSpc>
                <a:spcPct val="90000"/>
              </a:lnSpc>
              <a:spcBef>
                <a:spcPts val="525"/>
              </a:spcBef>
              <a:spcAft>
                <a:spcPts val="0"/>
              </a:spcAft>
              <a:buClr>
                <a:schemeClr val="dk1"/>
              </a:buClr>
              <a:buSzPts val="1800"/>
              <a:buChar char="•"/>
              <a:defRPr/>
            </a:lvl8pPr>
            <a:lvl9pPr marL="4320540" lvl="8" indent="-360045" algn="l">
              <a:lnSpc>
                <a:spcPct val="90000"/>
              </a:lnSpc>
              <a:spcBef>
                <a:spcPts val="525"/>
              </a:spcBef>
              <a:spcAft>
                <a:spcPts val="0"/>
              </a:spcAft>
              <a:buClr>
                <a:schemeClr val="dk1"/>
              </a:buClr>
              <a:buSzPts val="1800"/>
              <a:buChar char="•"/>
              <a:defRPr/>
            </a:lvl9pPr>
          </a:lstStyle>
          <a:p>
            <a:pPr lvl="0"/>
            <a:r>
              <a:rPr lang="it-IT"/>
              <a:t>Fare clic per modificare gli stili del testo dello schema</a:t>
            </a:r>
          </a:p>
        </p:txBody>
      </p:sp>
      <p:sp>
        <p:nvSpPr>
          <p:cNvPr id="100" name="Google Shape;100;p43"/>
          <p:cNvSpPr txBox="1">
            <a:spLocks noGrp="1"/>
          </p:cNvSpPr>
          <p:nvPr>
            <p:ph type="dt" idx="10"/>
          </p:nvPr>
        </p:nvSpPr>
        <p:spPr>
          <a:xfrm>
            <a:off x="1173480" y="8898892"/>
            <a:ext cx="3840480" cy="5111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43"/>
          <p:cNvSpPr txBox="1">
            <a:spLocks noGrp="1"/>
          </p:cNvSpPr>
          <p:nvPr>
            <p:ph type="ftr" idx="11"/>
          </p:nvPr>
        </p:nvSpPr>
        <p:spPr>
          <a:xfrm>
            <a:off x="5654040" y="8898892"/>
            <a:ext cx="5760720" cy="51117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43"/>
          <p:cNvSpPr txBox="1">
            <a:spLocks noGrp="1"/>
          </p:cNvSpPr>
          <p:nvPr>
            <p:ph type="sldNum" idx="12"/>
          </p:nvPr>
        </p:nvSpPr>
        <p:spPr>
          <a:xfrm>
            <a:off x="12054840" y="8898892"/>
            <a:ext cx="3840480" cy="5111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74762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1_Titolo e testo verticale">
    <p:spTree>
      <p:nvGrpSpPr>
        <p:cNvPr id="1" name="Shape 103"/>
        <p:cNvGrpSpPr/>
        <p:nvPr/>
      </p:nvGrpSpPr>
      <p:grpSpPr>
        <a:xfrm>
          <a:off x="0" y="0"/>
          <a:ext cx="0" cy="0"/>
          <a:chOff x="0" y="0"/>
          <a:chExt cx="0" cy="0"/>
        </a:xfrm>
      </p:grpSpPr>
      <p:sp>
        <p:nvSpPr>
          <p:cNvPr id="104" name="Google Shape;104;p44"/>
          <p:cNvSpPr txBox="1">
            <a:spLocks noGrp="1"/>
          </p:cNvSpPr>
          <p:nvPr>
            <p:ph type="title"/>
          </p:nvPr>
        </p:nvSpPr>
        <p:spPr>
          <a:xfrm rot="5400000">
            <a:off x="9986804" y="2739232"/>
            <a:ext cx="8136573" cy="36804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it-IT"/>
              <a:t>Fare clic per modificare lo stile del titolo dello schema</a:t>
            </a:r>
            <a:endParaRPr/>
          </a:p>
        </p:txBody>
      </p:sp>
      <p:sp>
        <p:nvSpPr>
          <p:cNvPr id="105" name="Google Shape;105;p44"/>
          <p:cNvSpPr txBox="1">
            <a:spLocks noGrp="1"/>
          </p:cNvSpPr>
          <p:nvPr>
            <p:ph type="body" idx="1"/>
          </p:nvPr>
        </p:nvSpPr>
        <p:spPr>
          <a:xfrm rot="5400000">
            <a:off x="2519204" y="-834548"/>
            <a:ext cx="8136573" cy="10828020"/>
          </a:xfrm>
          <a:prstGeom prst="rect">
            <a:avLst/>
          </a:prstGeom>
          <a:noFill/>
          <a:ln>
            <a:noFill/>
          </a:ln>
        </p:spPr>
        <p:txBody>
          <a:bodyPr spcFirstLastPara="1" wrap="square" lIns="91425" tIns="45700" rIns="91425" bIns="45700" anchor="t" anchorCtr="0">
            <a:normAutofit/>
          </a:bodyPr>
          <a:lstStyle>
            <a:lvl1pPr marL="480060" lvl="0" indent="-360045" algn="l">
              <a:lnSpc>
                <a:spcPct val="90000"/>
              </a:lnSpc>
              <a:spcBef>
                <a:spcPts val="1050"/>
              </a:spcBef>
              <a:spcAft>
                <a:spcPts val="0"/>
              </a:spcAft>
              <a:buClr>
                <a:schemeClr val="dk1"/>
              </a:buClr>
              <a:buSzPts val="1800"/>
              <a:buChar char="•"/>
              <a:defRPr/>
            </a:lvl1pPr>
            <a:lvl2pPr marL="960120" lvl="1" indent="-360045" algn="l">
              <a:lnSpc>
                <a:spcPct val="90000"/>
              </a:lnSpc>
              <a:spcBef>
                <a:spcPts val="525"/>
              </a:spcBef>
              <a:spcAft>
                <a:spcPts val="0"/>
              </a:spcAft>
              <a:buClr>
                <a:schemeClr val="dk1"/>
              </a:buClr>
              <a:buSzPts val="1800"/>
              <a:buChar char="•"/>
              <a:defRPr/>
            </a:lvl2pPr>
            <a:lvl3pPr marL="1440180" lvl="2" indent="-360045" algn="l">
              <a:lnSpc>
                <a:spcPct val="90000"/>
              </a:lnSpc>
              <a:spcBef>
                <a:spcPts val="525"/>
              </a:spcBef>
              <a:spcAft>
                <a:spcPts val="0"/>
              </a:spcAft>
              <a:buClr>
                <a:schemeClr val="dk1"/>
              </a:buClr>
              <a:buSzPts val="1800"/>
              <a:buChar char="•"/>
              <a:defRPr/>
            </a:lvl3pPr>
            <a:lvl4pPr marL="1920240" lvl="3" indent="-360045" algn="l">
              <a:lnSpc>
                <a:spcPct val="90000"/>
              </a:lnSpc>
              <a:spcBef>
                <a:spcPts val="525"/>
              </a:spcBef>
              <a:spcAft>
                <a:spcPts val="0"/>
              </a:spcAft>
              <a:buClr>
                <a:schemeClr val="dk1"/>
              </a:buClr>
              <a:buSzPts val="1800"/>
              <a:buChar char="•"/>
              <a:defRPr/>
            </a:lvl4pPr>
            <a:lvl5pPr marL="2400300" lvl="4" indent="-360045" algn="l">
              <a:lnSpc>
                <a:spcPct val="90000"/>
              </a:lnSpc>
              <a:spcBef>
                <a:spcPts val="525"/>
              </a:spcBef>
              <a:spcAft>
                <a:spcPts val="0"/>
              </a:spcAft>
              <a:buClr>
                <a:schemeClr val="dk1"/>
              </a:buClr>
              <a:buSzPts val="1800"/>
              <a:buChar char="•"/>
              <a:defRPr/>
            </a:lvl5pPr>
            <a:lvl6pPr marL="2880360" lvl="5" indent="-360045" algn="l">
              <a:lnSpc>
                <a:spcPct val="90000"/>
              </a:lnSpc>
              <a:spcBef>
                <a:spcPts val="525"/>
              </a:spcBef>
              <a:spcAft>
                <a:spcPts val="0"/>
              </a:spcAft>
              <a:buClr>
                <a:schemeClr val="dk1"/>
              </a:buClr>
              <a:buSzPts val="1800"/>
              <a:buChar char="•"/>
              <a:defRPr/>
            </a:lvl6pPr>
            <a:lvl7pPr marL="3360420" lvl="6" indent="-360045" algn="l">
              <a:lnSpc>
                <a:spcPct val="90000"/>
              </a:lnSpc>
              <a:spcBef>
                <a:spcPts val="525"/>
              </a:spcBef>
              <a:spcAft>
                <a:spcPts val="0"/>
              </a:spcAft>
              <a:buClr>
                <a:schemeClr val="dk1"/>
              </a:buClr>
              <a:buSzPts val="1800"/>
              <a:buChar char="•"/>
              <a:defRPr/>
            </a:lvl7pPr>
            <a:lvl8pPr marL="3840480" lvl="7" indent="-360045" algn="l">
              <a:lnSpc>
                <a:spcPct val="90000"/>
              </a:lnSpc>
              <a:spcBef>
                <a:spcPts val="525"/>
              </a:spcBef>
              <a:spcAft>
                <a:spcPts val="0"/>
              </a:spcAft>
              <a:buClr>
                <a:schemeClr val="dk1"/>
              </a:buClr>
              <a:buSzPts val="1800"/>
              <a:buChar char="•"/>
              <a:defRPr/>
            </a:lvl8pPr>
            <a:lvl9pPr marL="4320540" lvl="8" indent="-360045" algn="l">
              <a:lnSpc>
                <a:spcPct val="90000"/>
              </a:lnSpc>
              <a:spcBef>
                <a:spcPts val="525"/>
              </a:spcBef>
              <a:spcAft>
                <a:spcPts val="0"/>
              </a:spcAft>
              <a:buClr>
                <a:schemeClr val="dk1"/>
              </a:buClr>
              <a:buSzPts val="1800"/>
              <a:buChar char="•"/>
              <a:defRPr/>
            </a:lvl9pPr>
          </a:lstStyle>
          <a:p>
            <a:pPr lvl="0"/>
            <a:r>
              <a:rPr lang="it-IT"/>
              <a:t>Fare clic per modificare gli stili del testo dello schema</a:t>
            </a:r>
          </a:p>
        </p:txBody>
      </p:sp>
      <p:sp>
        <p:nvSpPr>
          <p:cNvPr id="106" name="Google Shape;106;p44"/>
          <p:cNvSpPr txBox="1">
            <a:spLocks noGrp="1"/>
          </p:cNvSpPr>
          <p:nvPr>
            <p:ph type="dt" idx="10"/>
          </p:nvPr>
        </p:nvSpPr>
        <p:spPr>
          <a:xfrm>
            <a:off x="1173480" y="8898892"/>
            <a:ext cx="3840480" cy="5111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44"/>
          <p:cNvSpPr txBox="1">
            <a:spLocks noGrp="1"/>
          </p:cNvSpPr>
          <p:nvPr>
            <p:ph type="ftr" idx="11"/>
          </p:nvPr>
        </p:nvSpPr>
        <p:spPr>
          <a:xfrm>
            <a:off x="5654040" y="8898892"/>
            <a:ext cx="5760720" cy="51117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44"/>
          <p:cNvSpPr txBox="1">
            <a:spLocks noGrp="1"/>
          </p:cNvSpPr>
          <p:nvPr>
            <p:ph type="sldNum" idx="12"/>
          </p:nvPr>
        </p:nvSpPr>
        <p:spPr>
          <a:xfrm>
            <a:off x="12054840" y="8898892"/>
            <a:ext cx="3840480" cy="5111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7556327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agina interna">
  <p:cSld name="Pagina interna">
    <p:spTree>
      <p:nvGrpSpPr>
        <p:cNvPr id="1" name="Shape 109"/>
        <p:cNvGrpSpPr/>
        <p:nvPr/>
      </p:nvGrpSpPr>
      <p:grpSpPr>
        <a:xfrm>
          <a:off x="0" y="0"/>
          <a:ext cx="0" cy="0"/>
          <a:chOff x="0" y="0"/>
          <a:chExt cx="0" cy="0"/>
        </a:xfrm>
      </p:grpSpPr>
      <p:sp>
        <p:nvSpPr>
          <p:cNvPr id="110" name="Google Shape;110;p45"/>
          <p:cNvSpPr txBox="1">
            <a:spLocks noGrp="1"/>
          </p:cNvSpPr>
          <p:nvPr>
            <p:ph type="body" idx="1"/>
          </p:nvPr>
        </p:nvSpPr>
        <p:spPr>
          <a:xfrm>
            <a:off x="520066" y="264097"/>
            <a:ext cx="16079788" cy="1108923"/>
          </a:xfrm>
          <a:prstGeom prst="rect">
            <a:avLst/>
          </a:prstGeom>
          <a:noFill/>
          <a:ln>
            <a:noFill/>
          </a:ln>
        </p:spPr>
        <p:txBody>
          <a:bodyPr spcFirstLastPara="1" wrap="square" lIns="91425" tIns="45700" rIns="91425" bIns="45700" anchor="t" anchorCtr="0">
            <a:normAutofit/>
          </a:bodyPr>
          <a:lstStyle>
            <a:lvl1pPr marL="480060" lvl="0" indent="-473393" algn="l">
              <a:lnSpc>
                <a:spcPct val="90000"/>
              </a:lnSpc>
              <a:spcBef>
                <a:spcPts val="1050"/>
              </a:spcBef>
              <a:spcAft>
                <a:spcPts val="0"/>
              </a:spcAft>
              <a:buClr>
                <a:srgbClr val="010B28"/>
              </a:buClr>
              <a:buSzPts val="3500"/>
              <a:buChar char="•"/>
              <a:defRPr sz="3675" b="1" i="0" cap="none">
                <a:solidFill>
                  <a:srgbClr val="010B28"/>
                </a:solidFill>
                <a:latin typeface="Titillium Web"/>
                <a:ea typeface="Titillium Web"/>
                <a:cs typeface="Titillium Web"/>
                <a:sym typeface="Titillium Web"/>
              </a:defRPr>
            </a:lvl1pPr>
            <a:lvl2pPr marL="960120" lvl="1" indent="-506730" algn="l">
              <a:lnSpc>
                <a:spcPct val="90000"/>
              </a:lnSpc>
              <a:spcBef>
                <a:spcPts val="525"/>
              </a:spcBef>
              <a:spcAft>
                <a:spcPts val="0"/>
              </a:spcAft>
              <a:buClr>
                <a:srgbClr val="010B28"/>
              </a:buClr>
              <a:buSzPts val="4000"/>
              <a:buChar char="•"/>
              <a:defRPr sz="4200" b="1" i="0" cap="none">
                <a:solidFill>
                  <a:srgbClr val="010B28"/>
                </a:solidFill>
                <a:latin typeface="Montserrat"/>
                <a:ea typeface="Montserrat"/>
                <a:cs typeface="Montserrat"/>
                <a:sym typeface="Montserrat"/>
              </a:defRPr>
            </a:lvl2pPr>
            <a:lvl3pPr marL="1440180" lvl="2" indent="-360045" algn="l">
              <a:lnSpc>
                <a:spcPct val="90000"/>
              </a:lnSpc>
              <a:spcBef>
                <a:spcPts val="525"/>
              </a:spcBef>
              <a:spcAft>
                <a:spcPts val="0"/>
              </a:spcAft>
              <a:buClr>
                <a:schemeClr val="dk1"/>
              </a:buClr>
              <a:buSzPts val="1800"/>
              <a:buChar char="•"/>
              <a:defRPr/>
            </a:lvl3pPr>
            <a:lvl4pPr marL="1920240" lvl="3" indent="-360045" algn="l">
              <a:lnSpc>
                <a:spcPct val="90000"/>
              </a:lnSpc>
              <a:spcBef>
                <a:spcPts val="525"/>
              </a:spcBef>
              <a:spcAft>
                <a:spcPts val="0"/>
              </a:spcAft>
              <a:buClr>
                <a:schemeClr val="dk1"/>
              </a:buClr>
              <a:buSzPts val="1800"/>
              <a:buChar char="•"/>
              <a:defRPr/>
            </a:lvl4pPr>
            <a:lvl5pPr marL="2400300" lvl="4" indent="-360045" algn="l">
              <a:lnSpc>
                <a:spcPct val="90000"/>
              </a:lnSpc>
              <a:spcBef>
                <a:spcPts val="525"/>
              </a:spcBef>
              <a:spcAft>
                <a:spcPts val="0"/>
              </a:spcAft>
              <a:buClr>
                <a:schemeClr val="dk1"/>
              </a:buClr>
              <a:buSzPts val="1800"/>
              <a:buChar char="•"/>
              <a:defRPr/>
            </a:lvl5pPr>
            <a:lvl6pPr marL="2880360" lvl="5" indent="-360045" algn="l">
              <a:lnSpc>
                <a:spcPct val="90000"/>
              </a:lnSpc>
              <a:spcBef>
                <a:spcPts val="525"/>
              </a:spcBef>
              <a:spcAft>
                <a:spcPts val="0"/>
              </a:spcAft>
              <a:buClr>
                <a:schemeClr val="dk1"/>
              </a:buClr>
              <a:buSzPts val="1800"/>
              <a:buChar char="•"/>
              <a:defRPr/>
            </a:lvl6pPr>
            <a:lvl7pPr marL="3360420" lvl="6" indent="-360045" algn="l">
              <a:lnSpc>
                <a:spcPct val="90000"/>
              </a:lnSpc>
              <a:spcBef>
                <a:spcPts val="525"/>
              </a:spcBef>
              <a:spcAft>
                <a:spcPts val="0"/>
              </a:spcAft>
              <a:buClr>
                <a:schemeClr val="dk1"/>
              </a:buClr>
              <a:buSzPts val="1800"/>
              <a:buChar char="•"/>
              <a:defRPr/>
            </a:lvl7pPr>
            <a:lvl8pPr marL="3840480" lvl="7" indent="-360045" algn="l">
              <a:lnSpc>
                <a:spcPct val="90000"/>
              </a:lnSpc>
              <a:spcBef>
                <a:spcPts val="525"/>
              </a:spcBef>
              <a:spcAft>
                <a:spcPts val="0"/>
              </a:spcAft>
              <a:buClr>
                <a:schemeClr val="dk1"/>
              </a:buClr>
              <a:buSzPts val="1800"/>
              <a:buChar char="•"/>
              <a:defRPr/>
            </a:lvl8pPr>
            <a:lvl9pPr marL="4320540" lvl="8" indent="-360045" algn="l">
              <a:lnSpc>
                <a:spcPct val="90000"/>
              </a:lnSpc>
              <a:spcBef>
                <a:spcPts val="525"/>
              </a:spcBef>
              <a:spcAft>
                <a:spcPts val="0"/>
              </a:spcAft>
              <a:buClr>
                <a:schemeClr val="dk1"/>
              </a:buClr>
              <a:buSzPts val="1800"/>
              <a:buChar char="•"/>
              <a:defRPr/>
            </a:lvl9pPr>
          </a:lstStyle>
          <a:p>
            <a:pPr lvl="0"/>
            <a:r>
              <a:rPr lang="it-IT"/>
              <a:t>Fare clic per modificare gli stili del testo dello schema</a:t>
            </a:r>
          </a:p>
        </p:txBody>
      </p:sp>
    </p:spTree>
    <p:extLst>
      <p:ext uri="{BB962C8B-B14F-4D97-AF65-F5344CB8AC3E}">
        <p14:creationId xmlns:p14="http://schemas.microsoft.com/office/powerpoint/2010/main" val="3965678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olo e contenuto" type="obj">
  <p:cSld name="Titolo e contenuto">
    <p:spTree>
      <p:nvGrpSpPr>
        <p:cNvPr id="1" name="Shape 18"/>
        <p:cNvGrpSpPr/>
        <p:nvPr/>
      </p:nvGrpSpPr>
      <p:grpSpPr>
        <a:xfrm>
          <a:off x="0" y="0"/>
          <a:ext cx="0" cy="0"/>
          <a:chOff x="0" y="0"/>
          <a:chExt cx="0" cy="0"/>
        </a:xfrm>
      </p:grpSpPr>
      <p:sp>
        <p:nvSpPr>
          <p:cNvPr id="19" name="Google Shape;19;p93"/>
          <p:cNvSpPr txBox="1">
            <a:spLocks noGrp="1"/>
          </p:cNvSpPr>
          <p:nvPr>
            <p:ph type="title"/>
          </p:nvPr>
        </p:nvSpPr>
        <p:spPr>
          <a:xfrm>
            <a:off x="1173480" y="511176"/>
            <a:ext cx="14721840" cy="18557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it-IT"/>
              <a:t>Fare clic per modificare lo stile del titolo dello schema</a:t>
            </a:r>
            <a:endParaRPr/>
          </a:p>
        </p:txBody>
      </p:sp>
      <p:sp>
        <p:nvSpPr>
          <p:cNvPr id="20" name="Google Shape;20;p93"/>
          <p:cNvSpPr txBox="1">
            <a:spLocks noGrp="1"/>
          </p:cNvSpPr>
          <p:nvPr>
            <p:ph type="body" idx="1"/>
          </p:nvPr>
        </p:nvSpPr>
        <p:spPr>
          <a:xfrm>
            <a:off x="1173480" y="2555876"/>
            <a:ext cx="14721840" cy="6091873"/>
          </a:xfrm>
          <a:prstGeom prst="rect">
            <a:avLst/>
          </a:prstGeom>
          <a:noFill/>
          <a:ln>
            <a:noFill/>
          </a:ln>
        </p:spPr>
        <p:txBody>
          <a:bodyPr spcFirstLastPara="1" wrap="square" lIns="91425" tIns="45700" rIns="91425" bIns="45700" anchor="t" anchorCtr="0">
            <a:normAutofit/>
          </a:bodyPr>
          <a:lstStyle>
            <a:lvl1pPr marL="480060" lvl="0" indent="-360045" algn="l">
              <a:lnSpc>
                <a:spcPct val="90000"/>
              </a:lnSpc>
              <a:spcBef>
                <a:spcPts val="1050"/>
              </a:spcBef>
              <a:spcAft>
                <a:spcPts val="0"/>
              </a:spcAft>
              <a:buClr>
                <a:schemeClr val="dk1"/>
              </a:buClr>
              <a:buSzPts val="1800"/>
              <a:buChar char="•"/>
              <a:defRPr/>
            </a:lvl1pPr>
            <a:lvl2pPr marL="960120" lvl="1" indent="-360045" algn="l">
              <a:lnSpc>
                <a:spcPct val="90000"/>
              </a:lnSpc>
              <a:spcBef>
                <a:spcPts val="525"/>
              </a:spcBef>
              <a:spcAft>
                <a:spcPts val="0"/>
              </a:spcAft>
              <a:buClr>
                <a:schemeClr val="dk1"/>
              </a:buClr>
              <a:buSzPts val="1800"/>
              <a:buChar char="•"/>
              <a:defRPr/>
            </a:lvl2pPr>
            <a:lvl3pPr marL="1440180" lvl="2" indent="-360045" algn="l">
              <a:lnSpc>
                <a:spcPct val="90000"/>
              </a:lnSpc>
              <a:spcBef>
                <a:spcPts val="525"/>
              </a:spcBef>
              <a:spcAft>
                <a:spcPts val="0"/>
              </a:spcAft>
              <a:buClr>
                <a:schemeClr val="dk1"/>
              </a:buClr>
              <a:buSzPts val="1800"/>
              <a:buChar char="•"/>
              <a:defRPr/>
            </a:lvl3pPr>
            <a:lvl4pPr marL="1920240" lvl="3" indent="-360045" algn="l">
              <a:lnSpc>
                <a:spcPct val="90000"/>
              </a:lnSpc>
              <a:spcBef>
                <a:spcPts val="525"/>
              </a:spcBef>
              <a:spcAft>
                <a:spcPts val="0"/>
              </a:spcAft>
              <a:buClr>
                <a:schemeClr val="dk1"/>
              </a:buClr>
              <a:buSzPts val="1800"/>
              <a:buChar char="•"/>
              <a:defRPr/>
            </a:lvl4pPr>
            <a:lvl5pPr marL="2400300" lvl="4" indent="-360045" algn="l">
              <a:lnSpc>
                <a:spcPct val="90000"/>
              </a:lnSpc>
              <a:spcBef>
                <a:spcPts val="525"/>
              </a:spcBef>
              <a:spcAft>
                <a:spcPts val="0"/>
              </a:spcAft>
              <a:buClr>
                <a:schemeClr val="dk1"/>
              </a:buClr>
              <a:buSzPts val="1800"/>
              <a:buChar char="•"/>
              <a:defRPr/>
            </a:lvl5pPr>
            <a:lvl6pPr marL="2880360" lvl="5" indent="-360045" algn="l">
              <a:lnSpc>
                <a:spcPct val="90000"/>
              </a:lnSpc>
              <a:spcBef>
                <a:spcPts val="525"/>
              </a:spcBef>
              <a:spcAft>
                <a:spcPts val="0"/>
              </a:spcAft>
              <a:buClr>
                <a:schemeClr val="dk1"/>
              </a:buClr>
              <a:buSzPts val="1800"/>
              <a:buChar char="•"/>
              <a:defRPr/>
            </a:lvl6pPr>
            <a:lvl7pPr marL="3360420" lvl="6" indent="-360045" algn="l">
              <a:lnSpc>
                <a:spcPct val="90000"/>
              </a:lnSpc>
              <a:spcBef>
                <a:spcPts val="525"/>
              </a:spcBef>
              <a:spcAft>
                <a:spcPts val="0"/>
              </a:spcAft>
              <a:buClr>
                <a:schemeClr val="dk1"/>
              </a:buClr>
              <a:buSzPts val="1800"/>
              <a:buChar char="•"/>
              <a:defRPr/>
            </a:lvl7pPr>
            <a:lvl8pPr marL="3840480" lvl="7" indent="-360045" algn="l">
              <a:lnSpc>
                <a:spcPct val="90000"/>
              </a:lnSpc>
              <a:spcBef>
                <a:spcPts val="525"/>
              </a:spcBef>
              <a:spcAft>
                <a:spcPts val="0"/>
              </a:spcAft>
              <a:buClr>
                <a:schemeClr val="dk1"/>
              </a:buClr>
              <a:buSzPts val="1800"/>
              <a:buChar char="•"/>
              <a:defRPr/>
            </a:lvl8pPr>
            <a:lvl9pPr marL="4320540" lvl="8" indent="-360045" algn="l">
              <a:lnSpc>
                <a:spcPct val="90000"/>
              </a:lnSpc>
              <a:spcBef>
                <a:spcPts val="525"/>
              </a:spcBef>
              <a:spcAft>
                <a:spcPts val="0"/>
              </a:spcAft>
              <a:buClr>
                <a:schemeClr val="dk1"/>
              </a:buClr>
              <a:buSzPts val="1800"/>
              <a:buChar char="•"/>
              <a:defRPr/>
            </a:lvl9pPr>
          </a:lstStyle>
          <a:p>
            <a:pPr lvl="0"/>
            <a:r>
              <a:rPr lang="it-IT"/>
              <a:t>Fare clic per modificare gli stili del testo dello schema</a:t>
            </a:r>
          </a:p>
        </p:txBody>
      </p:sp>
      <p:sp>
        <p:nvSpPr>
          <p:cNvPr id="21" name="Google Shape;21;p93"/>
          <p:cNvSpPr txBox="1">
            <a:spLocks noGrp="1"/>
          </p:cNvSpPr>
          <p:nvPr>
            <p:ph type="dt" idx="10"/>
          </p:nvPr>
        </p:nvSpPr>
        <p:spPr>
          <a:xfrm>
            <a:off x="1173480" y="8898892"/>
            <a:ext cx="3840480" cy="5111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93"/>
          <p:cNvSpPr txBox="1">
            <a:spLocks noGrp="1"/>
          </p:cNvSpPr>
          <p:nvPr>
            <p:ph type="ftr" idx="11"/>
          </p:nvPr>
        </p:nvSpPr>
        <p:spPr>
          <a:xfrm>
            <a:off x="5654040" y="8898892"/>
            <a:ext cx="5760720" cy="51117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93"/>
          <p:cNvSpPr txBox="1">
            <a:spLocks noGrp="1"/>
          </p:cNvSpPr>
          <p:nvPr>
            <p:ph type="sldNum" idx="12"/>
          </p:nvPr>
        </p:nvSpPr>
        <p:spPr>
          <a:xfrm>
            <a:off x="12054840" y="8898892"/>
            <a:ext cx="3840480" cy="5111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2723417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48317" y="6169683"/>
            <a:ext cx="14508480" cy="1906905"/>
          </a:xfrm>
        </p:spPr>
        <p:txBody>
          <a:bodyPr anchor="t"/>
          <a:lstStyle>
            <a:lvl1pPr algn="l">
              <a:defRPr sz="4200" b="1" cap="all"/>
            </a:lvl1pPr>
          </a:lstStyle>
          <a:p>
            <a:r>
              <a:rPr lang="en-US"/>
              <a:t>Click to edit Master title style</a:t>
            </a:r>
          </a:p>
        </p:txBody>
      </p:sp>
      <p:sp>
        <p:nvSpPr>
          <p:cNvPr id="3" name="Text Placeholder 2"/>
          <p:cNvSpPr>
            <a:spLocks noGrp="1"/>
          </p:cNvSpPr>
          <p:nvPr>
            <p:ph type="body" idx="1"/>
          </p:nvPr>
        </p:nvSpPr>
        <p:spPr>
          <a:xfrm>
            <a:off x="1348317" y="4069399"/>
            <a:ext cx="14508480" cy="2100262"/>
          </a:xfrm>
        </p:spPr>
        <p:txBody>
          <a:bodyPr anchor="b"/>
          <a:lstStyle>
            <a:lvl1pPr marL="0" indent="0">
              <a:buNone/>
              <a:defRPr sz="2100">
                <a:solidFill>
                  <a:schemeClr val="tx1">
                    <a:tint val="75000"/>
                  </a:schemeClr>
                </a:solidFill>
              </a:defRPr>
            </a:lvl1pPr>
            <a:lvl2pPr marL="480013" indent="0">
              <a:buNone/>
              <a:defRPr sz="1891">
                <a:solidFill>
                  <a:schemeClr val="tx1">
                    <a:tint val="75000"/>
                  </a:schemeClr>
                </a:solidFill>
              </a:defRPr>
            </a:lvl2pPr>
            <a:lvl3pPr marL="960024" indent="0">
              <a:buNone/>
              <a:defRPr sz="1680">
                <a:solidFill>
                  <a:schemeClr val="tx1">
                    <a:tint val="75000"/>
                  </a:schemeClr>
                </a:solidFill>
              </a:defRPr>
            </a:lvl3pPr>
            <a:lvl4pPr marL="1440037" indent="0">
              <a:buNone/>
              <a:defRPr sz="1471">
                <a:solidFill>
                  <a:schemeClr val="tx1">
                    <a:tint val="75000"/>
                  </a:schemeClr>
                </a:solidFill>
              </a:defRPr>
            </a:lvl4pPr>
            <a:lvl5pPr marL="1920049" indent="0">
              <a:buNone/>
              <a:defRPr sz="1471">
                <a:solidFill>
                  <a:schemeClr val="tx1">
                    <a:tint val="75000"/>
                  </a:schemeClr>
                </a:solidFill>
              </a:defRPr>
            </a:lvl5pPr>
            <a:lvl6pPr marL="2400060" indent="0">
              <a:buNone/>
              <a:defRPr sz="1471">
                <a:solidFill>
                  <a:schemeClr val="tx1">
                    <a:tint val="75000"/>
                  </a:schemeClr>
                </a:solidFill>
              </a:defRPr>
            </a:lvl6pPr>
            <a:lvl7pPr marL="2880072" indent="0">
              <a:buNone/>
              <a:defRPr sz="1471">
                <a:solidFill>
                  <a:schemeClr val="tx1">
                    <a:tint val="75000"/>
                  </a:schemeClr>
                </a:solidFill>
              </a:defRPr>
            </a:lvl7pPr>
            <a:lvl8pPr marL="3360084" indent="0">
              <a:buNone/>
              <a:defRPr sz="1471">
                <a:solidFill>
                  <a:schemeClr val="tx1">
                    <a:tint val="75000"/>
                  </a:schemeClr>
                </a:solidFill>
              </a:defRPr>
            </a:lvl8pPr>
            <a:lvl9pPr marL="3840097" indent="0">
              <a:buNone/>
              <a:defRPr sz="147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7486080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Intro capitolo _ no occhiello">
  <p:cSld name="1_Intro capitolo _ no occhiello">
    <p:spTree>
      <p:nvGrpSpPr>
        <p:cNvPr id="1" name="Shape 18"/>
        <p:cNvGrpSpPr/>
        <p:nvPr/>
      </p:nvGrpSpPr>
      <p:grpSpPr>
        <a:xfrm>
          <a:off x="0" y="0"/>
          <a:ext cx="0" cy="0"/>
          <a:chOff x="0" y="0"/>
          <a:chExt cx="0" cy="0"/>
        </a:xfrm>
      </p:grpSpPr>
      <p:sp>
        <p:nvSpPr>
          <p:cNvPr id="19" name="Google Shape;19;p32"/>
          <p:cNvSpPr txBox="1"/>
          <p:nvPr/>
        </p:nvSpPr>
        <p:spPr>
          <a:xfrm>
            <a:off x="3368843" y="9079029"/>
            <a:ext cx="0" cy="0"/>
          </a:xfrm>
          <a:prstGeom prst="rect">
            <a:avLst/>
          </a:prstGeom>
          <a:noFill/>
          <a:ln>
            <a:noFill/>
          </a:ln>
        </p:spPr>
        <p:txBody>
          <a:bodyPr spcFirstLastPara="1" wrap="square" lIns="95996" tIns="47985" rIns="95996" bIns="47985" anchor="ctr" anchorCtr="0">
            <a:normAutofit fontScale="25000" lnSpcReduction="20000"/>
          </a:bodyPr>
          <a:lstStyle/>
          <a:p>
            <a:pPr marL="0" marR="0" lvl="0" indent="0" algn="l" rtl="0">
              <a:lnSpc>
                <a:spcPct val="80000"/>
              </a:lnSpc>
              <a:spcBef>
                <a:spcPts val="0"/>
              </a:spcBef>
              <a:spcAft>
                <a:spcPts val="0"/>
              </a:spcAft>
              <a:buNone/>
            </a:pPr>
            <a:endParaRPr sz="472">
              <a:solidFill>
                <a:schemeClr val="dk1"/>
              </a:solidFill>
              <a:latin typeface="Calibri"/>
              <a:ea typeface="Calibri"/>
              <a:cs typeface="Calibri"/>
              <a:sym typeface="Calibri"/>
            </a:endParaRPr>
          </a:p>
        </p:txBody>
      </p:sp>
      <p:sp>
        <p:nvSpPr>
          <p:cNvPr id="20" name="Google Shape;20;p32"/>
          <p:cNvSpPr txBox="1"/>
          <p:nvPr/>
        </p:nvSpPr>
        <p:spPr>
          <a:xfrm>
            <a:off x="2884412" y="9009734"/>
            <a:ext cx="0" cy="0"/>
          </a:xfrm>
          <a:prstGeom prst="rect">
            <a:avLst/>
          </a:prstGeom>
          <a:noFill/>
          <a:ln>
            <a:noFill/>
          </a:ln>
        </p:spPr>
        <p:txBody>
          <a:bodyPr spcFirstLastPara="1" wrap="square" lIns="95996" tIns="47985" rIns="95996" bIns="47985" anchor="ctr" anchorCtr="0">
            <a:normAutofit fontScale="25000" lnSpcReduction="20000"/>
          </a:bodyPr>
          <a:lstStyle/>
          <a:p>
            <a:pPr marL="0" marR="0" lvl="0" indent="0" algn="l" rtl="0">
              <a:lnSpc>
                <a:spcPct val="80000"/>
              </a:lnSpc>
              <a:spcBef>
                <a:spcPts val="0"/>
              </a:spcBef>
              <a:spcAft>
                <a:spcPts val="0"/>
              </a:spcAft>
              <a:buNone/>
            </a:pPr>
            <a:endParaRPr sz="472">
              <a:solidFill>
                <a:schemeClr val="dk1"/>
              </a:solidFill>
              <a:latin typeface="Calibri"/>
              <a:ea typeface="Calibri"/>
              <a:cs typeface="Calibri"/>
              <a:sym typeface="Calibri"/>
            </a:endParaRPr>
          </a:p>
        </p:txBody>
      </p:sp>
      <p:sp>
        <p:nvSpPr>
          <p:cNvPr id="21" name="Google Shape;21;p32"/>
          <p:cNvSpPr txBox="1">
            <a:spLocks noGrp="1"/>
          </p:cNvSpPr>
          <p:nvPr>
            <p:ph type="dt" idx="10"/>
          </p:nvPr>
        </p:nvSpPr>
        <p:spPr>
          <a:xfrm>
            <a:off x="1173480" y="8898892"/>
            <a:ext cx="3840480" cy="51117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2"/>
          <p:cNvSpPr txBox="1">
            <a:spLocks noGrp="1"/>
          </p:cNvSpPr>
          <p:nvPr>
            <p:ph type="ftr" idx="11"/>
          </p:nvPr>
        </p:nvSpPr>
        <p:spPr>
          <a:xfrm>
            <a:off x="5654040" y="8898892"/>
            <a:ext cx="5760720" cy="51117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2"/>
          <p:cNvSpPr txBox="1">
            <a:spLocks noGrp="1"/>
          </p:cNvSpPr>
          <p:nvPr>
            <p:ph type="sldNum" idx="12"/>
          </p:nvPr>
        </p:nvSpPr>
        <p:spPr>
          <a:xfrm>
            <a:off x="12758816" y="9034672"/>
            <a:ext cx="3840480" cy="51117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155">
                <a:solidFill>
                  <a:srgbClr val="888888"/>
                </a:solidFill>
                <a:latin typeface="Titillium Web"/>
                <a:ea typeface="Titillium Web"/>
                <a:cs typeface="Titillium Web"/>
                <a:sym typeface="Titillium Web"/>
              </a:defRPr>
            </a:lvl1pPr>
            <a:lvl2pPr marL="0" lvl="1" indent="0" algn="r">
              <a:spcBef>
                <a:spcPts val="0"/>
              </a:spcBef>
              <a:buNone/>
              <a:defRPr sz="1155">
                <a:solidFill>
                  <a:srgbClr val="888888"/>
                </a:solidFill>
                <a:latin typeface="Titillium Web"/>
                <a:ea typeface="Titillium Web"/>
                <a:cs typeface="Titillium Web"/>
                <a:sym typeface="Titillium Web"/>
              </a:defRPr>
            </a:lvl2pPr>
            <a:lvl3pPr marL="0" lvl="2" indent="0" algn="r">
              <a:spcBef>
                <a:spcPts val="0"/>
              </a:spcBef>
              <a:buNone/>
              <a:defRPr sz="1155">
                <a:solidFill>
                  <a:srgbClr val="888888"/>
                </a:solidFill>
                <a:latin typeface="Titillium Web"/>
                <a:ea typeface="Titillium Web"/>
                <a:cs typeface="Titillium Web"/>
                <a:sym typeface="Titillium Web"/>
              </a:defRPr>
            </a:lvl3pPr>
            <a:lvl4pPr marL="0" lvl="3" indent="0" algn="r">
              <a:spcBef>
                <a:spcPts val="0"/>
              </a:spcBef>
              <a:buNone/>
              <a:defRPr sz="1155">
                <a:solidFill>
                  <a:srgbClr val="888888"/>
                </a:solidFill>
                <a:latin typeface="Titillium Web"/>
                <a:ea typeface="Titillium Web"/>
                <a:cs typeface="Titillium Web"/>
                <a:sym typeface="Titillium Web"/>
              </a:defRPr>
            </a:lvl4pPr>
            <a:lvl5pPr marL="0" lvl="4" indent="0" algn="r">
              <a:spcBef>
                <a:spcPts val="0"/>
              </a:spcBef>
              <a:buNone/>
              <a:defRPr sz="1155">
                <a:solidFill>
                  <a:srgbClr val="888888"/>
                </a:solidFill>
                <a:latin typeface="Titillium Web"/>
                <a:ea typeface="Titillium Web"/>
                <a:cs typeface="Titillium Web"/>
                <a:sym typeface="Titillium Web"/>
              </a:defRPr>
            </a:lvl5pPr>
            <a:lvl6pPr marL="0" lvl="5" indent="0" algn="r">
              <a:spcBef>
                <a:spcPts val="0"/>
              </a:spcBef>
              <a:buNone/>
              <a:defRPr sz="1155">
                <a:solidFill>
                  <a:srgbClr val="888888"/>
                </a:solidFill>
                <a:latin typeface="Titillium Web"/>
                <a:ea typeface="Titillium Web"/>
                <a:cs typeface="Titillium Web"/>
                <a:sym typeface="Titillium Web"/>
              </a:defRPr>
            </a:lvl6pPr>
            <a:lvl7pPr marL="0" lvl="6" indent="0" algn="r">
              <a:spcBef>
                <a:spcPts val="0"/>
              </a:spcBef>
              <a:buNone/>
              <a:defRPr sz="1155">
                <a:solidFill>
                  <a:srgbClr val="888888"/>
                </a:solidFill>
                <a:latin typeface="Titillium Web"/>
                <a:ea typeface="Titillium Web"/>
                <a:cs typeface="Titillium Web"/>
                <a:sym typeface="Titillium Web"/>
              </a:defRPr>
            </a:lvl7pPr>
            <a:lvl8pPr marL="0" lvl="7" indent="0" algn="r">
              <a:spcBef>
                <a:spcPts val="0"/>
              </a:spcBef>
              <a:buNone/>
              <a:defRPr sz="1155">
                <a:solidFill>
                  <a:srgbClr val="888888"/>
                </a:solidFill>
                <a:latin typeface="Titillium Web"/>
                <a:ea typeface="Titillium Web"/>
                <a:cs typeface="Titillium Web"/>
                <a:sym typeface="Titillium Web"/>
              </a:defRPr>
            </a:lvl8pPr>
            <a:lvl9pPr marL="0" lvl="8" indent="0" algn="r">
              <a:spcBef>
                <a:spcPts val="0"/>
              </a:spcBef>
              <a:buNone/>
              <a:defRPr sz="1155">
                <a:solidFill>
                  <a:srgbClr val="888888"/>
                </a:solidFill>
                <a:latin typeface="Titillium Web"/>
                <a:ea typeface="Titillium Web"/>
                <a:cs typeface="Titillium Web"/>
                <a:sym typeface="Titillium Web"/>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14159105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ext_01">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C46FBCE-96FB-1448-9BA2-DB22E3636314}"/>
              </a:ext>
            </a:extLst>
          </p:cNvPr>
          <p:cNvSpPr>
            <a:spLocks noGrp="1"/>
          </p:cNvSpPr>
          <p:nvPr>
            <p:ph idx="1"/>
          </p:nvPr>
        </p:nvSpPr>
        <p:spPr>
          <a:xfrm>
            <a:off x="5654040" y="1570047"/>
            <a:ext cx="10241280" cy="6797377"/>
          </a:xfrm>
        </p:spPr>
        <p:txBody>
          <a:bodyPr>
            <a:normAutofit/>
          </a:bodyPr>
          <a:lstStyle>
            <a:lvl1pPr marL="0" indent="0">
              <a:lnSpc>
                <a:spcPts val="3234"/>
              </a:lnSpc>
              <a:buNone/>
              <a:defRPr sz="2520">
                <a:solidFill>
                  <a:srgbClr val="004C45"/>
                </a:solidFill>
                <a:latin typeface="Arial" panose="020B0604020202020204" pitchFamily="34" charset="0"/>
                <a:cs typeface="Arial" panose="020B0604020202020204" pitchFamily="34" charset="0"/>
              </a:defRPr>
            </a:lvl1pPr>
            <a:lvl2pPr marL="480060" indent="0">
              <a:lnSpc>
                <a:spcPts val="3234"/>
              </a:lnSpc>
              <a:buNone/>
              <a:defRPr sz="2520">
                <a:solidFill>
                  <a:srgbClr val="004C45"/>
                </a:solidFill>
                <a:latin typeface="Arial" panose="020B0604020202020204" pitchFamily="34" charset="0"/>
                <a:cs typeface="Arial" panose="020B0604020202020204" pitchFamily="34" charset="0"/>
              </a:defRPr>
            </a:lvl2pPr>
            <a:lvl3pPr marL="960120" indent="0">
              <a:lnSpc>
                <a:spcPts val="3234"/>
              </a:lnSpc>
              <a:buNone/>
              <a:defRPr sz="2520">
                <a:solidFill>
                  <a:srgbClr val="004C45"/>
                </a:solidFill>
                <a:latin typeface="Arial" panose="020B0604020202020204" pitchFamily="34" charset="0"/>
                <a:cs typeface="Arial" panose="020B0604020202020204" pitchFamily="34" charset="0"/>
              </a:defRPr>
            </a:lvl3pPr>
            <a:lvl4pPr marL="1440180" indent="0">
              <a:lnSpc>
                <a:spcPts val="3234"/>
              </a:lnSpc>
              <a:buNone/>
              <a:defRPr sz="2520">
                <a:solidFill>
                  <a:srgbClr val="004C45"/>
                </a:solidFill>
                <a:latin typeface="Arial" panose="020B0604020202020204" pitchFamily="34" charset="0"/>
                <a:cs typeface="Arial" panose="020B0604020202020204" pitchFamily="34" charset="0"/>
              </a:defRPr>
            </a:lvl4pPr>
            <a:lvl5pPr marL="1920240" indent="0">
              <a:lnSpc>
                <a:spcPts val="3234"/>
              </a:lnSpc>
              <a:buNone/>
              <a:defRPr sz="2520">
                <a:solidFill>
                  <a:srgbClr val="004C45"/>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F65981FA-BE1C-0849-8D9A-AE69905468CC}"/>
              </a:ext>
            </a:extLst>
          </p:cNvPr>
          <p:cNvSpPr>
            <a:spLocks noGrp="1"/>
          </p:cNvSpPr>
          <p:nvPr>
            <p:ph type="ftr" sz="quarter" idx="11"/>
          </p:nvPr>
        </p:nvSpPr>
        <p:spPr>
          <a:xfrm>
            <a:off x="5654040" y="8898892"/>
            <a:ext cx="5760720" cy="51117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9912EB3F-5181-434E-9A12-76711DC84794}"/>
              </a:ext>
            </a:extLst>
          </p:cNvPr>
          <p:cNvSpPr>
            <a:spLocks noGrp="1"/>
          </p:cNvSpPr>
          <p:nvPr>
            <p:ph type="sldNum" sz="quarter" idx="12"/>
          </p:nvPr>
        </p:nvSpPr>
        <p:spPr>
          <a:xfrm>
            <a:off x="12054840" y="8898892"/>
            <a:ext cx="3840480" cy="511175"/>
          </a:xfrm>
          <a:prstGeom prst="rect">
            <a:avLst/>
          </a:prstGeom>
        </p:spPr>
        <p:txBody>
          <a:bodyPr/>
          <a:lstStyle/>
          <a:p>
            <a:fld id="{7C27309F-0C96-1048-98F7-B11865856A68}" type="slidenum">
              <a:rPr lang="it-IT" smtClean="0"/>
              <a:t>‹N›</a:t>
            </a:fld>
            <a:endParaRPr lang="it-IT"/>
          </a:p>
        </p:txBody>
      </p:sp>
      <p:sp>
        <p:nvSpPr>
          <p:cNvPr id="7" name="Titolo 1">
            <a:extLst>
              <a:ext uri="{FF2B5EF4-FFF2-40B4-BE49-F238E27FC236}">
                <a16:creationId xmlns:a16="http://schemas.microsoft.com/office/drawing/2014/main" id="{F4296B7E-95E7-0640-B603-775C640BB158}"/>
              </a:ext>
            </a:extLst>
          </p:cNvPr>
          <p:cNvSpPr>
            <a:spLocks noGrp="1"/>
          </p:cNvSpPr>
          <p:nvPr>
            <p:ph type="title" hasCustomPrompt="1"/>
          </p:nvPr>
        </p:nvSpPr>
        <p:spPr>
          <a:xfrm>
            <a:off x="1173480" y="1570047"/>
            <a:ext cx="3840480" cy="734297"/>
          </a:xfrm>
          <a:prstGeom prst="rect">
            <a:avLst/>
          </a:prstGeom>
        </p:spPr>
        <p:txBody>
          <a:bodyPr>
            <a:noAutofit/>
          </a:bodyPr>
          <a:lstStyle>
            <a:lvl1pPr>
              <a:defRPr sz="4200" b="1">
                <a:solidFill>
                  <a:srgbClr val="004C45"/>
                </a:solidFill>
                <a:latin typeface="Arial" panose="020B0604020202020204" pitchFamily="34" charset="0"/>
                <a:cs typeface="Arial" panose="020B0604020202020204" pitchFamily="34" charset="0"/>
              </a:defRPr>
            </a:lvl1pPr>
          </a:lstStyle>
          <a:p>
            <a:r>
              <a:rPr lang="it-IT"/>
              <a:t>Slide Title</a:t>
            </a:r>
          </a:p>
        </p:txBody>
      </p:sp>
    </p:spTree>
    <p:extLst>
      <p:ext uri="{BB962C8B-B14F-4D97-AF65-F5344CB8AC3E}">
        <p14:creationId xmlns:p14="http://schemas.microsoft.com/office/powerpoint/2010/main" val="152706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_Intro capitolo _ no occhiello">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7FBB054F-FBC8-DB4C-AD58-09BCB4C74042}"/>
              </a:ext>
            </a:extLst>
          </p:cNvPr>
          <p:cNvSpPr txBox="1"/>
          <p:nvPr userDrawn="1"/>
        </p:nvSpPr>
        <p:spPr>
          <a:xfrm>
            <a:off x="3368843" y="9079029"/>
            <a:ext cx="0" cy="0"/>
          </a:xfrm>
          <a:prstGeom prst="rect">
            <a:avLst/>
          </a:prstGeom>
        </p:spPr>
        <p:txBody>
          <a:bodyPr vert="horz" wrap="none" lIns="96012" tIns="48006" rIns="96012" bIns="48006" rtlCol="0" anchor="ctr">
            <a:normAutofit fontScale="25000" lnSpcReduction="20000"/>
          </a:bodyPr>
          <a:lstStyle/>
          <a:p>
            <a:pPr algn="l"/>
            <a:endParaRPr lang="it-IT" sz="1890"/>
          </a:p>
        </p:txBody>
      </p:sp>
      <p:sp>
        <p:nvSpPr>
          <p:cNvPr id="5" name="CasellaDiTesto 4">
            <a:extLst>
              <a:ext uri="{FF2B5EF4-FFF2-40B4-BE49-F238E27FC236}">
                <a16:creationId xmlns:a16="http://schemas.microsoft.com/office/drawing/2014/main" id="{A4D02897-A971-3A48-831D-4CAC90AEFC09}"/>
              </a:ext>
            </a:extLst>
          </p:cNvPr>
          <p:cNvSpPr txBox="1"/>
          <p:nvPr userDrawn="1"/>
        </p:nvSpPr>
        <p:spPr>
          <a:xfrm>
            <a:off x="2884412" y="9009734"/>
            <a:ext cx="0" cy="0"/>
          </a:xfrm>
          <a:prstGeom prst="rect">
            <a:avLst/>
          </a:prstGeom>
        </p:spPr>
        <p:txBody>
          <a:bodyPr vert="horz" wrap="none" lIns="96012" tIns="48006" rIns="96012" bIns="48006" rtlCol="0" anchor="ctr">
            <a:normAutofit fontScale="25000" lnSpcReduction="20000"/>
          </a:bodyPr>
          <a:lstStyle/>
          <a:p>
            <a:pPr algn="l"/>
            <a:endParaRPr lang="it-IT" sz="1890"/>
          </a:p>
        </p:txBody>
      </p:sp>
      <p:sp>
        <p:nvSpPr>
          <p:cNvPr id="9" name="Segnaposto testo 4">
            <a:extLst>
              <a:ext uri="{FF2B5EF4-FFF2-40B4-BE49-F238E27FC236}">
                <a16:creationId xmlns:a16="http://schemas.microsoft.com/office/drawing/2014/main" id="{33CB08AF-5696-7A4B-800E-8B6A7D77D9A8}"/>
              </a:ext>
            </a:extLst>
          </p:cNvPr>
          <p:cNvSpPr>
            <a:spLocks noGrp="1"/>
          </p:cNvSpPr>
          <p:nvPr>
            <p:ph type="body" sz="quarter" idx="11" hasCustomPrompt="1"/>
          </p:nvPr>
        </p:nvSpPr>
        <p:spPr>
          <a:xfrm>
            <a:off x="520066" y="264097"/>
            <a:ext cx="16079788" cy="1108923"/>
          </a:xfrm>
          <a:prstGeom prst="rect">
            <a:avLst/>
          </a:prstGeom>
        </p:spPr>
        <p:txBody>
          <a:bodyPr>
            <a:normAutofit/>
          </a:bodyPr>
          <a:lstStyle>
            <a:lvl1pPr>
              <a:defRPr lang="it-IT" sz="3675" b="1" i="0" kern="1200" cap="none" baseline="0" dirty="0" smtClean="0">
                <a:solidFill>
                  <a:srgbClr val="010B28"/>
                </a:solidFill>
                <a:latin typeface="Titillium Web" pitchFamily="2" charset="77"/>
                <a:ea typeface="+mj-ea"/>
                <a:cs typeface="Arial" panose="020B0604020202020204" pitchFamily="34" charset="0"/>
              </a:defRPr>
            </a:lvl1pPr>
            <a:lvl2pPr>
              <a:defRPr lang="it-IT" sz="4200" b="1" i="0" kern="1200" cap="none" baseline="0" dirty="0" smtClean="0">
                <a:solidFill>
                  <a:srgbClr val="010B28"/>
                </a:solidFill>
                <a:latin typeface="Montserrat" panose="00000500000000000000" pitchFamily="2" charset="0"/>
                <a:ea typeface="+mj-ea"/>
                <a:cs typeface="+mj-cs"/>
              </a:defRPr>
            </a:lvl2pPr>
          </a:lstStyle>
          <a:p>
            <a:pPr lvl="0"/>
            <a:r>
              <a:rPr lang="it-IT"/>
              <a:t>Fare clic per modificare lo stile del titolo</a:t>
            </a:r>
          </a:p>
        </p:txBody>
      </p:sp>
      <p:sp>
        <p:nvSpPr>
          <p:cNvPr id="7" name="Segnaposto data 6">
            <a:extLst>
              <a:ext uri="{FF2B5EF4-FFF2-40B4-BE49-F238E27FC236}">
                <a16:creationId xmlns:a16="http://schemas.microsoft.com/office/drawing/2014/main" id="{C63C69F1-5CE6-5A4D-BA3A-780C4C8E501B}"/>
              </a:ext>
            </a:extLst>
          </p:cNvPr>
          <p:cNvSpPr>
            <a:spLocks noGrp="1"/>
          </p:cNvSpPr>
          <p:nvPr>
            <p:ph type="dt" sz="half" idx="12"/>
          </p:nvPr>
        </p:nvSpPr>
        <p:spPr/>
        <p:txBody>
          <a:bodyPr/>
          <a:lstStyle/>
          <a:p>
            <a:endParaRPr lang="it-IT"/>
          </a:p>
        </p:txBody>
      </p:sp>
      <p:sp>
        <p:nvSpPr>
          <p:cNvPr id="8" name="Segnaposto piè di pagina 7">
            <a:extLst>
              <a:ext uri="{FF2B5EF4-FFF2-40B4-BE49-F238E27FC236}">
                <a16:creationId xmlns:a16="http://schemas.microsoft.com/office/drawing/2014/main" id="{0D84FBD5-C639-794E-A6D5-C91D31DD556F}"/>
              </a:ext>
            </a:extLst>
          </p:cNvPr>
          <p:cNvSpPr>
            <a:spLocks noGrp="1"/>
          </p:cNvSpPr>
          <p:nvPr>
            <p:ph type="ftr" sz="quarter" idx="13"/>
          </p:nvPr>
        </p:nvSpPr>
        <p:spPr/>
        <p:txBody>
          <a:bodyPr/>
          <a:lstStyle/>
          <a:p>
            <a:endParaRPr lang="it-IT"/>
          </a:p>
        </p:txBody>
      </p:sp>
      <p:sp>
        <p:nvSpPr>
          <p:cNvPr id="10" name="Segnaposto numero diapositiva 9">
            <a:extLst>
              <a:ext uri="{FF2B5EF4-FFF2-40B4-BE49-F238E27FC236}">
                <a16:creationId xmlns:a16="http://schemas.microsoft.com/office/drawing/2014/main" id="{407CB2F4-B1B5-2C46-8A77-D8A209F180B0}"/>
              </a:ext>
            </a:extLst>
          </p:cNvPr>
          <p:cNvSpPr>
            <a:spLocks noGrp="1"/>
          </p:cNvSpPr>
          <p:nvPr>
            <p:ph type="sldNum" sz="quarter" idx="14"/>
          </p:nvPr>
        </p:nvSpPr>
        <p:spPr>
          <a:xfrm>
            <a:off x="12758816" y="9034672"/>
            <a:ext cx="3840480" cy="511175"/>
          </a:xfrm>
        </p:spPr>
        <p:txBody>
          <a:bodyPr/>
          <a:lstStyle>
            <a:lvl1pPr>
              <a:defRPr sz="1155">
                <a:latin typeface="Titillium Web" pitchFamily="2" charset="77"/>
              </a:defRPr>
            </a:lvl1pPr>
          </a:lstStyle>
          <a:p>
            <a:fld id="{9DE64E33-F4D1-9045-8634-9E2D4E4CE3B0}" type="slidenum">
              <a:rPr lang="it-IT" smtClean="0"/>
              <a:pPr/>
              <a:t>‹N›</a:t>
            </a:fld>
            <a:endParaRPr lang="it-IT"/>
          </a:p>
        </p:txBody>
      </p:sp>
    </p:spTree>
    <p:extLst>
      <p:ext uri="{BB962C8B-B14F-4D97-AF65-F5344CB8AC3E}">
        <p14:creationId xmlns:p14="http://schemas.microsoft.com/office/powerpoint/2010/main" val="1521067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80160" y="2982617"/>
            <a:ext cx="14508480" cy="2058035"/>
          </a:xfrm>
        </p:spPr>
        <p:txBody>
          <a:bodyPr/>
          <a:lstStyle/>
          <a:p>
            <a:r>
              <a:rPr lang="en-US"/>
              <a:t>Click to edit Master title style</a:t>
            </a:r>
          </a:p>
        </p:txBody>
      </p:sp>
      <p:sp>
        <p:nvSpPr>
          <p:cNvPr id="3" name="Subtitle 2"/>
          <p:cNvSpPr>
            <a:spLocks noGrp="1"/>
          </p:cNvSpPr>
          <p:nvPr>
            <p:ph type="subTitle" idx="1"/>
          </p:nvPr>
        </p:nvSpPr>
        <p:spPr>
          <a:xfrm>
            <a:off x="2560320" y="5440680"/>
            <a:ext cx="11948160" cy="2453640"/>
          </a:xfrm>
        </p:spPr>
        <p:txBody>
          <a:bodyPr/>
          <a:lstStyle>
            <a:lvl1pPr marL="0" indent="0" algn="ctr">
              <a:buNone/>
              <a:defRPr>
                <a:solidFill>
                  <a:schemeClr val="tx1">
                    <a:tint val="75000"/>
                  </a:schemeClr>
                </a:solidFill>
              </a:defRPr>
            </a:lvl1pPr>
            <a:lvl2pPr marL="640017" indent="0" algn="ctr">
              <a:buNone/>
              <a:defRPr>
                <a:solidFill>
                  <a:schemeClr val="tx1">
                    <a:tint val="75000"/>
                  </a:schemeClr>
                </a:solidFill>
              </a:defRPr>
            </a:lvl2pPr>
            <a:lvl3pPr marL="1280033" indent="0" algn="ctr">
              <a:buNone/>
              <a:defRPr>
                <a:solidFill>
                  <a:schemeClr val="tx1">
                    <a:tint val="75000"/>
                  </a:schemeClr>
                </a:solidFill>
              </a:defRPr>
            </a:lvl3pPr>
            <a:lvl4pPr marL="1920050" indent="0" algn="ctr">
              <a:buNone/>
              <a:defRPr>
                <a:solidFill>
                  <a:schemeClr val="tx1">
                    <a:tint val="75000"/>
                  </a:schemeClr>
                </a:solidFill>
              </a:defRPr>
            </a:lvl4pPr>
            <a:lvl5pPr marL="2560065" indent="0" algn="ctr">
              <a:buNone/>
              <a:defRPr>
                <a:solidFill>
                  <a:schemeClr val="tx1">
                    <a:tint val="75000"/>
                  </a:schemeClr>
                </a:solidFill>
              </a:defRPr>
            </a:lvl5pPr>
            <a:lvl6pPr marL="3200079" indent="0" algn="ctr">
              <a:buNone/>
              <a:defRPr>
                <a:solidFill>
                  <a:schemeClr val="tx1">
                    <a:tint val="75000"/>
                  </a:schemeClr>
                </a:solidFill>
              </a:defRPr>
            </a:lvl6pPr>
            <a:lvl7pPr marL="3840096" indent="0" algn="ctr">
              <a:buNone/>
              <a:defRPr>
                <a:solidFill>
                  <a:schemeClr val="tx1">
                    <a:tint val="75000"/>
                  </a:schemeClr>
                </a:solidFill>
              </a:defRPr>
            </a:lvl7pPr>
            <a:lvl8pPr marL="4480112" indent="0" algn="ctr">
              <a:buNone/>
              <a:defRPr>
                <a:solidFill>
                  <a:schemeClr val="tx1">
                    <a:tint val="75000"/>
                  </a:schemeClr>
                </a:solidFill>
              </a:defRPr>
            </a:lvl8pPr>
            <a:lvl9pPr marL="512012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40644529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27654198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48318" y="6169682"/>
            <a:ext cx="14508480" cy="1906905"/>
          </a:xfrm>
        </p:spPr>
        <p:txBody>
          <a:bodyPr anchor="t"/>
          <a:lstStyle>
            <a:lvl1pPr algn="l">
              <a:defRPr sz="5600" b="1" cap="all"/>
            </a:lvl1pPr>
          </a:lstStyle>
          <a:p>
            <a:r>
              <a:rPr lang="en-US"/>
              <a:t>Click to edit Master title style</a:t>
            </a:r>
          </a:p>
        </p:txBody>
      </p:sp>
      <p:sp>
        <p:nvSpPr>
          <p:cNvPr id="3" name="Text Placeholder 2"/>
          <p:cNvSpPr>
            <a:spLocks noGrp="1"/>
          </p:cNvSpPr>
          <p:nvPr>
            <p:ph type="body" idx="1"/>
          </p:nvPr>
        </p:nvSpPr>
        <p:spPr>
          <a:xfrm>
            <a:off x="1348318" y="4069399"/>
            <a:ext cx="14508480" cy="2100262"/>
          </a:xfrm>
        </p:spPr>
        <p:txBody>
          <a:bodyPr anchor="b"/>
          <a:lstStyle>
            <a:lvl1pPr marL="0" indent="0">
              <a:buNone/>
              <a:defRPr sz="2800">
                <a:solidFill>
                  <a:schemeClr val="tx1">
                    <a:tint val="75000"/>
                  </a:schemeClr>
                </a:solidFill>
              </a:defRPr>
            </a:lvl1pPr>
            <a:lvl2pPr marL="640017" indent="0">
              <a:buNone/>
              <a:defRPr sz="2521">
                <a:solidFill>
                  <a:schemeClr val="tx1">
                    <a:tint val="75000"/>
                  </a:schemeClr>
                </a:solidFill>
              </a:defRPr>
            </a:lvl2pPr>
            <a:lvl3pPr marL="1280033" indent="0">
              <a:buNone/>
              <a:defRPr sz="2240">
                <a:solidFill>
                  <a:schemeClr val="tx1">
                    <a:tint val="75000"/>
                  </a:schemeClr>
                </a:solidFill>
              </a:defRPr>
            </a:lvl3pPr>
            <a:lvl4pPr marL="1920050" indent="0">
              <a:buNone/>
              <a:defRPr sz="1961">
                <a:solidFill>
                  <a:schemeClr val="tx1">
                    <a:tint val="75000"/>
                  </a:schemeClr>
                </a:solidFill>
              </a:defRPr>
            </a:lvl4pPr>
            <a:lvl5pPr marL="2560065" indent="0">
              <a:buNone/>
              <a:defRPr sz="1961">
                <a:solidFill>
                  <a:schemeClr val="tx1">
                    <a:tint val="75000"/>
                  </a:schemeClr>
                </a:solidFill>
              </a:defRPr>
            </a:lvl5pPr>
            <a:lvl6pPr marL="3200079" indent="0">
              <a:buNone/>
              <a:defRPr sz="1961">
                <a:solidFill>
                  <a:schemeClr val="tx1">
                    <a:tint val="75000"/>
                  </a:schemeClr>
                </a:solidFill>
              </a:defRPr>
            </a:lvl6pPr>
            <a:lvl7pPr marL="3840096" indent="0">
              <a:buNone/>
              <a:defRPr sz="1961">
                <a:solidFill>
                  <a:schemeClr val="tx1">
                    <a:tint val="75000"/>
                  </a:schemeClr>
                </a:solidFill>
              </a:defRPr>
            </a:lvl7pPr>
            <a:lvl8pPr marL="4480112" indent="0">
              <a:buNone/>
              <a:defRPr sz="1961">
                <a:solidFill>
                  <a:schemeClr val="tx1">
                    <a:tint val="75000"/>
                  </a:schemeClr>
                </a:solidFill>
              </a:defRPr>
            </a:lvl8pPr>
            <a:lvl9pPr marL="5120129" indent="0">
              <a:buNone/>
              <a:defRPr sz="196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8122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3440" y="2240289"/>
            <a:ext cx="7538720" cy="6336348"/>
          </a:xfrm>
        </p:spPr>
        <p:txBody>
          <a:bodyPr/>
          <a:lstStyle>
            <a:lvl1pPr>
              <a:defRPr sz="3920"/>
            </a:lvl1pPr>
            <a:lvl2pPr>
              <a:defRPr sz="3360"/>
            </a:lvl2pPr>
            <a:lvl3pPr>
              <a:defRPr sz="2800"/>
            </a:lvl3pPr>
            <a:lvl4pPr>
              <a:defRPr sz="2521"/>
            </a:lvl4pPr>
            <a:lvl5pPr>
              <a:defRPr sz="2521"/>
            </a:lvl5pPr>
            <a:lvl6pPr>
              <a:defRPr sz="2521"/>
            </a:lvl6pPr>
            <a:lvl7pPr>
              <a:defRPr sz="2521"/>
            </a:lvl7pPr>
            <a:lvl8pPr>
              <a:defRPr sz="2521"/>
            </a:lvl8pPr>
            <a:lvl9pPr>
              <a:defRPr sz="252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676640" y="2240289"/>
            <a:ext cx="7538720" cy="6336348"/>
          </a:xfrm>
        </p:spPr>
        <p:txBody>
          <a:bodyPr/>
          <a:lstStyle>
            <a:lvl1pPr>
              <a:defRPr sz="3920"/>
            </a:lvl1pPr>
            <a:lvl2pPr>
              <a:defRPr sz="3360"/>
            </a:lvl2pPr>
            <a:lvl3pPr>
              <a:defRPr sz="2800"/>
            </a:lvl3pPr>
            <a:lvl4pPr>
              <a:defRPr sz="2521"/>
            </a:lvl4pPr>
            <a:lvl5pPr>
              <a:defRPr sz="2521"/>
            </a:lvl5pPr>
            <a:lvl6pPr>
              <a:defRPr sz="2521"/>
            </a:lvl6pPr>
            <a:lvl7pPr>
              <a:defRPr sz="2521"/>
            </a:lvl7pPr>
            <a:lvl8pPr>
              <a:defRPr sz="2521"/>
            </a:lvl8pPr>
            <a:lvl9pPr>
              <a:defRPr sz="252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3464439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53441" y="2149158"/>
            <a:ext cx="7541684" cy="895667"/>
          </a:xfrm>
        </p:spPr>
        <p:txBody>
          <a:bodyPr anchor="b"/>
          <a:lstStyle>
            <a:lvl1pPr marL="0" indent="0">
              <a:buNone/>
              <a:defRPr sz="3360" b="1"/>
            </a:lvl1pPr>
            <a:lvl2pPr marL="640017" indent="0">
              <a:buNone/>
              <a:defRPr sz="2800" b="1"/>
            </a:lvl2pPr>
            <a:lvl3pPr marL="1280033" indent="0">
              <a:buNone/>
              <a:defRPr sz="2521" b="1"/>
            </a:lvl3pPr>
            <a:lvl4pPr marL="1920050" indent="0">
              <a:buNone/>
              <a:defRPr sz="2240" b="1"/>
            </a:lvl4pPr>
            <a:lvl5pPr marL="2560065" indent="0">
              <a:buNone/>
              <a:defRPr sz="2240" b="1"/>
            </a:lvl5pPr>
            <a:lvl6pPr marL="3200079" indent="0">
              <a:buNone/>
              <a:defRPr sz="2240" b="1"/>
            </a:lvl6pPr>
            <a:lvl7pPr marL="3840096" indent="0">
              <a:buNone/>
              <a:defRPr sz="2240" b="1"/>
            </a:lvl7pPr>
            <a:lvl8pPr marL="4480112" indent="0">
              <a:buNone/>
              <a:defRPr sz="2240" b="1"/>
            </a:lvl8pPr>
            <a:lvl9pPr marL="5120129" indent="0">
              <a:buNone/>
              <a:defRPr sz="2240" b="1"/>
            </a:lvl9pPr>
          </a:lstStyle>
          <a:p>
            <a:pPr lvl="0"/>
            <a:r>
              <a:rPr lang="en-US"/>
              <a:t>Click to edit Master text styles</a:t>
            </a:r>
          </a:p>
        </p:txBody>
      </p:sp>
      <p:sp>
        <p:nvSpPr>
          <p:cNvPr id="4" name="Content Placeholder 3"/>
          <p:cNvSpPr>
            <a:spLocks noGrp="1"/>
          </p:cNvSpPr>
          <p:nvPr>
            <p:ph sz="half" idx="2"/>
          </p:nvPr>
        </p:nvSpPr>
        <p:spPr>
          <a:xfrm>
            <a:off x="853441" y="3044825"/>
            <a:ext cx="7541684" cy="5531803"/>
          </a:xfrm>
        </p:spPr>
        <p:txBody>
          <a:bodyPr/>
          <a:lstStyle>
            <a:lvl1pPr>
              <a:defRPr sz="3360"/>
            </a:lvl1pPr>
            <a:lvl2pPr>
              <a:defRPr sz="2800"/>
            </a:lvl2pPr>
            <a:lvl3pPr>
              <a:defRPr sz="2521"/>
            </a:lvl3pPr>
            <a:lvl4pPr>
              <a:defRPr sz="2240"/>
            </a:lvl4pPr>
            <a:lvl5pPr>
              <a:defRPr sz="2240"/>
            </a:lvl5pPr>
            <a:lvl6pPr>
              <a:defRPr sz="2240"/>
            </a:lvl6pPr>
            <a:lvl7pPr>
              <a:defRPr sz="2240"/>
            </a:lvl7pPr>
            <a:lvl8pPr>
              <a:defRPr sz="2240"/>
            </a:lvl8pPr>
            <a:lvl9pPr>
              <a:defRPr sz="22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670729" y="2149158"/>
            <a:ext cx="7544646" cy="895667"/>
          </a:xfrm>
        </p:spPr>
        <p:txBody>
          <a:bodyPr anchor="b"/>
          <a:lstStyle>
            <a:lvl1pPr marL="0" indent="0">
              <a:buNone/>
              <a:defRPr sz="3360" b="1"/>
            </a:lvl1pPr>
            <a:lvl2pPr marL="640017" indent="0">
              <a:buNone/>
              <a:defRPr sz="2800" b="1"/>
            </a:lvl2pPr>
            <a:lvl3pPr marL="1280033" indent="0">
              <a:buNone/>
              <a:defRPr sz="2521" b="1"/>
            </a:lvl3pPr>
            <a:lvl4pPr marL="1920050" indent="0">
              <a:buNone/>
              <a:defRPr sz="2240" b="1"/>
            </a:lvl4pPr>
            <a:lvl5pPr marL="2560065" indent="0">
              <a:buNone/>
              <a:defRPr sz="2240" b="1"/>
            </a:lvl5pPr>
            <a:lvl6pPr marL="3200079" indent="0">
              <a:buNone/>
              <a:defRPr sz="2240" b="1"/>
            </a:lvl6pPr>
            <a:lvl7pPr marL="3840096" indent="0">
              <a:buNone/>
              <a:defRPr sz="2240" b="1"/>
            </a:lvl7pPr>
            <a:lvl8pPr marL="4480112" indent="0">
              <a:buNone/>
              <a:defRPr sz="2240" b="1"/>
            </a:lvl8pPr>
            <a:lvl9pPr marL="5120129" indent="0">
              <a:buNone/>
              <a:defRPr sz="2240" b="1"/>
            </a:lvl9pPr>
          </a:lstStyle>
          <a:p>
            <a:pPr lvl="0"/>
            <a:r>
              <a:rPr lang="en-US"/>
              <a:t>Click to edit Master text styles</a:t>
            </a:r>
          </a:p>
        </p:txBody>
      </p:sp>
      <p:sp>
        <p:nvSpPr>
          <p:cNvPr id="6" name="Content Placeholder 5"/>
          <p:cNvSpPr>
            <a:spLocks noGrp="1"/>
          </p:cNvSpPr>
          <p:nvPr>
            <p:ph sz="quarter" idx="4"/>
          </p:nvPr>
        </p:nvSpPr>
        <p:spPr>
          <a:xfrm>
            <a:off x="8670729" y="3044825"/>
            <a:ext cx="7544646" cy="5531803"/>
          </a:xfrm>
        </p:spPr>
        <p:txBody>
          <a:bodyPr/>
          <a:lstStyle>
            <a:lvl1pPr>
              <a:defRPr sz="3360"/>
            </a:lvl1pPr>
            <a:lvl2pPr>
              <a:defRPr sz="2800"/>
            </a:lvl2pPr>
            <a:lvl3pPr>
              <a:defRPr sz="2521"/>
            </a:lvl3pPr>
            <a:lvl4pPr>
              <a:defRPr sz="2240"/>
            </a:lvl4pPr>
            <a:lvl5pPr>
              <a:defRPr sz="2240"/>
            </a:lvl5pPr>
            <a:lvl6pPr>
              <a:defRPr sz="2240"/>
            </a:lvl6pPr>
            <a:lvl7pPr>
              <a:defRPr sz="2240"/>
            </a:lvl7pPr>
            <a:lvl8pPr>
              <a:defRPr sz="2240"/>
            </a:lvl8pPr>
            <a:lvl9pPr>
              <a:defRPr sz="22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20232509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25896222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1111817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3440" y="2240289"/>
            <a:ext cx="7538720" cy="6336348"/>
          </a:xfrm>
        </p:spPr>
        <p:txBody>
          <a:bodyPr/>
          <a:lstStyle>
            <a:lvl1pPr>
              <a:defRPr sz="2940"/>
            </a:lvl1pPr>
            <a:lvl2pPr>
              <a:defRPr sz="2520"/>
            </a:lvl2pPr>
            <a:lvl3pPr>
              <a:defRPr sz="2100"/>
            </a:lvl3pPr>
            <a:lvl4pPr>
              <a:defRPr sz="1891"/>
            </a:lvl4pPr>
            <a:lvl5pPr>
              <a:defRPr sz="1891"/>
            </a:lvl5pPr>
            <a:lvl6pPr>
              <a:defRPr sz="1891"/>
            </a:lvl6pPr>
            <a:lvl7pPr>
              <a:defRPr sz="1891"/>
            </a:lvl7pPr>
            <a:lvl8pPr>
              <a:defRPr sz="1891"/>
            </a:lvl8pPr>
            <a:lvl9pPr>
              <a:defRPr sz="189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676640" y="2240289"/>
            <a:ext cx="7538720" cy="6336348"/>
          </a:xfrm>
        </p:spPr>
        <p:txBody>
          <a:bodyPr/>
          <a:lstStyle>
            <a:lvl1pPr>
              <a:defRPr sz="2940"/>
            </a:lvl1pPr>
            <a:lvl2pPr>
              <a:defRPr sz="2520"/>
            </a:lvl2pPr>
            <a:lvl3pPr>
              <a:defRPr sz="2100"/>
            </a:lvl3pPr>
            <a:lvl4pPr>
              <a:defRPr sz="1891"/>
            </a:lvl4pPr>
            <a:lvl5pPr>
              <a:defRPr sz="1891"/>
            </a:lvl5pPr>
            <a:lvl6pPr>
              <a:defRPr sz="1891"/>
            </a:lvl6pPr>
            <a:lvl7pPr>
              <a:defRPr sz="1891"/>
            </a:lvl7pPr>
            <a:lvl8pPr>
              <a:defRPr sz="1891"/>
            </a:lvl8pPr>
            <a:lvl9pPr>
              <a:defRPr sz="189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613522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3444" y="382270"/>
            <a:ext cx="5615518" cy="1626870"/>
          </a:xfrm>
        </p:spPr>
        <p:txBody>
          <a:bodyPr anchor="b"/>
          <a:lstStyle>
            <a:lvl1pPr algn="l">
              <a:defRPr sz="2800" b="1"/>
            </a:lvl1pPr>
          </a:lstStyle>
          <a:p>
            <a:r>
              <a:rPr lang="en-US"/>
              <a:t>Click to edit Master title style</a:t>
            </a:r>
          </a:p>
        </p:txBody>
      </p:sp>
      <p:sp>
        <p:nvSpPr>
          <p:cNvPr id="3" name="Content Placeholder 2"/>
          <p:cNvSpPr>
            <a:spLocks noGrp="1"/>
          </p:cNvSpPr>
          <p:nvPr>
            <p:ph idx="1"/>
          </p:nvPr>
        </p:nvSpPr>
        <p:spPr>
          <a:xfrm>
            <a:off x="6673427" y="382292"/>
            <a:ext cx="9541934" cy="8194358"/>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3444" y="2009145"/>
            <a:ext cx="5615518" cy="6567488"/>
          </a:xfrm>
        </p:spPr>
        <p:txBody>
          <a:bodyPr/>
          <a:lstStyle>
            <a:lvl1pPr marL="0" indent="0">
              <a:buNone/>
              <a:defRPr sz="1961"/>
            </a:lvl1pPr>
            <a:lvl2pPr marL="640017" indent="0">
              <a:buNone/>
              <a:defRPr sz="1680"/>
            </a:lvl2pPr>
            <a:lvl3pPr marL="1280033" indent="0">
              <a:buNone/>
              <a:defRPr sz="1401"/>
            </a:lvl3pPr>
            <a:lvl4pPr marL="1920050" indent="0">
              <a:buNone/>
              <a:defRPr sz="1260"/>
            </a:lvl4pPr>
            <a:lvl5pPr marL="2560065" indent="0">
              <a:buNone/>
              <a:defRPr sz="1260"/>
            </a:lvl5pPr>
            <a:lvl6pPr marL="3200079" indent="0">
              <a:buNone/>
              <a:defRPr sz="1260"/>
            </a:lvl6pPr>
            <a:lvl7pPr marL="3840096" indent="0">
              <a:buNone/>
              <a:defRPr sz="1260"/>
            </a:lvl7pPr>
            <a:lvl8pPr marL="4480112" indent="0">
              <a:buNone/>
              <a:defRPr sz="1260"/>
            </a:lvl8pPr>
            <a:lvl9pPr marL="5120129" indent="0">
              <a:buNone/>
              <a:defRPr sz="126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4415608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45604" y="6720840"/>
            <a:ext cx="10241280" cy="793433"/>
          </a:xfrm>
        </p:spPr>
        <p:txBody>
          <a:bodyPr anchor="b"/>
          <a:lstStyle>
            <a:lvl1pPr algn="l">
              <a:defRPr sz="2800" b="1"/>
            </a:lvl1pPr>
          </a:lstStyle>
          <a:p>
            <a:r>
              <a:rPr lang="en-US"/>
              <a:t>Click to edit Master title style</a:t>
            </a:r>
          </a:p>
        </p:txBody>
      </p:sp>
      <p:sp>
        <p:nvSpPr>
          <p:cNvPr id="3" name="Picture Placeholder 2"/>
          <p:cNvSpPr>
            <a:spLocks noGrp="1"/>
          </p:cNvSpPr>
          <p:nvPr>
            <p:ph type="pic" idx="1"/>
          </p:nvPr>
        </p:nvSpPr>
        <p:spPr>
          <a:xfrm>
            <a:off x="3345604" y="857885"/>
            <a:ext cx="10241280" cy="5760720"/>
          </a:xfrm>
        </p:spPr>
        <p:txBody>
          <a:bodyPr/>
          <a:lstStyle>
            <a:lvl1pPr marL="0" indent="0">
              <a:buNone/>
              <a:defRPr sz="4480"/>
            </a:lvl1pPr>
            <a:lvl2pPr marL="640017" indent="0">
              <a:buNone/>
              <a:defRPr sz="3920"/>
            </a:lvl2pPr>
            <a:lvl3pPr marL="1280033" indent="0">
              <a:buNone/>
              <a:defRPr sz="3360"/>
            </a:lvl3pPr>
            <a:lvl4pPr marL="1920050" indent="0">
              <a:buNone/>
              <a:defRPr sz="2800"/>
            </a:lvl4pPr>
            <a:lvl5pPr marL="2560065" indent="0">
              <a:buNone/>
              <a:defRPr sz="2800"/>
            </a:lvl5pPr>
            <a:lvl6pPr marL="3200079" indent="0">
              <a:buNone/>
              <a:defRPr sz="2800"/>
            </a:lvl6pPr>
            <a:lvl7pPr marL="3840096" indent="0">
              <a:buNone/>
              <a:defRPr sz="2800"/>
            </a:lvl7pPr>
            <a:lvl8pPr marL="4480112" indent="0">
              <a:buNone/>
              <a:defRPr sz="2800"/>
            </a:lvl8pPr>
            <a:lvl9pPr marL="5120129" indent="0">
              <a:buNone/>
              <a:defRPr sz="2800"/>
            </a:lvl9pPr>
          </a:lstStyle>
          <a:p>
            <a:endParaRPr lang="en-US"/>
          </a:p>
        </p:txBody>
      </p:sp>
      <p:sp>
        <p:nvSpPr>
          <p:cNvPr id="4" name="Text Placeholder 3"/>
          <p:cNvSpPr>
            <a:spLocks noGrp="1"/>
          </p:cNvSpPr>
          <p:nvPr>
            <p:ph type="body" sz="half" idx="2"/>
          </p:nvPr>
        </p:nvSpPr>
        <p:spPr>
          <a:xfrm>
            <a:off x="3345604" y="7514273"/>
            <a:ext cx="10241280" cy="1126807"/>
          </a:xfrm>
        </p:spPr>
        <p:txBody>
          <a:bodyPr/>
          <a:lstStyle>
            <a:lvl1pPr marL="0" indent="0">
              <a:buNone/>
              <a:defRPr sz="1961"/>
            </a:lvl1pPr>
            <a:lvl2pPr marL="640017" indent="0">
              <a:buNone/>
              <a:defRPr sz="1680"/>
            </a:lvl2pPr>
            <a:lvl3pPr marL="1280033" indent="0">
              <a:buNone/>
              <a:defRPr sz="1401"/>
            </a:lvl3pPr>
            <a:lvl4pPr marL="1920050" indent="0">
              <a:buNone/>
              <a:defRPr sz="1260"/>
            </a:lvl4pPr>
            <a:lvl5pPr marL="2560065" indent="0">
              <a:buNone/>
              <a:defRPr sz="1260"/>
            </a:lvl5pPr>
            <a:lvl6pPr marL="3200079" indent="0">
              <a:buNone/>
              <a:defRPr sz="1260"/>
            </a:lvl6pPr>
            <a:lvl7pPr marL="3840096" indent="0">
              <a:buNone/>
              <a:defRPr sz="1260"/>
            </a:lvl7pPr>
            <a:lvl8pPr marL="4480112" indent="0">
              <a:buNone/>
              <a:defRPr sz="1260"/>
            </a:lvl8pPr>
            <a:lvl9pPr marL="5120129" indent="0">
              <a:buNone/>
              <a:defRPr sz="126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42681991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0864761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374880" y="384515"/>
            <a:ext cx="3840480" cy="81921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3440" y="384515"/>
            <a:ext cx="11236960" cy="819213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24671449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Arup Blank Slide">
  <p:cSld name="Arup Blank Slide">
    <p:spTree>
      <p:nvGrpSpPr>
        <p:cNvPr id="1" name="Shape 17"/>
        <p:cNvGrpSpPr/>
        <p:nvPr/>
      </p:nvGrpSpPr>
      <p:grpSpPr>
        <a:xfrm>
          <a:off x="0" y="0"/>
          <a:ext cx="0" cy="0"/>
          <a:chOff x="0" y="0"/>
          <a:chExt cx="0" cy="0"/>
        </a:xfrm>
      </p:grpSpPr>
    </p:spTree>
    <p:extLst>
      <p:ext uri="{BB962C8B-B14F-4D97-AF65-F5344CB8AC3E}">
        <p14:creationId xmlns:p14="http://schemas.microsoft.com/office/powerpoint/2010/main" val="6615785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Diapositiva titolo">
    <p:spTree>
      <p:nvGrpSpPr>
        <p:cNvPr id="1" name=""/>
        <p:cNvGrpSpPr/>
        <p:nvPr/>
      </p:nvGrpSpPr>
      <p:grpSpPr>
        <a:xfrm>
          <a:off x="0" y="0"/>
          <a:ext cx="0" cy="0"/>
          <a:chOff x="0" y="0"/>
          <a:chExt cx="0" cy="0"/>
        </a:xfrm>
      </p:grpSpPr>
      <p:sp>
        <p:nvSpPr>
          <p:cNvPr id="10" name="Titolo 1">
            <a:extLst>
              <a:ext uri="{FF2B5EF4-FFF2-40B4-BE49-F238E27FC236}">
                <a16:creationId xmlns:a16="http://schemas.microsoft.com/office/drawing/2014/main" id="{843F6EDA-C372-6747-8EB0-AB6800F251A4}"/>
              </a:ext>
            </a:extLst>
          </p:cNvPr>
          <p:cNvSpPr>
            <a:spLocks noGrp="1"/>
          </p:cNvSpPr>
          <p:nvPr>
            <p:ph type="title" hasCustomPrompt="1"/>
          </p:nvPr>
        </p:nvSpPr>
        <p:spPr>
          <a:xfrm>
            <a:off x="607387" y="709798"/>
            <a:ext cx="16146011" cy="609398"/>
          </a:xfrm>
          <a:noFill/>
        </p:spPr>
        <p:txBody>
          <a:bodyPr wrap="square" lIns="0" rtlCol="0">
            <a:spAutoFit/>
          </a:bodyPr>
          <a:lstStyle>
            <a:lvl1pPr>
              <a:defRPr lang="it-IT" sz="3360" b="1" dirty="0">
                <a:solidFill>
                  <a:srgbClr val="0A2643"/>
                </a:solidFill>
                <a:latin typeface="Arial" panose="020B0604020202020204" pitchFamily="34" charset="0"/>
                <a:ea typeface="+mn-ea"/>
                <a:cs typeface="Arial" panose="020B0604020202020204" pitchFamily="34" charset="0"/>
              </a:defRPr>
            </a:lvl1pPr>
          </a:lstStyle>
          <a:p>
            <a:pPr marL="0" lvl="0" algn="just"/>
            <a:r>
              <a:rPr lang="it-IT"/>
              <a:t>FARE CLIC PER MODIFICARE LO STILE DEL TITOLO DELLO SCHEMA</a:t>
            </a:r>
          </a:p>
        </p:txBody>
      </p:sp>
      <p:sp>
        <p:nvSpPr>
          <p:cNvPr id="3" name="Segnaposto testo 2">
            <a:extLst>
              <a:ext uri="{FF2B5EF4-FFF2-40B4-BE49-F238E27FC236}">
                <a16:creationId xmlns:a16="http://schemas.microsoft.com/office/drawing/2014/main" id="{168416CD-683D-1B41-85C7-43BB3E681DAF}"/>
              </a:ext>
            </a:extLst>
          </p:cNvPr>
          <p:cNvSpPr>
            <a:spLocks noGrp="1"/>
          </p:cNvSpPr>
          <p:nvPr>
            <p:ph type="body" sz="quarter" idx="13" hasCustomPrompt="1"/>
          </p:nvPr>
        </p:nvSpPr>
        <p:spPr>
          <a:xfrm>
            <a:off x="607389" y="356331"/>
            <a:ext cx="11892999" cy="318677"/>
          </a:xfrm>
          <a:noFill/>
        </p:spPr>
        <p:txBody>
          <a:bodyPr wrap="square" lIns="0" rtlCol="0">
            <a:spAutoFit/>
          </a:bodyPr>
          <a:lstStyle>
            <a:lvl1pPr marL="0" indent="0">
              <a:buFont typeface="+mj-lt"/>
              <a:buNone/>
              <a:defRPr lang="it-IT" sz="1471" dirty="0" smtClean="0">
                <a:solidFill>
                  <a:schemeClr val="tx1">
                    <a:lumMod val="85000"/>
                    <a:lumOff val="15000"/>
                  </a:schemeClr>
                </a:solidFill>
                <a:latin typeface="Arial" panose="020B0604020202020204" pitchFamily="34" charset="0"/>
                <a:cs typeface="Arial" panose="020B0604020202020204" pitchFamily="34" charset="0"/>
              </a:defRPr>
            </a:lvl1pPr>
          </a:lstStyle>
          <a:p>
            <a:pPr marL="0" lvl="0" algn="just"/>
            <a:r>
              <a:rPr lang="it-IT"/>
              <a:t>FARE CLIC PER MODIFICARE GLI STILI DEL TESTO DELLO SCHEMA</a:t>
            </a:r>
          </a:p>
        </p:txBody>
      </p:sp>
      <p:sp>
        <p:nvSpPr>
          <p:cNvPr id="13" name="Footer Placeholder 83">
            <a:extLst>
              <a:ext uri="{FF2B5EF4-FFF2-40B4-BE49-F238E27FC236}">
                <a16:creationId xmlns:a16="http://schemas.microsoft.com/office/drawing/2014/main" id="{04D5A9D0-7D27-6043-94AF-A609E50211B4}"/>
              </a:ext>
            </a:extLst>
          </p:cNvPr>
          <p:cNvSpPr txBox="1"/>
          <p:nvPr userDrawn="1"/>
        </p:nvSpPr>
        <p:spPr>
          <a:xfrm>
            <a:off x="632067" y="9050975"/>
            <a:ext cx="5760721" cy="193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defRPr sz="900">
                <a:solidFill>
                  <a:srgbClr val="FFFFFF"/>
                </a:solidFill>
                <a:latin typeface="Graphik"/>
                <a:ea typeface="Graphik"/>
                <a:cs typeface="Graphik"/>
                <a:sym typeface="Graphik"/>
              </a:defRPr>
            </a:lvl1pPr>
          </a:lstStyle>
          <a:p>
            <a:pPr marL="0" marR="0" lvl="0" indent="0" algn="l" defTabSz="1280128" rtl="0" eaLnBrk="1" fontAlgn="auto" latinLnBrk="0" hangingPunct="0">
              <a:lnSpc>
                <a:spcPct val="100000"/>
              </a:lnSpc>
              <a:spcBef>
                <a:spcPts val="0"/>
              </a:spcBef>
              <a:spcAft>
                <a:spcPts val="0"/>
              </a:spcAft>
              <a:buClrTx/>
              <a:buSzTx/>
              <a:buFontTx/>
              <a:buNone/>
              <a:tabLst/>
              <a:defRPr/>
            </a:pPr>
            <a:r>
              <a:rPr kumimoji="0" sz="1260" b="0" i="0" u="none" strike="noStrike" kern="0" cap="none" spc="0" normalizeH="0" baseline="0" noProof="0">
                <a:ln>
                  <a:noFill/>
                </a:ln>
                <a:solidFill>
                  <a:srgbClr val="000000">
                    <a:lumMod val="50000"/>
                    <a:lumOff val="50000"/>
                  </a:srgbClr>
                </a:solidFill>
                <a:effectLst/>
                <a:uLnTx/>
                <a:uFillTx/>
                <a:latin typeface="Arial" panose="020B0604020202020204" pitchFamily="34" charset="0"/>
                <a:cs typeface="Arial" panose="020B0604020202020204" pitchFamily="34" charset="0"/>
                <a:sym typeface="Graphik"/>
              </a:rPr>
              <a:t>Copyright © 2021 </a:t>
            </a:r>
            <a:r>
              <a:rPr kumimoji="0" lang="it-IT" sz="1260" b="0" i="0" u="none" strike="noStrike" kern="0" cap="none" spc="0" normalizeH="0" baseline="0" noProof="0">
                <a:ln>
                  <a:noFill/>
                </a:ln>
                <a:solidFill>
                  <a:srgbClr val="000000">
                    <a:lumMod val="50000"/>
                    <a:lumOff val="50000"/>
                  </a:srgbClr>
                </a:solidFill>
                <a:effectLst/>
                <a:uLnTx/>
                <a:uFillTx/>
                <a:latin typeface="Arial" panose="020B0604020202020204" pitchFamily="34" charset="0"/>
                <a:cs typeface="Arial" panose="020B0604020202020204" pitchFamily="34" charset="0"/>
                <a:sym typeface="Graphik"/>
              </a:rPr>
              <a:t>Italia domani</a:t>
            </a:r>
            <a:r>
              <a:rPr kumimoji="0" sz="1260" b="0" i="0" u="none" strike="noStrike" kern="0" cap="none" spc="0" normalizeH="0" baseline="0" noProof="0">
                <a:ln>
                  <a:noFill/>
                </a:ln>
                <a:solidFill>
                  <a:srgbClr val="000000">
                    <a:lumMod val="50000"/>
                    <a:lumOff val="50000"/>
                  </a:srgbClr>
                </a:solidFill>
                <a:effectLst/>
                <a:uLnTx/>
                <a:uFillTx/>
                <a:latin typeface="Arial" panose="020B0604020202020204" pitchFamily="34" charset="0"/>
                <a:cs typeface="Arial" panose="020B0604020202020204" pitchFamily="34" charset="0"/>
                <a:sym typeface="Graphik"/>
              </a:rPr>
              <a:t>  All rights reserved.</a:t>
            </a:r>
          </a:p>
        </p:txBody>
      </p:sp>
    </p:spTree>
    <p:extLst>
      <p:ext uri="{BB962C8B-B14F-4D97-AF65-F5344CB8AC3E}">
        <p14:creationId xmlns:p14="http://schemas.microsoft.com/office/powerpoint/2010/main" val="42858499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4_Intro capitolo _ no occhiello">
  <p:cSld name="4_Intro capitolo _ no occhiello">
    <p:spTree>
      <p:nvGrpSpPr>
        <p:cNvPr id="1" name="Shape 24"/>
        <p:cNvGrpSpPr/>
        <p:nvPr/>
      </p:nvGrpSpPr>
      <p:grpSpPr>
        <a:xfrm>
          <a:off x="0" y="0"/>
          <a:ext cx="0" cy="0"/>
          <a:chOff x="0" y="0"/>
          <a:chExt cx="0" cy="0"/>
        </a:xfrm>
      </p:grpSpPr>
      <p:sp>
        <p:nvSpPr>
          <p:cNvPr id="25" name="Google Shape;25;p168"/>
          <p:cNvSpPr txBox="1"/>
          <p:nvPr/>
        </p:nvSpPr>
        <p:spPr>
          <a:xfrm>
            <a:off x="3368842" y="9079029"/>
            <a:ext cx="0" cy="0"/>
          </a:xfrm>
          <a:prstGeom prst="rect">
            <a:avLst/>
          </a:prstGeom>
          <a:noFill/>
          <a:ln>
            <a:noFill/>
          </a:ln>
        </p:spPr>
        <p:txBody>
          <a:bodyPr spcFirstLastPara="1" wrap="square" lIns="127995" tIns="63980" rIns="127995" bIns="63980" anchor="ctr" anchorCtr="0">
            <a:normAutofit fontScale="25000" lnSpcReduction="20000"/>
          </a:bodyPr>
          <a:lstStyle/>
          <a:p>
            <a:pPr marL="0" marR="0" lvl="0" indent="0" algn="l" rtl="0">
              <a:lnSpc>
                <a:spcPct val="100000"/>
              </a:lnSpc>
              <a:spcBef>
                <a:spcPts val="0"/>
              </a:spcBef>
              <a:spcAft>
                <a:spcPts val="0"/>
              </a:spcAft>
              <a:buNone/>
            </a:pPr>
            <a:endParaRPr sz="1960" b="0" i="0" u="none" strike="noStrike" cap="none">
              <a:solidFill>
                <a:srgbClr val="000000"/>
              </a:solidFill>
              <a:latin typeface="Arial"/>
              <a:ea typeface="Arial"/>
              <a:cs typeface="Arial"/>
              <a:sym typeface="Arial"/>
            </a:endParaRPr>
          </a:p>
        </p:txBody>
      </p:sp>
      <p:sp>
        <p:nvSpPr>
          <p:cNvPr id="26" name="Google Shape;26;p168"/>
          <p:cNvSpPr txBox="1"/>
          <p:nvPr/>
        </p:nvSpPr>
        <p:spPr>
          <a:xfrm>
            <a:off x="2884413" y="9009734"/>
            <a:ext cx="0" cy="0"/>
          </a:xfrm>
          <a:prstGeom prst="rect">
            <a:avLst/>
          </a:prstGeom>
          <a:noFill/>
          <a:ln>
            <a:noFill/>
          </a:ln>
        </p:spPr>
        <p:txBody>
          <a:bodyPr spcFirstLastPara="1" wrap="square" lIns="127995" tIns="63980" rIns="127995" bIns="63980" anchor="ctr" anchorCtr="0">
            <a:normAutofit fontScale="25000" lnSpcReduction="20000"/>
          </a:bodyPr>
          <a:lstStyle/>
          <a:p>
            <a:pPr marL="0" marR="0" lvl="0" indent="0" algn="l" rtl="0">
              <a:lnSpc>
                <a:spcPct val="100000"/>
              </a:lnSpc>
              <a:spcBef>
                <a:spcPts val="0"/>
              </a:spcBef>
              <a:spcAft>
                <a:spcPts val="0"/>
              </a:spcAft>
              <a:buNone/>
            </a:pPr>
            <a:endParaRPr sz="1960" b="0" i="0" u="none" strike="noStrike" cap="none">
              <a:solidFill>
                <a:srgbClr val="000000"/>
              </a:solidFill>
              <a:latin typeface="Arial"/>
              <a:ea typeface="Arial"/>
              <a:cs typeface="Arial"/>
              <a:sym typeface="Arial"/>
            </a:endParaRPr>
          </a:p>
        </p:txBody>
      </p:sp>
      <p:sp>
        <p:nvSpPr>
          <p:cNvPr id="27" name="Google Shape;27;p168"/>
          <p:cNvSpPr txBox="1">
            <a:spLocks noGrp="1"/>
          </p:cNvSpPr>
          <p:nvPr>
            <p:ph type="body" idx="1"/>
          </p:nvPr>
        </p:nvSpPr>
        <p:spPr>
          <a:xfrm>
            <a:off x="520067" y="264096"/>
            <a:ext cx="16079788" cy="1108923"/>
          </a:xfrm>
          <a:prstGeom prst="rect">
            <a:avLst/>
          </a:prstGeom>
          <a:noFill/>
          <a:ln>
            <a:noFill/>
          </a:ln>
        </p:spPr>
        <p:txBody>
          <a:bodyPr spcFirstLastPara="1" wrap="square" lIns="91425" tIns="45700" rIns="91425" bIns="45700" anchor="t" anchorCtr="0">
            <a:normAutofit/>
          </a:bodyPr>
          <a:lstStyle>
            <a:lvl1pPr marL="640065" lvl="0" indent="-568946" algn="l">
              <a:lnSpc>
                <a:spcPct val="90000"/>
              </a:lnSpc>
              <a:spcBef>
                <a:spcPts val="1400"/>
              </a:spcBef>
              <a:spcAft>
                <a:spcPts val="0"/>
              </a:spcAft>
              <a:buSzPts val="2800"/>
              <a:buChar char="•"/>
              <a:defRPr sz="4900" b="1" i="0" cap="none">
                <a:solidFill>
                  <a:srgbClr val="010B28"/>
                </a:solidFill>
                <a:latin typeface="Titillium Web"/>
                <a:ea typeface="Titillium Web"/>
                <a:cs typeface="Titillium Web"/>
                <a:sym typeface="Titillium Web"/>
              </a:defRPr>
            </a:lvl1pPr>
            <a:lvl2pPr marL="1280128" lvl="1" indent="-533386" algn="l">
              <a:lnSpc>
                <a:spcPct val="90000"/>
              </a:lnSpc>
              <a:spcBef>
                <a:spcPts val="700"/>
              </a:spcBef>
              <a:spcAft>
                <a:spcPts val="0"/>
              </a:spcAft>
              <a:buSzPts val="2400"/>
              <a:buChar char="•"/>
              <a:defRPr sz="5600" b="1" i="0" cap="none">
                <a:solidFill>
                  <a:srgbClr val="010B28"/>
                </a:solidFill>
                <a:latin typeface="Montserrat"/>
                <a:ea typeface="Montserrat"/>
                <a:cs typeface="Montserrat"/>
                <a:sym typeface="Montserrat"/>
              </a:defRPr>
            </a:lvl2pPr>
            <a:lvl3pPr marL="1920192" lvl="2" indent="-497827" algn="l">
              <a:lnSpc>
                <a:spcPct val="90000"/>
              </a:lnSpc>
              <a:spcBef>
                <a:spcPts val="700"/>
              </a:spcBef>
              <a:spcAft>
                <a:spcPts val="0"/>
              </a:spcAft>
              <a:buSzPts val="2000"/>
              <a:buChar char="•"/>
              <a:defRPr/>
            </a:lvl3pPr>
            <a:lvl4pPr marL="2560256" lvl="3" indent="-480047" algn="l">
              <a:lnSpc>
                <a:spcPct val="90000"/>
              </a:lnSpc>
              <a:spcBef>
                <a:spcPts val="700"/>
              </a:spcBef>
              <a:spcAft>
                <a:spcPts val="0"/>
              </a:spcAft>
              <a:buSzPts val="1800"/>
              <a:buChar char="•"/>
              <a:defRPr/>
            </a:lvl4pPr>
            <a:lvl5pPr marL="3200320" lvl="4" indent="-480047" algn="l">
              <a:lnSpc>
                <a:spcPct val="90000"/>
              </a:lnSpc>
              <a:spcBef>
                <a:spcPts val="700"/>
              </a:spcBef>
              <a:spcAft>
                <a:spcPts val="0"/>
              </a:spcAft>
              <a:buSzPts val="1800"/>
              <a:buChar char="•"/>
              <a:defRPr/>
            </a:lvl5pPr>
            <a:lvl6pPr marL="3840383" lvl="5" indent="-480047" algn="l">
              <a:lnSpc>
                <a:spcPct val="90000"/>
              </a:lnSpc>
              <a:spcBef>
                <a:spcPts val="700"/>
              </a:spcBef>
              <a:spcAft>
                <a:spcPts val="0"/>
              </a:spcAft>
              <a:buSzPts val="1800"/>
              <a:buChar char="•"/>
              <a:defRPr/>
            </a:lvl6pPr>
            <a:lvl7pPr marL="4480448" lvl="6" indent="-480047" algn="l">
              <a:lnSpc>
                <a:spcPct val="90000"/>
              </a:lnSpc>
              <a:spcBef>
                <a:spcPts val="700"/>
              </a:spcBef>
              <a:spcAft>
                <a:spcPts val="0"/>
              </a:spcAft>
              <a:buSzPts val="1800"/>
              <a:buChar char="•"/>
              <a:defRPr/>
            </a:lvl7pPr>
            <a:lvl8pPr marL="5120513" lvl="7" indent="-480047" algn="l">
              <a:lnSpc>
                <a:spcPct val="90000"/>
              </a:lnSpc>
              <a:spcBef>
                <a:spcPts val="700"/>
              </a:spcBef>
              <a:spcAft>
                <a:spcPts val="0"/>
              </a:spcAft>
              <a:buSzPts val="1800"/>
              <a:buChar char="•"/>
              <a:defRPr/>
            </a:lvl8pPr>
            <a:lvl9pPr marL="5760576" lvl="8" indent="-480047" algn="l">
              <a:lnSpc>
                <a:spcPct val="90000"/>
              </a:lnSpc>
              <a:spcBef>
                <a:spcPts val="700"/>
              </a:spcBef>
              <a:spcAft>
                <a:spcPts val="0"/>
              </a:spcAft>
              <a:buSzPts val="1800"/>
              <a:buChar char="•"/>
              <a:defRPr/>
            </a:lvl9pPr>
          </a:lstStyle>
          <a:p>
            <a:pPr lvl="0"/>
            <a:r>
              <a:rPr lang="it-IT"/>
              <a:t>Fare clic per modificare gli stili del testo dello schema</a:t>
            </a:r>
          </a:p>
        </p:txBody>
      </p:sp>
      <p:sp>
        <p:nvSpPr>
          <p:cNvPr id="28" name="Google Shape;28;p168"/>
          <p:cNvSpPr txBox="1">
            <a:spLocks noGrp="1"/>
          </p:cNvSpPr>
          <p:nvPr>
            <p:ph type="dt" idx="10"/>
          </p:nvPr>
        </p:nvSpPr>
        <p:spPr>
          <a:xfrm>
            <a:off x="1173480" y="8898894"/>
            <a:ext cx="3840480" cy="5111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68"/>
          <p:cNvSpPr txBox="1">
            <a:spLocks noGrp="1"/>
          </p:cNvSpPr>
          <p:nvPr>
            <p:ph type="ftr" idx="11"/>
          </p:nvPr>
        </p:nvSpPr>
        <p:spPr>
          <a:xfrm>
            <a:off x="5654040" y="8898894"/>
            <a:ext cx="5760720" cy="51117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68"/>
          <p:cNvSpPr txBox="1">
            <a:spLocks noGrp="1"/>
          </p:cNvSpPr>
          <p:nvPr>
            <p:ph type="sldNum" idx="12"/>
          </p:nvPr>
        </p:nvSpPr>
        <p:spPr>
          <a:xfrm>
            <a:off x="12758816" y="9034674"/>
            <a:ext cx="3840480" cy="51117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540" b="0" i="0" u="none" strike="noStrike" cap="none">
                <a:solidFill>
                  <a:srgbClr val="888888"/>
                </a:solidFill>
                <a:latin typeface="Titillium Web"/>
                <a:ea typeface="Titillium Web"/>
                <a:cs typeface="Titillium Web"/>
                <a:sym typeface="Titillium Web"/>
              </a:defRPr>
            </a:lvl1pPr>
            <a:lvl2pPr marL="0" lvl="1" indent="0" algn="r">
              <a:lnSpc>
                <a:spcPct val="100000"/>
              </a:lnSpc>
              <a:spcBef>
                <a:spcPts val="0"/>
              </a:spcBef>
              <a:spcAft>
                <a:spcPts val="0"/>
              </a:spcAft>
              <a:buSzPts val="1200"/>
              <a:buNone/>
              <a:defRPr sz="1540" b="0" i="0" u="none" strike="noStrike" cap="none">
                <a:solidFill>
                  <a:srgbClr val="888888"/>
                </a:solidFill>
                <a:latin typeface="Titillium Web"/>
                <a:ea typeface="Titillium Web"/>
                <a:cs typeface="Titillium Web"/>
                <a:sym typeface="Titillium Web"/>
              </a:defRPr>
            </a:lvl2pPr>
            <a:lvl3pPr marL="0" lvl="2" indent="0" algn="r">
              <a:lnSpc>
                <a:spcPct val="100000"/>
              </a:lnSpc>
              <a:spcBef>
                <a:spcPts val="0"/>
              </a:spcBef>
              <a:spcAft>
                <a:spcPts val="0"/>
              </a:spcAft>
              <a:buSzPts val="1200"/>
              <a:buNone/>
              <a:defRPr sz="1540" b="0" i="0" u="none" strike="noStrike" cap="none">
                <a:solidFill>
                  <a:srgbClr val="888888"/>
                </a:solidFill>
                <a:latin typeface="Titillium Web"/>
                <a:ea typeface="Titillium Web"/>
                <a:cs typeface="Titillium Web"/>
                <a:sym typeface="Titillium Web"/>
              </a:defRPr>
            </a:lvl3pPr>
            <a:lvl4pPr marL="0" lvl="3" indent="0" algn="r">
              <a:lnSpc>
                <a:spcPct val="100000"/>
              </a:lnSpc>
              <a:spcBef>
                <a:spcPts val="0"/>
              </a:spcBef>
              <a:spcAft>
                <a:spcPts val="0"/>
              </a:spcAft>
              <a:buSzPts val="1200"/>
              <a:buNone/>
              <a:defRPr sz="1540" b="0" i="0" u="none" strike="noStrike" cap="none">
                <a:solidFill>
                  <a:srgbClr val="888888"/>
                </a:solidFill>
                <a:latin typeface="Titillium Web"/>
                <a:ea typeface="Titillium Web"/>
                <a:cs typeface="Titillium Web"/>
                <a:sym typeface="Titillium Web"/>
              </a:defRPr>
            </a:lvl4pPr>
            <a:lvl5pPr marL="0" lvl="4" indent="0" algn="r">
              <a:lnSpc>
                <a:spcPct val="100000"/>
              </a:lnSpc>
              <a:spcBef>
                <a:spcPts val="0"/>
              </a:spcBef>
              <a:spcAft>
                <a:spcPts val="0"/>
              </a:spcAft>
              <a:buSzPts val="1200"/>
              <a:buNone/>
              <a:defRPr sz="1540" b="0" i="0" u="none" strike="noStrike" cap="none">
                <a:solidFill>
                  <a:srgbClr val="888888"/>
                </a:solidFill>
                <a:latin typeface="Titillium Web"/>
                <a:ea typeface="Titillium Web"/>
                <a:cs typeface="Titillium Web"/>
                <a:sym typeface="Titillium Web"/>
              </a:defRPr>
            </a:lvl5pPr>
            <a:lvl6pPr marL="0" lvl="5" indent="0" algn="r">
              <a:lnSpc>
                <a:spcPct val="100000"/>
              </a:lnSpc>
              <a:spcBef>
                <a:spcPts val="0"/>
              </a:spcBef>
              <a:spcAft>
                <a:spcPts val="0"/>
              </a:spcAft>
              <a:buSzPts val="1200"/>
              <a:buNone/>
              <a:defRPr sz="1540" b="0" i="0" u="none" strike="noStrike" cap="none">
                <a:solidFill>
                  <a:srgbClr val="888888"/>
                </a:solidFill>
                <a:latin typeface="Titillium Web"/>
                <a:ea typeface="Titillium Web"/>
                <a:cs typeface="Titillium Web"/>
                <a:sym typeface="Titillium Web"/>
              </a:defRPr>
            </a:lvl6pPr>
            <a:lvl7pPr marL="0" lvl="6" indent="0" algn="r">
              <a:lnSpc>
                <a:spcPct val="100000"/>
              </a:lnSpc>
              <a:spcBef>
                <a:spcPts val="0"/>
              </a:spcBef>
              <a:spcAft>
                <a:spcPts val="0"/>
              </a:spcAft>
              <a:buSzPts val="1200"/>
              <a:buNone/>
              <a:defRPr sz="1540" b="0" i="0" u="none" strike="noStrike" cap="none">
                <a:solidFill>
                  <a:srgbClr val="888888"/>
                </a:solidFill>
                <a:latin typeface="Titillium Web"/>
                <a:ea typeface="Titillium Web"/>
                <a:cs typeface="Titillium Web"/>
                <a:sym typeface="Titillium Web"/>
              </a:defRPr>
            </a:lvl7pPr>
            <a:lvl8pPr marL="0" lvl="7" indent="0" algn="r">
              <a:lnSpc>
                <a:spcPct val="100000"/>
              </a:lnSpc>
              <a:spcBef>
                <a:spcPts val="0"/>
              </a:spcBef>
              <a:spcAft>
                <a:spcPts val="0"/>
              </a:spcAft>
              <a:buSzPts val="1200"/>
              <a:buNone/>
              <a:defRPr sz="1540" b="0" i="0" u="none" strike="noStrike" cap="none">
                <a:solidFill>
                  <a:srgbClr val="888888"/>
                </a:solidFill>
                <a:latin typeface="Titillium Web"/>
                <a:ea typeface="Titillium Web"/>
                <a:cs typeface="Titillium Web"/>
                <a:sym typeface="Titillium Web"/>
              </a:defRPr>
            </a:lvl8pPr>
            <a:lvl9pPr marL="0" lvl="8" indent="0" algn="r">
              <a:lnSpc>
                <a:spcPct val="100000"/>
              </a:lnSpc>
              <a:spcBef>
                <a:spcPts val="0"/>
              </a:spcBef>
              <a:spcAft>
                <a:spcPts val="0"/>
              </a:spcAft>
              <a:buSzPts val="1200"/>
              <a:buNone/>
              <a:defRPr sz="1540" b="0" i="0" u="none" strike="noStrike" cap="none">
                <a:solidFill>
                  <a:srgbClr val="888888"/>
                </a:solidFill>
                <a:latin typeface="Titillium Web"/>
                <a:ea typeface="Titillium Web"/>
                <a:cs typeface="Titillium Web"/>
                <a:sym typeface="Titillium Web"/>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39459351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Intro capitolo _ no occhiello">
  <p:cSld name="1_Intro capitolo _ no occhiello">
    <p:spTree>
      <p:nvGrpSpPr>
        <p:cNvPr id="1" name="Shape 18"/>
        <p:cNvGrpSpPr/>
        <p:nvPr/>
      </p:nvGrpSpPr>
      <p:grpSpPr>
        <a:xfrm>
          <a:off x="0" y="0"/>
          <a:ext cx="0" cy="0"/>
          <a:chOff x="0" y="0"/>
          <a:chExt cx="0" cy="0"/>
        </a:xfrm>
      </p:grpSpPr>
      <p:sp>
        <p:nvSpPr>
          <p:cNvPr id="19" name="Google Shape;19;p32"/>
          <p:cNvSpPr txBox="1"/>
          <p:nvPr/>
        </p:nvSpPr>
        <p:spPr>
          <a:xfrm>
            <a:off x="3368842" y="9079029"/>
            <a:ext cx="0" cy="0"/>
          </a:xfrm>
          <a:prstGeom prst="rect">
            <a:avLst/>
          </a:prstGeom>
          <a:noFill/>
          <a:ln>
            <a:noFill/>
          </a:ln>
        </p:spPr>
        <p:txBody>
          <a:bodyPr spcFirstLastPara="1" wrap="square" lIns="127995" tIns="63980" rIns="127995" bIns="63980" anchor="ctr" anchorCtr="0">
            <a:normAutofit fontScale="25000" lnSpcReduction="20000"/>
          </a:bodyPr>
          <a:lstStyle/>
          <a:p>
            <a:pPr marL="0" marR="0" lvl="0" indent="0" algn="l" rtl="0">
              <a:lnSpc>
                <a:spcPct val="80000"/>
              </a:lnSpc>
              <a:spcBef>
                <a:spcPts val="0"/>
              </a:spcBef>
              <a:spcAft>
                <a:spcPts val="0"/>
              </a:spcAft>
              <a:buNone/>
            </a:pPr>
            <a:endParaRPr sz="631">
              <a:solidFill>
                <a:schemeClr val="dk1"/>
              </a:solidFill>
              <a:latin typeface="Calibri"/>
              <a:ea typeface="Calibri"/>
              <a:cs typeface="Calibri"/>
              <a:sym typeface="Calibri"/>
            </a:endParaRPr>
          </a:p>
        </p:txBody>
      </p:sp>
      <p:sp>
        <p:nvSpPr>
          <p:cNvPr id="20" name="Google Shape;20;p32"/>
          <p:cNvSpPr txBox="1"/>
          <p:nvPr/>
        </p:nvSpPr>
        <p:spPr>
          <a:xfrm>
            <a:off x="2884413" y="9009734"/>
            <a:ext cx="0" cy="0"/>
          </a:xfrm>
          <a:prstGeom prst="rect">
            <a:avLst/>
          </a:prstGeom>
          <a:noFill/>
          <a:ln>
            <a:noFill/>
          </a:ln>
        </p:spPr>
        <p:txBody>
          <a:bodyPr spcFirstLastPara="1" wrap="square" lIns="127995" tIns="63980" rIns="127995" bIns="63980" anchor="ctr" anchorCtr="0">
            <a:normAutofit fontScale="25000" lnSpcReduction="20000"/>
          </a:bodyPr>
          <a:lstStyle/>
          <a:p>
            <a:pPr marL="0" marR="0" lvl="0" indent="0" algn="l" rtl="0">
              <a:lnSpc>
                <a:spcPct val="80000"/>
              </a:lnSpc>
              <a:spcBef>
                <a:spcPts val="0"/>
              </a:spcBef>
              <a:spcAft>
                <a:spcPts val="0"/>
              </a:spcAft>
              <a:buNone/>
            </a:pPr>
            <a:endParaRPr sz="631">
              <a:solidFill>
                <a:schemeClr val="dk1"/>
              </a:solidFill>
              <a:latin typeface="Calibri"/>
              <a:ea typeface="Calibri"/>
              <a:cs typeface="Calibri"/>
              <a:sym typeface="Calibri"/>
            </a:endParaRPr>
          </a:p>
        </p:txBody>
      </p:sp>
      <p:sp>
        <p:nvSpPr>
          <p:cNvPr id="21" name="Google Shape;21;p32"/>
          <p:cNvSpPr txBox="1">
            <a:spLocks noGrp="1"/>
          </p:cNvSpPr>
          <p:nvPr>
            <p:ph type="dt" idx="10"/>
          </p:nvPr>
        </p:nvSpPr>
        <p:spPr>
          <a:xfrm>
            <a:off x="1173480" y="8898894"/>
            <a:ext cx="3840480" cy="51117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2"/>
          <p:cNvSpPr txBox="1">
            <a:spLocks noGrp="1"/>
          </p:cNvSpPr>
          <p:nvPr>
            <p:ph type="ftr" idx="11"/>
          </p:nvPr>
        </p:nvSpPr>
        <p:spPr>
          <a:xfrm>
            <a:off x="5654040" y="8898894"/>
            <a:ext cx="5760720" cy="51117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2"/>
          <p:cNvSpPr txBox="1">
            <a:spLocks noGrp="1"/>
          </p:cNvSpPr>
          <p:nvPr>
            <p:ph type="sldNum" idx="12"/>
          </p:nvPr>
        </p:nvSpPr>
        <p:spPr>
          <a:xfrm>
            <a:off x="12758816" y="9034674"/>
            <a:ext cx="3840480" cy="51117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540">
                <a:solidFill>
                  <a:srgbClr val="888888"/>
                </a:solidFill>
                <a:latin typeface="Titillium Web"/>
                <a:ea typeface="Titillium Web"/>
                <a:cs typeface="Titillium Web"/>
                <a:sym typeface="Titillium Web"/>
              </a:defRPr>
            </a:lvl1pPr>
            <a:lvl2pPr marL="0" lvl="1" indent="0" algn="r">
              <a:spcBef>
                <a:spcPts val="0"/>
              </a:spcBef>
              <a:buNone/>
              <a:defRPr sz="1540">
                <a:solidFill>
                  <a:srgbClr val="888888"/>
                </a:solidFill>
                <a:latin typeface="Titillium Web"/>
                <a:ea typeface="Titillium Web"/>
                <a:cs typeface="Titillium Web"/>
                <a:sym typeface="Titillium Web"/>
              </a:defRPr>
            </a:lvl2pPr>
            <a:lvl3pPr marL="0" lvl="2" indent="0" algn="r">
              <a:spcBef>
                <a:spcPts val="0"/>
              </a:spcBef>
              <a:buNone/>
              <a:defRPr sz="1540">
                <a:solidFill>
                  <a:srgbClr val="888888"/>
                </a:solidFill>
                <a:latin typeface="Titillium Web"/>
                <a:ea typeface="Titillium Web"/>
                <a:cs typeface="Titillium Web"/>
                <a:sym typeface="Titillium Web"/>
              </a:defRPr>
            </a:lvl3pPr>
            <a:lvl4pPr marL="0" lvl="3" indent="0" algn="r">
              <a:spcBef>
                <a:spcPts val="0"/>
              </a:spcBef>
              <a:buNone/>
              <a:defRPr sz="1540">
                <a:solidFill>
                  <a:srgbClr val="888888"/>
                </a:solidFill>
                <a:latin typeface="Titillium Web"/>
                <a:ea typeface="Titillium Web"/>
                <a:cs typeface="Titillium Web"/>
                <a:sym typeface="Titillium Web"/>
              </a:defRPr>
            </a:lvl4pPr>
            <a:lvl5pPr marL="0" lvl="4" indent="0" algn="r">
              <a:spcBef>
                <a:spcPts val="0"/>
              </a:spcBef>
              <a:buNone/>
              <a:defRPr sz="1540">
                <a:solidFill>
                  <a:srgbClr val="888888"/>
                </a:solidFill>
                <a:latin typeface="Titillium Web"/>
                <a:ea typeface="Titillium Web"/>
                <a:cs typeface="Titillium Web"/>
                <a:sym typeface="Titillium Web"/>
              </a:defRPr>
            </a:lvl5pPr>
            <a:lvl6pPr marL="0" lvl="5" indent="0" algn="r">
              <a:spcBef>
                <a:spcPts val="0"/>
              </a:spcBef>
              <a:buNone/>
              <a:defRPr sz="1540">
                <a:solidFill>
                  <a:srgbClr val="888888"/>
                </a:solidFill>
                <a:latin typeface="Titillium Web"/>
                <a:ea typeface="Titillium Web"/>
                <a:cs typeface="Titillium Web"/>
                <a:sym typeface="Titillium Web"/>
              </a:defRPr>
            </a:lvl6pPr>
            <a:lvl7pPr marL="0" lvl="6" indent="0" algn="r">
              <a:spcBef>
                <a:spcPts val="0"/>
              </a:spcBef>
              <a:buNone/>
              <a:defRPr sz="1540">
                <a:solidFill>
                  <a:srgbClr val="888888"/>
                </a:solidFill>
                <a:latin typeface="Titillium Web"/>
                <a:ea typeface="Titillium Web"/>
                <a:cs typeface="Titillium Web"/>
                <a:sym typeface="Titillium Web"/>
              </a:defRPr>
            </a:lvl7pPr>
            <a:lvl8pPr marL="0" lvl="7" indent="0" algn="r">
              <a:spcBef>
                <a:spcPts val="0"/>
              </a:spcBef>
              <a:buNone/>
              <a:defRPr sz="1540">
                <a:solidFill>
                  <a:srgbClr val="888888"/>
                </a:solidFill>
                <a:latin typeface="Titillium Web"/>
                <a:ea typeface="Titillium Web"/>
                <a:cs typeface="Titillium Web"/>
                <a:sym typeface="Titillium Web"/>
              </a:defRPr>
            </a:lvl8pPr>
            <a:lvl9pPr marL="0" lvl="8" indent="0" algn="r">
              <a:spcBef>
                <a:spcPts val="0"/>
              </a:spcBef>
              <a:buNone/>
              <a:defRPr sz="1540">
                <a:solidFill>
                  <a:srgbClr val="888888"/>
                </a:solidFill>
                <a:latin typeface="Titillium Web"/>
                <a:ea typeface="Titillium Web"/>
                <a:cs typeface="Titillium Web"/>
                <a:sym typeface="Titillium Web"/>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898448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53441" y="2149159"/>
            <a:ext cx="7541684" cy="895667"/>
          </a:xfrm>
        </p:spPr>
        <p:txBody>
          <a:bodyPr anchor="b"/>
          <a:lstStyle>
            <a:lvl1pPr marL="0" indent="0">
              <a:buNone/>
              <a:defRPr sz="2520" b="1"/>
            </a:lvl1pPr>
            <a:lvl2pPr marL="480013" indent="0">
              <a:buNone/>
              <a:defRPr sz="2100" b="1"/>
            </a:lvl2pPr>
            <a:lvl3pPr marL="960024" indent="0">
              <a:buNone/>
              <a:defRPr sz="1891" b="1"/>
            </a:lvl3pPr>
            <a:lvl4pPr marL="1440037" indent="0">
              <a:buNone/>
              <a:defRPr sz="1680" b="1"/>
            </a:lvl4pPr>
            <a:lvl5pPr marL="1920049" indent="0">
              <a:buNone/>
              <a:defRPr sz="1680" b="1"/>
            </a:lvl5pPr>
            <a:lvl6pPr marL="2400060" indent="0">
              <a:buNone/>
              <a:defRPr sz="1680" b="1"/>
            </a:lvl6pPr>
            <a:lvl7pPr marL="2880072" indent="0">
              <a:buNone/>
              <a:defRPr sz="1680" b="1"/>
            </a:lvl7pPr>
            <a:lvl8pPr marL="3360084" indent="0">
              <a:buNone/>
              <a:defRPr sz="1680" b="1"/>
            </a:lvl8pPr>
            <a:lvl9pPr marL="3840097" indent="0">
              <a:buNone/>
              <a:defRPr sz="1680" b="1"/>
            </a:lvl9pPr>
          </a:lstStyle>
          <a:p>
            <a:pPr lvl="0"/>
            <a:r>
              <a:rPr lang="en-US"/>
              <a:t>Click to edit Master text styles</a:t>
            </a:r>
          </a:p>
        </p:txBody>
      </p:sp>
      <p:sp>
        <p:nvSpPr>
          <p:cNvPr id="4" name="Content Placeholder 3"/>
          <p:cNvSpPr>
            <a:spLocks noGrp="1"/>
          </p:cNvSpPr>
          <p:nvPr>
            <p:ph sz="half" idx="2"/>
          </p:nvPr>
        </p:nvSpPr>
        <p:spPr>
          <a:xfrm>
            <a:off x="853441" y="3044826"/>
            <a:ext cx="7541684" cy="5531803"/>
          </a:xfrm>
        </p:spPr>
        <p:txBody>
          <a:bodyPr/>
          <a:lstStyle>
            <a:lvl1pPr>
              <a:defRPr sz="2520"/>
            </a:lvl1pPr>
            <a:lvl2pPr>
              <a:defRPr sz="2100"/>
            </a:lvl2pPr>
            <a:lvl3pPr>
              <a:defRPr sz="1891"/>
            </a:lvl3pPr>
            <a:lvl4pPr>
              <a:defRPr sz="1680"/>
            </a:lvl4pPr>
            <a:lvl5pPr>
              <a:defRPr sz="1680"/>
            </a:lvl5pPr>
            <a:lvl6pPr>
              <a:defRPr sz="1680"/>
            </a:lvl6pPr>
            <a:lvl7pPr>
              <a:defRPr sz="1680"/>
            </a:lvl7pPr>
            <a:lvl8pPr>
              <a:defRPr sz="1680"/>
            </a:lvl8pPr>
            <a:lvl9pPr>
              <a:defRPr sz="16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670729" y="2149159"/>
            <a:ext cx="7544647" cy="895667"/>
          </a:xfrm>
        </p:spPr>
        <p:txBody>
          <a:bodyPr anchor="b"/>
          <a:lstStyle>
            <a:lvl1pPr marL="0" indent="0">
              <a:buNone/>
              <a:defRPr sz="2520" b="1"/>
            </a:lvl1pPr>
            <a:lvl2pPr marL="480013" indent="0">
              <a:buNone/>
              <a:defRPr sz="2100" b="1"/>
            </a:lvl2pPr>
            <a:lvl3pPr marL="960024" indent="0">
              <a:buNone/>
              <a:defRPr sz="1891" b="1"/>
            </a:lvl3pPr>
            <a:lvl4pPr marL="1440037" indent="0">
              <a:buNone/>
              <a:defRPr sz="1680" b="1"/>
            </a:lvl4pPr>
            <a:lvl5pPr marL="1920049" indent="0">
              <a:buNone/>
              <a:defRPr sz="1680" b="1"/>
            </a:lvl5pPr>
            <a:lvl6pPr marL="2400060" indent="0">
              <a:buNone/>
              <a:defRPr sz="1680" b="1"/>
            </a:lvl6pPr>
            <a:lvl7pPr marL="2880072" indent="0">
              <a:buNone/>
              <a:defRPr sz="1680" b="1"/>
            </a:lvl7pPr>
            <a:lvl8pPr marL="3360084" indent="0">
              <a:buNone/>
              <a:defRPr sz="1680" b="1"/>
            </a:lvl8pPr>
            <a:lvl9pPr marL="3840097" indent="0">
              <a:buNone/>
              <a:defRPr sz="1680" b="1"/>
            </a:lvl9pPr>
          </a:lstStyle>
          <a:p>
            <a:pPr lvl="0"/>
            <a:r>
              <a:rPr lang="en-US"/>
              <a:t>Click to edit Master text styles</a:t>
            </a:r>
          </a:p>
        </p:txBody>
      </p:sp>
      <p:sp>
        <p:nvSpPr>
          <p:cNvPr id="6" name="Content Placeholder 5"/>
          <p:cNvSpPr>
            <a:spLocks noGrp="1"/>
          </p:cNvSpPr>
          <p:nvPr>
            <p:ph sz="quarter" idx="4"/>
          </p:nvPr>
        </p:nvSpPr>
        <p:spPr>
          <a:xfrm>
            <a:off x="8670729" y="3044826"/>
            <a:ext cx="7544647" cy="5531803"/>
          </a:xfrm>
        </p:spPr>
        <p:txBody>
          <a:bodyPr/>
          <a:lstStyle>
            <a:lvl1pPr>
              <a:defRPr sz="2520"/>
            </a:lvl1pPr>
            <a:lvl2pPr>
              <a:defRPr sz="2100"/>
            </a:lvl2pPr>
            <a:lvl3pPr>
              <a:defRPr sz="1891"/>
            </a:lvl3pPr>
            <a:lvl4pPr>
              <a:defRPr sz="1680"/>
            </a:lvl4pPr>
            <a:lvl5pPr>
              <a:defRPr sz="1680"/>
            </a:lvl5pPr>
            <a:lvl6pPr>
              <a:defRPr sz="1680"/>
            </a:lvl6pPr>
            <a:lvl7pPr>
              <a:defRPr sz="1680"/>
            </a:lvl7pPr>
            <a:lvl8pPr>
              <a:defRPr sz="1680"/>
            </a:lvl8pPr>
            <a:lvl9pPr>
              <a:defRPr sz="16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519699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042880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454876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3444" y="382270"/>
            <a:ext cx="5615517" cy="1626870"/>
          </a:xfrm>
        </p:spPr>
        <p:txBody>
          <a:bodyPr anchor="b"/>
          <a:lstStyle>
            <a:lvl1pPr algn="l">
              <a:defRPr sz="2100" b="1"/>
            </a:lvl1pPr>
          </a:lstStyle>
          <a:p>
            <a:r>
              <a:rPr lang="en-US"/>
              <a:t>Click to edit Master title style</a:t>
            </a:r>
          </a:p>
        </p:txBody>
      </p:sp>
      <p:sp>
        <p:nvSpPr>
          <p:cNvPr id="3" name="Content Placeholder 2"/>
          <p:cNvSpPr>
            <a:spLocks noGrp="1"/>
          </p:cNvSpPr>
          <p:nvPr>
            <p:ph idx="1"/>
          </p:nvPr>
        </p:nvSpPr>
        <p:spPr>
          <a:xfrm>
            <a:off x="6673427" y="382292"/>
            <a:ext cx="9541933" cy="8194358"/>
          </a:xfrm>
        </p:spPr>
        <p:txBody>
          <a:bodyPr/>
          <a:lstStyle>
            <a:lvl1pPr>
              <a:defRPr sz="3360"/>
            </a:lvl1pPr>
            <a:lvl2pPr>
              <a:defRPr sz="2940"/>
            </a:lvl2pPr>
            <a:lvl3pPr>
              <a:defRPr sz="252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3444" y="2009145"/>
            <a:ext cx="5615517" cy="6567488"/>
          </a:xfrm>
        </p:spPr>
        <p:txBody>
          <a:bodyPr/>
          <a:lstStyle>
            <a:lvl1pPr marL="0" indent="0">
              <a:buNone/>
              <a:defRPr sz="1471"/>
            </a:lvl1pPr>
            <a:lvl2pPr marL="480013" indent="0">
              <a:buNone/>
              <a:defRPr sz="1260"/>
            </a:lvl2pPr>
            <a:lvl3pPr marL="960024" indent="0">
              <a:buNone/>
              <a:defRPr sz="1051"/>
            </a:lvl3pPr>
            <a:lvl4pPr marL="1440037" indent="0">
              <a:buNone/>
              <a:defRPr sz="945"/>
            </a:lvl4pPr>
            <a:lvl5pPr marL="1920049" indent="0">
              <a:buNone/>
              <a:defRPr sz="945"/>
            </a:lvl5pPr>
            <a:lvl6pPr marL="2400060" indent="0">
              <a:buNone/>
              <a:defRPr sz="945"/>
            </a:lvl6pPr>
            <a:lvl7pPr marL="2880072" indent="0">
              <a:buNone/>
              <a:defRPr sz="945"/>
            </a:lvl7pPr>
            <a:lvl8pPr marL="3360084" indent="0">
              <a:buNone/>
              <a:defRPr sz="945"/>
            </a:lvl8pPr>
            <a:lvl9pPr marL="3840097" indent="0">
              <a:buNone/>
              <a:defRPr sz="94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2005873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45604" y="6720841"/>
            <a:ext cx="10241280" cy="793433"/>
          </a:xfrm>
        </p:spPr>
        <p:txBody>
          <a:bodyPr anchor="b"/>
          <a:lstStyle>
            <a:lvl1pPr algn="l">
              <a:defRPr sz="2100" b="1"/>
            </a:lvl1pPr>
          </a:lstStyle>
          <a:p>
            <a:r>
              <a:rPr lang="en-US"/>
              <a:t>Click to edit Master title style</a:t>
            </a:r>
          </a:p>
        </p:txBody>
      </p:sp>
      <p:sp>
        <p:nvSpPr>
          <p:cNvPr id="3" name="Picture Placeholder 2"/>
          <p:cNvSpPr>
            <a:spLocks noGrp="1"/>
          </p:cNvSpPr>
          <p:nvPr>
            <p:ph type="pic" idx="1"/>
          </p:nvPr>
        </p:nvSpPr>
        <p:spPr>
          <a:xfrm>
            <a:off x="3345604" y="857885"/>
            <a:ext cx="10241280" cy="5760720"/>
          </a:xfrm>
        </p:spPr>
        <p:txBody>
          <a:bodyPr/>
          <a:lstStyle>
            <a:lvl1pPr marL="0" indent="0">
              <a:buNone/>
              <a:defRPr sz="3360"/>
            </a:lvl1pPr>
            <a:lvl2pPr marL="480013" indent="0">
              <a:buNone/>
              <a:defRPr sz="2940"/>
            </a:lvl2pPr>
            <a:lvl3pPr marL="960024" indent="0">
              <a:buNone/>
              <a:defRPr sz="2520"/>
            </a:lvl3pPr>
            <a:lvl4pPr marL="1440037" indent="0">
              <a:buNone/>
              <a:defRPr sz="2100"/>
            </a:lvl4pPr>
            <a:lvl5pPr marL="1920049" indent="0">
              <a:buNone/>
              <a:defRPr sz="2100"/>
            </a:lvl5pPr>
            <a:lvl6pPr marL="2400060" indent="0">
              <a:buNone/>
              <a:defRPr sz="2100"/>
            </a:lvl6pPr>
            <a:lvl7pPr marL="2880072" indent="0">
              <a:buNone/>
              <a:defRPr sz="2100"/>
            </a:lvl7pPr>
            <a:lvl8pPr marL="3360084" indent="0">
              <a:buNone/>
              <a:defRPr sz="2100"/>
            </a:lvl8pPr>
            <a:lvl9pPr marL="3840097" indent="0">
              <a:buNone/>
              <a:defRPr sz="2100"/>
            </a:lvl9pPr>
          </a:lstStyle>
          <a:p>
            <a:endParaRPr lang="en-US"/>
          </a:p>
        </p:txBody>
      </p:sp>
      <p:sp>
        <p:nvSpPr>
          <p:cNvPr id="4" name="Text Placeholder 3"/>
          <p:cNvSpPr>
            <a:spLocks noGrp="1"/>
          </p:cNvSpPr>
          <p:nvPr>
            <p:ph type="body" sz="half" idx="2"/>
          </p:nvPr>
        </p:nvSpPr>
        <p:spPr>
          <a:xfrm>
            <a:off x="3345604" y="7514274"/>
            <a:ext cx="10241280" cy="1126807"/>
          </a:xfrm>
        </p:spPr>
        <p:txBody>
          <a:bodyPr/>
          <a:lstStyle>
            <a:lvl1pPr marL="0" indent="0">
              <a:buNone/>
              <a:defRPr sz="1471"/>
            </a:lvl1pPr>
            <a:lvl2pPr marL="480013" indent="0">
              <a:buNone/>
              <a:defRPr sz="1260"/>
            </a:lvl2pPr>
            <a:lvl3pPr marL="960024" indent="0">
              <a:buNone/>
              <a:defRPr sz="1051"/>
            </a:lvl3pPr>
            <a:lvl4pPr marL="1440037" indent="0">
              <a:buNone/>
              <a:defRPr sz="945"/>
            </a:lvl4pPr>
            <a:lvl5pPr marL="1920049" indent="0">
              <a:buNone/>
              <a:defRPr sz="945"/>
            </a:lvl5pPr>
            <a:lvl6pPr marL="2400060" indent="0">
              <a:buNone/>
              <a:defRPr sz="945"/>
            </a:lvl6pPr>
            <a:lvl7pPr marL="2880072" indent="0">
              <a:buNone/>
              <a:defRPr sz="945"/>
            </a:lvl7pPr>
            <a:lvl8pPr marL="3360084" indent="0">
              <a:buNone/>
              <a:defRPr sz="945"/>
            </a:lvl8pPr>
            <a:lvl9pPr marL="3840097" indent="0">
              <a:buNone/>
              <a:defRPr sz="94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429323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theme" Target="../theme/theme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3440" y="384493"/>
            <a:ext cx="15361920" cy="16002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53440" y="2240289"/>
            <a:ext cx="15361920" cy="63363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3440" y="8898913"/>
            <a:ext cx="3982720" cy="511175"/>
          </a:xfrm>
          <a:prstGeom prst="rect">
            <a:avLst/>
          </a:prstGeom>
        </p:spPr>
        <p:txBody>
          <a:bodyPr vert="horz" lIns="91440" tIns="45720" rIns="91440" bIns="45720" rtlCol="0" anchor="ctr"/>
          <a:lstStyle>
            <a:lvl1pPr algn="l">
              <a:defRPr sz="126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5831840" y="8898913"/>
            <a:ext cx="5405120" cy="511175"/>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232640" y="8898913"/>
            <a:ext cx="3982720" cy="511175"/>
          </a:xfrm>
          <a:prstGeom prst="rect">
            <a:avLst/>
          </a:prstGeom>
        </p:spPr>
        <p:txBody>
          <a:bodyPr vert="horz" lIns="91440" tIns="45720" rIns="91440" bIns="45720" rtlCol="0" anchor="ctr"/>
          <a:lstStyle>
            <a:lvl1pPr algn="r">
              <a:defRPr sz="1260">
                <a:solidFill>
                  <a:schemeClr val="tx1">
                    <a:tint val="75000"/>
                  </a:schemeClr>
                </a:solidFill>
              </a:defRPr>
            </a:lvl1pPr>
          </a:lstStyle>
          <a:p>
            <a:fld id="{B6F15528-21DE-4FAA-801E-634DDDAF4B2B}" type="slidenum">
              <a:rPr lang="en-US" smtClean="0"/>
              <a:pPr/>
              <a:t>‹N›</a:t>
            </a:fld>
            <a:endParaRPr lang="en-US"/>
          </a:p>
        </p:txBody>
      </p:sp>
    </p:spTree>
    <p:extLst>
      <p:ext uri="{BB962C8B-B14F-4D97-AF65-F5344CB8AC3E}">
        <p14:creationId xmlns:p14="http://schemas.microsoft.com/office/powerpoint/2010/main" val="22114040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 id="2147483686" r:id="rId13"/>
    <p:sldLayoutId id="2147483687" r:id="rId14"/>
    <p:sldLayoutId id="2147483688" r:id="rId15"/>
    <p:sldLayoutId id="2147483689" r:id="rId16"/>
  </p:sldLayoutIdLst>
  <p:hf hdr="0" ftr="0" dt="0"/>
  <p:txStyles>
    <p:titleStyle>
      <a:lvl1pPr algn="ctr" defTabSz="960024" rtl="0" eaLnBrk="1" latinLnBrk="0" hangingPunct="1">
        <a:spcBef>
          <a:spcPct val="0"/>
        </a:spcBef>
        <a:buNone/>
        <a:defRPr sz="4620" kern="1200">
          <a:solidFill>
            <a:schemeClr val="tx1"/>
          </a:solidFill>
          <a:latin typeface="+mj-lt"/>
          <a:ea typeface="+mj-ea"/>
          <a:cs typeface="+mj-cs"/>
        </a:defRPr>
      </a:lvl1pPr>
    </p:titleStyle>
    <p:bodyStyle>
      <a:lvl1pPr marL="360009" indent="-360009" algn="l" defTabSz="960024" rtl="0" eaLnBrk="1" latinLnBrk="0" hangingPunct="1">
        <a:spcBef>
          <a:spcPct val="20000"/>
        </a:spcBef>
        <a:buFont typeface="Arial" pitchFamily="34" charset="0"/>
        <a:buChar char="•"/>
        <a:defRPr sz="3360" kern="1200">
          <a:solidFill>
            <a:schemeClr val="tx1"/>
          </a:solidFill>
          <a:latin typeface="+mn-lt"/>
          <a:ea typeface="+mn-ea"/>
          <a:cs typeface="+mn-cs"/>
        </a:defRPr>
      </a:lvl1pPr>
      <a:lvl2pPr marL="780020" indent="-300010" algn="l" defTabSz="960024" rtl="0" eaLnBrk="1" latinLnBrk="0" hangingPunct="1">
        <a:spcBef>
          <a:spcPct val="20000"/>
        </a:spcBef>
        <a:buFont typeface="Arial" pitchFamily="34" charset="0"/>
        <a:buChar char="–"/>
        <a:defRPr sz="2940" kern="1200">
          <a:solidFill>
            <a:schemeClr val="tx1"/>
          </a:solidFill>
          <a:latin typeface="+mn-lt"/>
          <a:ea typeface="+mn-ea"/>
          <a:cs typeface="+mn-cs"/>
        </a:defRPr>
      </a:lvl2pPr>
      <a:lvl3pPr marL="1200030" indent="-240007" algn="l" defTabSz="960024" rtl="0" eaLnBrk="1" latinLnBrk="0" hangingPunct="1">
        <a:spcBef>
          <a:spcPct val="20000"/>
        </a:spcBef>
        <a:buFont typeface="Arial" pitchFamily="34" charset="0"/>
        <a:buChar char="•"/>
        <a:defRPr sz="2520" kern="1200">
          <a:solidFill>
            <a:schemeClr val="tx1"/>
          </a:solidFill>
          <a:latin typeface="+mn-lt"/>
          <a:ea typeface="+mn-ea"/>
          <a:cs typeface="+mn-cs"/>
        </a:defRPr>
      </a:lvl3pPr>
      <a:lvl4pPr marL="1680042" indent="-240007" algn="l" defTabSz="960024"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160055" indent="-240007" algn="l" defTabSz="960024"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640066" indent="-240007" algn="l" defTabSz="96002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20079" indent="-240007" algn="l" defTabSz="96002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00091" indent="-240007" algn="l" defTabSz="96002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80102" indent="-240007" algn="l" defTabSz="960024"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60024" rtl="0" eaLnBrk="1" latinLnBrk="0" hangingPunct="1">
        <a:defRPr sz="1891" kern="1200">
          <a:solidFill>
            <a:schemeClr val="tx1"/>
          </a:solidFill>
          <a:latin typeface="+mn-lt"/>
          <a:ea typeface="+mn-ea"/>
          <a:cs typeface="+mn-cs"/>
        </a:defRPr>
      </a:lvl1pPr>
      <a:lvl2pPr marL="480013" algn="l" defTabSz="960024" rtl="0" eaLnBrk="1" latinLnBrk="0" hangingPunct="1">
        <a:defRPr sz="1891" kern="1200">
          <a:solidFill>
            <a:schemeClr val="tx1"/>
          </a:solidFill>
          <a:latin typeface="+mn-lt"/>
          <a:ea typeface="+mn-ea"/>
          <a:cs typeface="+mn-cs"/>
        </a:defRPr>
      </a:lvl2pPr>
      <a:lvl3pPr marL="960024" algn="l" defTabSz="960024" rtl="0" eaLnBrk="1" latinLnBrk="0" hangingPunct="1">
        <a:defRPr sz="1891" kern="1200">
          <a:solidFill>
            <a:schemeClr val="tx1"/>
          </a:solidFill>
          <a:latin typeface="+mn-lt"/>
          <a:ea typeface="+mn-ea"/>
          <a:cs typeface="+mn-cs"/>
        </a:defRPr>
      </a:lvl3pPr>
      <a:lvl4pPr marL="1440037" algn="l" defTabSz="960024" rtl="0" eaLnBrk="1" latinLnBrk="0" hangingPunct="1">
        <a:defRPr sz="1891" kern="1200">
          <a:solidFill>
            <a:schemeClr val="tx1"/>
          </a:solidFill>
          <a:latin typeface="+mn-lt"/>
          <a:ea typeface="+mn-ea"/>
          <a:cs typeface="+mn-cs"/>
        </a:defRPr>
      </a:lvl4pPr>
      <a:lvl5pPr marL="1920049" algn="l" defTabSz="960024" rtl="0" eaLnBrk="1" latinLnBrk="0" hangingPunct="1">
        <a:defRPr sz="1891" kern="1200">
          <a:solidFill>
            <a:schemeClr val="tx1"/>
          </a:solidFill>
          <a:latin typeface="+mn-lt"/>
          <a:ea typeface="+mn-ea"/>
          <a:cs typeface="+mn-cs"/>
        </a:defRPr>
      </a:lvl5pPr>
      <a:lvl6pPr marL="2400060" algn="l" defTabSz="960024" rtl="0" eaLnBrk="1" latinLnBrk="0" hangingPunct="1">
        <a:defRPr sz="1891" kern="1200">
          <a:solidFill>
            <a:schemeClr val="tx1"/>
          </a:solidFill>
          <a:latin typeface="+mn-lt"/>
          <a:ea typeface="+mn-ea"/>
          <a:cs typeface="+mn-cs"/>
        </a:defRPr>
      </a:lvl6pPr>
      <a:lvl7pPr marL="2880072" algn="l" defTabSz="960024" rtl="0" eaLnBrk="1" latinLnBrk="0" hangingPunct="1">
        <a:defRPr sz="1891" kern="1200">
          <a:solidFill>
            <a:schemeClr val="tx1"/>
          </a:solidFill>
          <a:latin typeface="+mn-lt"/>
          <a:ea typeface="+mn-ea"/>
          <a:cs typeface="+mn-cs"/>
        </a:defRPr>
      </a:lvl7pPr>
      <a:lvl8pPr marL="3360084" algn="l" defTabSz="960024" rtl="0" eaLnBrk="1" latinLnBrk="0" hangingPunct="1">
        <a:defRPr sz="1891" kern="1200">
          <a:solidFill>
            <a:schemeClr val="tx1"/>
          </a:solidFill>
          <a:latin typeface="+mn-lt"/>
          <a:ea typeface="+mn-ea"/>
          <a:cs typeface="+mn-cs"/>
        </a:defRPr>
      </a:lvl8pPr>
      <a:lvl9pPr marL="3840097" algn="l" defTabSz="960024" rtl="0" eaLnBrk="1" latinLnBrk="0" hangingPunct="1">
        <a:defRPr sz="189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1173480" y="511176"/>
            <a:ext cx="14721840" cy="1855788"/>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0"/>
          <p:cNvSpPr txBox="1">
            <a:spLocks noGrp="1"/>
          </p:cNvSpPr>
          <p:nvPr>
            <p:ph type="body" idx="1"/>
          </p:nvPr>
        </p:nvSpPr>
        <p:spPr>
          <a:xfrm>
            <a:off x="1173480" y="2555876"/>
            <a:ext cx="14721840" cy="6091873"/>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0"/>
          <p:cNvSpPr txBox="1">
            <a:spLocks noGrp="1"/>
          </p:cNvSpPr>
          <p:nvPr>
            <p:ph type="dt" idx="10"/>
          </p:nvPr>
        </p:nvSpPr>
        <p:spPr>
          <a:xfrm>
            <a:off x="1173480" y="8898892"/>
            <a:ext cx="3840480" cy="51117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6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9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9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9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9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9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9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9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90" b="0" i="0" u="none" strike="noStrike" cap="none">
                <a:solidFill>
                  <a:schemeClr val="dk1"/>
                </a:solidFill>
                <a:latin typeface="Calibri"/>
                <a:ea typeface="Calibri"/>
                <a:cs typeface="Calibri"/>
                <a:sym typeface="Calibri"/>
              </a:defRPr>
            </a:lvl9pPr>
          </a:lstStyle>
          <a:p>
            <a:endParaRPr/>
          </a:p>
        </p:txBody>
      </p:sp>
      <p:sp>
        <p:nvSpPr>
          <p:cNvPr id="13" name="Google Shape;13;p30"/>
          <p:cNvSpPr txBox="1">
            <a:spLocks noGrp="1"/>
          </p:cNvSpPr>
          <p:nvPr>
            <p:ph type="ftr" idx="11"/>
          </p:nvPr>
        </p:nvSpPr>
        <p:spPr>
          <a:xfrm>
            <a:off x="5654040" y="8898892"/>
            <a:ext cx="5760720" cy="51117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6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9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9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9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9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9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9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9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90" b="0" i="0" u="none" strike="noStrike" cap="none">
                <a:solidFill>
                  <a:schemeClr val="dk1"/>
                </a:solidFill>
                <a:latin typeface="Calibri"/>
                <a:ea typeface="Calibri"/>
                <a:cs typeface="Calibri"/>
                <a:sym typeface="Calibri"/>
              </a:defRPr>
            </a:lvl9pPr>
          </a:lstStyle>
          <a:p>
            <a:endParaRPr/>
          </a:p>
        </p:txBody>
      </p:sp>
      <p:sp>
        <p:nvSpPr>
          <p:cNvPr id="14" name="Google Shape;14;p30"/>
          <p:cNvSpPr txBox="1">
            <a:spLocks noGrp="1"/>
          </p:cNvSpPr>
          <p:nvPr>
            <p:ph type="sldNum" idx="12"/>
          </p:nvPr>
        </p:nvSpPr>
        <p:spPr>
          <a:xfrm>
            <a:off x="12054840" y="8898892"/>
            <a:ext cx="3840480" cy="51117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60" b="0" i="0" u="none" strike="noStrike" cap="none">
                <a:solidFill>
                  <a:srgbClr val="888888"/>
                </a:solidFill>
                <a:latin typeface="Calibri"/>
                <a:ea typeface="Calibri"/>
                <a:cs typeface="Calibri"/>
                <a:sym typeface="Calibri"/>
              </a:defRPr>
            </a:lvl9pPr>
          </a:lstStyle>
          <a:p>
            <a:fld id="{00000000-1234-1234-1234-123412341234}" type="slidenum">
              <a:rPr lang="it-IT" smtClean="0"/>
              <a:pPr/>
              <a:t>‹N›</a:t>
            </a:fld>
            <a:endParaRPr lang="it-IT"/>
          </a:p>
        </p:txBody>
      </p:sp>
      <p:pic>
        <p:nvPicPr>
          <p:cNvPr id="15" name="Google Shape;15;p30"/>
          <p:cNvPicPr preferRelativeResize="0"/>
          <p:nvPr/>
        </p:nvPicPr>
        <p:blipFill rotWithShape="1">
          <a:blip r:embed="rId18">
            <a:alphaModFix/>
          </a:blip>
          <a:srcRect/>
          <a:stretch/>
        </p:blipFill>
        <p:spPr>
          <a:xfrm>
            <a:off x="284002" y="8898891"/>
            <a:ext cx="966089" cy="519677"/>
          </a:xfrm>
          <a:prstGeom prst="rect">
            <a:avLst/>
          </a:prstGeom>
          <a:noFill/>
          <a:ln>
            <a:noFill/>
          </a:ln>
        </p:spPr>
      </p:pic>
      <p:cxnSp>
        <p:nvCxnSpPr>
          <p:cNvPr id="16" name="Google Shape;16;p30"/>
          <p:cNvCxnSpPr/>
          <p:nvPr/>
        </p:nvCxnSpPr>
        <p:spPr>
          <a:xfrm>
            <a:off x="-378120" y="838648"/>
            <a:ext cx="756240" cy="0"/>
          </a:xfrm>
          <a:prstGeom prst="straightConnector1">
            <a:avLst/>
          </a:prstGeom>
          <a:noFill/>
          <a:ln w="25400" cap="flat" cmpd="sng">
            <a:solidFill>
              <a:srgbClr val="E2232F"/>
            </a:solidFill>
            <a:prstDash val="solid"/>
            <a:miter lim="800000"/>
            <a:headEnd type="none" w="sm" len="sm"/>
            <a:tailEnd type="none" w="sm" len="sm"/>
          </a:ln>
        </p:spPr>
      </p:cxnSp>
    </p:spTree>
    <p:extLst>
      <p:ext uri="{BB962C8B-B14F-4D97-AF65-F5344CB8AC3E}">
        <p14:creationId xmlns:p14="http://schemas.microsoft.com/office/powerpoint/2010/main" val="89121868"/>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7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7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7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7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7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7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7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7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7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7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7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7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7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7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7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7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7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7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7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7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7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7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7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7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7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7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7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3440" y="384493"/>
            <a:ext cx="15361920" cy="16002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53440" y="2240289"/>
            <a:ext cx="15361920" cy="63363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3440" y="8898912"/>
            <a:ext cx="3982720" cy="511175"/>
          </a:xfrm>
          <a:prstGeom prst="rect">
            <a:avLst/>
          </a:prstGeom>
        </p:spPr>
        <p:txBody>
          <a:bodyPr vert="horz" lIns="91440" tIns="45720" rIns="91440" bIns="45720" rtlCol="0" anchor="ctr"/>
          <a:lstStyle>
            <a:lvl1pPr algn="l">
              <a:defRPr sz="168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5831840" y="8898912"/>
            <a:ext cx="540512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232640" y="8898912"/>
            <a:ext cx="398272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B6F15528-21DE-4FAA-801E-634DDDAF4B2B}" type="slidenum">
              <a:rPr lang="en-US" smtClean="0"/>
              <a:pPr/>
              <a:t>‹N›</a:t>
            </a:fld>
            <a:endParaRPr lang="en-US"/>
          </a:p>
        </p:txBody>
      </p:sp>
    </p:spTree>
    <p:extLst>
      <p:ext uri="{BB962C8B-B14F-4D97-AF65-F5344CB8AC3E}">
        <p14:creationId xmlns:p14="http://schemas.microsoft.com/office/powerpoint/2010/main" val="37029834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Lst>
  <p:hf hdr="0" ftr="0" dt="0"/>
  <p:txStyles>
    <p:titleStyle>
      <a:lvl1pPr algn="ctr" defTabSz="1280033" rtl="0" eaLnBrk="1" latinLnBrk="0" hangingPunct="1">
        <a:spcBef>
          <a:spcPct val="0"/>
        </a:spcBef>
        <a:buNone/>
        <a:defRPr sz="6160" kern="1200">
          <a:solidFill>
            <a:schemeClr val="tx1"/>
          </a:solidFill>
          <a:latin typeface="+mj-lt"/>
          <a:ea typeface="+mj-ea"/>
          <a:cs typeface="+mj-cs"/>
        </a:defRPr>
      </a:lvl1pPr>
    </p:titleStyle>
    <p:bodyStyle>
      <a:lvl1pPr marL="480012" indent="-480012" algn="l" defTabSz="1280033" rtl="0" eaLnBrk="1" latinLnBrk="0" hangingPunct="1">
        <a:spcBef>
          <a:spcPct val="20000"/>
        </a:spcBef>
        <a:buFont typeface="Arial" pitchFamily="34" charset="0"/>
        <a:buChar char="•"/>
        <a:defRPr sz="4480" kern="1200">
          <a:solidFill>
            <a:schemeClr val="tx1"/>
          </a:solidFill>
          <a:latin typeface="+mn-lt"/>
          <a:ea typeface="+mn-ea"/>
          <a:cs typeface="+mn-cs"/>
        </a:defRPr>
      </a:lvl1pPr>
      <a:lvl2pPr marL="1040026" indent="-400014" algn="l" defTabSz="1280033" rtl="0" eaLnBrk="1" latinLnBrk="0" hangingPunct="1">
        <a:spcBef>
          <a:spcPct val="20000"/>
        </a:spcBef>
        <a:buFont typeface="Arial" pitchFamily="34" charset="0"/>
        <a:buChar char="–"/>
        <a:defRPr sz="3920" kern="1200">
          <a:solidFill>
            <a:schemeClr val="tx1"/>
          </a:solidFill>
          <a:latin typeface="+mn-lt"/>
          <a:ea typeface="+mn-ea"/>
          <a:cs typeface="+mn-cs"/>
        </a:defRPr>
      </a:lvl2pPr>
      <a:lvl3pPr marL="1600040" indent="-320009" algn="l" defTabSz="1280033" rtl="0" eaLnBrk="1" latinLnBrk="0" hangingPunct="1">
        <a:spcBef>
          <a:spcPct val="20000"/>
        </a:spcBef>
        <a:buFont typeface="Arial" pitchFamily="34" charset="0"/>
        <a:buChar char="•"/>
        <a:defRPr sz="3360" kern="1200">
          <a:solidFill>
            <a:schemeClr val="tx1"/>
          </a:solidFill>
          <a:latin typeface="+mn-lt"/>
          <a:ea typeface="+mn-ea"/>
          <a:cs typeface="+mn-cs"/>
        </a:defRPr>
      </a:lvl3pPr>
      <a:lvl4pPr marL="2240056" indent="-320009" algn="l" defTabSz="1280033"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80073" indent="-320009" algn="l" defTabSz="1280033"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20089" indent="-320009" algn="l" defTabSz="1280033"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60106" indent="-320009" algn="l" defTabSz="1280033"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00121" indent="-320009" algn="l" defTabSz="1280033"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40135" indent="-320009" algn="l" defTabSz="1280033"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0033" rtl="0" eaLnBrk="1" latinLnBrk="0" hangingPunct="1">
        <a:defRPr sz="2521" kern="1200">
          <a:solidFill>
            <a:schemeClr val="tx1"/>
          </a:solidFill>
          <a:latin typeface="+mn-lt"/>
          <a:ea typeface="+mn-ea"/>
          <a:cs typeface="+mn-cs"/>
        </a:defRPr>
      </a:lvl1pPr>
      <a:lvl2pPr marL="640017" algn="l" defTabSz="1280033" rtl="0" eaLnBrk="1" latinLnBrk="0" hangingPunct="1">
        <a:defRPr sz="2521" kern="1200">
          <a:solidFill>
            <a:schemeClr val="tx1"/>
          </a:solidFill>
          <a:latin typeface="+mn-lt"/>
          <a:ea typeface="+mn-ea"/>
          <a:cs typeface="+mn-cs"/>
        </a:defRPr>
      </a:lvl2pPr>
      <a:lvl3pPr marL="1280033" algn="l" defTabSz="1280033" rtl="0" eaLnBrk="1" latinLnBrk="0" hangingPunct="1">
        <a:defRPr sz="2521" kern="1200">
          <a:solidFill>
            <a:schemeClr val="tx1"/>
          </a:solidFill>
          <a:latin typeface="+mn-lt"/>
          <a:ea typeface="+mn-ea"/>
          <a:cs typeface="+mn-cs"/>
        </a:defRPr>
      </a:lvl3pPr>
      <a:lvl4pPr marL="1920050" algn="l" defTabSz="1280033" rtl="0" eaLnBrk="1" latinLnBrk="0" hangingPunct="1">
        <a:defRPr sz="2521" kern="1200">
          <a:solidFill>
            <a:schemeClr val="tx1"/>
          </a:solidFill>
          <a:latin typeface="+mn-lt"/>
          <a:ea typeface="+mn-ea"/>
          <a:cs typeface="+mn-cs"/>
        </a:defRPr>
      </a:lvl4pPr>
      <a:lvl5pPr marL="2560065" algn="l" defTabSz="1280033" rtl="0" eaLnBrk="1" latinLnBrk="0" hangingPunct="1">
        <a:defRPr sz="2521" kern="1200">
          <a:solidFill>
            <a:schemeClr val="tx1"/>
          </a:solidFill>
          <a:latin typeface="+mn-lt"/>
          <a:ea typeface="+mn-ea"/>
          <a:cs typeface="+mn-cs"/>
        </a:defRPr>
      </a:lvl5pPr>
      <a:lvl6pPr marL="3200079" algn="l" defTabSz="1280033" rtl="0" eaLnBrk="1" latinLnBrk="0" hangingPunct="1">
        <a:defRPr sz="2521" kern="1200">
          <a:solidFill>
            <a:schemeClr val="tx1"/>
          </a:solidFill>
          <a:latin typeface="+mn-lt"/>
          <a:ea typeface="+mn-ea"/>
          <a:cs typeface="+mn-cs"/>
        </a:defRPr>
      </a:lvl6pPr>
      <a:lvl7pPr marL="3840096" algn="l" defTabSz="1280033" rtl="0" eaLnBrk="1" latinLnBrk="0" hangingPunct="1">
        <a:defRPr sz="2521" kern="1200">
          <a:solidFill>
            <a:schemeClr val="tx1"/>
          </a:solidFill>
          <a:latin typeface="+mn-lt"/>
          <a:ea typeface="+mn-ea"/>
          <a:cs typeface="+mn-cs"/>
        </a:defRPr>
      </a:lvl7pPr>
      <a:lvl8pPr marL="4480112" algn="l" defTabSz="1280033" rtl="0" eaLnBrk="1" latinLnBrk="0" hangingPunct="1">
        <a:defRPr sz="2521" kern="1200">
          <a:solidFill>
            <a:schemeClr val="tx1"/>
          </a:solidFill>
          <a:latin typeface="+mn-lt"/>
          <a:ea typeface="+mn-ea"/>
          <a:cs typeface="+mn-cs"/>
        </a:defRPr>
      </a:lvl8pPr>
      <a:lvl9pPr marL="5120129" algn="l" defTabSz="1280033" rtl="0" eaLnBrk="1" latinLnBrk="0" hangingPunct="1">
        <a:defRPr sz="252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9.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image" Target="../media/image1.png"/><Relationship Id="rId4" Type="http://schemas.openxmlformats.org/officeDocument/2006/relationships/image" Target="../media/image20.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3.png"/><Relationship Id="rId10" Type="http://schemas.openxmlformats.org/officeDocument/2006/relationships/image" Target="../media/image1.png"/><Relationship Id="rId4" Type="http://schemas.openxmlformats.org/officeDocument/2006/relationships/image" Target="../media/image22.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16.png"/><Relationship Id="rId5" Type="http://schemas.openxmlformats.org/officeDocument/2006/relationships/image" Target="../media/image25.png"/><Relationship Id="rId10" Type="http://schemas.openxmlformats.org/officeDocument/2006/relationships/image" Target="../media/image15.png"/><Relationship Id="rId4" Type="http://schemas.openxmlformats.org/officeDocument/2006/relationships/image" Target="../media/image24.png"/><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6.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3.png"/><Relationship Id="rId10" Type="http://schemas.openxmlformats.org/officeDocument/2006/relationships/image" Target="../media/image1.png"/><Relationship Id="rId4" Type="http://schemas.openxmlformats.org/officeDocument/2006/relationships/image" Target="../media/image27.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8.jpe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3.png"/><Relationship Id="rId10" Type="http://schemas.openxmlformats.org/officeDocument/2006/relationships/image" Target="../media/image1.png"/><Relationship Id="rId4" Type="http://schemas.openxmlformats.org/officeDocument/2006/relationships/image" Target="../media/image29.pn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0.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1.png"/><Relationship Id="rId9"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2.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3.png"/><Relationship Id="rId9"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4.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5.png"/><Relationship Id="rId9"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6.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7.png"/><Relationship Id="rId9"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8.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9.png"/><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0.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1.png"/><Relationship Id="rId9"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5.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7.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8.png"/><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16;p1">
            <a:extLst>
              <a:ext uri="{FF2B5EF4-FFF2-40B4-BE49-F238E27FC236}">
                <a16:creationId xmlns:a16="http://schemas.microsoft.com/office/drawing/2014/main" id="{638D0361-4B4E-B41C-2033-94CEF967B8C9}"/>
              </a:ext>
            </a:extLst>
          </p:cNvPr>
          <p:cNvPicPr preferRelativeResize="0"/>
          <p:nvPr/>
        </p:nvPicPr>
        <p:blipFill rotWithShape="1">
          <a:blip r:embed="rId2">
            <a:alphaModFix/>
          </a:blip>
          <a:srcRect/>
          <a:stretch/>
        </p:blipFill>
        <p:spPr>
          <a:xfrm>
            <a:off x="0" y="0"/>
            <a:ext cx="17068800" cy="9601200"/>
          </a:xfrm>
          <a:prstGeom prst="rect">
            <a:avLst/>
          </a:prstGeom>
          <a:noFill/>
          <a:ln>
            <a:noFill/>
          </a:ln>
        </p:spPr>
      </p:pic>
      <p:cxnSp>
        <p:nvCxnSpPr>
          <p:cNvPr id="6" name="Google Shape;118;p1">
            <a:extLst>
              <a:ext uri="{FF2B5EF4-FFF2-40B4-BE49-F238E27FC236}">
                <a16:creationId xmlns:a16="http://schemas.microsoft.com/office/drawing/2014/main" id="{ECE4117A-628E-474A-DBFF-32838E67C78A}"/>
              </a:ext>
            </a:extLst>
          </p:cNvPr>
          <p:cNvCxnSpPr>
            <a:cxnSpLocks/>
          </p:cNvCxnSpPr>
          <p:nvPr/>
        </p:nvCxnSpPr>
        <p:spPr>
          <a:xfrm>
            <a:off x="5003292" y="0"/>
            <a:ext cx="0" cy="9601200"/>
          </a:xfrm>
          <a:prstGeom prst="straightConnector1">
            <a:avLst/>
          </a:prstGeom>
          <a:noFill/>
          <a:ln w="12700" cap="flat" cmpd="sng">
            <a:solidFill>
              <a:srgbClr val="E02022"/>
            </a:solidFill>
            <a:prstDash val="solid"/>
            <a:miter lim="800000"/>
            <a:headEnd type="none" w="sm" len="sm"/>
            <a:tailEnd type="none" w="sm" len="sm"/>
          </a:ln>
        </p:spPr>
      </p:cxnSp>
      <p:cxnSp>
        <p:nvCxnSpPr>
          <p:cNvPr id="7" name="Google Shape;119;p1">
            <a:extLst>
              <a:ext uri="{FF2B5EF4-FFF2-40B4-BE49-F238E27FC236}">
                <a16:creationId xmlns:a16="http://schemas.microsoft.com/office/drawing/2014/main" id="{ECCE247C-84E9-0DE3-33D3-A09708A4F2D2}"/>
              </a:ext>
            </a:extLst>
          </p:cNvPr>
          <p:cNvCxnSpPr>
            <a:cxnSpLocks/>
          </p:cNvCxnSpPr>
          <p:nvPr/>
        </p:nvCxnSpPr>
        <p:spPr>
          <a:xfrm flipH="1">
            <a:off x="0" y="2092643"/>
            <a:ext cx="17068800" cy="0"/>
          </a:xfrm>
          <a:prstGeom prst="straightConnector1">
            <a:avLst/>
          </a:prstGeom>
          <a:noFill/>
          <a:ln w="12700" cap="flat" cmpd="sng">
            <a:solidFill>
              <a:srgbClr val="E02022"/>
            </a:solidFill>
            <a:prstDash val="solid"/>
            <a:miter lim="800000"/>
            <a:headEnd type="none" w="sm" len="sm"/>
            <a:tailEnd type="none" w="sm" len="sm"/>
          </a:ln>
        </p:spPr>
      </p:cxnSp>
      <p:pic>
        <p:nvPicPr>
          <p:cNvPr id="8" name="Google Shape;120;p1">
            <a:extLst>
              <a:ext uri="{FF2B5EF4-FFF2-40B4-BE49-F238E27FC236}">
                <a16:creationId xmlns:a16="http://schemas.microsoft.com/office/drawing/2014/main" id="{52554393-4248-C5FA-8959-F43CC79B718D}"/>
              </a:ext>
            </a:extLst>
          </p:cNvPr>
          <p:cNvPicPr preferRelativeResize="0"/>
          <p:nvPr/>
        </p:nvPicPr>
        <p:blipFill rotWithShape="1">
          <a:blip r:embed="rId3">
            <a:alphaModFix/>
          </a:blip>
          <a:srcRect/>
          <a:stretch/>
        </p:blipFill>
        <p:spPr>
          <a:xfrm>
            <a:off x="14855687" y="128778"/>
            <a:ext cx="1978252" cy="1116926"/>
          </a:xfrm>
          <a:prstGeom prst="rect">
            <a:avLst/>
          </a:prstGeom>
          <a:noFill/>
          <a:ln>
            <a:noFill/>
          </a:ln>
        </p:spPr>
      </p:pic>
      <p:sp>
        <p:nvSpPr>
          <p:cNvPr id="15" name="Google Shape;117;p1">
            <a:extLst>
              <a:ext uri="{FF2B5EF4-FFF2-40B4-BE49-F238E27FC236}">
                <a16:creationId xmlns:a16="http://schemas.microsoft.com/office/drawing/2014/main" id="{6C6DA2B8-702E-A5CD-A03E-3262B97B817C}"/>
              </a:ext>
            </a:extLst>
          </p:cNvPr>
          <p:cNvSpPr txBox="1"/>
          <p:nvPr/>
        </p:nvSpPr>
        <p:spPr>
          <a:xfrm>
            <a:off x="5003292" y="2384743"/>
            <a:ext cx="9227818" cy="2525136"/>
          </a:xfrm>
          <a:prstGeom prst="rect">
            <a:avLst/>
          </a:prstGeom>
          <a:noFill/>
          <a:ln>
            <a:noFill/>
          </a:ln>
        </p:spPr>
        <p:txBody>
          <a:bodyPr spcFirstLastPara="1" wrap="square" lIns="95996" tIns="47985" rIns="95996" bIns="47985" anchor="t" anchorCtr="0">
            <a:spAutoFit/>
          </a:bodyPr>
          <a:lstStyle/>
          <a:p>
            <a:pPr defTabSz="960120">
              <a:buClr>
                <a:srgbClr val="000000"/>
              </a:buClr>
              <a:buSzPts val="3800"/>
              <a:defRPr/>
            </a:pPr>
            <a:r>
              <a:rPr lang="it-IT" sz="3990" b="1" kern="0">
                <a:solidFill>
                  <a:srgbClr val="000000"/>
                </a:solidFill>
                <a:latin typeface="Titillium Web"/>
                <a:ea typeface="Titillium Web"/>
                <a:cs typeface="Titillium Web"/>
                <a:sym typeface="Titillium Web"/>
              </a:rPr>
              <a:t>Piani urbani integrati e Rigenerazione Urbana </a:t>
            </a:r>
          </a:p>
          <a:p>
            <a:pPr defTabSz="960120">
              <a:buClr>
                <a:srgbClr val="000000"/>
              </a:buClr>
              <a:buSzPts val="3800"/>
              <a:defRPr/>
            </a:pPr>
            <a:r>
              <a:rPr lang="it-IT" sz="3990" b="1" kern="0">
                <a:solidFill>
                  <a:srgbClr val="000000"/>
                </a:solidFill>
                <a:latin typeface="Titillium Web"/>
                <a:ea typeface="Titillium Web"/>
                <a:cs typeface="Titillium Web"/>
                <a:sym typeface="Titillium Web"/>
              </a:rPr>
              <a:t>Comune di Milano</a:t>
            </a:r>
            <a:endParaRPr lang="it-IT" sz="1419" kern="0">
              <a:solidFill>
                <a:srgbClr val="000000"/>
              </a:solidFill>
              <a:latin typeface="Titillium Web"/>
              <a:ea typeface="Titillium Web"/>
              <a:cs typeface="Titillium Web"/>
              <a:sym typeface="Titillium Web"/>
            </a:endParaRPr>
          </a:p>
          <a:p>
            <a:pPr defTabSz="960120">
              <a:buClr>
                <a:srgbClr val="000000"/>
              </a:buClr>
              <a:buSzPts val="1351"/>
              <a:defRPr/>
            </a:pPr>
            <a:endParaRPr lang="it-IT" sz="1419" kern="0">
              <a:solidFill>
                <a:srgbClr val="000000"/>
              </a:solidFill>
              <a:latin typeface="Titillium Web"/>
              <a:ea typeface="Titillium Web"/>
              <a:cs typeface="Titillium Web"/>
              <a:sym typeface="Titillium Web"/>
            </a:endParaRPr>
          </a:p>
          <a:p>
            <a:pPr defTabSz="960120">
              <a:spcBef>
                <a:spcPts val="630"/>
              </a:spcBef>
              <a:buClr>
                <a:srgbClr val="000000"/>
              </a:buClr>
              <a:buSzPts val="1600"/>
              <a:defRPr/>
            </a:pPr>
            <a:r>
              <a:rPr lang="it-IT" sz="1890" b="1" kern="0">
                <a:solidFill>
                  <a:srgbClr val="000000"/>
                </a:solidFill>
                <a:latin typeface="Titillium Web" panose="00000500000000000000" pitchFamily="2" charset="0"/>
                <a:ea typeface="Titillium Web"/>
                <a:cs typeface="Titillium Web"/>
                <a:sym typeface="Titillium Web"/>
              </a:rPr>
              <a:t>Febbraio</a:t>
            </a:r>
            <a:r>
              <a:rPr lang="it-IT" sz="1890" b="1" kern="0">
                <a:solidFill>
                  <a:srgbClr val="000000"/>
                </a:solidFill>
                <a:latin typeface="Titilium web"/>
                <a:ea typeface="Titillium Web"/>
                <a:cs typeface="Titillium Web"/>
                <a:sym typeface="Titillium Web"/>
              </a:rPr>
              <a:t> </a:t>
            </a:r>
            <a:r>
              <a:rPr lang="it-IT" sz="1890" b="1" kern="0">
                <a:solidFill>
                  <a:srgbClr val="000000"/>
                </a:solidFill>
                <a:latin typeface="Titillium Web" panose="00000500000000000000" pitchFamily="2" charset="0"/>
                <a:ea typeface="Titillium Web"/>
                <a:cs typeface="Titillium Web"/>
                <a:sym typeface="Titillium Web"/>
              </a:rPr>
              <a:t>2024</a:t>
            </a:r>
            <a:endParaRPr lang="it-IT" sz="1890" b="1" kern="0">
              <a:solidFill>
                <a:srgbClr val="000000"/>
              </a:solidFill>
              <a:latin typeface="Titillium Web" panose="00000500000000000000" pitchFamily="2" charset="0"/>
              <a:cs typeface="Arial"/>
              <a:sym typeface="Arial"/>
            </a:endParaRPr>
          </a:p>
        </p:txBody>
      </p:sp>
    </p:spTree>
    <p:extLst>
      <p:ext uri="{BB962C8B-B14F-4D97-AF65-F5344CB8AC3E}">
        <p14:creationId xmlns:p14="http://schemas.microsoft.com/office/powerpoint/2010/main" val="1789999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CasellaDiTesto 58">
            <a:extLst>
              <a:ext uri="{FF2B5EF4-FFF2-40B4-BE49-F238E27FC236}">
                <a16:creationId xmlns:a16="http://schemas.microsoft.com/office/drawing/2014/main" id="{F4A41157-EAF4-A87B-9547-6FD42AE95236}"/>
              </a:ext>
            </a:extLst>
          </p:cNvPr>
          <p:cNvSpPr txBox="1"/>
          <p:nvPr/>
        </p:nvSpPr>
        <p:spPr>
          <a:xfrm>
            <a:off x="2031277" y="1277759"/>
            <a:ext cx="13168966" cy="3610800"/>
          </a:xfrm>
          <a:prstGeom prst="rect">
            <a:avLst/>
          </a:prstGeom>
          <a:solidFill>
            <a:schemeClr val="bg1">
              <a:lumMod val="95000"/>
            </a:schemeClr>
          </a:solidFill>
        </p:spPr>
        <p:txBody>
          <a:bodyPr wrap="square" rtlCol="0">
            <a:spAutoFit/>
          </a:bodyPr>
          <a:lstStyle/>
          <a:p>
            <a:endParaRPr lang="en-US">
              <a:latin typeface="Titillium Web" panose="00000500000000000000" pitchFamily="2" charset="0"/>
            </a:endParaRPr>
          </a:p>
        </p:txBody>
      </p:sp>
      <p:sp>
        <p:nvSpPr>
          <p:cNvPr id="123" name="CasellaDiTesto 122">
            <a:extLst>
              <a:ext uri="{FF2B5EF4-FFF2-40B4-BE49-F238E27FC236}">
                <a16:creationId xmlns:a16="http://schemas.microsoft.com/office/drawing/2014/main" id="{4C158CBD-1129-45F0-A853-FE455C36A345}"/>
              </a:ext>
            </a:extLst>
          </p:cNvPr>
          <p:cNvSpPr txBox="1"/>
          <p:nvPr/>
        </p:nvSpPr>
        <p:spPr>
          <a:xfrm>
            <a:off x="1677048" y="5032405"/>
            <a:ext cx="13523195" cy="707886"/>
          </a:xfrm>
          <a:prstGeom prst="rect">
            <a:avLst/>
          </a:prstGeom>
          <a:solidFill>
            <a:schemeClr val="bg1"/>
          </a:solidFill>
          <a:ln w="38100">
            <a:noFill/>
          </a:ln>
        </p:spPr>
        <p:txBody>
          <a:bodyPr wrap="square">
            <a:spAutoFit/>
          </a:bodyPr>
          <a:lstStyle/>
          <a:p>
            <a:pPr algn="ctr"/>
            <a:r>
              <a:rPr lang="it-IT" sz="2000" b="1">
                <a:latin typeface="Titillium Web" panose="00000500000000000000" pitchFamily="2" charset="0"/>
              </a:rPr>
              <a:t>M5 INCLUSIONE E COESIONE - C2 INFRASTRUTTURE SOCIALI, FAMIGLIE, COMUNITA’ E ETERZO SETTORE - INV.2.2 PIANI URBANI INTEGRATI</a:t>
            </a:r>
          </a:p>
        </p:txBody>
      </p:sp>
      <p:sp>
        <p:nvSpPr>
          <p:cNvPr id="58" name="Freeform 91">
            <a:extLst>
              <a:ext uri="{FF2B5EF4-FFF2-40B4-BE49-F238E27FC236}">
                <a16:creationId xmlns:a16="http://schemas.microsoft.com/office/drawing/2014/main" id="{6EAC942B-ABEF-A61C-B592-80FFEEE46115}"/>
              </a:ext>
            </a:extLst>
          </p:cNvPr>
          <p:cNvSpPr>
            <a:spLocks/>
          </p:cNvSpPr>
          <p:nvPr/>
        </p:nvSpPr>
        <p:spPr bwMode="auto">
          <a:xfrm>
            <a:off x="955825" y="128099"/>
            <a:ext cx="13817911" cy="429955"/>
          </a:xfrm>
          <a:custGeom>
            <a:avLst/>
            <a:gdLst>
              <a:gd name="T0" fmla="*/ 6312 w 6312"/>
              <a:gd name="T1" fmla="*/ 298 h 298"/>
              <a:gd name="T2" fmla="*/ 6312 w 6312"/>
              <a:gd name="T3" fmla="*/ 296 h 298"/>
              <a:gd name="T4" fmla="*/ 0 w 6312"/>
              <a:gd name="T5" fmla="*/ 296 h 298"/>
              <a:gd name="T6" fmla="*/ 0 w 6312"/>
              <a:gd name="T7" fmla="*/ 2 h 298"/>
              <a:gd name="T8" fmla="*/ 6310 w 6312"/>
              <a:gd name="T9" fmla="*/ 2 h 298"/>
              <a:gd name="T10" fmla="*/ 6310 w 6312"/>
              <a:gd name="T11" fmla="*/ 298 h 298"/>
              <a:gd name="T12" fmla="*/ 6312 w 6312"/>
              <a:gd name="T13" fmla="*/ 298 h 298"/>
              <a:gd name="T14" fmla="*/ 6312 w 6312"/>
              <a:gd name="T15" fmla="*/ 296 h 298"/>
              <a:gd name="T16" fmla="*/ 6312 w 6312"/>
              <a:gd name="T17" fmla="*/ 298 h 298"/>
              <a:gd name="T18" fmla="*/ 6312 w 6312"/>
              <a:gd name="T19" fmla="*/ 298 h 298"/>
              <a:gd name="T20" fmla="*/ 6312 w 6312"/>
              <a:gd name="T21" fmla="*/ 0 h 298"/>
              <a:gd name="T22" fmla="*/ 0 w 6312"/>
              <a:gd name="T23" fmla="*/ 0 h 298"/>
              <a:gd name="T24" fmla="*/ 0 w 6312"/>
              <a:gd name="T25" fmla="*/ 298 h 298"/>
              <a:gd name="T26" fmla="*/ 6312 w 6312"/>
              <a:gd name="T27" fmla="*/ 298 h 298"/>
              <a:gd name="T28" fmla="*/ 6312 w 6312"/>
              <a:gd name="T29" fmla="*/ 298 h 298"/>
              <a:gd name="T30" fmla="*/ 6312 w 6312"/>
              <a:gd name="T31"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12" h="298">
                <a:moveTo>
                  <a:pt x="6312" y="298"/>
                </a:moveTo>
                <a:lnTo>
                  <a:pt x="6312" y="296"/>
                </a:lnTo>
                <a:lnTo>
                  <a:pt x="0" y="296"/>
                </a:lnTo>
                <a:lnTo>
                  <a:pt x="0" y="2"/>
                </a:lnTo>
                <a:lnTo>
                  <a:pt x="6310" y="2"/>
                </a:lnTo>
                <a:lnTo>
                  <a:pt x="6310" y="298"/>
                </a:lnTo>
                <a:lnTo>
                  <a:pt x="6312" y="298"/>
                </a:lnTo>
                <a:lnTo>
                  <a:pt x="6312" y="296"/>
                </a:lnTo>
                <a:lnTo>
                  <a:pt x="6312" y="298"/>
                </a:lnTo>
                <a:lnTo>
                  <a:pt x="6312" y="298"/>
                </a:lnTo>
                <a:lnTo>
                  <a:pt x="6312" y="0"/>
                </a:lnTo>
                <a:lnTo>
                  <a:pt x="0" y="0"/>
                </a:lnTo>
                <a:lnTo>
                  <a:pt x="0" y="298"/>
                </a:lnTo>
                <a:lnTo>
                  <a:pt x="6312" y="298"/>
                </a:lnTo>
                <a:lnTo>
                  <a:pt x="6312" y="298"/>
                </a:lnTo>
                <a:lnTo>
                  <a:pt x="6312" y="298"/>
                </a:lnTo>
                <a:close/>
              </a:path>
            </a:pathLst>
          </a:custGeom>
          <a:noFill/>
          <a:ln>
            <a:noFill/>
          </a:ln>
        </p:spPr>
        <p:style>
          <a:lnRef idx="0">
            <a:scrgbClr r="0" g="0" b="0"/>
          </a:lnRef>
          <a:fillRef idx="0">
            <a:scrgbClr r="0" g="0" b="0"/>
          </a:fillRef>
          <a:effectRef idx="0">
            <a:scrgbClr r="0" g="0" b="0"/>
          </a:effectRef>
          <a:fontRef idx="minor">
            <a:schemeClr val="accent2"/>
          </a:fontRef>
        </p:style>
        <p:txBody>
          <a:bodyPr vert="horz" wrap="square" lIns="91440" tIns="45720" rIns="91440" bIns="45720" numCol="1" anchor="t" anchorCtr="0" compatLnSpc="1">
            <a:prstTxWarp prst="textNoShape">
              <a:avLst/>
            </a:prstTxWarp>
          </a:bodyPr>
          <a:lstStyle/>
          <a:p>
            <a:r>
              <a:rPr lang="it-IT" sz="3200" b="1">
                <a:solidFill>
                  <a:schemeClr val="tx1"/>
                </a:solidFill>
                <a:latin typeface="Titillium Web" panose="00000500000000000000" pitchFamily="2" charset="0"/>
              </a:rPr>
              <a:t>Risanamento conservativo dell’edificio sito in Viale Delle Rimembranze di Lambrate n. 24, da destinare a uso scolastico (4/14)</a:t>
            </a:r>
          </a:p>
        </p:txBody>
      </p:sp>
      <p:sp>
        <p:nvSpPr>
          <p:cNvPr id="8" name="Rectangle 7">
            <a:extLst>
              <a:ext uri="{FF2B5EF4-FFF2-40B4-BE49-F238E27FC236}">
                <a16:creationId xmlns:a16="http://schemas.microsoft.com/office/drawing/2014/main" id="{AF48CFB7-777C-8FAF-72B1-80B0C7B289DD}"/>
              </a:ext>
            </a:extLst>
          </p:cNvPr>
          <p:cNvSpPr>
            <a:spLocks noChangeArrowheads="1"/>
          </p:cNvSpPr>
          <p:nvPr/>
        </p:nvSpPr>
        <p:spPr bwMode="auto">
          <a:xfrm>
            <a:off x="4308752" y="3500682"/>
            <a:ext cx="1244908" cy="19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it-IT">
              <a:solidFill>
                <a:prstClr val="black"/>
              </a:solidFill>
              <a:latin typeface="Titillium Web" panose="00000500000000000000" pitchFamily="2" charset="0"/>
            </a:endParaRPr>
          </a:p>
        </p:txBody>
      </p:sp>
      <p:sp>
        <p:nvSpPr>
          <p:cNvPr id="14" name="Freeform 22">
            <a:extLst>
              <a:ext uri="{FF2B5EF4-FFF2-40B4-BE49-F238E27FC236}">
                <a16:creationId xmlns:a16="http://schemas.microsoft.com/office/drawing/2014/main" id="{B7D0BE5F-E7CA-7090-4060-4F124009BE7F}"/>
              </a:ext>
            </a:extLst>
          </p:cNvPr>
          <p:cNvSpPr>
            <a:spLocks noEditPoints="1"/>
          </p:cNvSpPr>
          <p:nvPr/>
        </p:nvSpPr>
        <p:spPr bwMode="auto">
          <a:xfrm>
            <a:off x="8002865" y="1468683"/>
            <a:ext cx="4300110" cy="45719"/>
          </a:xfrm>
          <a:custGeom>
            <a:avLst/>
            <a:gdLst>
              <a:gd name="T0" fmla="*/ 2449 w 2449"/>
              <a:gd name="T1" fmla="*/ 12 h 18"/>
              <a:gd name="T2" fmla="*/ 2370 w 2449"/>
              <a:gd name="T3" fmla="*/ 18 h 18"/>
              <a:gd name="T4" fmla="*/ 2370 w 2449"/>
              <a:gd name="T5" fmla="*/ 12 h 18"/>
              <a:gd name="T6" fmla="*/ 2336 w 2449"/>
              <a:gd name="T7" fmla="*/ 18 h 18"/>
              <a:gd name="T8" fmla="*/ 2302 w 2449"/>
              <a:gd name="T9" fmla="*/ 18 h 18"/>
              <a:gd name="T10" fmla="*/ 2268 w 2449"/>
              <a:gd name="T11" fmla="*/ 10 h 18"/>
              <a:gd name="T12" fmla="*/ 2167 w 2449"/>
              <a:gd name="T13" fmla="*/ 17 h 18"/>
              <a:gd name="T14" fmla="*/ 2167 w 2449"/>
              <a:gd name="T15" fmla="*/ 10 h 18"/>
              <a:gd name="T16" fmla="*/ 2133 w 2449"/>
              <a:gd name="T17" fmla="*/ 17 h 18"/>
              <a:gd name="T18" fmla="*/ 2099 w 2449"/>
              <a:gd name="T19" fmla="*/ 17 h 18"/>
              <a:gd name="T20" fmla="*/ 2065 w 2449"/>
              <a:gd name="T21" fmla="*/ 10 h 18"/>
              <a:gd name="T22" fmla="*/ 1964 w 2449"/>
              <a:gd name="T23" fmla="*/ 15 h 18"/>
              <a:gd name="T24" fmla="*/ 1964 w 2449"/>
              <a:gd name="T25" fmla="*/ 8 h 18"/>
              <a:gd name="T26" fmla="*/ 1930 w 2449"/>
              <a:gd name="T27" fmla="*/ 15 h 18"/>
              <a:gd name="T28" fmla="*/ 1896 w 2449"/>
              <a:gd name="T29" fmla="*/ 15 h 18"/>
              <a:gd name="T30" fmla="*/ 1862 w 2449"/>
              <a:gd name="T31" fmla="*/ 8 h 18"/>
              <a:gd name="T32" fmla="*/ 1761 w 2449"/>
              <a:gd name="T33" fmla="*/ 15 h 18"/>
              <a:gd name="T34" fmla="*/ 1761 w 2449"/>
              <a:gd name="T35" fmla="*/ 8 h 18"/>
              <a:gd name="T36" fmla="*/ 1727 w 2449"/>
              <a:gd name="T37" fmla="*/ 15 h 18"/>
              <a:gd name="T38" fmla="*/ 1693 w 2449"/>
              <a:gd name="T39" fmla="*/ 15 h 18"/>
              <a:gd name="T40" fmla="*/ 1659 w 2449"/>
              <a:gd name="T41" fmla="*/ 8 h 18"/>
              <a:gd name="T42" fmla="*/ 1557 w 2449"/>
              <a:gd name="T43" fmla="*/ 13 h 18"/>
              <a:gd name="T44" fmla="*/ 1557 w 2449"/>
              <a:gd name="T45" fmla="*/ 6 h 18"/>
              <a:gd name="T46" fmla="*/ 1524 w 2449"/>
              <a:gd name="T47" fmla="*/ 13 h 18"/>
              <a:gd name="T48" fmla="*/ 1490 w 2449"/>
              <a:gd name="T49" fmla="*/ 13 h 18"/>
              <a:gd name="T50" fmla="*/ 1456 w 2449"/>
              <a:gd name="T51" fmla="*/ 6 h 18"/>
              <a:gd name="T52" fmla="*/ 1354 w 2449"/>
              <a:gd name="T53" fmla="*/ 13 h 18"/>
              <a:gd name="T54" fmla="*/ 1354 w 2449"/>
              <a:gd name="T55" fmla="*/ 6 h 18"/>
              <a:gd name="T56" fmla="*/ 1320 w 2449"/>
              <a:gd name="T57" fmla="*/ 13 h 18"/>
              <a:gd name="T58" fmla="*/ 1287 w 2449"/>
              <a:gd name="T59" fmla="*/ 12 h 18"/>
              <a:gd name="T60" fmla="*/ 1253 w 2449"/>
              <a:gd name="T61" fmla="*/ 5 h 18"/>
              <a:gd name="T62" fmla="*/ 1151 w 2449"/>
              <a:gd name="T63" fmla="*/ 12 h 18"/>
              <a:gd name="T64" fmla="*/ 1151 w 2449"/>
              <a:gd name="T65" fmla="*/ 5 h 18"/>
              <a:gd name="T66" fmla="*/ 1117 w 2449"/>
              <a:gd name="T67" fmla="*/ 12 h 18"/>
              <a:gd name="T68" fmla="*/ 1083 w 2449"/>
              <a:gd name="T69" fmla="*/ 12 h 18"/>
              <a:gd name="T70" fmla="*/ 1050 w 2449"/>
              <a:gd name="T71" fmla="*/ 5 h 18"/>
              <a:gd name="T72" fmla="*/ 948 w 2449"/>
              <a:gd name="T73" fmla="*/ 10 h 18"/>
              <a:gd name="T74" fmla="*/ 948 w 2449"/>
              <a:gd name="T75" fmla="*/ 3 h 18"/>
              <a:gd name="T76" fmla="*/ 914 w 2449"/>
              <a:gd name="T77" fmla="*/ 10 h 18"/>
              <a:gd name="T78" fmla="*/ 880 w 2449"/>
              <a:gd name="T79" fmla="*/ 10 h 18"/>
              <a:gd name="T80" fmla="*/ 846 w 2449"/>
              <a:gd name="T81" fmla="*/ 3 h 18"/>
              <a:gd name="T82" fmla="*/ 745 w 2449"/>
              <a:gd name="T83" fmla="*/ 10 h 18"/>
              <a:gd name="T84" fmla="*/ 745 w 2449"/>
              <a:gd name="T85" fmla="*/ 3 h 18"/>
              <a:gd name="T86" fmla="*/ 711 w 2449"/>
              <a:gd name="T87" fmla="*/ 10 h 18"/>
              <a:gd name="T88" fmla="*/ 677 w 2449"/>
              <a:gd name="T89" fmla="*/ 10 h 18"/>
              <a:gd name="T90" fmla="*/ 643 w 2449"/>
              <a:gd name="T91" fmla="*/ 3 h 18"/>
              <a:gd name="T92" fmla="*/ 542 w 2449"/>
              <a:gd name="T93" fmla="*/ 8 h 18"/>
              <a:gd name="T94" fmla="*/ 542 w 2449"/>
              <a:gd name="T95" fmla="*/ 1 h 18"/>
              <a:gd name="T96" fmla="*/ 508 w 2449"/>
              <a:gd name="T97" fmla="*/ 8 h 18"/>
              <a:gd name="T98" fmla="*/ 474 w 2449"/>
              <a:gd name="T99" fmla="*/ 8 h 18"/>
              <a:gd name="T100" fmla="*/ 440 w 2449"/>
              <a:gd name="T101" fmla="*/ 1 h 18"/>
              <a:gd name="T102" fmla="*/ 339 w 2449"/>
              <a:gd name="T103" fmla="*/ 8 h 18"/>
              <a:gd name="T104" fmla="*/ 339 w 2449"/>
              <a:gd name="T105" fmla="*/ 1 h 18"/>
              <a:gd name="T106" fmla="*/ 305 w 2449"/>
              <a:gd name="T107" fmla="*/ 8 h 18"/>
              <a:gd name="T108" fmla="*/ 271 w 2449"/>
              <a:gd name="T109" fmla="*/ 6 h 18"/>
              <a:gd name="T110" fmla="*/ 237 w 2449"/>
              <a:gd name="T111" fmla="*/ 0 h 18"/>
              <a:gd name="T112" fmla="*/ 136 w 2449"/>
              <a:gd name="T113" fmla="*/ 6 h 18"/>
              <a:gd name="T114" fmla="*/ 136 w 2449"/>
              <a:gd name="T115" fmla="*/ 0 h 18"/>
              <a:gd name="T116" fmla="*/ 102 w 2449"/>
              <a:gd name="T117" fmla="*/ 6 h 18"/>
              <a:gd name="T118" fmla="*/ 68 w 2449"/>
              <a:gd name="T119" fmla="*/ 6 h 18"/>
              <a:gd name="T120" fmla="*/ 34 w 2449"/>
              <a:gd name="T1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49" h="18">
                <a:moveTo>
                  <a:pt x="2438" y="18"/>
                </a:moveTo>
                <a:lnTo>
                  <a:pt x="2449" y="18"/>
                </a:lnTo>
                <a:lnTo>
                  <a:pt x="2449" y="12"/>
                </a:lnTo>
                <a:lnTo>
                  <a:pt x="2438" y="12"/>
                </a:lnTo>
                <a:lnTo>
                  <a:pt x="2438" y="18"/>
                </a:lnTo>
                <a:close/>
                <a:moveTo>
                  <a:pt x="2370" y="18"/>
                </a:moveTo>
                <a:lnTo>
                  <a:pt x="2404" y="18"/>
                </a:lnTo>
                <a:lnTo>
                  <a:pt x="2404" y="12"/>
                </a:lnTo>
                <a:lnTo>
                  <a:pt x="2370" y="12"/>
                </a:lnTo>
                <a:lnTo>
                  <a:pt x="2370" y="18"/>
                </a:lnTo>
                <a:close/>
                <a:moveTo>
                  <a:pt x="2302" y="18"/>
                </a:moveTo>
                <a:lnTo>
                  <a:pt x="2336" y="18"/>
                </a:lnTo>
                <a:lnTo>
                  <a:pt x="2336" y="12"/>
                </a:lnTo>
                <a:lnTo>
                  <a:pt x="2302" y="12"/>
                </a:lnTo>
                <a:lnTo>
                  <a:pt x="2302" y="18"/>
                </a:lnTo>
                <a:close/>
                <a:moveTo>
                  <a:pt x="2234" y="17"/>
                </a:moveTo>
                <a:lnTo>
                  <a:pt x="2268" y="17"/>
                </a:lnTo>
                <a:lnTo>
                  <a:pt x="2268" y="10"/>
                </a:lnTo>
                <a:lnTo>
                  <a:pt x="2234" y="10"/>
                </a:lnTo>
                <a:lnTo>
                  <a:pt x="2234" y="17"/>
                </a:lnTo>
                <a:close/>
                <a:moveTo>
                  <a:pt x="2167" y="17"/>
                </a:moveTo>
                <a:lnTo>
                  <a:pt x="2201" y="17"/>
                </a:lnTo>
                <a:lnTo>
                  <a:pt x="2201" y="10"/>
                </a:lnTo>
                <a:lnTo>
                  <a:pt x="2167" y="10"/>
                </a:lnTo>
                <a:lnTo>
                  <a:pt x="2167" y="17"/>
                </a:lnTo>
                <a:close/>
                <a:moveTo>
                  <a:pt x="2099" y="17"/>
                </a:moveTo>
                <a:lnTo>
                  <a:pt x="2133" y="17"/>
                </a:lnTo>
                <a:lnTo>
                  <a:pt x="2133" y="10"/>
                </a:lnTo>
                <a:lnTo>
                  <a:pt x="2099" y="10"/>
                </a:lnTo>
                <a:lnTo>
                  <a:pt x="2099" y="17"/>
                </a:lnTo>
                <a:close/>
                <a:moveTo>
                  <a:pt x="2031" y="17"/>
                </a:moveTo>
                <a:lnTo>
                  <a:pt x="2065" y="17"/>
                </a:lnTo>
                <a:lnTo>
                  <a:pt x="2065" y="10"/>
                </a:lnTo>
                <a:lnTo>
                  <a:pt x="2031" y="10"/>
                </a:lnTo>
                <a:lnTo>
                  <a:pt x="2031" y="17"/>
                </a:lnTo>
                <a:close/>
                <a:moveTo>
                  <a:pt x="1964" y="15"/>
                </a:moveTo>
                <a:lnTo>
                  <a:pt x="1998" y="17"/>
                </a:lnTo>
                <a:lnTo>
                  <a:pt x="1998" y="10"/>
                </a:lnTo>
                <a:lnTo>
                  <a:pt x="1964" y="8"/>
                </a:lnTo>
                <a:lnTo>
                  <a:pt x="1964" y="15"/>
                </a:lnTo>
                <a:close/>
                <a:moveTo>
                  <a:pt x="1896" y="15"/>
                </a:moveTo>
                <a:lnTo>
                  <a:pt x="1930" y="15"/>
                </a:lnTo>
                <a:lnTo>
                  <a:pt x="1930" y="8"/>
                </a:lnTo>
                <a:lnTo>
                  <a:pt x="1896" y="8"/>
                </a:lnTo>
                <a:lnTo>
                  <a:pt x="1896" y="15"/>
                </a:lnTo>
                <a:close/>
                <a:moveTo>
                  <a:pt x="1828" y="15"/>
                </a:moveTo>
                <a:lnTo>
                  <a:pt x="1862" y="15"/>
                </a:lnTo>
                <a:lnTo>
                  <a:pt x="1862" y="8"/>
                </a:lnTo>
                <a:lnTo>
                  <a:pt x="1828" y="8"/>
                </a:lnTo>
                <a:lnTo>
                  <a:pt x="1828" y="15"/>
                </a:lnTo>
                <a:close/>
                <a:moveTo>
                  <a:pt x="1761" y="15"/>
                </a:moveTo>
                <a:lnTo>
                  <a:pt x="1794" y="15"/>
                </a:lnTo>
                <a:lnTo>
                  <a:pt x="1794" y="8"/>
                </a:lnTo>
                <a:lnTo>
                  <a:pt x="1761" y="8"/>
                </a:lnTo>
                <a:lnTo>
                  <a:pt x="1761" y="15"/>
                </a:lnTo>
                <a:close/>
                <a:moveTo>
                  <a:pt x="1693" y="15"/>
                </a:moveTo>
                <a:lnTo>
                  <a:pt x="1727" y="15"/>
                </a:lnTo>
                <a:lnTo>
                  <a:pt x="1727" y="8"/>
                </a:lnTo>
                <a:lnTo>
                  <a:pt x="1693" y="8"/>
                </a:lnTo>
                <a:lnTo>
                  <a:pt x="1693" y="15"/>
                </a:lnTo>
                <a:close/>
                <a:moveTo>
                  <a:pt x="1625" y="13"/>
                </a:moveTo>
                <a:lnTo>
                  <a:pt x="1659" y="15"/>
                </a:lnTo>
                <a:lnTo>
                  <a:pt x="1659" y="8"/>
                </a:lnTo>
                <a:lnTo>
                  <a:pt x="1625" y="6"/>
                </a:lnTo>
                <a:lnTo>
                  <a:pt x="1625" y="13"/>
                </a:lnTo>
                <a:close/>
                <a:moveTo>
                  <a:pt x="1557" y="13"/>
                </a:moveTo>
                <a:lnTo>
                  <a:pt x="1591" y="13"/>
                </a:lnTo>
                <a:lnTo>
                  <a:pt x="1591" y="6"/>
                </a:lnTo>
                <a:lnTo>
                  <a:pt x="1557" y="6"/>
                </a:lnTo>
                <a:lnTo>
                  <a:pt x="1557" y="13"/>
                </a:lnTo>
                <a:close/>
                <a:moveTo>
                  <a:pt x="1490" y="13"/>
                </a:moveTo>
                <a:lnTo>
                  <a:pt x="1524" y="13"/>
                </a:lnTo>
                <a:lnTo>
                  <a:pt x="1524" y="6"/>
                </a:lnTo>
                <a:lnTo>
                  <a:pt x="1490" y="6"/>
                </a:lnTo>
                <a:lnTo>
                  <a:pt x="1490" y="13"/>
                </a:lnTo>
                <a:close/>
                <a:moveTo>
                  <a:pt x="1422" y="13"/>
                </a:moveTo>
                <a:lnTo>
                  <a:pt x="1456" y="13"/>
                </a:lnTo>
                <a:lnTo>
                  <a:pt x="1456" y="6"/>
                </a:lnTo>
                <a:lnTo>
                  <a:pt x="1422" y="6"/>
                </a:lnTo>
                <a:lnTo>
                  <a:pt x="1422" y="13"/>
                </a:lnTo>
                <a:close/>
                <a:moveTo>
                  <a:pt x="1354" y="13"/>
                </a:moveTo>
                <a:lnTo>
                  <a:pt x="1388" y="13"/>
                </a:lnTo>
                <a:lnTo>
                  <a:pt x="1388" y="6"/>
                </a:lnTo>
                <a:lnTo>
                  <a:pt x="1354" y="6"/>
                </a:lnTo>
                <a:lnTo>
                  <a:pt x="1354" y="13"/>
                </a:lnTo>
                <a:close/>
                <a:moveTo>
                  <a:pt x="1287" y="12"/>
                </a:moveTo>
                <a:lnTo>
                  <a:pt x="1320" y="13"/>
                </a:lnTo>
                <a:lnTo>
                  <a:pt x="1320" y="6"/>
                </a:lnTo>
                <a:lnTo>
                  <a:pt x="1287" y="5"/>
                </a:lnTo>
                <a:lnTo>
                  <a:pt x="1287" y="12"/>
                </a:lnTo>
                <a:close/>
                <a:moveTo>
                  <a:pt x="1219" y="12"/>
                </a:moveTo>
                <a:lnTo>
                  <a:pt x="1253" y="12"/>
                </a:lnTo>
                <a:lnTo>
                  <a:pt x="1253" y="5"/>
                </a:lnTo>
                <a:lnTo>
                  <a:pt x="1219" y="5"/>
                </a:lnTo>
                <a:lnTo>
                  <a:pt x="1219" y="12"/>
                </a:lnTo>
                <a:close/>
                <a:moveTo>
                  <a:pt x="1151" y="12"/>
                </a:moveTo>
                <a:lnTo>
                  <a:pt x="1185" y="12"/>
                </a:lnTo>
                <a:lnTo>
                  <a:pt x="1185" y="5"/>
                </a:lnTo>
                <a:lnTo>
                  <a:pt x="1151" y="5"/>
                </a:lnTo>
                <a:lnTo>
                  <a:pt x="1151" y="12"/>
                </a:lnTo>
                <a:close/>
                <a:moveTo>
                  <a:pt x="1083" y="12"/>
                </a:moveTo>
                <a:lnTo>
                  <a:pt x="1117" y="12"/>
                </a:lnTo>
                <a:lnTo>
                  <a:pt x="1117" y="5"/>
                </a:lnTo>
                <a:lnTo>
                  <a:pt x="1083" y="5"/>
                </a:lnTo>
                <a:lnTo>
                  <a:pt x="1083" y="12"/>
                </a:lnTo>
                <a:close/>
                <a:moveTo>
                  <a:pt x="1016" y="12"/>
                </a:moveTo>
                <a:lnTo>
                  <a:pt x="1050" y="12"/>
                </a:lnTo>
                <a:lnTo>
                  <a:pt x="1050" y="5"/>
                </a:lnTo>
                <a:lnTo>
                  <a:pt x="1016" y="5"/>
                </a:lnTo>
                <a:lnTo>
                  <a:pt x="1016" y="12"/>
                </a:lnTo>
                <a:close/>
                <a:moveTo>
                  <a:pt x="948" y="10"/>
                </a:moveTo>
                <a:lnTo>
                  <a:pt x="982" y="12"/>
                </a:lnTo>
                <a:lnTo>
                  <a:pt x="982" y="5"/>
                </a:lnTo>
                <a:lnTo>
                  <a:pt x="948" y="3"/>
                </a:lnTo>
                <a:lnTo>
                  <a:pt x="948" y="10"/>
                </a:lnTo>
                <a:close/>
                <a:moveTo>
                  <a:pt x="880" y="10"/>
                </a:moveTo>
                <a:lnTo>
                  <a:pt x="914" y="10"/>
                </a:lnTo>
                <a:lnTo>
                  <a:pt x="914" y="3"/>
                </a:lnTo>
                <a:lnTo>
                  <a:pt x="880" y="3"/>
                </a:lnTo>
                <a:lnTo>
                  <a:pt x="880" y="10"/>
                </a:lnTo>
                <a:close/>
                <a:moveTo>
                  <a:pt x="813" y="10"/>
                </a:moveTo>
                <a:lnTo>
                  <a:pt x="846" y="10"/>
                </a:lnTo>
                <a:lnTo>
                  <a:pt x="846" y="3"/>
                </a:lnTo>
                <a:lnTo>
                  <a:pt x="813" y="3"/>
                </a:lnTo>
                <a:lnTo>
                  <a:pt x="813" y="10"/>
                </a:lnTo>
                <a:close/>
                <a:moveTo>
                  <a:pt x="745" y="10"/>
                </a:moveTo>
                <a:lnTo>
                  <a:pt x="779" y="10"/>
                </a:lnTo>
                <a:lnTo>
                  <a:pt x="779" y="3"/>
                </a:lnTo>
                <a:lnTo>
                  <a:pt x="745" y="3"/>
                </a:lnTo>
                <a:lnTo>
                  <a:pt x="745" y="10"/>
                </a:lnTo>
                <a:close/>
                <a:moveTo>
                  <a:pt x="677" y="10"/>
                </a:moveTo>
                <a:lnTo>
                  <a:pt x="711" y="10"/>
                </a:lnTo>
                <a:lnTo>
                  <a:pt x="711" y="3"/>
                </a:lnTo>
                <a:lnTo>
                  <a:pt x="677" y="3"/>
                </a:lnTo>
                <a:lnTo>
                  <a:pt x="677" y="10"/>
                </a:lnTo>
                <a:close/>
                <a:moveTo>
                  <a:pt x="610" y="8"/>
                </a:moveTo>
                <a:lnTo>
                  <a:pt x="643" y="10"/>
                </a:lnTo>
                <a:lnTo>
                  <a:pt x="643" y="3"/>
                </a:lnTo>
                <a:lnTo>
                  <a:pt x="610" y="1"/>
                </a:lnTo>
                <a:lnTo>
                  <a:pt x="610" y="8"/>
                </a:lnTo>
                <a:close/>
                <a:moveTo>
                  <a:pt x="542" y="8"/>
                </a:moveTo>
                <a:lnTo>
                  <a:pt x="576" y="8"/>
                </a:lnTo>
                <a:lnTo>
                  <a:pt x="576" y="1"/>
                </a:lnTo>
                <a:lnTo>
                  <a:pt x="542" y="1"/>
                </a:lnTo>
                <a:lnTo>
                  <a:pt x="542" y="8"/>
                </a:lnTo>
                <a:close/>
                <a:moveTo>
                  <a:pt x="474" y="8"/>
                </a:moveTo>
                <a:lnTo>
                  <a:pt x="508" y="8"/>
                </a:lnTo>
                <a:lnTo>
                  <a:pt x="508" y="1"/>
                </a:lnTo>
                <a:lnTo>
                  <a:pt x="474" y="1"/>
                </a:lnTo>
                <a:lnTo>
                  <a:pt x="474" y="8"/>
                </a:lnTo>
                <a:close/>
                <a:moveTo>
                  <a:pt x="406" y="8"/>
                </a:moveTo>
                <a:lnTo>
                  <a:pt x="440" y="8"/>
                </a:lnTo>
                <a:lnTo>
                  <a:pt x="440" y="1"/>
                </a:lnTo>
                <a:lnTo>
                  <a:pt x="406" y="1"/>
                </a:lnTo>
                <a:lnTo>
                  <a:pt x="406" y="8"/>
                </a:lnTo>
                <a:close/>
                <a:moveTo>
                  <a:pt x="339" y="8"/>
                </a:moveTo>
                <a:lnTo>
                  <a:pt x="373" y="8"/>
                </a:lnTo>
                <a:lnTo>
                  <a:pt x="373" y="1"/>
                </a:lnTo>
                <a:lnTo>
                  <a:pt x="339" y="1"/>
                </a:lnTo>
                <a:lnTo>
                  <a:pt x="339" y="8"/>
                </a:lnTo>
                <a:close/>
                <a:moveTo>
                  <a:pt x="271" y="6"/>
                </a:moveTo>
                <a:lnTo>
                  <a:pt x="305" y="8"/>
                </a:lnTo>
                <a:lnTo>
                  <a:pt x="305" y="1"/>
                </a:lnTo>
                <a:lnTo>
                  <a:pt x="271" y="0"/>
                </a:lnTo>
                <a:lnTo>
                  <a:pt x="271" y="6"/>
                </a:lnTo>
                <a:close/>
                <a:moveTo>
                  <a:pt x="203" y="6"/>
                </a:moveTo>
                <a:lnTo>
                  <a:pt x="237" y="6"/>
                </a:lnTo>
                <a:lnTo>
                  <a:pt x="237" y="0"/>
                </a:lnTo>
                <a:lnTo>
                  <a:pt x="203" y="0"/>
                </a:lnTo>
                <a:lnTo>
                  <a:pt x="203" y="6"/>
                </a:lnTo>
                <a:close/>
                <a:moveTo>
                  <a:pt x="136" y="6"/>
                </a:moveTo>
                <a:lnTo>
                  <a:pt x="169" y="6"/>
                </a:lnTo>
                <a:lnTo>
                  <a:pt x="169" y="0"/>
                </a:lnTo>
                <a:lnTo>
                  <a:pt x="136" y="0"/>
                </a:lnTo>
                <a:lnTo>
                  <a:pt x="136" y="6"/>
                </a:lnTo>
                <a:close/>
                <a:moveTo>
                  <a:pt x="68" y="6"/>
                </a:moveTo>
                <a:lnTo>
                  <a:pt x="102" y="6"/>
                </a:lnTo>
                <a:lnTo>
                  <a:pt x="102" y="0"/>
                </a:lnTo>
                <a:lnTo>
                  <a:pt x="68" y="0"/>
                </a:lnTo>
                <a:lnTo>
                  <a:pt x="68" y="6"/>
                </a:lnTo>
                <a:close/>
                <a:moveTo>
                  <a:pt x="0" y="6"/>
                </a:moveTo>
                <a:lnTo>
                  <a:pt x="34" y="6"/>
                </a:lnTo>
                <a:lnTo>
                  <a:pt x="34" y="0"/>
                </a:lnTo>
                <a:lnTo>
                  <a:pt x="0" y="0"/>
                </a:lnTo>
                <a:lnTo>
                  <a:pt x="0" y="6"/>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pPr>
              <a:defRPr/>
            </a:pPr>
            <a:endParaRPr lang="it-IT">
              <a:solidFill>
                <a:prstClr val="black"/>
              </a:solidFill>
              <a:latin typeface="Titillium Web" panose="00000500000000000000" pitchFamily="2" charset="0"/>
            </a:endParaRPr>
          </a:p>
        </p:txBody>
      </p:sp>
      <p:sp>
        <p:nvSpPr>
          <p:cNvPr id="15" name="Freeform 23">
            <a:extLst>
              <a:ext uri="{FF2B5EF4-FFF2-40B4-BE49-F238E27FC236}">
                <a16:creationId xmlns:a16="http://schemas.microsoft.com/office/drawing/2014/main" id="{3EA684A4-1425-B395-5B33-487ECB2685C3}"/>
              </a:ext>
            </a:extLst>
          </p:cNvPr>
          <p:cNvSpPr>
            <a:spLocks noEditPoints="1"/>
          </p:cNvSpPr>
          <p:nvPr/>
        </p:nvSpPr>
        <p:spPr bwMode="auto">
          <a:xfrm>
            <a:off x="8186595" y="4133859"/>
            <a:ext cx="4219340" cy="45719"/>
          </a:xfrm>
          <a:custGeom>
            <a:avLst/>
            <a:gdLst>
              <a:gd name="T0" fmla="*/ 0 w 2403"/>
              <a:gd name="T1" fmla="*/ 23 h 23"/>
              <a:gd name="T2" fmla="*/ 101 w 2403"/>
              <a:gd name="T3" fmla="*/ 15 h 23"/>
              <a:gd name="T4" fmla="*/ 101 w 2403"/>
              <a:gd name="T5" fmla="*/ 22 h 23"/>
              <a:gd name="T6" fmla="*/ 135 w 2403"/>
              <a:gd name="T7" fmla="*/ 15 h 23"/>
              <a:gd name="T8" fmla="*/ 169 w 2403"/>
              <a:gd name="T9" fmla="*/ 15 h 23"/>
              <a:gd name="T10" fmla="*/ 203 w 2403"/>
              <a:gd name="T11" fmla="*/ 22 h 23"/>
              <a:gd name="T12" fmla="*/ 304 w 2403"/>
              <a:gd name="T13" fmla="*/ 15 h 23"/>
              <a:gd name="T14" fmla="*/ 304 w 2403"/>
              <a:gd name="T15" fmla="*/ 22 h 23"/>
              <a:gd name="T16" fmla="*/ 338 w 2403"/>
              <a:gd name="T17" fmla="*/ 15 h 23"/>
              <a:gd name="T18" fmla="*/ 372 w 2403"/>
              <a:gd name="T19" fmla="*/ 13 h 23"/>
              <a:gd name="T20" fmla="*/ 406 w 2403"/>
              <a:gd name="T21" fmla="*/ 20 h 23"/>
              <a:gd name="T22" fmla="*/ 508 w 2403"/>
              <a:gd name="T23" fmla="*/ 13 h 23"/>
              <a:gd name="T24" fmla="*/ 508 w 2403"/>
              <a:gd name="T25" fmla="*/ 20 h 23"/>
              <a:gd name="T26" fmla="*/ 541 w 2403"/>
              <a:gd name="T27" fmla="*/ 13 h 23"/>
              <a:gd name="T28" fmla="*/ 575 w 2403"/>
              <a:gd name="T29" fmla="*/ 13 h 23"/>
              <a:gd name="T30" fmla="*/ 609 w 2403"/>
              <a:gd name="T31" fmla="*/ 18 h 23"/>
              <a:gd name="T32" fmla="*/ 711 w 2403"/>
              <a:gd name="T33" fmla="*/ 11 h 23"/>
              <a:gd name="T34" fmla="*/ 711 w 2403"/>
              <a:gd name="T35" fmla="*/ 18 h 23"/>
              <a:gd name="T36" fmla="*/ 745 w 2403"/>
              <a:gd name="T37" fmla="*/ 11 h 23"/>
              <a:gd name="T38" fmla="*/ 778 w 2403"/>
              <a:gd name="T39" fmla="*/ 11 h 23"/>
              <a:gd name="T40" fmla="*/ 812 w 2403"/>
              <a:gd name="T41" fmla="*/ 18 h 23"/>
              <a:gd name="T42" fmla="*/ 914 w 2403"/>
              <a:gd name="T43" fmla="*/ 10 h 23"/>
              <a:gd name="T44" fmla="*/ 914 w 2403"/>
              <a:gd name="T45" fmla="*/ 16 h 23"/>
              <a:gd name="T46" fmla="*/ 948 w 2403"/>
              <a:gd name="T47" fmla="*/ 10 h 23"/>
              <a:gd name="T48" fmla="*/ 982 w 2403"/>
              <a:gd name="T49" fmla="*/ 10 h 23"/>
              <a:gd name="T50" fmla="*/ 1015 w 2403"/>
              <a:gd name="T51" fmla="*/ 16 h 23"/>
              <a:gd name="T52" fmla="*/ 1117 w 2403"/>
              <a:gd name="T53" fmla="*/ 8 h 23"/>
              <a:gd name="T54" fmla="*/ 1117 w 2403"/>
              <a:gd name="T55" fmla="*/ 15 h 23"/>
              <a:gd name="T56" fmla="*/ 1151 w 2403"/>
              <a:gd name="T57" fmla="*/ 8 h 23"/>
              <a:gd name="T58" fmla="*/ 1185 w 2403"/>
              <a:gd name="T59" fmla="*/ 8 h 23"/>
              <a:gd name="T60" fmla="*/ 1218 w 2403"/>
              <a:gd name="T61" fmla="*/ 15 h 23"/>
              <a:gd name="T62" fmla="*/ 1320 w 2403"/>
              <a:gd name="T63" fmla="*/ 8 h 23"/>
              <a:gd name="T64" fmla="*/ 1320 w 2403"/>
              <a:gd name="T65" fmla="*/ 15 h 23"/>
              <a:gd name="T66" fmla="*/ 1354 w 2403"/>
              <a:gd name="T67" fmla="*/ 8 h 23"/>
              <a:gd name="T68" fmla="*/ 1388 w 2403"/>
              <a:gd name="T69" fmla="*/ 6 h 23"/>
              <a:gd name="T70" fmla="*/ 1422 w 2403"/>
              <a:gd name="T71" fmla="*/ 13 h 23"/>
              <a:gd name="T72" fmla="*/ 1523 w 2403"/>
              <a:gd name="T73" fmla="*/ 6 h 23"/>
              <a:gd name="T74" fmla="*/ 1523 w 2403"/>
              <a:gd name="T75" fmla="*/ 13 h 23"/>
              <a:gd name="T76" fmla="*/ 1557 w 2403"/>
              <a:gd name="T77" fmla="*/ 6 h 23"/>
              <a:gd name="T78" fmla="*/ 1591 w 2403"/>
              <a:gd name="T79" fmla="*/ 6 h 23"/>
              <a:gd name="T80" fmla="*/ 1625 w 2403"/>
              <a:gd name="T81" fmla="*/ 11 h 23"/>
              <a:gd name="T82" fmla="*/ 1726 w 2403"/>
              <a:gd name="T83" fmla="*/ 5 h 23"/>
              <a:gd name="T84" fmla="*/ 1726 w 2403"/>
              <a:gd name="T85" fmla="*/ 11 h 23"/>
              <a:gd name="T86" fmla="*/ 1760 w 2403"/>
              <a:gd name="T87" fmla="*/ 5 h 23"/>
              <a:gd name="T88" fmla="*/ 1794 w 2403"/>
              <a:gd name="T89" fmla="*/ 5 h 23"/>
              <a:gd name="T90" fmla="*/ 1828 w 2403"/>
              <a:gd name="T91" fmla="*/ 11 h 23"/>
              <a:gd name="T92" fmla="*/ 1929 w 2403"/>
              <a:gd name="T93" fmla="*/ 3 h 23"/>
              <a:gd name="T94" fmla="*/ 1929 w 2403"/>
              <a:gd name="T95" fmla="*/ 10 h 23"/>
              <a:gd name="T96" fmla="*/ 1963 w 2403"/>
              <a:gd name="T97" fmla="*/ 3 h 23"/>
              <a:gd name="T98" fmla="*/ 1997 w 2403"/>
              <a:gd name="T99" fmla="*/ 3 h 23"/>
              <a:gd name="T100" fmla="*/ 2031 w 2403"/>
              <a:gd name="T101" fmla="*/ 10 h 23"/>
              <a:gd name="T102" fmla="*/ 2133 w 2403"/>
              <a:gd name="T103" fmla="*/ 1 h 23"/>
              <a:gd name="T104" fmla="*/ 2133 w 2403"/>
              <a:gd name="T105" fmla="*/ 8 h 23"/>
              <a:gd name="T106" fmla="*/ 2166 w 2403"/>
              <a:gd name="T107" fmla="*/ 1 h 23"/>
              <a:gd name="T108" fmla="*/ 2200 w 2403"/>
              <a:gd name="T109" fmla="*/ 1 h 23"/>
              <a:gd name="T110" fmla="*/ 2234 w 2403"/>
              <a:gd name="T111" fmla="*/ 8 h 23"/>
              <a:gd name="T112" fmla="*/ 2336 w 2403"/>
              <a:gd name="T113" fmla="*/ 1 h 23"/>
              <a:gd name="T114" fmla="*/ 2336 w 2403"/>
              <a:gd name="T115" fmla="*/ 8 h 23"/>
              <a:gd name="T116" fmla="*/ 2370 w 2403"/>
              <a:gd name="T117" fmla="*/ 1 h 23"/>
              <a:gd name="T118" fmla="*/ 2403 w 2403"/>
              <a:gd name="T1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3" h="23">
                <a:moveTo>
                  <a:pt x="34" y="16"/>
                </a:moveTo>
                <a:lnTo>
                  <a:pt x="0" y="16"/>
                </a:lnTo>
                <a:lnTo>
                  <a:pt x="0" y="23"/>
                </a:lnTo>
                <a:lnTo>
                  <a:pt x="34" y="23"/>
                </a:lnTo>
                <a:lnTo>
                  <a:pt x="34" y="16"/>
                </a:lnTo>
                <a:close/>
                <a:moveTo>
                  <a:pt x="101" y="15"/>
                </a:moveTo>
                <a:lnTo>
                  <a:pt x="67" y="16"/>
                </a:lnTo>
                <a:lnTo>
                  <a:pt x="67" y="23"/>
                </a:lnTo>
                <a:lnTo>
                  <a:pt x="101" y="22"/>
                </a:lnTo>
                <a:lnTo>
                  <a:pt x="101" y="15"/>
                </a:lnTo>
                <a:close/>
                <a:moveTo>
                  <a:pt x="169" y="15"/>
                </a:moveTo>
                <a:lnTo>
                  <a:pt x="135" y="15"/>
                </a:lnTo>
                <a:lnTo>
                  <a:pt x="135" y="22"/>
                </a:lnTo>
                <a:lnTo>
                  <a:pt x="169" y="22"/>
                </a:lnTo>
                <a:lnTo>
                  <a:pt x="169" y="15"/>
                </a:lnTo>
                <a:close/>
                <a:moveTo>
                  <a:pt x="237" y="15"/>
                </a:moveTo>
                <a:lnTo>
                  <a:pt x="203" y="15"/>
                </a:lnTo>
                <a:lnTo>
                  <a:pt x="203" y="22"/>
                </a:lnTo>
                <a:lnTo>
                  <a:pt x="237" y="22"/>
                </a:lnTo>
                <a:lnTo>
                  <a:pt x="237" y="15"/>
                </a:lnTo>
                <a:close/>
                <a:moveTo>
                  <a:pt x="304" y="15"/>
                </a:moveTo>
                <a:lnTo>
                  <a:pt x="271" y="15"/>
                </a:lnTo>
                <a:lnTo>
                  <a:pt x="271" y="22"/>
                </a:lnTo>
                <a:lnTo>
                  <a:pt x="304" y="22"/>
                </a:lnTo>
                <a:lnTo>
                  <a:pt x="304" y="15"/>
                </a:lnTo>
                <a:close/>
                <a:moveTo>
                  <a:pt x="372" y="13"/>
                </a:moveTo>
                <a:lnTo>
                  <a:pt x="338" y="15"/>
                </a:lnTo>
                <a:lnTo>
                  <a:pt x="338" y="22"/>
                </a:lnTo>
                <a:lnTo>
                  <a:pt x="372" y="20"/>
                </a:lnTo>
                <a:lnTo>
                  <a:pt x="372" y="13"/>
                </a:lnTo>
                <a:close/>
                <a:moveTo>
                  <a:pt x="440" y="13"/>
                </a:moveTo>
                <a:lnTo>
                  <a:pt x="406" y="13"/>
                </a:lnTo>
                <a:lnTo>
                  <a:pt x="406" y="20"/>
                </a:lnTo>
                <a:lnTo>
                  <a:pt x="440" y="20"/>
                </a:lnTo>
                <a:lnTo>
                  <a:pt x="440" y="13"/>
                </a:lnTo>
                <a:close/>
                <a:moveTo>
                  <a:pt x="508" y="13"/>
                </a:moveTo>
                <a:lnTo>
                  <a:pt x="474" y="13"/>
                </a:lnTo>
                <a:lnTo>
                  <a:pt x="474" y="20"/>
                </a:lnTo>
                <a:lnTo>
                  <a:pt x="508" y="20"/>
                </a:lnTo>
                <a:lnTo>
                  <a:pt x="508" y="13"/>
                </a:lnTo>
                <a:close/>
                <a:moveTo>
                  <a:pt x="575" y="13"/>
                </a:moveTo>
                <a:lnTo>
                  <a:pt x="541" y="13"/>
                </a:lnTo>
                <a:lnTo>
                  <a:pt x="541" y="20"/>
                </a:lnTo>
                <a:lnTo>
                  <a:pt x="575" y="20"/>
                </a:lnTo>
                <a:lnTo>
                  <a:pt x="575" y="13"/>
                </a:lnTo>
                <a:close/>
                <a:moveTo>
                  <a:pt x="643" y="11"/>
                </a:moveTo>
                <a:lnTo>
                  <a:pt x="609" y="11"/>
                </a:lnTo>
                <a:lnTo>
                  <a:pt x="609" y="18"/>
                </a:lnTo>
                <a:lnTo>
                  <a:pt x="643" y="18"/>
                </a:lnTo>
                <a:lnTo>
                  <a:pt x="643" y="11"/>
                </a:lnTo>
                <a:close/>
                <a:moveTo>
                  <a:pt x="711" y="11"/>
                </a:moveTo>
                <a:lnTo>
                  <a:pt x="677" y="11"/>
                </a:lnTo>
                <a:lnTo>
                  <a:pt x="677" y="18"/>
                </a:lnTo>
                <a:lnTo>
                  <a:pt x="711" y="18"/>
                </a:lnTo>
                <a:lnTo>
                  <a:pt x="711" y="11"/>
                </a:lnTo>
                <a:close/>
                <a:moveTo>
                  <a:pt x="778" y="11"/>
                </a:moveTo>
                <a:lnTo>
                  <a:pt x="745" y="11"/>
                </a:lnTo>
                <a:lnTo>
                  <a:pt x="745" y="18"/>
                </a:lnTo>
                <a:lnTo>
                  <a:pt x="778" y="18"/>
                </a:lnTo>
                <a:lnTo>
                  <a:pt x="778" y="11"/>
                </a:lnTo>
                <a:close/>
                <a:moveTo>
                  <a:pt x="846" y="11"/>
                </a:moveTo>
                <a:lnTo>
                  <a:pt x="812" y="11"/>
                </a:lnTo>
                <a:lnTo>
                  <a:pt x="812" y="18"/>
                </a:lnTo>
                <a:lnTo>
                  <a:pt x="846" y="18"/>
                </a:lnTo>
                <a:lnTo>
                  <a:pt x="846" y="11"/>
                </a:lnTo>
                <a:close/>
                <a:moveTo>
                  <a:pt x="914" y="10"/>
                </a:moveTo>
                <a:lnTo>
                  <a:pt x="880" y="10"/>
                </a:lnTo>
                <a:lnTo>
                  <a:pt x="880" y="16"/>
                </a:lnTo>
                <a:lnTo>
                  <a:pt x="914" y="16"/>
                </a:lnTo>
                <a:lnTo>
                  <a:pt x="914" y="10"/>
                </a:lnTo>
                <a:close/>
                <a:moveTo>
                  <a:pt x="982" y="10"/>
                </a:moveTo>
                <a:lnTo>
                  <a:pt x="948" y="10"/>
                </a:lnTo>
                <a:lnTo>
                  <a:pt x="948" y="16"/>
                </a:lnTo>
                <a:lnTo>
                  <a:pt x="982" y="16"/>
                </a:lnTo>
                <a:lnTo>
                  <a:pt x="982" y="10"/>
                </a:lnTo>
                <a:close/>
                <a:moveTo>
                  <a:pt x="1049" y="10"/>
                </a:moveTo>
                <a:lnTo>
                  <a:pt x="1015" y="10"/>
                </a:lnTo>
                <a:lnTo>
                  <a:pt x="1015" y="16"/>
                </a:lnTo>
                <a:lnTo>
                  <a:pt x="1049" y="16"/>
                </a:lnTo>
                <a:lnTo>
                  <a:pt x="1049" y="10"/>
                </a:lnTo>
                <a:close/>
                <a:moveTo>
                  <a:pt x="1117" y="8"/>
                </a:moveTo>
                <a:lnTo>
                  <a:pt x="1083" y="10"/>
                </a:lnTo>
                <a:lnTo>
                  <a:pt x="1083" y="16"/>
                </a:lnTo>
                <a:lnTo>
                  <a:pt x="1117" y="15"/>
                </a:lnTo>
                <a:lnTo>
                  <a:pt x="1117" y="8"/>
                </a:lnTo>
                <a:close/>
                <a:moveTo>
                  <a:pt x="1185" y="8"/>
                </a:moveTo>
                <a:lnTo>
                  <a:pt x="1151" y="8"/>
                </a:lnTo>
                <a:lnTo>
                  <a:pt x="1151" y="15"/>
                </a:lnTo>
                <a:lnTo>
                  <a:pt x="1185" y="15"/>
                </a:lnTo>
                <a:lnTo>
                  <a:pt x="1185" y="8"/>
                </a:lnTo>
                <a:close/>
                <a:moveTo>
                  <a:pt x="1252" y="8"/>
                </a:moveTo>
                <a:lnTo>
                  <a:pt x="1218" y="8"/>
                </a:lnTo>
                <a:lnTo>
                  <a:pt x="1218" y="15"/>
                </a:lnTo>
                <a:lnTo>
                  <a:pt x="1252" y="15"/>
                </a:lnTo>
                <a:lnTo>
                  <a:pt x="1252" y="8"/>
                </a:lnTo>
                <a:close/>
                <a:moveTo>
                  <a:pt x="1320" y="8"/>
                </a:moveTo>
                <a:lnTo>
                  <a:pt x="1286" y="8"/>
                </a:lnTo>
                <a:lnTo>
                  <a:pt x="1286" y="15"/>
                </a:lnTo>
                <a:lnTo>
                  <a:pt x="1320" y="15"/>
                </a:lnTo>
                <a:lnTo>
                  <a:pt x="1320" y="8"/>
                </a:lnTo>
                <a:close/>
                <a:moveTo>
                  <a:pt x="1388" y="6"/>
                </a:moveTo>
                <a:lnTo>
                  <a:pt x="1354" y="8"/>
                </a:lnTo>
                <a:lnTo>
                  <a:pt x="1354" y="15"/>
                </a:lnTo>
                <a:lnTo>
                  <a:pt x="1388" y="13"/>
                </a:lnTo>
                <a:lnTo>
                  <a:pt x="1388" y="6"/>
                </a:lnTo>
                <a:close/>
                <a:moveTo>
                  <a:pt x="1455" y="6"/>
                </a:moveTo>
                <a:lnTo>
                  <a:pt x="1422" y="6"/>
                </a:lnTo>
                <a:lnTo>
                  <a:pt x="1422" y="13"/>
                </a:lnTo>
                <a:lnTo>
                  <a:pt x="1455" y="13"/>
                </a:lnTo>
                <a:lnTo>
                  <a:pt x="1455" y="6"/>
                </a:lnTo>
                <a:close/>
                <a:moveTo>
                  <a:pt x="1523" y="6"/>
                </a:moveTo>
                <a:lnTo>
                  <a:pt x="1489" y="6"/>
                </a:lnTo>
                <a:lnTo>
                  <a:pt x="1489" y="13"/>
                </a:lnTo>
                <a:lnTo>
                  <a:pt x="1523" y="13"/>
                </a:lnTo>
                <a:lnTo>
                  <a:pt x="1523" y="6"/>
                </a:lnTo>
                <a:close/>
                <a:moveTo>
                  <a:pt x="1591" y="6"/>
                </a:moveTo>
                <a:lnTo>
                  <a:pt x="1557" y="6"/>
                </a:lnTo>
                <a:lnTo>
                  <a:pt x="1557" y="13"/>
                </a:lnTo>
                <a:lnTo>
                  <a:pt x="1591" y="13"/>
                </a:lnTo>
                <a:lnTo>
                  <a:pt x="1591" y="6"/>
                </a:lnTo>
                <a:close/>
                <a:moveTo>
                  <a:pt x="1659" y="5"/>
                </a:moveTo>
                <a:lnTo>
                  <a:pt x="1625" y="5"/>
                </a:lnTo>
                <a:lnTo>
                  <a:pt x="1625" y="11"/>
                </a:lnTo>
                <a:lnTo>
                  <a:pt x="1659" y="11"/>
                </a:lnTo>
                <a:lnTo>
                  <a:pt x="1659" y="5"/>
                </a:lnTo>
                <a:close/>
                <a:moveTo>
                  <a:pt x="1726" y="5"/>
                </a:moveTo>
                <a:lnTo>
                  <a:pt x="1692" y="5"/>
                </a:lnTo>
                <a:lnTo>
                  <a:pt x="1692" y="11"/>
                </a:lnTo>
                <a:lnTo>
                  <a:pt x="1726" y="11"/>
                </a:lnTo>
                <a:lnTo>
                  <a:pt x="1726" y="5"/>
                </a:lnTo>
                <a:close/>
                <a:moveTo>
                  <a:pt x="1794" y="5"/>
                </a:moveTo>
                <a:lnTo>
                  <a:pt x="1760" y="5"/>
                </a:lnTo>
                <a:lnTo>
                  <a:pt x="1760" y="11"/>
                </a:lnTo>
                <a:lnTo>
                  <a:pt x="1794" y="11"/>
                </a:lnTo>
                <a:lnTo>
                  <a:pt x="1794" y="5"/>
                </a:lnTo>
                <a:close/>
                <a:moveTo>
                  <a:pt x="1862" y="5"/>
                </a:moveTo>
                <a:lnTo>
                  <a:pt x="1828" y="5"/>
                </a:lnTo>
                <a:lnTo>
                  <a:pt x="1828" y="11"/>
                </a:lnTo>
                <a:lnTo>
                  <a:pt x="1862" y="11"/>
                </a:lnTo>
                <a:lnTo>
                  <a:pt x="1862" y="5"/>
                </a:lnTo>
                <a:close/>
                <a:moveTo>
                  <a:pt x="1929" y="3"/>
                </a:moveTo>
                <a:lnTo>
                  <a:pt x="1896" y="3"/>
                </a:lnTo>
                <a:lnTo>
                  <a:pt x="1896" y="10"/>
                </a:lnTo>
                <a:lnTo>
                  <a:pt x="1929" y="10"/>
                </a:lnTo>
                <a:lnTo>
                  <a:pt x="1929" y="3"/>
                </a:lnTo>
                <a:close/>
                <a:moveTo>
                  <a:pt x="1997" y="3"/>
                </a:moveTo>
                <a:lnTo>
                  <a:pt x="1963" y="3"/>
                </a:lnTo>
                <a:lnTo>
                  <a:pt x="1963" y="10"/>
                </a:lnTo>
                <a:lnTo>
                  <a:pt x="1997" y="10"/>
                </a:lnTo>
                <a:lnTo>
                  <a:pt x="1997" y="3"/>
                </a:lnTo>
                <a:close/>
                <a:moveTo>
                  <a:pt x="2065" y="3"/>
                </a:moveTo>
                <a:lnTo>
                  <a:pt x="2031" y="3"/>
                </a:lnTo>
                <a:lnTo>
                  <a:pt x="2031" y="10"/>
                </a:lnTo>
                <a:lnTo>
                  <a:pt x="2065" y="10"/>
                </a:lnTo>
                <a:lnTo>
                  <a:pt x="2065" y="3"/>
                </a:lnTo>
                <a:close/>
                <a:moveTo>
                  <a:pt x="2133" y="1"/>
                </a:moveTo>
                <a:lnTo>
                  <a:pt x="2099" y="3"/>
                </a:lnTo>
                <a:lnTo>
                  <a:pt x="2099" y="10"/>
                </a:lnTo>
                <a:lnTo>
                  <a:pt x="2133" y="8"/>
                </a:lnTo>
                <a:lnTo>
                  <a:pt x="2133" y="1"/>
                </a:lnTo>
                <a:close/>
                <a:moveTo>
                  <a:pt x="2200" y="1"/>
                </a:moveTo>
                <a:lnTo>
                  <a:pt x="2166" y="1"/>
                </a:lnTo>
                <a:lnTo>
                  <a:pt x="2166" y="8"/>
                </a:lnTo>
                <a:lnTo>
                  <a:pt x="2200" y="8"/>
                </a:lnTo>
                <a:lnTo>
                  <a:pt x="2200" y="1"/>
                </a:lnTo>
                <a:close/>
                <a:moveTo>
                  <a:pt x="2268" y="1"/>
                </a:moveTo>
                <a:lnTo>
                  <a:pt x="2234" y="1"/>
                </a:lnTo>
                <a:lnTo>
                  <a:pt x="2234" y="8"/>
                </a:lnTo>
                <a:lnTo>
                  <a:pt x="2268" y="8"/>
                </a:lnTo>
                <a:lnTo>
                  <a:pt x="2268" y="1"/>
                </a:lnTo>
                <a:close/>
                <a:moveTo>
                  <a:pt x="2336" y="1"/>
                </a:moveTo>
                <a:lnTo>
                  <a:pt x="2302" y="1"/>
                </a:lnTo>
                <a:lnTo>
                  <a:pt x="2302" y="8"/>
                </a:lnTo>
                <a:lnTo>
                  <a:pt x="2336" y="8"/>
                </a:lnTo>
                <a:lnTo>
                  <a:pt x="2336" y="1"/>
                </a:lnTo>
                <a:close/>
                <a:moveTo>
                  <a:pt x="2403" y="0"/>
                </a:moveTo>
                <a:lnTo>
                  <a:pt x="2370" y="1"/>
                </a:lnTo>
                <a:lnTo>
                  <a:pt x="2370" y="8"/>
                </a:lnTo>
                <a:lnTo>
                  <a:pt x="2403" y="6"/>
                </a:lnTo>
                <a:lnTo>
                  <a:pt x="2403" y="0"/>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pPr>
              <a:defRPr/>
            </a:pPr>
            <a:endParaRPr lang="it-IT">
              <a:solidFill>
                <a:prstClr val="black"/>
              </a:solidFill>
              <a:latin typeface="Titillium Web" panose="00000500000000000000" pitchFamily="2" charset="0"/>
            </a:endParaRPr>
          </a:p>
        </p:txBody>
      </p:sp>
      <p:pic>
        <p:nvPicPr>
          <p:cNvPr id="16" name="Immagine 15">
            <a:extLst>
              <a:ext uri="{FF2B5EF4-FFF2-40B4-BE49-F238E27FC236}">
                <a16:creationId xmlns:a16="http://schemas.microsoft.com/office/drawing/2014/main" id="{BC965055-F239-24FE-892F-E2AF63E432B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746013" y="1406025"/>
            <a:ext cx="3065986" cy="2925315"/>
          </a:xfrm>
          <a:prstGeom prst="ellipse">
            <a:avLst/>
          </a:prstGeom>
          <a:ln>
            <a:solidFill>
              <a:schemeClr val="accent4">
                <a:lumMod val="75000"/>
              </a:schemeClr>
            </a:solidFill>
          </a:ln>
        </p:spPr>
      </p:pic>
      <p:pic>
        <p:nvPicPr>
          <p:cNvPr id="17" name="Immagine 16">
            <a:extLst>
              <a:ext uri="{FF2B5EF4-FFF2-40B4-BE49-F238E27FC236}">
                <a16:creationId xmlns:a16="http://schemas.microsoft.com/office/drawing/2014/main" id="{CE90CC0C-3DD7-F2CA-9A62-64BEA9348879}"/>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9996873" y="1413678"/>
            <a:ext cx="3065986" cy="2925315"/>
          </a:xfrm>
          <a:prstGeom prst="ellipse">
            <a:avLst/>
          </a:prstGeom>
          <a:ln>
            <a:solidFill>
              <a:schemeClr val="accent4">
                <a:lumMod val="75000"/>
              </a:schemeClr>
            </a:solidFill>
          </a:ln>
        </p:spPr>
      </p:pic>
      <p:grpSp>
        <p:nvGrpSpPr>
          <p:cNvPr id="18" name="Gruppo 17">
            <a:extLst>
              <a:ext uri="{FF2B5EF4-FFF2-40B4-BE49-F238E27FC236}">
                <a16:creationId xmlns:a16="http://schemas.microsoft.com/office/drawing/2014/main" id="{60049FFB-2A34-B9F1-F6F3-0C5F8BC3E4DC}"/>
              </a:ext>
            </a:extLst>
          </p:cNvPr>
          <p:cNvGrpSpPr/>
          <p:nvPr/>
        </p:nvGrpSpPr>
        <p:grpSpPr>
          <a:xfrm>
            <a:off x="3023103" y="1533934"/>
            <a:ext cx="3065987" cy="2991832"/>
            <a:chOff x="30468" y="3253703"/>
            <a:chExt cx="2772001" cy="2835031"/>
          </a:xfrm>
        </p:grpSpPr>
        <p:pic>
          <p:nvPicPr>
            <p:cNvPr id="19" name="Immagine 18">
              <a:extLst>
                <a:ext uri="{FF2B5EF4-FFF2-40B4-BE49-F238E27FC236}">
                  <a16:creationId xmlns:a16="http://schemas.microsoft.com/office/drawing/2014/main" id="{A528CF57-768E-8E5E-66A0-648D5F153AC2}"/>
                </a:ext>
              </a:extLst>
            </p:cNvPr>
            <p:cNvPicPr>
              <a:picLocks noChangeAspect="1"/>
            </p:cNvPicPr>
            <p:nvPr/>
          </p:nvPicPr>
          <p:blipFill rotWithShape="1">
            <a:blip r:embed="rId5">
              <a:extLst>
                <a:ext uri="{28A0092B-C50C-407E-A947-70E740481C1C}">
                  <a14:useLocalDpi xmlns:a14="http://schemas.microsoft.com/office/drawing/2010/main" val="0"/>
                </a:ext>
              </a:extLst>
            </a:blip>
            <a:srcRect t="9685" b="11158"/>
            <a:stretch/>
          </p:blipFill>
          <p:spPr>
            <a:xfrm>
              <a:off x="30468" y="3253703"/>
              <a:ext cx="2772001" cy="2835031"/>
            </a:xfrm>
            <a:prstGeom prst="rect">
              <a:avLst/>
            </a:prstGeom>
          </p:spPr>
        </p:pic>
        <p:sp>
          <p:nvSpPr>
            <p:cNvPr id="20" name="Ovale 19">
              <a:extLst>
                <a:ext uri="{FF2B5EF4-FFF2-40B4-BE49-F238E27FC236}">
                  <a16:creationId xmlns:a16="http://schemas.microsoft.com/office/drawing/2014/main" id="{594911F2-BC71-569F-E4B4-672AEADDD605}"/>
                </a:ext>
              </a:extLst>
            </p:cNvPr>
            <p:cNvSpPr/>
            <p:nvPr/>
          </p:nvSpPr>
          <p:spPr>
            <a:xfrm>
              <a:off x="2059108" y="4359766"/>
              <a:ext cx="170043" cy="161254"/>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IT">
                <a:solidFill>
                  <a:prstClr val="white"/>
                </a:solidFill>
                <a:latin typeface="Titillium Web" panose="00000500000000000000" pitchFamily="2" charset="0"/>
              </a:endParaRPr>
            </a:p>
          </p:txBody>
        </p:sp>
      </p:grpSp>
      <p:sp>
        <p:nvSpPr>
          <p:cNvPr id="22" name="Freeform 77">
            <a:extLst>
              <a:ext uri="{FF2B5EF4-FFF2-40B4-BE49-F238E27FC236}">
                <a16:creationId xmlns:a16="http://schemas.microsoft.com/office/drawing/2014/main" id="{17EFAA92-DBB9-EF2F-A31A-2F7A6BC0FA24}"/>
              </a:ext>
            </a:extLst>
          </p:cNvPr>
          <p:cNvSpPr>
            <a:spLocks noEditPoints="1"/>
          </p:cNvSpPr>
          <p:nvPr/>
        </p:nvSpPr>
        <p:spPr bwMode="auto">
          <a:xfrm rot="1926433">
            <a:off x="5329765" y="3097941"/>
            <a:ext cx="3196396" cy="674430"/>
          </a:xfrm>
          <a:custGeom>
            <a:avLst/>
            <a:gdLst>
              <a:gd name="T0" fmla="*/ 739 w 739"/>
              <a:gd name="T1" fmla="*/ 4 h 1385"/>
              <a:gd name="T2" fmla="*/ 731 w 739"/>
              <a:gd name="T3" fmla="*/ 7 h 1385"/>
              <a:gd name="T4" fmla="*/ 705 w 739"/>
              <a:gd name="T5" fmla="*/ 70 h 1385"/>
              <a:gd name="T6" fmla="*/ 714 w 739"/>
              <a:gd name="T7" fmla="*/ 36 h 1385"/>
              <a:gd name="T8" fmla="*/ 705 w 739"/>
              <a:gd name="T9" fmla="*/ 70 h 1385"/>
              <a:gd name="T10" fmla="*/ 688 w 739"/>
              <a:gd name="T11" fmla="*/ 100 h 1385"/>
              <a:gd name="T12" fmla="*/ 666 w 739"/>
              <a:gd name="T13" fmla="*/ 126 h 1385"/>
              <a:gd name="T14" fmla="*/ 641 w 739"/>
              <a:gd name="T15" fmla="*/ 190 h 1385"/>
              <a:gd name="T16" fmla="*/ 651 w 739"/>
              <a:gd name="T17" fmla="*/ 156 h 1385"/>
              <a:gd name="T18" fmla="*/ 641 w 739"/>
              <a:gd name="T19" fmla="*/ 190 h 1385"/>
              <a:gd name="T20" fmla="*/ 626 w 739"/>
              <a:gd name="T21" fmla="*/ 219 h 1385"/>
              <a:gd name="T22" fmla="*/ 604 w 739"/>
              <a:gd name="T23" fmla="*/ 246 h 1385"/>
              <a:gd name="T24" fmla="*/ 577 w 739"/>
              <a:gd name="T25" fmla="*/ 309 h 1385"/>
              <a:gd name="T26" fmla="*/ 587 w 739"/>
              <a:gd name="T27" fmla="*/ 276 h 1385"/>
              <a:gd name="T28" fmla="*/ 577 w 739"/>
              <a:gd name="T29" fmla="*/ 309 h 1385"/>
              <a:gd name="T30" fmla="*/ 562 w 739"/>
              <a:gd name="T31" fmla="*/ 339 h 1385"/>
              <a:gd name="T32" fmla="*/ 540 w 739"/>
              <a:gd name="T33" fmla="*/ 366 h 1385"/>
              <a:gd name="T34" fmla="*/ 514 w 739"/>
              <a:gd name="T35" fmla="*/ 429 h 1385"/>
              <a:gd name="T36" fmla="*/ 524 w 739"/>
              <a:gd name="T37" fmla="*/ 395 h 1385"/>
              <a:gd name="T38" fmla="*/ 514 w 739"/>
              <a:gd name="T39" fmla="*/ 429 h 1385"/>
              <a:gd name="T40" fmla="*/ 499 w 739"/>
              <a:gd name="T41" fmla="*/ 459 h 1385"/>
              <a:gd name="T42" fmla="*/ 477 w 739"/>
              <a:gd name="T43" fmla="*/ 485 h 1385"/>
              <a:gd name="T44" fmla="*/ 450 w 739"/>
              <a:gd name="T45" fmla="*/ 549 h 1385"/>
              <a:gd name="T46" fmla="*/ 460 w 739"/>
              <a:gd name="T47" fmla="*/ 515 h 1385"/>
              <a:gd name="T48" fmla="*/ 450 w 739"/>
              <a:gd name="T49" fmla="*/ 549 h 1385"/>
              <a:gd name="T50" fmla="*/ 435 w 739"/>
              <a:gd name="T51" fmla="*/ 578 h 1385"/>
              <a:gd name="T52" fmla="*/ 413 w 739"/>
              <a:gd name="T53" fmla="*/ 605 h 1385"/>
              <a:gd name="T54" fmla="*/ 387 w 739"/>
              <a:gd name="T55" fmla="*/ 668 h 1385"/>
              <a:gd name="T56" fmla="*/ 397 w 739"/>
              <a:gd name="T57" fmla="*/ 635 h 1385"/>
              <a:gd name="T58" fmla="*/ 387 w 739"/>
              <a:gd name="T59" fmla="*/ 668 h 1385"/>
              <a:gd name="T60" fmla="*/ 370 w 739"/>
              <a:gd name="T61" fmla="*/ 698 h 1385"/>
              <a:gd name="T62" fmla="*/ 350 w 739"/>
              <a:gd name="T63" fmla="*/ 725 h 1385"/>
              <a:gd name="T64" fmla="*/ 323 w 739"/>
              <a:gd name="T65" fmla="*/ 788 h 1385"/>
              <a:gd name="T66" fmla="*/ 333 w 739"/>
              <a:gd name="T67" fmla="*/ 754 h 1385"/>
              <a:gd name="T68" fmla="*/ 323 w 739"/>
              <a:gd name="T69" fmla="*/ 788 h 1385"/>
              <a:gd name="T70" fmla="*/ 308 w 739"/>
              <a:gd name="T71" fmla="*/ 817 h 1385"/>
              <a:gd name="T72" fmla="*/ 286 w 739"/>
              <a:gd name="T73" fmla="*/ 844 h 1385"/>
              <a:gd name="T74" fmla="*/ 260 w 739"/>
              <a:gd name="T75" fmla="*/ 906 h 1385"/>
              <a:gd name="T76" fmla="*/ 270 w 739"/>
              <a:gd name="T77" fmla="*/ 874 h 1385"/>
              <a:gd name="T78" fmla="*/ 260 w 739"/>
              <a:gd name="T79" fmla="*/ 906 h 1385"/>
              <a:gd name="T80" fmla="*/ 243 w 739"/>
              <a:gd name="T81" fmla="*/ 937 h 1385"/>
              <a:gd name="T82" fmla="*/ 223 w 739"/>
              <a:gd name="T83" fmla="*/ 964 h 1385"/>
              <a:gd name="T84" fmla="*/ 196 w 739"/>
              <a:gd name="T85" fmla="*/ 1026 h 1385"/>
              <a:gd name="T86" fmla="*/ 206 w 739"/>
              <a:gd name="T87" fmla="*/ 994 h 1385"/>
              <a:gd name="T88" fmla="*/ 196 w 739"/>
              <a:gd name="T89" fmla="*/ 1026 h 1385"/>
              <a:gd name="T90" fmla="*/ 181 w 739"/>
              <a:gd name="T91" fmla="*/ 1057 h 1385"/>
              <a:gd name="T92" fmla="*/ 159 w 739"/>
              <a:gd name="T93" fmla="*/ 1084 h 1385"/>
              <a:gd name="T94" fmla="*/ 133 w 739"/>
              <a:gd name="T95" fmla="*/ 1147 h 1385"/>
              <a:gd name="T96" fmla="*/ 143 w 739"/>
              <a:gd name="T97" fmla="*/ 1113 h 1385"/>
              <a:gd name="T98" fmla="*/ 133 w 739"/>
              <a:gd name="T99" fmla="*/ 1147 h 1385"/>
              <a:gd name="T100" fmla="*/ 116 w 739"/>
              <a:gd name="T101" fmla="*/ 1175 h 1385"/>
              <a:gd name="T102" fmla="*/ 94 w 739"/>
              <a:gd name="T103" fmla="*/ 1203 h 1385"/>
              <a:gd name="T104" fmla="*/ 69 w 739"/>
              <a:gd name="T105" fmla="*/ 1265 h 1385"/>
              <a:gd name="T106" fmla="*/ 79 w 739"/>
              <a:gd name="T107" fmla="*/ 1233 h 1385"/>
              <a:gd name="T108" fmla="*/ 69 w 739"/>
              <a:gd name="T109" fmla="*/ 1265 h 1385"/>
              <a:gd name="T110" fmla="*/ 54 w 739"/>
              <a:gd name="T111" fmla="*/ 1296 h 1385"/>
              <a:gd name="T112" fmla="*/ 32 w 739"/>
              <a:gd name="T113" fmla="*/ 1323 h 1385"/>
              <a:gd name="T114" fmla="*/ 6 w 739"/>
              <a:gd name="T115" fmla="*/ 1385 h 1385"/>
              <a:gd name="T116" fmla="*/ 16 w 739"/>
              <a:gd name="T117" fmla="*/ 1352 h 1385"/>
              <a:gd name="T118" fmla="*/ 6 w 739"/>
              <a:gd name="T119" fmla="*/ 1385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9" h="1385">
                <a:moveTo>
                  <a:pt x="736" y="11"/>
                </a:moveTo>
                <a:lnTo>
                  <a:pt x="739" y="4"/>
                </a:lnTo>
                <a:lnTo>
                  <a:pt x="734" y="0"/>
                </a:lnTo>
                <a:lnTo>
                  <a:pt x="731" y="7"/>
                </a:lnTo>
                <a:lnTo>
                  <a:pt x="736" y="11"/>
                </a:lnTo>
                <a:close/>
                <a:moveTo>
                  <a:pt x="705" y="70"/>
                </a:moveTo>
                <a:lnTo>
                  <a:pt x="721" y="39"/>
                </a:lnTo>
                <a:lnTo>
                  <a:pt x="714" y="36"/>
                </a:lnTo>
                <a:lnTo>
                  <a:pt x="699" y="66"/>
                </a:lnTo>
                <a:lnTo>
                  <a:pt x="705" y="70"/>
                </a:lnTo>
                <a:close/>
                <a:moveTo>
                  <a:pt x="673" y="129"/>
                </a:moveTo>
                <a:lnTo>
                  <a:pt x="688" y="100"/>
                </a:lnTo>
                <a:lnTo>
                  <a:pt x="683" y="97"/>
                </a:lnTo>
                <a:lnTo>
                  <a:pt x="666" y="126"/>
                </a:lnTo>
                <a:lnTo>
                  <a:pt x="673" y="129"/>
                </a:lnTo>
                <a:close/>
                <a:moveTo>
                  <a:pt x="641" y="190"/>
                </a:moveTo>
                <a:lnTo>
                  <a:pt x="656" y="160"/>
                </a:lnTo>
                <a:lnTo>
                  <a:pt x="651" y="156"/>
                </a:lnTo>
                <a:lnTo>
                  <a:pt x="634" y="187"/>
                </a:lnTo>
                <a:lnTo>
                  <a:pt x="641" y="190"/>
                </a:lnTo>
                <a:close/>
                <a:moveTo>
                  <a:pt x="609" y="249"/>
                </a:moveTo>
                <a:lnTo>
                  <a:pt x="626" y="219"/>
                </a:lnTo>
                <a:lnTo>
                  <a:pt x="619" y="215"/>
                </a:lnTo>
                <a:lnTo>
                  <a:pt x="604" y="246"/>
                </a:lnTo>
                <a:lnTo>
                  <a:pt x="609" y="249"/>
                </a:lnTo>
                <a:close/>
                <a:moveTo>
                  <a:pt x="577" y="309"/>
                </a:moveTo>
                <a:lnTo>
                  <a:pt x="594" y="280"/>
                </a:lnTo>
                <a:lnTo>
                  <a:pt x="587" y="276"/>
                </a:lnTo>
                <a:lnTo>
                  <a:pt x="572" y="305"/>
                </a:lnTo>
                <a:lnTo>
                  <a:pt x="577" y="309"/>
                </a:lnTo>
                <a:close/>
                <a:moveTo>
                  <a:pt x="546" y="370"/>
                </a:moveTo>
                <a:lnTo>
                  <a:pt x="562" y="339"/>
                </a:lnTo>
                <a:lnTo>
                  <a:pt x="556" y="336"/>
                </a:lnTo>
                <a:lnTo>
                  <a:pt x="540" y="366"/>
                </a:lnTo>
                <a:lnTo>
                  <a:pt x="546" y="370"/>
                </a:lnTo>
                <a:close/>
                <a:moveTo>
                  <a:pt x="514" y="429"/>
                </a:moveTo>
                <a:lnTo>
                  <a:pt x="529" y="398"/>
                </a:lnTo>
                <a:lnTo>
                  <a:pt x="524" y="395"/>
                </a:lnTo>
                <a:lnTo>
                  <a:pt x="507" y="425"/>
                </a:lnTo>
                <a:lnTo>
                  <a:pt x="514" y="429"/>
                </a:lnTo>
                <a:close/>
                <a:moveTo>
                  <a:pt x="482" y="488"/>
                </a:moveTo>
                <a:lnTo>
                  <a:pt x="499" y="459"/>
                </a:lnTo>
                <a:lnTo>
                  <a:pt x="492" y="456"/>
                </a:lnTo>
                <a:lnTo>
                  <a:pt x="477" y="485"/>
                </a:lnTo>
                <a:lnTo>
                  <a:pt x="482" y="488"/>
                </a:lnTo>
                <a:close/>
                <a:moveTo>
                  <a:pt x="450" y="549"/>
                </a:moveTo>
                <a:lnTo>
                  <a:pt x="467" y="519"/>
                </a:lnTo>
                <a:lnTo>
                  <a:pt x="460" y="515"/>
                </a:lnTo>
                <a:lnTo>
                  <a:pt x="445" y="546"/>
                </a:lnTo>
                <a:lnTo>
                  <a:pt x="450" y="549"/>
                </a:lnTo>
                <a:close/>
                <a:moveTo>
                  <a:pt x="419" y="608"/>
                </a:moveTo>
                <a:lnTo>
                  <a:pt x="435" y="578"/>
                </a:lnTo>
                <a:lnTo>
                  <a:pt x="428" y="574"/>
                </a:lnTo>
                <a:lnTo>
                  <a:pt x="413" y="605"/>
                </a:lnTo>
                <a:lnTo>
                  <a:pt x="419" y="608"/>
                </a:lnTo>
                <a:close/>
                <a:moveTo>
                  <a:pt x="387" y="668"/>
                </a:moveTo>
                <a:lnTo>
                  <a:pt x="402" y="637"/>
                </a:lnTo>
                <a:lnTo>
                  <a:pt x="397" y="635"/>
                </a:lnTo>
                <a:lnTo>
                  <a:pt x="380" y="664"/>
                </a:lnTo>
                <a:lnTo>
                  <a:pt x="387" y="668"/>
                </a:lnTo>
                <a:close/>
                <a:moveTo>
                  <a:pt x="355" y="727"/>
                </a:moveTo>
                <a:lnTo>
                  <a:pt x="370" y="698"/>
                </a:lnTo>
                <a:lnTo>
                  <a:pt x="365" y="695"/>
                </a:lnTo>
                <a:lnTo>
                  <a:pt x="350" y="725"/>
                </a:lnTo>
                <a:lnTo>
                  <a:pt x="355" y="727"/>
                </a:lnTo>
                <a:close/>
                <a:moveTo>
                  <a:pt x="323" y="788"/>
                </a:moveTo>
                <a:lnTo>
                  <a:pt x="340" y="757"/>
                </a:lnTo>
                <a:lnTo>
                  <a:pt x="333" y="754"/>
                </a:lnTo>
                <a:lnTo>
                  <a:pt x="318" y="784"/>
                </a:lnTo>
                <a:lnTo>
                  <a:pt x="323" y="788"/>
                </a:lnTo>
                <a:close/>
                <a:moveTo>
                  <a:pt x="292" y="847"/>
                </a:moveTo>
                <a:lnTo>
                  <a:pt x="308" y="817"/>
                </a:lnTo>
                <a:lnTo>
                  <a:pt x="301" y="815"/>
                </a:lnTo>
                <a:lnTo>
                  <a:pt x="286" y="844"/>
                </a:lnTo>
                <a:lnTo>
                  <a:pt x="292" y="847"/>
                </a:lnTo>
                <a:close/>
                <a:moveTo>
                  <a:pt x="260" y="906"/>
                </a:moveTo>
                <a:lnTo>
                  <a:pt x="275" y="877"/>
                </a:lnTo>
                <a:lnTo>
                  <a:pt x="270" y="874"/>
                </a:lnTo>
                <a:lnTo>
                  <a:pt x="253" y="905"/>
                </a:lnTo>
                <a:lnTo>
                  <a:pt x="260" y="906"/>
                </a:lnTo>
                <a:close/>
                <a:moveTo>
                  <a:pt x="228" y="967"/>
                </a:moveTo>
                <a:lnTo>
                  <a:pt x="243" y="937"/>
                </a:lnTo>
                <a:lnTo>
                  <a:pt x="238" y="933"/>
                </a:lnTo>
                <a:lnTo>
                  <a:pt x="223" y="964"/>
                </a:lnTo>
                <a:lnTo>
                  <a:pt x="228" y="967"/>
                </a:lnTo>
                <a:close/>
                <a:moveTo>
                  <a:pt x="196" y="1026"/>
                </a:moveTo>
                <a:lnTo>
                  <a:pt x="213" y="996"/>
                </a:lnTo>
                <a:lnTo>
                  <a:pt x="206" y="994"/>
                </a:lnTo>
                <a:lnTo>
                  <a:pt x="191" y="1023"/>
                </a:lnTo>
                <a:lnTo>
                  <a:pt x="196" y="1026"/>
                </a:lnTo>
                <a:close/>
                <a:moveTo>
                  <a:pt x="165" y="1086"/>
                </a:moveTo>
                <a:lnTo>
                  <a:pt x="181" y="1057"/>
                </a:lnTo>
                <a:lnTo>
                  <a:pt x="174" y="1054"/>
                </a:lnTo>
                <a:lnTo>
                  <a:pt x="159" y="1084"/>
                </a:lnTo>
                <a:lnTo>
                  <a:pt x="165" y="1086"/>
                </a:lnTo>
                <a:close/>
                <a:moveTo>
                  <a:pt x="133" y="1147"/>
                </a:moveTo>
                <a:lnTo>
                  <a:pt x="149" y="1116"/>
                </a:lnTo>
                <a:lnTo>
                  <a:pt x="143" y="1113"/>
                </a:lnTo>
                <a:lnTo>
                  <a:pt x="127" y="1143"/>
                </a:lnTo>
                <a:lnTo>
                  <a:pt x="133" y="1147"/>
                </a:lnTo>
                <a:close/>
                <a:moveTo>
                  <a:pt x="101" y="1206"/>
                </a:moveTo>
                <a:lnTo>
                  <a:pt x="116" y="1175"/>
                </a:lnTo>
                <a:lnTo>
                  <a:pt x="111" y="1174"/>
                </a:lnTo>
                <a:lnTo>
                  <a:pt x="94" y="1203"/>
                </a:lnTo>
                <a:lnTo>
                  <a:pt x="101" y="1206"/>
                </a:lnTo>
                <a:close/>
                <a:moveTo>
                  <a:pt x="69" y="1265"/>
                </a:moveTo>
                <a:lnTo>
                  <a:pt x="86" y="1236"/>
                </a:lnTo>
                <a:lnTo>
                  <a:pt x="79" y="1233"/>
                </a:lnTo>
                <a:lnTo>
                  <a:pt x="64" y="1263"/>
                </a:lnTo>
                <a:lnTo>
                  <a:pt x="69" y="1265"/>
                </a:lnTo>
                <a:close/>
                <a:moveTo>
                  <a:pt x="37" y="1326"/>
                </a:moveTo>
                <a:lnTo>
                  <a:pt x="54" y="1296"/>
                </a:lnTo>
                <a:lnTo>
                  <a:pt x="47" y="1292"/>
                </a:lnTo>
                <a:lnTo>
                  <a:pt x="32" y="1323"/>
                </a:lnTo>
                <a:lnTo>
                  <a:pt x="37" y="1326"/>
                </a:lnTo>
                <a:close/>
                <a:moveTo>
                  <a:pt x="6" y="1385"/>
                </a:moveTo>
                <a:lnTo>
                  <a:pt x="22" y="1355"/>
                </a:lnTo>
                <a:lnTo>
                  <a:pt x="16" y="1352"/>
                </a:lnTo>
                <a:lnTo>
                  <a:pt x="0" y="1382"/>
                </a:lnTo>
                <a:lnTo>
                  <a:pt x="6" y="1385"/>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pPr>
              <a:defRPr/>
            </a:pPr>
            <a:endParaRPr lang="it-IT">
              <a:solidFill>
                <a:prstClr val="black"/>
              </a:solidFill>
              <a:latin typeface="Titillium Web" panose="00000500000000000000" pitchFamily="2" charset="0"/>
            </a:endParaRPr>
          </a:p>
        </p:txBody>
      </p:sp>
      <p:sp>
        <p:nvSpPr>
          <p:cNvPr id="23" name="Freeform 77">
            <a:extLst>
              <a:ext uri="{FF2B5EF4-FFF2-40B4-BE49-F238E27FC236}">
                <a16:creationId xmlns:a16="http://schemas.microsoft.com/office/drawing/2014/main" id="{CE8965EC-75F5-C616-6F3F-9EBD43A4138B}"/>
              </a:ext>
            </a:extLst>
          </p:cNvPr>
          <p:cNvSpPr>
            <a:spLocks noEditPoints="1"/>
          </p:cNvSpPr>
          <p:nvPr/>
        </p:nvSpPr>
        <p:spPr bwMode="auto">
          <a:xfrm>
            <a:off x="5380945" y="2438122"/>
            <a:ext cx="1584318" cy="326874"/>
          </a:xfrm>
          <a:custGeom>
            <a:avLst/>
            <a:gdLst>
              <a:gd name="T0" fmla="*/ 739 w 739"/>
              <a:gd name="T1" fmla="*/ 4 h 1385"/>
              <a:gd name="T2" fmla="*/ 731 w 739"/>
              <a:gd name="T3" fmla="*/ 7 h 1385"/>
              <a:gd name="T4" fmla="*/ 705 w 739"/>
              <a:gd name="T5" fmla="*/ 70 h 1385"/>
              <a:gd name="T6" fmla="*/ 714 w 739"/>
              <a:gd name="T7" fmla="*/ 36 h 1385"/>
              <a:gd name="T8" fmla="*/ 705 w 739"/>
              <a:gd name="T9" fmla="*/ 70 h 1385"/>
              <a:gd name="T10" fmla="*/ 688 w 739"/>
              <a:gd name="T11" fmla="*/ 100 h 1385"/>
              <a:gd name="T12" fmla="*/ 666 w 739"/>
              <a:gd name="T13" fmla="*/ 126 h 1385"/>
              <a:gd name="T14" fmla="*/ 641 w 739"/>
              <a:gd name="T15" fmla="*/ 190 h 1385"/>
              <a:gd name="T16" fmla="*/ 651 w 739"/>
              <a:gd name="T17" fmla="*/ 156 h 1385"/>
              <a:gd name="T18" fmla="*/ 641 w 739"/>
              <a:gd name="T19" fmla="*/ 190 h 1385"/>
              <a:gd name="T20" fmla="*/ 626 w 739"/>
              <a:gd name="T21" fmla="*/ 219 h 1385"/>
              <a:gd name="T22" fmla="*/ 604 w 739"/>
              <a:gd name="T23" fmla="*/ 246 h 1385"/>
              <a:gd name="T24" fmla="*/ 577 w 739"/>
              <a:gd name="T25" fmla="*/ 309 h 1385"/>
              <a:gd name="T26" fmla="*/ 587 w 739"/>
              <a:gd name="T27" fmla="*/ 276 h 1385"/>
              <a:gd name="T28" fmla="*/ 577 w 739"/>
              <a:gd name="T29" fmla="*/ 309 h 1385"/>
              <a:gd name="T30" fmla="*/ 562 w 739"/>
              <a:gd name="T31" fmla="*/ 339 h 1385"/>
              <a:gd name="T32" fmla="*/ 540 w 739"/>
              <a:gd name="T33" fmla="*/ 366 h 1385"/>
              <a:gd name="T34" fmla="*/ 514 w 739"/>
              <a:gd name="T35" fmla="*/ 429 h 1385"/>
              <a:gd name="T36" fmla="*/ 524 w 739"/>
              <a:gd name="T37" fmla="*/ 395 h 1385"/>
              <a:gd name="T38" fmla="*/ 514 w 739"/>
              <a:gd name="T39" fmla="*/ 429 h 1385"/>
              <a:gd name="T40" fmla="*/ 499 w 739"/>
              <a:gd name="T41" fmla="*/ 459 h 1385"/>
              <a:gd name="T42" fmla="*/ 477 w 739"/>
              <a:gd name="T43" fmla="*/ 485 h 1385"/>
              <a:gd name="T44" fmla="*/ 450 w 739"/>
              <a:gd name="T45" fmla="*/ 549 h 1385"/>
              <a:gd name="T46" fmla="*/ 460 w 739"/>
              <a:gd name="T47" fmla="*/ 515 h 1385"/>
              <a:gd name="T48" fmla="*/ 450 w 739"/>
              <a:gd name="T49" fmla="*/ 549 h 1385"/>
              <a:gd name="T50" fmla="*/ 435 w 739"/>
              <a:gd name="T51" fmla="*/ 578 h 1385"/>
              <a:gd name="T52" fmla="*/ 413 w 739"/>
              <a:gd name="T53" fmla="*/ 605 h 1385"/>
              <a:gd name="T54" fmla="*/ 387 w 739"/>
              <a:gd name="T55" fmla="*/ 668 h 1385"/>
              <a:gd name="T56" fmla="*/ 397 w 739"/>
              <a:gd name="T57" fmla="*/ 635 h 1385"/>
              <a:gd name="T58" fmla="*/ 387 w 739"/>
              <a:gd name="T59" fmla="*/ 668 h 1385"/>
              <a:gd name="T60" fmla="*/ 370 w 739"/>
              <a:gd name="T61" fmla="*/ 698 h 1385"/>
              <a:gd name="T62" fmla="*/ 350 w 739"/>
              <a:gd name="T63" fmla="*/ 725 h 1385"/>
              <a:gd name="T64" fmla="*/ 323 w 739"/>
              <a:gd name="T65" fmla="*/ 788 h 1385"/>
              <a:gd name="T66" fmla="*/ 333 w 739"/>
              <a:gd name="T67" fmla="*/ 754 h 1385"/>
              <a:gd name="T68" fmla="*/ 323 w 739"/>
              <a:gd name="T69" fmla="*/ 788 h 1385"/>
              <a:gd name="T70" fmla="*/ 308 w 739"/>
              <a:gd name="T71" fmla="*/ 817 h 1385"/>
              <a:gd name="T72" fmla="*/ 286 w 739"/>
              <a:gd name="T73" fmla="*/ 844 h 1385"/>
              <a:gd name="T74" fmla="*/ 260 w 739"/>
              <a:gd name="T75" fmla="*/ 906 h 1385"/>
              <a:gd name="T76" fmla="*/ 270 w 739"/>
              <a:gd name="T77" fmla="*/ 874 h 1385"/>
              <a:gd name="T78" fmla="*/ 260 w 739"/>
              <a:gd name="T79" fmla="*/ 906 h 1385"/>
              <a:gd name="T80" fmla="*/ 243 w 739"/>
              <a:gd name="T81" fmla="*/ 937 h 1385"/>
              <a:gd name="T82" fmla="*/ 223 w 739"/>
              <a:gd name="T83" fmla="*/ 964 h 1385"/>
              <a:gd name="T84" fmla="*/ 196 w 739"/>
              <a:gd name="T85" fmla="*/ 1026 h 1385"/>
              <a:gd name="T86" fmla="*/ 206 w 739"/>
              <a:gd name="T87" fmla="*/ 994 h 1385"/>
              <a:gd name="T88" fmla="*/ 196 w 739"/>
              <a:gd name="T89" fmla="*/ 1026 h 1385"/>
              <a:gd name="T90" fmla="*/ 181 w 739"/>
              <a:gd name="T91" fmla="*/ 1057 h 1385"/>
              <a:gd name="T92" fmla="*/ 159 w 739"/>
              <a:gd name="T93" fmla="*/ 1084 h 1385"/>
              <a:gd name="T94" fmla="*/ 133 w 739"/>
              <a:gd name="T95" fmla="*/ 1147 h 1385"/>
              <a:gd name="T96" fmla="*/ 143 w 739"/>
              <a:gd name="T97" fmla="*/ 1113 h 1385"/>
              <a:gd name="T98" fmla="*/ 133 w 739"/>
              <a:gd name="T99" fmla="*/ 1147 h 1385"/>
              <a:gd name="T100" fmla="*/ 116 w 739"/>
              <a:gd name="T101" fmla="*/ 1175 h 1385"/>
              <a:gd name="T102" fmla="*/ 94 w 739"/>
              <a:gd name="T103" fmla="*/ 1203 h 1385"/>
              <a:gd name="T104" fmla="*/ 69 w 739"/>
              <a:gd name="T105" fmla="*/ 1265 h 1385"/>
              <a:gd name="T106" fmla="*/ 79 w 739"/>
              <a:gd name="T107" fmla="*/ 1233 h 1385"/>
              <a:gd name="T108" fmla="*/ 69 w 739"/>
              <a:gd name="T109" fmla="*/ 1265 h 1385"/>
              <a:gd name="T110" fmla="*/ 54 w 739"/>
              <a:gd name="T111" fmla="*/ 1296 h 1385"/>
              <a:gd name="T112" fmla="*/ 32 w 739"/>
              <a:gd name="T113" fmla="*/ 1323 h 1385"/>
              <a:gd name="T114" fmla="*/ 6 w 739"/>
              <a:gd name="T115" fmla="*/ 1385 h 1385"/>
              <a:gd name="T116" fmla="*/ 16 w 739"/>
              <a:gd name="T117" fmla="*/ 1352 h 1385"/>
              <a:gd name="T118" fmla="*/ 6 w 739"/>
              <a:gd name="T119" fmla="*/ 1385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9" h="1385">
                <a:moveTo>
                  <a:pt x="736" y="11"/>
                </a:moveTo>
                <a:lnTo>
                  <a:pt x="739" y="4"/>
                </a:lnTo>
                <a:lnTo>
                  <a:pt x="734" y="0"/>
                </a:lnTo>
                <a:lnTo>
                  <a:pt x="731" y="7"/>
                </a:lnTo>
                <a:lnTo>
                  <a:pt x="736" y="11"/>
                </a:lnTo>
                <a:close/>
                <a:moveTo>
                  <a:pt x="705" y="70"/>
                </a:moveTo>
                <a:lnTo>
                  <a:pt x="721" y="39"/>
                </a:lnTo>
                <a:lnTo>
                  <a:pt x="714" y="36"/>
                </a:lnTo>
                <a:lnTo>
                  <a:pt x="699" y="66"/>
                </a:lnTo>
                <a:lnTo>
                  <a:pt x="705" y="70"/>
                </a:lnTo>
                <a:close/>
                <a:moveTo>
                  <a:pt x="673" y="129"/>
                </a:moveTo>
                <a:lnTo>
                  <a:pt x="688" y="100"/>
                </a:lnTo>
                <a:lnTo>
                  <a:pt x="683" y="97"/>
                </a:lnTo>
                <a:lnTo>
                  <a:pt x="666" y="126"/>
                </a:lnTo>
                <a:lnTo>
                  <a:pt x="673" y="129"/>
                </a:lnTo>
                <a:close/>
                <a:moveTo>
                  <a:pt x="641" y="190"/>
                </a:moveTo>
                <a:lnTo>
                  <a:pt x="656" y="160"/>
                </a:lnTo>
                <a:lnTo>
                  <a:pt x="651" y="156"/>
                </a:lnTo>
                <a:lnTo>
                  <a:pt x="634" y="187"/>
                </a:lnTo>
                <a:lnTo>
                  <a:pt x="641" y="190"/>
                </a:lnTo>
                <a:close/>
                <a:moveTo>
                  <a:pt x="609" y="249"/>
                </a:moveTo>
                <a:lnTo>
                  <a:pt x="626" y="219"/>
                </a:lnTo>
                <a:lnTo>
                  <a:pt x="619" y="215"/>
                </a:lnTo>
                <a:lnTo>
                  <a:pt x="604" y="246"/>
                </a:lnTo>
                <a:lnTo>
                  <a:pt x="609" y="249"/>
                </a:lnTo>
                <a:close/>
                <a:moveTo>
                  <a:pt x="577" y="309"/>
                </a:moveTo>
                <a:lnTo>
                  <a:pt x="594" y="280"/>
                </a:lnTo>
                <a:lnTo>
                  <a:pt x="587" y="276"/>
                </a:lnTo>
                <a:lnTo>
                  <a:pt x="572" y="305"/>
                </a:lnTo>
                <a:lnTo>
                  <a:pt x="577" y="309"/>
                </a:lnTo>
                <a:close/>
                <a:moveTo>
                  <a:pt x="546" y="370"/>
                </a:moveTo>
                <a:lnTo>
                  <a:pt x="562" y="339"/>
                </a:lnTo>
                <a:lnTo>
                  <a:pt x="556" y="336"/>
                </a:lnTo>
                <a:lnTo>
                  <a:pt x="540" y="366"/>
                </a:lnTo>
                <a:lnTo>
                  <a:pt x="546" y="370"/>
                </a:lnTo>
                <a:close/>
                <a:moveTo>
                  <a:pt x="514" y="429"/>
                </a:moveTo>
                <a:lnTo>
                  <a:pt x="529" y="398"/>
                </a:lnTo>
                <a:lnTo>
                  <a:pt x="524" y="395"/>
                </a:lnTo>
                <a:lnTo>
                  <a:pt x="507" y="425"/>
                </a:lnTo>
                <a:lnTo>
                  <a:pt x="514" y="429"/>
                </a:lnTo>
                <a:close/>
                <a:moveTo>
                  <a:pt x="482" y="488"/>
                </a:moveTo>
                <a:lnTo>
                  <a:pt x="499" y="459"/>
                </a:lnTo>
                <a:lnTo>
                  <a:pt x="492" y="456"/>
                </a:lnTo>
                <a:lnTo>
                  <a:pt x="477" y="485"/>
                </a:lnTo>
                <a:lnTo>
                  <a:pt x="482" y="488"/>
                </a:lnTo>
                <a:close/>
                <a:moveTo>
                  <a:pt x="450" y="549"/>
                </a:moveTo>
                <a:lnTo>
                  <a:pt x="467" y="519"/>
                </a:lnTo>
                <a:lnTo>
                  <a:pt x="460" y="515"/>
                </a:lnTo>
                <a:lnTo>
                  <a:pt x="445" y="546"/>
                </a:lnTo>
                <a:lnTo>
                  <a:pt x="450" y="549"/>
                </a:lnTo>
                <a:close/>
                <a:moveTo>
                  <a:pt x="419" y="608"/>
                </a:moveTo>
                <a:lnTo>
                  <a:pt x="435" y="578"/>
                </a:lnTo>
                <a:lnTo>
                  <a:pt x="428" y="574"/>
                </a:lnTo>
                <a:lnTo>
                  <a:pt x="413" y="605"/>
                </a:lnTo>
                <a:lnTo>
                  <a:pt x="419" y="608"/>
                </a:lnTo>
                <a:close/>
                <a:moveTo>
                  <a:pt x="387" y="668"/>
                </a:moveTo>
                <a:lnTo>
                  <a:pt x="402" y="637"/>
                </a:lnTo>
                <a:lnTo>
                  <a:pt x="397" y="635"/>
                </a:lnTo>
                <a:lnTo>
                  <a:pt x="380" y="664"/>
                </a:lnTo>
                <a:lnTo>
                  <a:pt x="387" y="668"/>
                </a:lnTo>
                <a:close/>
                <a:moveTo>
                  <a:pt x="355" y="727"/>
                </a:moveTo>
                <a:lnTo>
                  <a:pt x="370" y="698"/>
                </a:lnTo>
                <a:lnTo>
                  <a:pt x="365" y="695"/>
                </a:lnTo>
                <a:lnTo>
                  <a:pt x="350" y="725"/>
                </a:lnTo>
                <a:lnTo>
                  <a:pt x="355" y="727"/>
                </a:lnTo>
                <a:close/>
                <a:moveTo>
                  <a:pt x="323" y="788"/>
                </a:moveTo>
                <a:lnTo>
                  <a:pt x="340" y="757"/>
                </a:lnTo>
                <a:lnTo>
                  <a:pt x="333" y="754"/>
                </a:lnTo>
                <a:lnTo>
                  <a:pt x="318" y="784"/>
                </a:lnTo>
                <a:lnTo>
                  <a:pt x="323" y="788"/>
                </a:lnTo>
                <a:close/>
                <a:moveTo>
                  <a:pt x="292" y="847"/>
                </a:moveTo>
                <a:lnTo>
                  <a:pt x="308" y="817"/>
                </a:lnTo>
                <a:lnTo>
                  <a:pt x="301" y="815"/>
                </a:lnTo>
                <a:lnTo>
                  <a:pt x="286" y="844"/>
                </a:lnTo>
                <a:lnTo>
                  <a:pt x="292" y="847"/>
                </a:lnTo>
                <a:close/>
                <a:moveTo>
                  <a:pt x="260" y="906"/>
                </a:moveTo>
                <a:lnTo>
                  <a:pt x="275" y="877"/>
                </a:lnTo>
                <a:lnTo>
                  <a:pt x="270" y="874"/>
                </a:lnTo>
                <a:lnTo>
                  <a:pt x="253" y="905"/>
                </a:lnTo>
                <a:lnTo>
                  <a:pt x="260" y="906"/>
                </a:lnTo>
                <a:close/>
                <a:moveTo>
                  <a:pt x="228" y="967"/>
                </a:moveTo>
                <a:lnTo>
                  <a:pt x="243" y="937"/>
                </a:lnTo>
                <a:lnTo>
                  <a:pt x="238" y="933"/>
                </a:lnTo>
                <a:lnTo>
                  <a:pt x="223" y="964"/>
                </a:lnTo>
                <a:lnTo>
                  <a:pt x="228" y="967"/>
                </a:lnTo>
                <a:close/>
                <a:moveTo>
                  <a:pt x="196" y="1026"/>
                </a:moveTo>
                <a:lnTo>
                  <a:pt x="213" y="996"/>
                </a:lnTo>
                <a:lnTo>
                  <a:pt x="206" y="994"/>
                </a:lnTo>
                <a:lnTo>
                  <a:pt x="191" y="1023"/>
                </a:lnTo>
                <a:lnTo>
                  <a:pt x="196" y="1026"/>
                </a:lnTo>
                <a:close/>
                <a:moveTo>
                  <a:pt x="165" y="1086"/>
                </a:moveTo>
                <a:lnTo>
                  <a:pt x="181" y="1057"/>
                </a:lnTo>
                <a:lnTo>
                  <a:pt x="174" y="1054"/>
                </a:lnTo>
                <a:lnTo>
                  <a:pt x="159" y="1084"/>
                </a:lnTo>
                <a:lnTo>
                  <a:pt x="165" y="1086"/>
                </a:lnTo>
                <a:close/>
                <a:moveTo>
                  <a:pt x="133" y="1147"/>
                </a:moveTo>
                <a:lnTo>
                  <a:pt x="149" y="1116"/>
                </a:lnTo>
                <a:lnTo>
                  <a:pt x="143" y="1113"/>
                </a:lnTo>
                <a:lnTo>
                  <a:pt x="127" y="1143"/>
                </a:lnTo>
                <a:lnTo>
                  <a:pt x="133" y="1147"/>
                </a:lnTo>
                <a:close/>
                <a:moveTo>
                  <a:pt x="101" y="1206"/>
                </a:moveTo>
                <a:lnTo>
                  <a:pt x="116" y="1175"/>
                </a:lnTo>
                <a:lnTo>
                  <a:pt x="111" y="1174"/>
                </a:lnTo>
                <a:lnTo>
                  <a:pt x="94" y="1203"/>
                </a:lnTo>
                <a:lnTo>
                  <a:pt x="101" y="1206"/>
                </a:lnTo>
                <a:close/>
                <a:moveTo>
                  <a:pt x="69" y="1265"/>
                </a:moveTo>
                <a:lnTo>
                  <a:pt x="86" y="1236"/>
                </a:lnTo>
                <a:lnTo>
                  <a:pt x="79" y="1233"/>
                </a:lnTo>
                <a:lnTo>
                  <a:pt x="64" y="1263"/>
                </a:lnTo>
                <a:lnTo>
                  <a:pt x="69" y="1265"/>
                </a:lnTo>
                <a:close/>
                <a:moveTo>
                  <a:pt x="37" y="1326"/>
                </a:moveTo>
                <a:lnTo>
                  <a:pt x="54" y="1296"/>
                </a:lnTo>
                <a:lnTo>
                  <a:pt x="47" y="1292"/>
                </a:lnTo>
                <a:lnTo>
                  <a:pt x="32" y="1323"/>
                </a:lnTo>
                <a:lnTo>
                  <a:pt x="37" y="1326"/>
                </a:lnTo>
                <a:close/>
                <a:moveTo>
                  <a:pt x="6" y="1385"/>
                </a:moveTo>
                <a:lnTo>
                  <a:pt x="22" y="1355"/>
                </a:lnTo>
                <a:lnTo>
                  <a:pt x="16" y="1352"/>
                </a:lnTo>
                <a:lnTo>
                  <a:pt x="0" y="1382"/>
                </a:lnTo>
                <a:lnTo>
                  <a:pt x="6" y="1385"/>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pPr>
              <a:defRPr/>
            </a:pPr>
            <a:endParaRPr lang="it-IT">
              <a:solidFill>
                <a:prstClr val="black"/>
              </a:solidFill>
              <a:latin typeface="Titillium Web" panose="00000500000000000000" pitchFamily="2" charset="0"/>
            </a:endParaRPr>
          </a:p>
        </p:txBody>
      </p:sp>
      <p:grpSp>
        <p:nvGrpSpPr>
          <p:cNvPr id="24" name="Gruppo 23">
            <a:extLst>
              <a:ext uri="{FF2B5EF4-FFF2-40B4-BE49-F238E27FC236}">
                <a16:creationId xmlns:a16="http://schemas.microsoft.com/office/drawing/2014/main" id="{657343D2-0894-F39E-9EBE-15ED528E4E1C}"/>
              </a:ext>
            </a:extLst>
          </p:cNvPr>
          <p:cNvGrpSpPr/>
          <p:nvPr/>
        </p:nvGrpSpPr>
        <p:grpSpPr>
          <a:xfrm>
            <a:off x="8002865" y="4416591"/>
            <a:ext cx="3716338" cy="338554"/>
            <a:chOff x="4450556" y="3793431"/>
            <a:chExt cx="3716338" cy="338554"/>
          </a:xfrm>
        </p:grpSpPr>
        <p:sp>
          <p:nvSpPr>
            <p:cNvPr id="25" name="Rectangle 13">
              <a:extLst>
                <a:ext uri="{FF2B5EF4-FFF2-40B4-BE49-F238E27FC236}">
                  <a16:creationId xmlns:a16="http://schemas.microsoft.com/office/drawing/2014/main" id="{288CFE19-42D7-1C66-4427-F3C1D1632979}"/>
                </a:ext>
              </a:extLst>
            </p:cNvPr>
            <p:cNvSpPr>
              <a:spLocks noChangeArrowheads="1"/>
            </p:cNvSpPr>
            <p:nvPr/>
          </p:nvSpPr>
          <p:spPr bwMode="auto">
            <a:xfrm>
              <a:off x="4450556" y="3803651"/>
              <a:ext cx="3716338" cy="287338"/>
            </a:xfrm>
            <a:prstGeom prst="rect">
              <a:avLst/>
            </a:prstGeom>
            <a:solidFill>
              <a:srgbClr val="C8A6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sz="1600" b="1">
                <a:latin typeface="Titillium Web" panose="00000500000000000000" pitchFamily="2" charset="0"/>
              </a:endParaRPr>
            </a:p>
          </p:txBody>
        </p:sp>
        <p:sp>
          <p:nvSpPr>
            <p:cNvPr id="26" name="CasellaDiTesto 25">
              <a:extLst>
                <a:ext uri="{FF2B5EF4-FFF2-40B4-BE49-F238E27FC236}">
                  <a16:creationId xmlns:a16="http://schemas.microsoft.com/office/drawing/2014/main" id="{753F237A-42F5-E018-9560-960DFAB2D8AF}"/>
                </a:ext>
              </a:extLst>
            </p:cNvPr>
            <p:cNvSpPr txBox="1"/>
            <p:nvPr/>
          </p:nvSpPr>
          <p:spPr>
            <a:xfrm>
              <a:off x="4997450" y="3793431"/>
              <a:ext cx="2622550" cy="338554"/>
            </a:xfrm>
            <a:prstGeom prst="rect">
              <a:avLst/>
            </a:prstGeom>
            <a:noFill/>
          </p:spPr>
          <p:txBody>
            <a:bodyPr wrap="square">
              <a:spAutoFit/>
            </a:bodyPr>
            <a:lstStyle/>
            <a:p>
              <a:pPr algn="ctr"/>
              <a:r>
                <a:rPr lang="it-IT" sz="1600" b="1">
                  <a:latin typeface="Titillium Web" panose="00000500000000000000" pitchFamily="2" charset="0"/>
                </a:rPr>
                <a:t>Edificio Viale Rimembranze</a:t>
              </a:r>
            </a:p>
          </p:txBody>
        </p:sp>
      </p:grpSp>
      <p:sp>
        <p:nvSpPr>
          <p:cNvPr id="5" name="TextBox 43">
            <a:extLst>
              <a:ext uri="{FF2B5EF4-FFF2-40B4-BE49-F238E27FC236}">
                <a16:creationId xmlns:a16="http://schemas.microsoft.com/office/drawing/2014/main" id="{40C37215-8556-C45E-AB06-4327ED8D14A0}"/>
              </a:ext>
            </a:extLst>
          </p:cNvPr>
          <p:cNvSpPr txBox="1"/>
          <p:nvPr/>
        </p:nvSpPr>
        <p:spPr>
          <a:xfrm>
            <a:off x="3171613" y="8156739"/>
            <a:ext cx="2537703"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ATTUATORI DI II LIVELLO</a:t>
            </a:r>
          </a:p>
        </p:txBody>
      </p:sp>
      <p:sp>
        <p:nvSpPr>
          <p:cNvPr id="6" name="Rettangolo 5">
            <a:extLst>
              <a:ext uri="{FF2B5EF4-FFF2-40B4-BE49-F238E27FC236}">
                <a16:creationId xmlns:a16="http://schemas.microsoft.com/office/drawing/2014/main" id="{3E708A4D-2814-DDA9-2373-D502BDFFAB16}"/>
              </a:ext>
            </a:extLst>
          </p:cNvPr>
          <p:cNvSpPr/>
          <p:nvPr/>
        </p:nvSpPr>
        <p:spPr>
          <a:xfrm>
            <a:off x="3143570" y="5737423"/>
            <a:ext cx="2700000" cy="1404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7" name="TextBox 43">
            <a:extLst>
              <a:ext uri="{FF2B5EF4-FFF2-40B4-BE49-F238E27FC236}">
                <a16:creationId xmlns:a16="http://schemas.microsoft.com/office/drawing/2014/main" id="{30720E0F-052D-92C8-1D17-7D86D8F0891F}"/>
              </a:ext>
            </a:extLst>
          </p:cNvPr>
          <p:cNvSpPr txBox="1"/>
          <p:nvPr/>
        </p:nvSpPr>
        <p:spPr>
          <a:xfrm>
            <a:off x="3277823" y="6111774"/>
            <a:ext cx="2431493" cy="749547"/>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DESCRIZIONE DELL’INTERVENTO</a:t>
            </a:r>
          </a:p>
        </p:txBody>
      </p:sp>
      <p:sp>
        <p:nvSpPr>
          <p:cNvPr id="9" name="Rettangolo 8">
            <a:extLst>
              <a:ext uri="{FF2B5EF4-FFF2-40B4-BE49-F238E27FC236}">
                <a16:creationId xmlns:a16="http://schemas.microsoft.com/office/drawing/2014/main" id="{41B7A4A0-0A9E-7CB5-76E2-3CA8EA5CB0CA}"/>
              </a:ext>
            </a:extLst>
          </p:cNvPr>
          <p:cNvSpPr/>
          <p:nvPr/>
        </p:nvSpPr>
        <p:spPr>
          <a:xfrm>
            <a:off x="3133669" y="7220971"/>
            <a:ext cx="2700000" cy="612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10" name="TextBox 43">
            <a:extLst>
              <a:ext uri="{FF2B5EF4-FFF2-40B4-BE49-F238E27FC236}">
                <a16:creationId xmlns:a16="http://schemas.microsoft.com/office/drawing/2014/main" id="{AE62F269-00CD-B6AD-7F97-30E7F5A04AC6}"/>
              </a:ext>
            </a:extLst>
          </p:cNvPr>
          <p:cNvSpPr txBox="1"/>
          <p:nvPr/>
        </p:nvSpPr>
        <p:spPr>
          <a:xfrm>
            <a:off x="3317723" y="7413652"/>
            <a:ext cx="2431493"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VALORI ECONOMICI</a:t>
            </a:r>
          </a:p>
        </p:txBody>
      </p:sp>
      <p:sp>
        <p:nvSpPr>
          <p:cNvPr id="11" name="Rettangolo 46">
            <a:extLst>
              <a:ext uri="{FF2B5EF4-FFF2-40B4-BE49-F238E27FC236}">
                <a16:creationId xmlns:a16="http://schemas.microsoft.com/office/drawing/2014/main" id="{96643246-4E9A-03DC-D5C3-03F609BC6AAF}"/>
              </a:ext>
            </a:extLst>
          </p:cNvPr>
          <p:cNvSpPr/>
          <p:nvPr/>
        </p:nvSpPr>
        <p:spPr>
          <a:xfrm>
            <a:off x="5942834" y="7231424"/>
            <a:ext cx="9105008"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just" defTabSz="640080">
              <a:buFont typeface="Wingdings" panose="05000000000000000000" pitchFamily="2" charset="2"/>
              <a:buChar char="q"/>
              <a:defRPr/>
            </a:pPr>
            <a:r>
              <a:rPr lang="it-IT" sz="2000" b="1">
                <a:solidFill>
                  <a:schemeClr val="tx1"/>
                </a:solidFill>
                <a:latin typeface="Titillium Web" panose="00000500000000000000" pitchFamily="2" charset="0"/>
              </a:rPr>
              <a:t>Valore finanziato: </a:t>
            </a:r>
            <a:r>
              <a:rPr lang="en-US" sz="2000">
                <a:solidFill>
                  <a:srgbClr val="000000"/>
                </a:solidFill>
                <a:latin typeface="Titillium Web" panose="00000500000000000000" pitchFamily="2" charset="0"/>
              </a:rPr>
              <a:t>18.000.000,00 €</a:t>
            </a:r>
            <a:r>
              <a:rPr lang="en-US" sz="2000">
                <a:latin typeface="Titillium Web" panose="00000500000000000000" pitchFamily="2" charset="0"/>
              </a:rPr>
              <a:t> </a:t>
            </a:r>
            <a:endParaRPr lang="it-IT" sz="2000">
              <a:solidFill>
                <a:schemeClr val="tx1"/>
              </a:solidFill>
              <a:latin typeface="Titillium Web" panose="00000500000000000000" pitchFamily="2" charset="0"/>
            </a:endParaRPr>
          </a:p>
        </p:txBody>
      </p:sp>
      <p:sp>
        <p:nvSpPr>
          <p:cNvPr id="12" name="Rettangolo 46">
            <a:extLst>
              <a:ext uri="{FF2B5EF4-FFF2-40B4-BE49-F238E27FC236}">
                <a16:creationId xmlns:a16="http://schemas.microsoft.com/office/drawing/2014/main" id="{648A0E11-41AC-53A2-11EB-B7FD0F5B0965}"/>
              </a:ext>
            </a:extLst>
          </p:cNvPr>
          <p:cNvSpPr/>
          <p:nvPr/>
        </p:nvSpPr>
        <p:spPr>
          <a:xfrm>
            <a:off x="5949843" y="5736407"/>
            <a:ext cx="9084747" cy="1404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1900" b="1">
                <a:solidFill>
                  <a:srgbClr val="222222"/>
                </a:solidFill>
                <a:latin typeface="Titillium Web" panose="00000500000000000000" pitchFamily="2" charset="0"/>
              </a:rPr>
              <a:t>La rigenerazione urbana dell’ambito territoriale Rubattino </a:t>
            </a:r>
            <a:r>
              <a:rPr lang="it-IT" sz="1900">
                <a:solidFill>
                  <a:srgbClr val="222222"/>
                </a:solidFill>
                <a:latin typeface="Titillium Web" panose="00000500000000000000" pitchFamily="2" charset="0"/>
              </a:rPr>
              <a:t>mira a d ampliare la dotazione di aree verdi della città, contribuendo a rispondere in modo significativo alle attuali sfide ambientali e incrementare la dotazione di servizi. In particolare si sosterrà il </a:t>
            </a:r>
            <a:r>
              <a:rPr lang="it-IT" sz="1900" b="1">
                <a:solidFill>
                  <a:srgbClr val="222222"/>
                </a:solidFill>
                <a:latin typeface="Titillium Web" panose="00000500000000000000" pitchFamily="2" charset="0"/>
              </a:rPr>
              <a:t>risanamento conservativo dell’edificio</a:t>
            </a:r>
            <a:r>
              <a:rPr lang="it-IT" sz="1900">
                <a:solidFill>
                  <a:srgbClr val="222222"/>
                </a:solidFill>
                <a:latin typeface="Titillium Web" panose="00000500000000000000" pitchFamily="2" charset="0"/>
              </a:rPr>
              <a:t> sito in Viale Delle Rimembranze di Lambrate n. 24 </a:t>
            </a:r>
            <a:r>
              <a:rPr lang="it-IT" sz="1900" b="1">
                <a:solidFill>
                  <a:srgbClr val="222222"/>
                </a:solidFill>
                <a:latin typeface="Titillium Web" panose="00000500000000000000" pitchFamily="2" charset="0"/>
              </a:rPr>
              <a:t>da destinare ad uso scolastico</a:t>
            </a:r>
            <a:r>
              <a:rPr lang="it-IT" sz="1900">
                <a:solidFill>
                  <a:srgbClr val="222222"/>
                </a:solidFill>
                <a:latin typeface="Titillium Web" panose="00000500000000000000" pitchFamily="2" charset="0"/>
              </a:rPr>
              <a:t>;</a:t>
            </a:r>
            <a:endParaRPr lang="en-US" sz="1900" b="1">
              <a:solidFill>
                <a:schemeClr val="tx1"/>
              </a:solidFill>
              <a:highlight>
                <a:srgbClr val="FFFF00"/>
              </a:highlight>
              <a:latin typeface="Titillium Web" panose="00000500000000000000" pitchFamily="2" charset="0"/>
            </a:endParaRPr>
          </a:p>
        </p:txBody>
      </p:sp>
      <p:sp>
        <p:nvSpPr>
          <p:cNvPr id="13" name="Rettangolo 46">
            <a:extLst>
              <a:ext uri="{FF2B5EF4-FFF2-40B4-BE49-F238E27FC236}">
                <a16:creationId xmlns:a16="http://schemas.microsoft.com/office/drawing/2014/main" id="{46098FEF-41CB-CFDD-2B6B-D00FBD9497C8}"/>
              </a:ext>
            </a:extLst>
          </p:cNvPr>
          <p:cNvSpPr/>
          <p:nvPr/>
        </p:nvSpPr>
        <p:spPr>
          <a:xfrm>
            <a:off x="5949842" y="8013655"/>
            <a:ext cx="2755201" cy="648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2000" b="1" err="1">
                <a:solidFill>
                  <a:schemeClr val="tx1"/>
                </a:solidFill>
                <a:latin typeface="Titillium Web" panose="00000500000000000000" pitchFamily="2" charset="0"/>
              </a:rPr>
              <a:t>Prog</a:t>
            </a:r>
            <a:r>
              <a:rPr lang="it-IT" sz="2000" b="1">
                <a:solidFill>
                  <a:schemeClr val="tx1"/>
                </a:solidFill>
                <a:latin typeface="Titillium Web" panose="00000500000000000000" pitchFamily="2" charset="0"/>
              </a:rPr>
              <a:t>. post agg. (AIC – AQ)</a:t>
            </a:r>
          </a:p>
        </p:txBody>
      </p:sp>
      <p:pic>
        <p:nvPicPr>
          <p:cNvPr id="43" name="Immagine 42" descr="Immagine che contiene schermata, Elementi grafici, clipart, design&#10;&#10;Descrizione generata automaticamente">
            <a:extLst>
              <a:ext uri="{FF2B5EF4-FFF2-40B4-BE49-F238E27FC236}">
                <a16:creationId xmlns:a16="http://schemas.microsoft.com/office/drawing/2014/main" id="{F6223C2C-7E03-FFD1-8365-87D79E9218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11831" y="6111774"/>
            <a:ext cx="533900" cy="533900"/>
          </a:xfrm>
          <a:prstGeom prst="rect">
            <a:avLst/>
          </a:prstGeom>
        </p:spPr>
      </p:pic>
      <p:pic>
        <p:nvPicPr>
          <p:cNvPr id="44" name="Immagine 43" descr="Immagine che contiene schermata, Elementi grafici, cartone animato, design&#10;&#10;Descrizione generata automaticamente">
            <a:extLst>
              <a:ext uri="{FF2B5EF4-FFF2-40B4-BE49-F238E27FC236}">
                <a16:creationId xmlns:a16="http://schemas.microsoft.com/office/drawing/2014/main" id="{A4CE502C-2164-EF91-72E7-13462B05A1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3988" y="7281723"/>
            <a:ext cx="533759" cy="533759"/>
          </a:xfrm>
          <a:prstGeom prst="rect">
            <a:avLst/>
          </a:prstGeom>
        </p:spPr>
      </p:pic>
      <p:sp>
        <p:nvSpPr>
          <p:cNvPr id="49" name="Rettangolo 48">
            <a:extLst>
              <a:ext uri="{FF2B5EF4-FFF2-40B4-BE49-F238E27FC236}">
                <a16:creationId xmlns:a16="http://schemas.microsoft.com/office/drawing/2014/main" id="{8E86BF9C-4C38-C6F3-D175-83032F5C5B11}"/>
              </a:ext>
            </a:extLst>
          </p:cNvPr>
          <p:cNvSpPr/>
          <p:nvPr/>
        </p:nvSpPr>
        <p:spPr>
          <a:xfrm>
            <a:off x="9408748" y="7977660"/>
            <a:ext cx="2700000" cy="69028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50" name="TextBox 43">
            <a:extLst>
              <a:ext uri="{FF2B5EF4-FFF2-40B4-BE49-F238E27FC236}">
                <a16:creationId xmlns:a16="http://schemas.microsoft.com/office/drawing/2014/main" id="{2F277209-8B00-B7DB-B170-A89600896B26}"/>
              </a:ext>
            </a:extLst>
          </p:cNvPr>
          <p:cNvSpPr txBox="1"/>
          <p:nvPr/>
        </p:nvSpPr>
        <p:spPr>
          <a:xfrm>
            <a:off x="9583652" y="8203715"/>
            <a:ext cx="2382884"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CANTIERE</a:t>
            </a:r>
          </a:p>
        </p:txBody>
      </p:sp>
      <p:sp>
        <p:nvSpPr>
          <p:cNvPr id="52" name="Rettangolo 46">
            <a:extLst>
              <a:ext uri="{FF2B5EF4-FFF2-40B4-BE49-F238E27FC236}">
                <a16:creationId xmlns:a16="http://schemas.microsoft.com/office/drawing/2014/main" id="{904E6DFF-2677-4F1B-7C62-698F2470C4A9}"/>
              </a:ext>
            </a:extLst>
          </p:cNvPr>
          <p:cNvSpPr/>
          <p:nvPr/>
        </p:nvSpPr>
        <p:spPr>
          <a:xfrm>
            <a:off x="12224360" y="7988255"/>
            <a:ext cx="2823481" cy="679685"/>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2000" b="1">
                <a:solidFill>
                  <a:schemeClr val="tx1"/>
                </a:solidFill>
                <a:latin typeface="Titillium Web" panose="00000500000000000000" pitchFamily="2" charset="0"/>
              </a:rPr>
              <a:t>Da avviare</a:t>
            </a:r>
            <a:endParaRPr lang="en-US" sz="2000" b="1">
              <a:solidFill>
                <a:schemeClr val="tx1"/>
              </a:solidFill>
              <a:latin typeface="Titillium Web" panose="00000500000000000000" pitchFamily="2" charset="0"/>
            </a:endParaRPr>
          </a:p>
        </p:txBody>
      </p:sp>
      <p:pic>
        <p:nvPicPr>
          <p:cNvPr id="55" name="Immagine 54" descr="Immagine che contiene cono, Carattere, design&#10;&#10;Descrizione generata automaticamente">
            <a:extLst>
              <a:ext uri="{FF2B5EF4-FFF2-40B4-BE49-F238E27FC236}">
                <a16:creationId xmlns:a16="http://schemas.microsoft.com/office/drawing/2014/main" id="{57C63DD1-5FED-AEBA-1C4D-21AB0E6354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15617" y="8115722"/>
            <a:ext cx="530114" cy="461753"/>
          </a:xfrm>
          <a:prstGeom prst="rect">
            <a:avLst/>
          </a:prstGeom>
        </p:spPr>
      </p:pic>
      <p:sp>
        <p:nvSpPr>
          <p:cNvPr id="56" name="Rettangolo 55">
            <a:extLst>
              <a:ext uri="{FF2B5EF4-FFF2-40B4-BE49-F238E27FC236}">
                <a16:creationId xmlns:a16="http://schemas.microsoft.com/office/drawing/2014/main" id="{8A9A3A32-698F-163F-1FBF-712450105577}"/>
              </a:ext>
            </a:extLst>
          </p:cNvPr>
          <p:cNvSpPr/>
          <p:nvPr/>
        </p:nvSpPr>
        <p:spPr>
          <a:xfrm>
            <a:off x="3133669" y="8009340"/>
            <a:ext cx="2700000" cy="684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pic>
        <p:nvPicPr>
          <p:cNvPr id="57" name="Immagine 56" descr="Immagine che contiene schermata, Elementi grafici, grafica, Carattere&#10;&#10;Descrizione generata automaticamente">
            <a:extLst>
              <a:ext uri="{FF2B5EF4-FFF2-40B4-BE49-F238E27FC236}">
                <a16:creationId xmlns:a16="http://schemas.microsoft.com/office/drawing/2014/main" id="{4ACC27D8-874B-6B91-7461-2C24E2AC25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47256" y="8095541"/>
            <a:ext cx="419280" cy="419280"/>
          </a:xfrm>
          <a:prstGeom prst="rect">
            <a:avLst/>
          </a:prstGeom>
        </p:spPr>
      </p:pic>
      <p:sp>
        <p:nvSpPr>
          <p:cNvPr id="60" name="TextBox 43">
            <a:extLst>
              <a:ext uri="{FF2B5EF4-FFF2-40B4-BE49-F238E27FC236}">
                <a16:creationId xmlns:a16="http://schemas.microsoft.com/office/drawing/2014/main" id="{D63D2600-B3D8-0267-F81F-B78636961700}"/>
              </a:ext>
            </a:extLst>
          </p:cNvPr>
          <p:cNvSpPr txBox="1"/>
          <p:nvPr/>
        </p:nvSpPr>
        <p:spPr>
          <a:xfrm>
            <a:off x="3275542" y="8212972"/>
            <a:ext cx="2382884"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STATUS INTERVENTO</a:t>
            </a:r>
          </a:p>
        </p:txBody>
      </p:sp>
      <p:pic>
        <p:nvPicPr>
          <p:cNvPr id="29" name="Google Shape;120;p1">
            <a:extLst>
              <a:ext uri="{FF2B5EF4-FFF2-40B4-BE49-F238E27FC236}">
                <a16:creationId xmlns:a16="http://schemas.microsoft.com/office/drawing/2014/main" id="{5092327C-79FF-D6B8-C50A-487BB393B47F}"/>
              </a:ext>
            </a:extLst>
          </p:cNvPr>
          <p:cNvPicPr preferRelativeResize="0"/>
          <p:nvPr/>
        </p:nvPicPr>
        <p:blipFill rotWithShape="1">
          <a:blip r:embed="rId10">
            <a:alphaModFix/>
          </a:blip>
          <a:srcRect/>
          <a:stretch/>
        </p:blipFill>
        <p:spPr>
          <a:xfrm>
            <a:off x="15346017" y="170800"/>
            <a:ext cx="1493005" cy="841919"/>
          </a:xfrm>
          <a:prstGeom prst="rect">
            <a:avLst/>
          </a:prstGeom>
          <a:noFill/>
          <a:ln>
            <a:noFill/>
          </a:ln>
        </p:spPr>
      </p:pic>
      <p:sp>
        <p:nvSpPr>
          <p:cNvPr id="30" name="Segnaposto numero diapositiva 2">
            <a:extLst>
              <a:ext uri="{FF2B5EF4-FFF2-40B4-BE49-F238E27FC236}">
                <a16:creationId xmlns:a16="http://schemas.microsoft.com/office/drawing/2014/main" id="{9CF390C4-EA4D-6598-3DA7-510E9ED2C005}"/>
              </a:ext>
            </a:extLst>
          </p:cNvPr>
          <p:cNvSpPr txBox="1">
            <a:spLocks/>
          </p:cNvSpPr>
          <p:nvPr/>
        </p:nvSpPr>
        <p:spPr>
          <a:xfrm>
            <a:off x="12606416" y="9034673"/>
            <a:ext cx="3840480" cy="511175"/>
          </a:xfrm>
          <a:prstGeom prst="rect">
            <a:avLst/>
          </a:prstGeom>
        </p:spPr>
        <p:txBody>
          <a:bodyPr vert="horz" lIns="91440" tIns="45720" rIns="91440" bIns="45720" rtlCol="0" anchor="ctr"/>
          <a:lstStyle>
            <a:defPPr>
              <a:defRPr lang="en-US"/>
            </a:defPPr>
            <a:lvl1pPr marL="0" algn="r" defTabSz="457200" rtl="0" eaLnBrk="1" latinLnBrk="0" hangingPunct="1">
              <a:defRPr sz="1155" kern="1200">
                <a:solidFill>
                  <a:schemeClr val="tx1">
                    <a:tint val="75000"/>
                  </a:schemeClr>
                </a:solidFill>
                <a:latin typeface="Titillium Web"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E64E33-F4D1-9045-8634-9E2D4E4CE3B0}" type="slidenum">
              <a:rPr lang="it-IT" sz="1800" b="1" smtClean="0">
                <a:solidFill>
                  <a:schemeClr val="tx1"/>
                </a:solidFill>
                <a:latin typeface="Titillium Web" panose="00000500000000000000" pitchFamily="2" charset="0"/>
              </a:rPr>
              <a:pPr/>
              <a:t>10</a:t>
            </a:fld>
            <a:endParaRPr lang="it-IT" sz="1800" b="1">
              <a:solidFill>
                <a:schemeClr val="tx1"/>
              </a:solidFill>
              <a:latin typeface="Titillium Web" panose="00000500000000000000" pitchFamily="2" charset="0"/>
            </a:endParaRPr>
          </a:p>
        </p:txBody>
      </p:sp>
    </p:spTree>
    <p:extLst>
      <p:ext uri="{BB962C8B-B14F-4D97-AF65-F5344CB8AC3E}">
        <p14:creationId xmlns:p14="http://schemas.microsoft.com/office/powerpoint/2010/main" val="3009673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CasellaDiTesto 58">
            <a:extLst>
              <a:ext uri="{FF2B5EF4-FFF2-40B4-BE49-F238E27FC236}">
                <a16:creationId xmlns:a16="http://schemas.microsoft.com/office/drawing/2014/main" id="{F4A41157-EAF4-A87B-9547-6FD42AE95236}"/>
              </a:ext>
            </a:extLst>
          </p:cNvPr>
          <p:cNvSpPr txBox="1"/>
          <p:nvPr/>
        </p:nvSpPr>
        <p:spPr>
          <a:xfrm>
            <a:off x="1643271" y="1012218"/>
            <a:ext cx="13565846" cy="3610800"/>
          </a:xfrm>
          <a:prstGeom prst="rect">
            <a:avLst/>
          </a:prstGeom>
          <a:solidFill>
            <a:schemeClr val="bg1">
              <a:lumMod val="95000"/>
            </a:schemeClr>
          </a:solidFill>
        </p:spPr>
        <p:txBody>
          <a:bodyPr wrap="square" rtlCol="0">
            <a:spAutoFit/>
          </a:bodyPr>
          <a:lstStyle/>
          <a:p>
            <a:endParaRPr lang="en-US">
              <a:latin typeface="Titillium Web" panose="00000500000000000000" pitchFamily="2" charset="0"/>
            </a:endParaRPr>
          </a:p>
        </p:txBody>
      </p:sp>
      <p:sp>
        <p:nvSpPr>
          <p:cNvPr id="123" name="CasellaDiTesto 122">
            <a:extLst>
              <a:ext uri="{FF2B5EF4-FFF2-40B4-BE49-F238E27FC236}">
                <a16:creationId xmlns:a16="http://schemas.microsoft.com/office/drawing/2014/main" id="{4C158CBD-1129-45F0-A853-FE455C36A345}"/>
              </a:ext>
            </a:extLst>
          </p:cNvPr>
          <p:cNvSpPr txBox="1"/>
          <p:nvPr/>
        </p:nvSpPr>
        <p:spPr>
          <a:xfrm>
            <a:off x="1278422" y="4705021"/>
            <a:ext cx="13902364" cy="707886"/>
          </a:xfrm>
          <a:prstGeom prst="rect">
            <a:avLst/>
          </a:prstGeom>
          <a:solidFill>
            <a:schemeClr val="bg1"/>
          </a:solidFill>
          <a:ln w="38100">
            <a:noFill/>
          </a:ln>
        </p:spPr>
        <p:txBody>
          <a:bodyPr wrap="square">
            <a:spAutoFit/>
          </a:bodyPr>
          <a:lstStyle/>
          <a:p>
            <a:pPr algn="ctr"/>
            <a:r>
              <a:rPr lang="it-IT" sz="2000" b="1">
                <a:latin typeface="Titillium Web" panose="00000500000000000000" pitchFamily="2" charset="0"/>
              </a:rPr>
              <a:t>M5 INCLUSIONE E COESIONE - C2 INFRASTRUTTURE SOCIALI, FAMIGLIE, COMUNITA’ E ETERZO SETTORE - INV.2.2 PIANI URBANI INTEGRATI</a:t>
            </a:r>
          </a:p>
        </p:txBody>
      </p:sp>
      <p:sp>
        <p:nvSpPr>
          <p:cNvPr id="58" name="Freeform 91">
            <a:extLst>
              <a:ext uri="{FF2B5EF4-FFF2-40B4-BE49-F238E27FC236}">
                <a16:creationId xmlns:a16="http://schemas.microsoft.com/office/drawing/2014/main" id="{6EAC942B-ABEF-A61C-B592-80FFEEE46115}"/>
              </a:ext>
            </a:extLst>
          </p:cNvPr>
          <p:cNvSpPr>
            <a:spLocks/>
          </p:cNvSpPr>
          <p:nvPr/>
        </p:nvSpPr>
        <p:spPr bwMode="auto">
          <a:xfrm>
            <a:off x="901148" y="8193"/>
            <a:ext cx="14307968" cy="429955"/>
          </a:xfrm>
          <a:custGeom>
            <a:avLst/>
            <a:gdLst>
              <a:gd name="T0" fmla="*/ 6312 w 6312"/>
              <a:gd name="T1" fmla="*/ 298 h 298"/>
              <a:gd name="T2" fmla="*/ 6312 w 6312"/>
              <a:gd name="T3" fmla="*/ 296 h 298"/>
              <a:gd name="T4" fmla="*/ 0 w 6312"/>
              <a:gd name="T5" fmla="*/ 296 h 298"/>
              <a:gd name="T6" fmla="*/ 0 w 6312"/>
              <a:gd name="T7" fmla="*/ 2 h 298"/>
              <a:gd name="T8" fmla="*/ 6310 w 6312"/>
              <a:gd name="T9" fmla="*/ 2 h 298"/>
              <a:gd name="T10" fmla="*/ 6310 w 6312"/>
              <a:gd name="T11" fmla="*/ 298 h 298"/>
              <a:gd name="T12" fmla="*/ 6312 w 6312"/>
              <a:gd name="T13" fmla="*/ 298 h 298"/>
              <a:gd name="T14" fmla="*/ 6312 w 6312"/>
              <a:gd name="T15" fmla="*/ 296 h 298"/>
              <a:gd name="T16" fmla="*/ 6312 w 6312"/>
              <a:gd name="T17" fmla="*/ 298 h 298"/>
              <a:gd name="T18" fmla="*/ 6312 w 6312"/>
              <a:gd name="T19" fmla="*/ 298 h 298"/>
              <a:gd name="T20" fmla="*/ 6312 w 6312"/>
              <a:gd name="T21" fmla="*/ 0 h 298"/>
              <a:gd name="T22" fmla="*/ 0 w 6312"/>
              <a:gd name="T23" fmla="*/ 0 h 298"/>
              <a:gd name="T24" fmla="*/ 0 w 6312"/>
              <a:gd name="T25" fmla="*/ 298 h 298"/>
              <a:gd name="T26" fmla="*/ 6312 w 6312"/>
              <a:gd name="T27" fmla="*/ 298 h 298"/>
              <a:gd name="T28" fmla="*/ 6312 w 6312"/>
              <a:gd name="T29" fmla="*/ 298 h 298"/>
              <a:gd name="T30" fmla="*/ 6312 w 6312"/>
              <a:gd name="T31"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12" h="298">
                <a:moveTo>
                  <a:pt x="6312" y="298"/>
                </a:moveTo>
                <a:lnTo>
                  <a:pt x="6312" y="296"/>
                </a:lnTo>
                <a:lnTo>
                  <a:pt x="0" y="296"/>
                </a:lnTo>
                <a:lnTo>
                  <a:pt x="0" y="2"/>
                </a:lnTo>
                <a:lnTo>
                  <a:pt x="6310" y="2"/>
                </a:lnTo>
                <a:lnTo>
                  <a:pt x="6310" y="298"/>
                </a:lnTo>
                <a:lnTo>
                  <a:pt x="6312" y="298"/>
                </a:lnTo>
                <a:lnTo>
                  <a:pt x="6312" y="296"/>
                </a:lnTo>
                <a:lnTo>
                  <a:pt x="6312" y="298"/>
                </a:lnTo>
                <a:lnTo>
                  <a:pt x="6312" y="298"/>
                </a:lnTo>
                <a:lnTo>
                  <a:pt x="6312" y="0"/>
                </a:lnTo>
                <a:lnTo>
                  <a:pt x="0" y="0"/>
                </a:lnTo>
                <a:lnTo>
                  <a:pt x="0" y="298"/>
                </a:lnTo>
                <a:lnTo>
                  <a:pt x="6312" y="298"/>
                </a:lnTo>
                <a:lnTo>
                  <a:pt x="6312" y="298"/>
                </a:lnTo>
                <a:lnTo>
                  <a:pt x="6312" y="298"/>
                </a:lnTo>
                <a:close/>
              </a:path>
            </a:pathLst>
          </a:custGeom>
          <a:noFill/>
          <a:ln>
            <a:noFill/>
          </a:ln>
        </p:spPr>
        <p:style>
          <a:lnRef idx="0">
            <a:scrgbClr r="0" g="0" b="0"/>
          </a:lnRef>
          <a:fillRef idx="0">
            <a:scrgbClr r="0" g="0" b="0"/>
          </a:fillRef>
          <a:effectRef idx="0">
            <a:scrgbClr r="0" g="0" b="0"/>
          </a:effectRef>
          <a:fontRef idx="minor">
            <a:schemeClr val="accent2"/>
          </a:fontRef>
        </p:style>
        <p:txBody>
          <a:bodyPr vert="horz" wrap="square" lIns="91440" tIns="45720" rIns="91440" bIns="45720" numCol="1" anchor="t" anchorCtr="0" compatLnSpc="1">
            <a:prstTxWarp prst="textNoShape">
              <a:avLst/>
            </a:prstTxWarp>
          </a:bodyPr>
          <a:lstStyle/>
          <a:p>
            <a:r>
              <a:rPr lang="it-IT" sz="3200" b="1">
                <a:solidFill>
                  <a:schemeClr val="tx1"/>
                </a:solidFill>
                <a:latin typeface="Titillium Web" panose="00000500000000000000" pitchFamily="2" charset="0"/>
              </a:rPr>
              <a:t>RFI - Interventi per stazione di Milano Greco Pirelli - nuovo Hub di connessione urbana e mobilità sostenibile (5/14)</a:t>
            </a:r>
          </a:p>
        </p:txBody>
      </p:sp>
      <p:pic>
        <p:nvPicPr>
          <p:cNvPr id="2" name="Immagine 1">
            <a:extLst>
              <a:ext uri="{FF2B5EF4-FFF2-40B4-BE49-F238E27FC236}">
                <a16:creationId xmlns:a16="http://schemas.microsoft.com/office/drawing/2014/main" id="{E14CD6F6-7BEA-49BC-2B2E-F8F6D349697E}"/>
              </a:ext>
            </a:extLst>
          </p:cNvPr>
          <p:cNvPicPr>
            <a:picLocks noChangeAspect="1"/>
          </p:cNvPicPr>
          <p:nvPr/>
        </p:nvPicPr>
        <p:blipFill rotWithShape="1">
          <a:blip r:embed="rId2">
            <a:extLst>
              <a:ext uri="{28A0092B-C50C-407E-A947-70E740481C1C}">
                <a14:useLocalDpi xmlns:a14="http://schemas.microsoft.com/office/drawing/2010/main" val="0"/>
              </a:ext>
            </a:extLst>
          </a:blip>
          <a:srcRect t="9685" b="11158"/>
          <a:stretch/>
        </p:blipFill>
        <p:spPr>
          <a:xfrm>
            <a:off x="3097332" y="1338597"/>
            <a:ext cx="2772001" cy="2835031"/>
          </a:xfrm>
          <a:prstGeom prst="rect">
            <a:avLst/>
          </a:prstGeom>
        </p:spPr>
      </p:pic>
      <p:sp>
        <p:nvSpPr>
          <p:cNvPr id="3" name="Rectangle 14">
            <a:extLst>
              <a:ext uri="{FF2B5EF4-FFF2-40B4-BE49-F238E27FC236}">
                <a16:creationId xmlns:a16="http://schemas.microsoft.com/office/drawing/2014/main" id="{D58600EB-0CA1-E030-A549-ADCAD90572D5}"/>
              </a:ext>
            </a:extLst>
          </p:cNvPr>
          <p:cNvSpPr>
            <a:spLocks noChangeArrowheads="1"/>
          </p:cNvSpPr>
          <p:nvPr/>
        </p:nvSpPr>
        <p:spPr bwMode="auto">
          <a:xfrm>
            <a:off x="7531104" y="3484563"/>
            <a:ext cx="371633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4" name="Freeform 22">
            <a:extLst>
              <a:ext uri="{FF2B5EF4-FFF2-40B4-BE49-F238E27FC236}">
                <a16:creationId xmlns:a16="http://schemas.microsoft.com/office/drawing/2014/main" id="{7C023316-CA9C-315A-8840-A46929421347}"/>
              </a:ext>
            </a:extLst>
          </p:cNvPr>
          <p:cNvSpPr>
            <a:spLocks noEditPoints="1"/>
          </p:cNvSpPr>
          <p:nvPr/>
        </p:nvSpPr>
        <p:spPr bwMode="auto">
          <a:xfrm>
            <a:off x="7368937" y="1272066"/>
            <a:ext cx="3887788" cy="28575"/>
          </a:xfrm>
          <a:custGeom>
            <a:avLst/>
            <a:gdLst>
              <a:gd name="T0" fmla="*/ 2449 w 2449"/>
              <a:gd name="T1" fmla="*/ 12 h 18"/>
              <a:gd name="T2" fmla="*/ 2370 w 2449"/>
              <a:gd name="T3" fmla="*/ 18 h 18"/>
              <a:gd name="T4" fmla="*/ 2370 w 2449"/>
              <a:gd name="T5" fmla="*/ 12 h 18"/>
              <a:gd name="T6" fmla="*/ 2336 w 2449"/>
              <a:gd name="T7" fmla="*/ 18 h 18"/>
              <a:gd name="T8" fmla="*/ 2302 w 2449"/>
              <a:gd name="T9" fmla="*/ 18 h 18"/>
              <a:gd name="T10" fmla="*/ 2268 w 2449"/>
              <a:gd name="T11" fmla="*/ 10 h 18"/>
              <a:gd name="T12" fmla="*/ 2167 w 2449"/>
              <a:gd name="T13" fmla="*/ 17 h 18"/>
              <a:gd name="T14" fmla="*/ 2167 w 2449"/>
              <a:gd name="T15" fmla="*/ 10 h 18"/>
              <a:gd name="T16" fmla="*/ 2133 w 2449"/>
              <a:gd name="T17" fmla="*/ 17 h 18"/>
              <a:gd name="T18" fmla="*/ 2099 w 2449"/>
              <a:gd name="T19" fmla="*/ 17 h 18"/>
              <a:gd name="T20" fmla="*/ 2065 w 2449"/>
              <a:gd name="T21" fmla="*/ 10 h 18"/>
              <a:gd name="T22" fmla="*/ 1964 w 2449"/>
              <a:gd name="T23" fmla="*/ 15 h 18"/>
              <a:gd name="T24" fmla="*/ 1964 w 2449"/>
              <a:gd name="T25" fmla="*/ 8 h 18"/>
              <a:gd name="T26" fmla="*/ 1930 w 2449"/>
              <a:gd name="T27" fmla="*/ 15 h 18"/>
              <a:gd name="T28" fmla="*/ 1896 w 2449"/>
              <a:gd name="T29" fmla="*/ 15 h 18"/>
              <a:gd name="T30" fmla="*/ 1862 w 2449"/>
              <a:gd name="T31" fmla="*/ 8 h 18"/>
              <a:gd name="T32" fmla="*/ 1761 w 2449"/>
              <a:gd name="T33" fmla="*/ 15 h 18"/>
              <a:gd name="T34" fmla="*/ 1761 w 2449"/>
              <a:gd name="T35" fmla="*/ 8 h 18"/>
              <a:gd name="T36" fmla="*/ 1727 w 2449"/>
              <a:gd name="T37" fmla="*/ 15 h 18"/>
              <a:gd name="T38" fmla="*/ 1693 w 2449"/>
              <a:gd name="T39" fmla="*/ 15 h 18"/>
              <a:gd name="T40" fmla="*/ 1659 w 2449"/>
              <a:gd name="T41" fmla="*/ 8 h 18"/>
              <a:gd name="T42" fmla="*/ 1557 w 2449"/>
              <a:gd name="T43" fmla="*/ 13 h 18"/>
              <a:gd name="T44" fmla="*/ 1557 w 2449"/>
              <a:gd name="T45" fmla="*/ 6 h 18"/>
              <a:gd name="T46" fmla="*/ 1524 w 2449"/>
              <a:gd name="T47" fmla="*/ 13 h 18"/>
              <a:gd name="T48" fmla="*/ 1490 w 2449"/>
              <a:gd name="T49" fmla="*/ 13 h 18"/>
              <a:gd name="T50" fmla="*/ 1456 w 2449"/>
              <a:gd name="T51" fmla="*/ 6 h 18"/>
              <a:gd name="T52" fmla="*/ 1354 w 2449"/>
              <a:gd name="T53" fmla="*/ 13 h 18"/>
              <a:gd name="T54" fmla="*/ 1354 w 2449"/>
              <a:gd name="T55" fmla="*/ 6 h 18"/>
              <a:gd name="T56" fmla="*/ 1320 w 2449"/>
              <a:gd name="T57" fmla="*/ 13 h 18"/>
              <a:gd name="T58" fmla="*/ 1287 w 2449"/>
              <a:gd name="T59" fmla="*/ 12 h 18"/>
              <a:gd name="T60" fmla="*/ 1253 w 2449"/>
              <a:gd name="T61" fmla="*/ 5 h 18"/>
              <a:gd name="T62" fmla="*/ 1151 w 2449"/>
              <a:gd name="T63" fmla="*/ 12 h 18"/>
              <a:gd name="T64" fmla="*/ 1151 w 2449"/>
              <a:gd name="T65" fmla="*/ 5 h 18"/>
              <a:gd name="T66" fmla="*/ 1117 w 2449"/>
              <a:gd name="T67" fmla="*/ 12 h 18"/>
              <a:gd name="T68" fmla="*/ 1083 w 2449"/>
              <a:gd name="T69" fmla="*/ 12 h 18"/>
              <a:gd name="T70" fmla="*/ 1050 w 2449"/>
              <a:gd name="T71" fmla="*/ 5 h 18"/>
              <a:gd name="T72" fmla="*/ 948 w 2449"/>
              <a:gd name="T73" fmla="*/ 10 h 18"/>
              <a:gd name="T74" fmla="*/ 948 w 2449"/>
              <a:gd name="T75" fmla="*/ 3 h 18"/>
              <a:gd name="T76" fmla="*/ 914 w 2449"/>
              <a:gd name="T77" fmla="*/ 10 h 18"/>
              <a:gd name="T78" fmla="*/ 880 w 2449"/>
              <a:gd name="T79" fmla="*/ 10 h 18"/>
              <a:gd name="T80" fmla="*/ 846 w 2449"/>
              <a:gd name="T81" fmla="*/ 3 h 18"/>
              <a:gd name="T82" fmla="*/ 745 w 2449"/>
              <a:gd name="T83" fmla="*/ 10 h 18"/>
              <a:gd name="T84" fmla="*/ 745 w 2449"/>
              <a:gd name="T85" fmla="*/ 3 h 18"/>
              <a:gd name="T86" fmla="*/ 711 w 2449"/>
              <a:gd name="T87" fmla="*/ 10 h 18"/>
              <a:gd name="T88" fmla="*/ 677 w 2449"/>
              <a:gd name="T89" fmla="*/ 10 h 18"/>
              <a:gd name="T90" fmla="*/ 643 w 2449"/>
              <a:gd name="T91" fmla="*/ 3 h 18"/>
              <a:gd name="T92" fmla="*/ 542 w 2449"/>
              <a:gd name="T93" fmla="*/ 8 h 18"/>
              <a:gd name="T94" fmla="*/ 542 w 2449"/>
              <a:gd name="T95" fmla="*/ 1 h 18"/>
              <a:gd name="T96" fmla="*/ 508 w 2449"/>
              <a:gd name="T97" fmla="*/ 8 h 18"/>
              <a:gd name="T98" fmla="*/ 474 w 2449"/>
              <a:gd name="T99" fmla="*/ 8 h 18"/>
              <a:gd name="T100" fmla="*/ 440 w 2449"/>
              <a:gd name="T101" fmla="*/ 1 h 18"/>
              <a:gd name="T102" fmla="*/ 339 w 2449"/>
              <a:gd name="T103" fmla="*/ 8 h 18"/>
              <a:gd name="T104" fmla="*/ 339 w 2449"/>
              <a:gd name="T105" fmla="*/ 1 h 18"/>
              <a:gd name="T106" fmla="*/ 305 w 2449"/>
              <a:gd name="T107" fmla="*/ 8 h 18"/>
              <a:gd name="T108" fmla="*/ 271 w 2449"/>
              <a:gd name="T109" fmla="*/ 6 h 18"/>
              <a:gd name="T110" fmla="*/ 237 w 2449"/>
              <a:gd name="T111" fmla="*/ 0 h 18"/>
              <a:gd name="T112" fmla="*/ 136 w 2449"/>
              <a:gd name="T113" fmla="*/ 6 h 18"/>
              <a:gd name="T114" fmla="*/ 136 w 2449"/>
              <a:gd name="T115" fmla="*/ 0 h 18"/>
              <a:gd name="T116" fmla="*/ 102 w 2449"/>
              <a:gd name="T117" fmla="*/ 6 h 18"/>
              <a:gd name="T118" fmla="*/ 68 w 2449"/>
              <a:gd name="T119" fmla="*/ 6 h 18"/>
              <a:gd name="T120" fmla="*/ 34 w 2449"/>
              <a:gd name="T1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49" h="18">
                <a:moveTo>
                  <a:pt x="2438" y="18"/>
                </a:moveTo>
                <a:lnTo>
                  <a:pt x="2449" y="18"/>
                </a:lnTo>
                <a:lnTo>
                  <a:pt x="2449" y="12"/>
                </a:lnTo>
                <a:lnTo>
                  <a:pt x="2438" y="12"/>
                </a:lnTo>
                <a:lnTo>
                  <a:pt x="2438" y="18"/>
                </a:lnTo>
                <a:close/>
                <a:moveTo>
                  <a:pt x="2370" y="18"/>
                </a:moveTo>
                <a:lnTo>
                  <a:pt x="2404" y="18"/>
                </a:lnTo>
                <a:lnTo>
                  <a:pt x="2404" y="12"/>
                </a:lnTo>
                <a:lnTo>
                  <a:pt x="2370" y="12"/>
                </a:lnTo>
                <a:lnTo>
                  <a:pt x="2370" y="18"/>
                </a:lnTo>
                <a:close/>
                <a:moveTo>
                  <a:pt x="2302" y="18"/>
                </a:moveTo>
                <a:lnTo>
                  <a:pt x="2336" y="18"/>
                </a:lnTo>
                <a:lnTo>
                  <a:pt x="2336" y="12"/>
                </a:lnTo>
                <a:lnTo>
                  <a:pt x="2302" y="12"/>
                </a:lnTo>
                <a:lnTo>
                  <a:pt x="2302" y="18"/>
                </a:lnTo>
                <a:close/>
                <a:moveTo>
                  <a:pt x="2234" y="17"/>
                </a:moveTo>
                <a:lnTo>
                  <a:pt x="2268" y="17"/>
                </a:lnTo>
                <a:lnTo>
                  <a:pt x="2268" y="10"/>
                </a:lnTo>
                <a:lnTo>
                  <a:pt x="2234" y="10"/>
                </a:lnTo>
                <a:lnTo>
                  <a:pt x="2234" y="17"/>
                </a:lnTo>
                <a:close/>
                <a:moveTo>
                  <a:pt x="2167" y="17"/>
                </a:moveTo>
                <a:lnTo>
                  <a:pt x="2201" y="17"/>
                </a:lnTo>
                <a:lnTo>
                  <a:pt x="2201" y="10"/>
                </a:lnTo>
                <a:lnTo>
                  <a:pt x="2167" y="10"/>
                </a:lnTo>
                <a:lnTo>
                  <a:pt x="2167" y="17"/>
                </a:lnTo>
                <a:close/>
                <a:moveTo>
                  <a:pt x="2099" y="17"/>
                </a:moveTo>
                <a:lnTo>
                  <a:pt x="2133" y="17"/>
                </a:lnTo>
                <a:lnTo>
                  <a:pt x="2133" y="10"/>
                </a:lnTo>
                <a:lnTo>
                  <a:pt x="2099" y="10"/>
                </a:lnTo>
                <a:lnTo>
                  <a:pt x="2099" y="17"/>
                </a:lnTo>
                <a:close/>
                <a:moveTo>
                  <a:pt x="2031" y="17"/>
                </a:moveTo>
                <a:lnTo>
                  <a:pt x="2065" y="17"/>
                </a:lnTo>
                <a:lnTo>
                  <a:pt x="2065" y="10"/>
                </a:lnTo>
                <a:lnTo>
                  <a:pt x="2031" y="10"/>
                </a:lnTo>
                <a:lnTo>
                  <a:pt x="2031" y="17"/>
                </a:lnTo>
                <a:close/>
                <a:moveTo>
                  <a:pt x="1964" y="15"/>
                </a:moveTo>
                <a:lnTo>
                  <a:pt x="1998" y="17"/>
                </a:lnTo>
                <a:lnTo>
                  <a:pt x="1998" y="10"/>
                </a:lnTo>
                <a:lnTo>
                  <a:pt x="1964" y="8"/>
                </a:lnTo>
                <a:lnTo>
                  <a:pt x="1964" y="15"/>
                </a:lnTo>
                <a:close/>
                <a:moveTo>
                  <a:pt x="1896" y="15"/>
                </a:moveTo>
                <a:lnTo>
                  <a:pt x="1930" y="15"/>
                </a:lnTo>
                <a:lnTo>
                  <a:pt x="1930" y="8"/>
                </a:lnTo>
                <a:lnTo>
                  <a:pt x="1896" y="8"/>
                </a:lnTo>
                <a:lnTo>
                  <a:pt x="1896" y="15"/>
                </a:lnTo>
                <a:close/>
                <a:moveTo>
                  <a:pt x="1828" y="15"/>
                </a:moveTo>
                <a:lnTo>
                  <a:pt x="1862" y="15"/>
                </a:lnTo>
                <a:lnTo>
                  <a:pt x="1862" y="8"/>
                </a:lnTo>
                <a:lnTo>
                  <a:pt x="1828" y="8"/>
                </a:lnTo>
                <a:lnTo>
                  <a:pt x="1828" y="15"/>
                </a:lnTo>
                <a:close/>
                <a:moveTo>
                  <a:pt x="1761" y="15"/>
                </a:moveTo>
                <a:lnTo>
                  <a:pt x="1794" y="15"/>
                </a:lnTo>
                <a:lnTo>
                  <a:pt x="1794" y="8"/>
                </a:lnTo>
                <a:lnTo>
                  <a:pt x="1761" y="8"/>
                </a:lnTo>
                <a:lnTo>
                  <a:pt x="1761" y="15"/>
                </a:lnTo>
                <a:close/>
                <a:moveTo>
                  <a:pt x="1693" y="15"/>
                </a:moveTo>
                <a:lnTo>
                  <a:pt x="1727" y="15"/>
                </a:lnTo>
                <a:lnTo>
                  <a:pt x="1727" y="8"/>
                </a:lnTo>
                <a:lnTo>
                  <a:pt x="1693" y="8"/>
                </a:lnTo>
                <a:lnTo>
                  <a:pt x="1693" y="15"/>
                </a:lnTo>
                <a:close/>
                <a:moveTo>
                  <a:pt x="1625" y="13"/>
                </a:moveTo>
                <a:lnTo>
                  <a:pt x="1659" y="15"/>
                </a:lnTo>
                <a:lnTo>
                  <a:pt x="1659" y="8"/>
                </a:lnTo>
                <a:lnTo>
                  <a:pt x="1625" y="6"/>
                </a:lnTo>
                <a:lnTo>
                  <a:pt x="1625" y="13"/>
                </a:lnTo>
                <a:close/>
                <a:moveTo>
                  <a:pt x="1557" y="13"/>
                </a:moveTo>
                <a:lnTo>
                  <a:pt x="1591" y="13"/>
                </a:lnTo>
                <a:lnTo>
                  <a:pt x="1591" y="6"/>
                </a:lnTo>
                <a:lnTo>
                  <a:pt x="1557" y="6"/>
                </a:lnTo>
                <a:lnTo>
                  <a:pt x="1557" y="13"/>
                </a:lnTo>
                <a:close/>
                <a:moveTo>
                  <a:pt x="1490" y="13"/>
                </a:moveTo>
                <a:lnTo>
                  <a:pt x="1524" y="13"/>
                </a:lnTo>
                <a:lnTo>
                  <a:pt x="1524" y="6"/>
                </a:lnTo>
                <a:lnTo>
                  <a:pt x="1490" y="6"/>
                </a:lnTo>
                <a:lnTo>
                  <a:pt x="1490" y="13"/>
                </a:lnTo>
                <a:close/>
                <a:moveTo>
                  <a:pt x="1422" y="13"/>
                </a:moveTo>
                <a:lnTo>
                  <a:pt x="1456" y="13"/>
                </a:lnTo>
                <a:lnTo>
                  <a:pt x="1456" y="6"/>
                </a:lnTo>
                <a:lnTo>
                  <a:pt x="1422" y="6"/>
                </a:lnTo>
                <a:lnTo>
                  <a:pt x="1422" y="13"/>
                </a:lnTo>
                <a:close/>
                <a:moveTo>
                  <a:pt x="1354" y="13"/>
                </a:moveTo>
                <a:lnTo>
                  <a:pt x="1388" y="13"/>
                </a:lnTo>
                <a:lnTo>
                  <a:pt x="1388" y="6"/>
                </a:lnTo>
                <a:lnTo>
                  <a:pt x="1354" y="6"/>
                </a:lnTo>
                <a:lnTo>
                  <a:pt x="1354" y="13"/>
                </a:lnTo>
                <a:close/>
                <a:moveTo>
                  <a:pt x="1287" y="12"/>
                </a:moveTo>
                <a:lnTo>
                  <a:pt x="1320" y="13"/>
                </a:lnTo>
                <a:lnTo>
                  <a:pt x="1320" y="6"/>
                </a:lnTo>
                <a:lnTo>
                  <a:pt x="1287" y="5"/>
                </a:lnTo>
                <a:lnTo>
                  <a:pt x="1287" y="12"/>
                </a:lnTo>
                <a:close/>
                <a:moveTo>
                  <a:pt x="1219" y="12"/>
                </a:moveTo>
                <a:lnTo>
                  <a:pt x="1253" y="12"/>
                </a:lnTo>
                <a:lnTo>
                  <a:pt x="1253" y="5"/>
                </a:lnTo>
                <a:lnTo>
                  <a:pt x="1219" y="5"/>
                </a:lnTo>
                <a:lnTo>
                  <a:pt x="1219" y="12"/>
                </a:lnTo>
                <a:close/>
                <a:moveTo>
                  <a:pt x="1151" y="12"/>
                </a:moveTo>
                <a:lnTo>
                  <a:pt x="1185" y="12"/>
                </a:lnTo>
                <a:lnTo>
                  <a:pt x="1185" y="5"/>
                </a:lnTo>
                <a:lnTo>
                  <a:pt x="1151" y="5"/>
                </a:lnTo>
                <a:lnTo>
                  <a:pt x="1151" y="12"/>
                </a:lnTo>
                <a:close/>
                <a:moveTo>
                  <a:pt x="1083" y="12"/>
                </a:moveTo>
                <a:lnTo>
                  <a:pt x="1117" y="12"/>
                </a:lnTo>
                <a:lnTo>
                  <a:pt x="1117" y="5"/>
                </a:lnTo>
                <a:lnTo>
                  <a:pt x="1083" y="5"/>
                </a:lnTo>
                <a:lnTo>
                  <a:pt x="1083" y="12"/>
                </a:lnTo>
                <a:close/>
                <a:moveTo>
                  <a:pt x="1016" y="12"/>
                </a:moveTo>
                <a:lnTo>
                  <a:pt x="1050" y="12"/>
                </a:lnTo>
                <a:lnTo>
                  <a:pt x="1050" y="5"/>
                </a:lnTo>
                <a:lnTo>
                  <a:pt x="1016" y="5"/>
                </a:lnTo>
                <a:lnTo>
                  <a:pt x="1016" y="12"/>
                </a:lnTo>
                <a:close/>
                <a:moveTo>
                  <a:pt x="948" y="10"/>
                </a:moveTo>
                <a:lnTo>
                  <a:pt x="982" y="12"/>
                </a:lnTo>
                <a:lnTo>
                  <a:pt x="982" y="5"/>
                </a:lnTo>
                <a:lnTo>
                  <a:pt x="948" y="3"/>
                </a:lnTo>
                <a:lnTo>
                  <a:pt x="948" y="10"/>
                </a:lnTo>
                <a:close/>
                <a:moveTo>
                  <a:pt x="880" y="10"/>
                </a:moveTo>
                <a:lnTo>
                  <a:pt x="914" y="10"/>
                </a:lnTo>
                <a:lnTo>
                  <a:pt x="914" y="3"/>
                </a:lnTo>
                <a:lnTo>
                  <a:pt x="880" y="3"/>
                </a:lnTo>
                <a:lnTo>
                  <a:pt x="880" y="10"/>
                </a:lnTo>
                <a:close/>
                <a:moveTo>
                  <a:pt x="813" y="10"/>
                </a:moveTo>
                <a:lnTo>
                  <a:pt x="846" y="10"/>
                </a:lnTo>
                <a:lnTo>
                  <a:pt x="846" y="3"/>
                </a:lnTo>
                <a:lnTo>
                  <a:pt x="813" y="3"/>
                </a:lnTo>
                <a:lnTo>
                  <a:pt x="813" y="10"/>
                </a:lnTo>
                <a:close/>
                <a:moveTo>
                  <a:pt x="745" y="10"/>
                </a:moveTo>
                <a:lnTo>
                  <a:pt x="779" y="10"/>
                </a:lnTo>
                <a:lnTo>
                  <a:pt x="779" y="3"/>
                </a:lnTo>
                <a:lnTo>
                  <a:pt x="745" y="3"/>
                </a:lnTo>
                <a:lnTo>
                  <a:pt x="745" y="10"/>
                </a:lnTo>
                <a:close/>
                <a:moveTo>
                  <a:pt x="677" y="10"/>
                </a:moveTo>
                <a:lnTo>
                  <a:pt x="711" y="10"/>
                </a:lnTo>
                <a:lnTo>
                  <a:pt x="711" y="3"/>
                </a:lnTo>
                <a:lnTo>
                  <a:pt x="677" y="3"/>
                </a:lnTo>
                <a:lnTo>
                  <a:pt x="677" y="10"/>
                </a:lnTo>
                <a:close/>
                <a:moveTo>
                  <a:pt x="610" y="8"/>
                </a:moveTo>
                <a:lnTo>
                  <a:pt x="643" y="10"/>
                </a:lnTo>
                <a:lnTo>
                  <a:pt x="643" y="3"/>
                </a:lnTo>
                <a:lnTo>
                  <a:pt x="610" y="1"/>
                </a:lnTo>
                <a:lnTo>
                  <a:pt x="610" y="8"/>
                </a:lnTo>
                <a:close/>
                <a:moveTo>
                  <a:pt x="542" y="8"/>
                </a:moveTo>
                <a:lnTo>
                  <a:pt x="576" y="8"/>
                </a:lnTo>
                <a:lnTo>
                  <a:pt x="576" y="1"/>
                </a:lnTo>
                <a:lnTo>
                  <a:pt x="542" y="1"/>
                </a:lnTo>
                <a:lnTo>
                  <a:pt x="542" y="8"/>
                </a:lnTo>
                <a:close/>
                <a:moveTo>
                  <a:pt x="474" y="8"/>
                </a:moveTo>
                <a:lnTo>
                  <a:pt x="508" y="8"/>
                </a:lnTo>
                <a:lnTo>
                  <a:pt x="508" y="1"/>
                </a:lnTo>
                <a:lnTo>
                  <a:pt x="474" y="1"/>
                </a:lnTo>
                <a:lnTo>
                  <a:pt x="474" y="8"/>
                </a:lnTo>
                <a:close/>
                <a:moveTo>
                  <a:pt x="406" y="8"/>
                </a:moveTo>
                <a:lnTo>
                  <a:pt x="440" y="8"/>
                </a:lnTo>
                <a:lnTo>
                  <a:pt x="440" y="1"/>
                </a:lnTo>
                <a:lnTo>
                  <a:pt x="406" y="1"/>
                </a:lnTo>
                <a:lnTo>
                  <a:pt x="406" y="8"/>
                </a:lnTo>
                <a:close/>
                <a:moveTo>
                  <a:pt x="339" y="8"/>
                </a:moveTo>
                <a:lnTo>
                  <a:pt x="373" y="8"/>
                </a:lnTo>
                <a:lnTo>
                  <a:pt x="373" y="1"/>
                </a:lnTo>
                <a:lnTo>
                  <a:pt x="339" y="1"/>
                </a:lnTo>
                <a:lnTo>
                  <a:pt x="339" y="8"/>
                </a:lnTo>
                <a:close/>
                <a:moveTo>
                  <a:pt x="271" y="6"/>
                </a:moveTo>
                <a:lnTo>
                  <a:pt x="305" y="8"/>
                </a:lnTo>
                <a:lnTo>
                  <a:pt x="305" y="1"/>
                </a:lnTo>
                <a:lnTo>
                  <a:pt x="271" y="0"/>
                </a:lnTo>
                <a:lnTo>
                  <a:pt x="271" y="6"/>
                </a:lnTo>
                <a:close/>
                <a:moveTo>
                  <a:pt x="203" y="6"/>
                </a:moveTo>
                <a:lnTo>
                  <a:pt x="237" y="6"/>
                </a:lnTo>
                <a:lnTo>
                  <a:pt x="237" y="0"/>
                </a:lnTo>
                <a:lnTo>
                  <a:pt x="203" y="0"/>
                </a:lnTo>
                <a:lnTo>
                  <a:pt x="203" y="6"/>
                </a:lnTo>
                <a:close/>
                <a:moveTo>
                  <a:pt x="136" y="6"/>
                </a:moveTo>
                <a:lnTo>
                  <a:pt x="169" y="6"/>
                </a:lnTo>
                <a:lnTo>
                  <a:pt x="169" y="0"/>
                </a:lnTo>
                <a:lnTo>
                  <a:pt x="136" y="0"/>
                </a:lnTo>
                <a:lnTo>
                  <a:pt x="136" y="6"/>
                </a:lnTo>
                <a:close/>
                <a:moveTo>
                  <a:pt x="68" y="6"/>
                </a:moveTo>
                <a:lnTo>
                  <a:pt x="102" y="6"/>
                </a:lnTo>
                <a:lnTo>
                  <a:pt x="102" y="0"/>
                </a:lnTo>
                <a:lnTo>
                  <a:pt x="68" y="0"/>
                </a:lnTo>
                <a:lnTo>
                  <a:pt x="68" y="6"/>
                </a:lnTo>
                <a:close/>
                <a:moveTo>
                  <a:pt x="0" y="6"/>
                </a:moveTo>
                <a:lnTo>
                  <a:pt x="34" y="6"/>
                </a:lnTo>
                <a:lnTo>
                  <a:pt x="34" y="0"/>
                </a:lnTo>
                <a:lnTo>
                  <a:pt x="0" y="0"/>
                </a:lnTo>
                <a:lnTo>
                  <a:pt x="0" y="6"/>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5" name="Freeform 23">
            <a:extLst>
              <a:ext uri="{FF2B5EF4-FFF2-40B4-BE49-F238E27FC236}">
                <a16:creationId xmlns:a16="http://schemas.microsoft.com/office/drawing/2014/main" id="{377FF8C2-B6A1-1202-1221-A9CA44206A76}"/>
              </a:ext>
            </a:extLst>
          </p:cNvPr>
          <p:cNvSpPr>
            <a:spLocks noEditPoints="1"/>
          </p:cNvSpPr>
          <p:nvPr/>
        </p:nvSpPr>
        <p:spPr bwMode="auto">
          <a:xfrm>
            <a:off x="7481892" y="3967957"/>
            <a:ext cx="3814763" cy="36513"/>
          </a:xfrm>
          <a:custGeom>
            <a:avLst/>
            <a:gdLst>
              <a:gd name="T0" fmla="*/ 0 w 2403"/>
              <a:gd name="T1" fmla="*/ 23 h 23"/>
              <a:gd name="T2" fmla="*/ 101 w 2403"/>
              <a:gd name="T3" fmla="*/ 15 h 23"/>
              <a:gd name="T4" fmla="*/ 101 w 2403"/>
              <a:gd name="T5" fmla="*/ 22 h 23"/>
              <a:gd name="T6" fmla="*/ 135 w 2403"/>
              <a:gd name="T7" fmla="*/ 15 h 23"/>
              <a:gd name="T8" fmla="*/ 169 w 2403"/>
              <a:gd name="T9" fmla="*/ 15 h 23"/>
              <a:gd name="T10" fmla="*/ 203 w 2403"/>
              <a:gd name="T11" fmla="*/ 22 h 23"/>
              <a:gd name="T12" fmla="*/ 304 w 2403"/>
              <a:gd name="T13" fmla="*/ 15 h 23"/>
              <a:gd name="T14" fmla="*/ 304 w 2403"/>
              <a:gd name="T15" fmla="*/ 22 h 23"/>
              <a:gd name="T16" fmla="*/ 338 w 2403"/>
              <a:gd name="T17" fmla="*/ 15 h 23"/>
              <a:gd name="T18" fmla="*/ 372 w 2403"/>
              <a:gd name="T19" fmla="*/ 13 h 23"/>
              <a:gd name="T20" fmla="*/ 406 w 2403"/>
              <a:gd name="T21" fmla="*/ 20 h 23"/>
              <a:gd name="T22" fmla="*/ 508 w 2403"/>
              <a:gd name="T23" fmla="*/ 13 h 23"/>
              <a:gd name="T24" fmla="*/ 508 w 2403"/>
              <a:gd name="T25" fmla="*/ 20 h 23"/>
              <a:gd name="T26" fmla="*/ 541 w 2403"/>
              <a:gd name="T27" fmla="*/ 13 h 23"/>
              <a:gd name="T28" fmla="*/ 575 w 2403"/>
              <a:gd name="T29" fmla="*/ 13 h 23"/>
              <a:gd name="T30" fmla="*/ 609 w 2403"/>
              <a:gd name="T31" fmla="*/ 18 h 23"/>
              <a:gd name="T32" fmla="*/ 711 w 2403"/>
              <a:gd name="T33" fmla="*/ 11 h 23"/>
              <a:gd name="T34" fmla="*/ 711 w 2403"/>
              <a:gd name="T35" fmla="*/ 18 h 23"/>
              <a:gd name="T36" fmla="*/ 745 w 2403"/>
              <a:gd name="T37" fmla="*/ 11 h 23"/>
              <a:gd name="T38" fmla="*/ 778 w 2403"/>
              <a:gd name="T39" fmla="*/ 11 h 23"/>
              <a:gd name="T40" fmla="*/ 812 w 2403"/>
              <a:gd name="T41" fmla="*/ 18 h 23"/>
              <a:gd name="T42" fmla="*/ 914 w 2403"/>
              <a:gd name="T43" fmla="*/ 10 h 23"/>
              <a:gd name="T44" fmla="*/ 914 w 2403"/>
              <a:gd name="T45" fmla="*/ 16 h 23"/>
              <a:gd name="T46" fmla="*/ 948 w 2403"/>
              <a:gd name="T47" fmla="*/ 10 h 23"/>
              <a:gd name="T48" fmla="*/ 982 w 2403"/>
              <a:gd name="T49" fmla="*/ 10 h 23"/>
              <a:gd name="T50" fmla="*/ 1015 w 2403"/>
              <a:gd name="T51" fmla="*/ 16 h 23"/>
              <a:gd name="T52" fmla="*/ 1117 w 2403"/>
              <a:gd name="T53" fmla="*/ 8 h 23"/>
              <a:gd name="T54" fmla="*/ 1117 w 2403"/>
              <a:gd name="T55" fmla="*/ 15 h 23"/>
              <a:gd name="T56" fmla="*/ 1151 w 2403"/>
              <a:gd name="T57" fmla="*/ 8 h 23"/>
              <a:gd name="T58" fmla="*/ 1185 w 2403"/>
              <a:gd name="T59" fmla="*/ 8 h 23"/>
              <a:gd name="T60" fmla="*/ 1218 w 2403"/>
              <a:gd name="T61" fmla="*/ 15 h 23"/>
              <a:gd name="T62" fmla="*/ 1320 w 2403"/>
              <a:gd name="T63" fmla="*/ 8 h 23"/>
              <a:gd name="T64" fmla="*/ 1320 w 2403"/>
              <a:gd name="T65" fmla="*/ 15 h 23"/>
              <a:gd name="T66" fmla="*/ 1354 w 2403"/>
              <a:gd name="T67" fmla="*/ 8 h 23"/>
              <a:gd name="T68" fmla="*/ 1388 w 2403"/>
              <a:gd name="T69" fmla="*/ 6 h 23"/>
              <a:gd name="T70" fmla="*/ 1422 w 2403"/>
              <a:gd name="T71" fmla="*/ 13 h 23"/>
              <a:gd name="T72" fmla="*/ 1523 w 2403"/>
              <a:gd name="T73" fmla="*/ 6 h 23"/>
              <a:gd name="T74" fmla="*/ 1523 w 2403"/>
              <a:gd name="T75" fmla="*/ 13 h 23"/>
              <a:gd name="T76" fmla="*/ 1557 w 2403"/>
              <a:gd name="T77" fmla="*/ 6 h 23"/>
              <a:gd name="T78" fmla="*/ 1591 w 2403"/>
              <a:gd name="T79" fmla="*/ 6 h 23"/>
              <a:gd name="T80" fmla="*/ 1625 w 2403"/>
              <a:gd name="T81" fmla="*/ 11 h 23"/>
              <a:gd name="T82" fmla="*/ 1726 w 2403"/>
              <a:gd name="T83" fmla="*/ 5 h 23"/>
              <a:gd name="T84" fmla="*/ 1726 w 2403"/>
              <a:gd name="T85" fmla="*/ 11 h 23"/>
              <a:gd name="T86" fmla="*/ 1760 w 2403"/>
              <a:gd name="T87" fmla="*/ 5 h 23"/>
              <a:gd name="T88" fmla="*/ 1794 w 2403"/>
              <a:gd name="T89" fmla="*/ 5 h 23"/>
              <a:gd name="T90" fmla="*/ 1828 w 2403"/>
              <a:gd name="T91" fmla="*/ 11 h 23"/>
              <a:gd name="T92" fmla="*/ 1929 w 2403"/>
              <a:gd name="T93" fmla="*/ 3 h 23"/>
              <a:gd name="T94" fmla="*/ 1929 w 2403"/>
              <a:gd name="T95" fmla="*/ 10 h 23"/>
              <a:gd name="T96" fmla="*/ 1963 w 2403"/>
              <a:gd name="T97" fmla="*/ 3 h 23"/>
              <a:gd name="T98" fmla="*/ 1997 w 2403"/>
              <a:gd name="T99" fmla="*/ 3 h 23"/>
              <a:gd name="T100" fmla="*/ 2031 w 2403"/>
              <a:gd name="T101" fmla="*/ 10 h 23"/>
              <a:gd name="T102" fmla="*/ 2133 w 2403"/>
              <a:gd name="T103" fmla="*/ 1 h 23"/>
              <a:gd name="T104" fmla="*/ 2133 w 2403"/>
              <a:gd name="T105" fmla="*/ 8 h 23"/>
              <a:gd name="T106" fmla="*/ 2166 w 2403"/>
              <a:gd name="T107" fmla="*/ 1 h 23"/>
              <a:gd name="T108" fmla="*/ 2200 w 2403"/>
              <a:gd name="T109" fmla="*/ 1 h 23"/>
              <a:gd name="T110" fmla="*/ 2234 w 2403"/>
              <a:gd name="T111" fmla="*/ 8 h 23"/>
              <a:gd name="T112" fmla="*/ 2336 w 2403"/>
              <a:gd name="T113" fmla="*/ 1 h 23"/>
              <a:gd name="T114" fmla="*/ 2336 w 2403"/>
              <a:gd name="T115" fmla="*/ 8 h 23"/>
              <a:gd name="T116" fmla="*/ 2370 w 2403"/>
              <a:gd name="T117" fmla="*/ 1 h 23"/>
              <a:gd name="T118" fmla="*/ 2403 w 2403"/>
              <a:gd name="T1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3" h="23">
                <a:moveTo>
                  <a:pt x="34" y="16"/>
                </a:moveTo>
                <a:lnTo>
                  <a:pt x="0" y="16"/>
                </a:lnTo>
                <a:lnTo>
                  <a:pt x="0" y="23"/>
                </a:lnTo>
                <a:lnTo>
                  <a:pt x="34" y="23"/>
                </a:lnTo>
                <a:lnTo>
                  <a:pt x="34" y="16"/>
                </a:lnTo>
                <a:close/>
                <a:moveTo>
                  <a:pt x="101" y="15"/>
                </a:moveTo>
                <a:lnTo>
                  <a:pt x="67" y="16"/>
                </a:lnTo>
                <a:lnTo>
                  <a:pt x="67" y="23"/>
                </a:lnTo>
                <a:lnTo>
                  <a:pt x="101" y="22"/>
                </a:lnTo>
                <a:lnTo>
                  <a:pt x="101" y="15"/>
                </a:lnTo>
                <a:close/>
                <a:moveTo>
                  <a:pt x="169" y="15"/>
                </a:moveTo>
                <a:lnTo>
                  <a:pt x="135" y="15"/>
                </a:lnTo>
                <a:lnTo>
                  <a:pt x="135" y="22"/>
                </a:lnTo>
                <a:lnTo>
                  <a:pt x="169" y="22"/>
                </a:lnTo>
                <a:lnTo>
                  <a:pt x="169" y="15"/>
                </a:lnTo>
                <a:close/>
                <a:moveTo>
                  <a:pt x="237" y="15"/>
                </a:moveTo>
                <a:lnTo>
                  <a:pt x="203" y="15"/>
                </a:lnTo>
                <a:lnTo>
                  <a:pt x="203" y="22"/>
                </a:lnTo>
                <a:lnTo>
                  <a:pt x="237" y="22"/>
                </a:lnTo>
                <a:lnTo>
                  <a:pt x="237" y="15"/>
                </a:lnTo>
                <a:close/>
                <a:moveTo>
                  <a:pt x="304" y="15"/>
                </a:moveTo>
                <a:lnTo>
                  <a:pt x="271" y="15"/>
                </a:lnTo>
                <a:lnTo>
                  <a:pt x="271" y="22"/>
                </a:lnTo>
                <a:lnTo>
                  <a:pt x="304" y="22"/>
                </a:lnTo>
                <a:lnTo>
                  <a:pt x="304" y="15"/>
                </a:lnTo>
                <a:close/>
                <a:moveTo>
                  <a:pt x="372" y="13"/>
                </a:moveTo>
                <a:lnTo>
                  <a:pt x="338" y="15"/>
                </a:lnTo>
                <a:lnTo>
                  <a:pt x="338" y="22"/>
                </a:lnTo>
                <a:lnTo>
                  <a:pt x="372" y="20"/>
                </a:lnTo>
                <a:lnTo>
                  <a:pt x="372" y="13"/>
                </a:lnTo>
                <a:close/>
                <a:moveTo>
                  <a:pt x="440" y="13"/>
                </a:moveTo>
                <a:lnTo>
                  <a:pt x="406" y="13"/>
                </a:lnTo>
                <a:lnTo>
                  <a:pt x="406" y="20"/>
                </a:lnTo>
                <a:lnTo>
                  <a:pt x="440" y="20"/>
                </a:lnTo>
                <a:lnTo>
                  <a:pt x="440" y="13"/>
                </a:lnTo>
                <a:close/>
                <a:moveTo>
                  <a:pt x="508" y="13"/>
                </a:moveTo>
                <a:lnTo>
                  <a:pt x="474" y="13"/>
                </a:lnTo>
                <a:lnTo>
                  <a:pt x="474" y="20"/>
                </a:lnTo>
                <a:lnTo>
                  <a:pt x="508" y="20"/>
                </a:lnTo>
                <a:lnTo>
                  <a:pt x="508" y="13"/>
                </a:lnTo>
                <a:close/>
                <a:moveTo>
                  <a:pt x="575" y="13"/>
                </a:moveTo>
                <a:lnTo>
                  <a:pt x="541" y="13"/>
                </a:lnTo>
                <a:lnTo>
                  <a:pt x="541" y="20"/>
                </a:lnTo>
                <a:lnTo>
                  <a:pt x="575" y="20"/>
                </a:lnTo>
                <a:lnTo>
                  <a:pt x="575" y="13"/>
                </a:lnTo>
                <a:close/>
                <a:moveTo>
                  <a:pt x="643" y="11"/>
                </a:moveTo>
                <a:lnTo>
                  <a:pt x="609" y="11"/>
                </a:lnTo>
                <a:lnTo>
                  <a:pt x="609" y="18"/>
                </a:lnTo>
                <a:lnTo>
                  <a:pt x="643" y="18"/>
                </a:lnTo>
                <a:lnTo>
                  <a:pt x="643" y="11"/>
                </a:lnTo>
                <a:close/>
                <a:moveTo>
                  <a:pt x="711" y="11"/>
                </a:moveTo>
                <a:lnTo>
                  <a:pt x="677" y="11"/>
                </a:lnTo>
                <a:lnTo>
                  <a:pt x="677" y="18"/>
                </a:lnTo>
                <a:lnTo>
                  <a:pt x="711" y="18"/>
                </a:lnTo>
                <a:lnTo>
                  <a:pt x="711" y="11"/>
                </a:lnTo>
                <a:close/>
                <a:moveTo>
                  <a:pt x="778" y="11"/>
                </a:moveTo>
                <a:lnTo>
                  <a:pt x="745" y="11"/>
                </a:lnTo>
                <a:lnTo>
                  <a:pt x="745" y="18"/>
                </a:lnTo>
                <a:lnTo>
                  <a:pt x="778" y="18"/>
                </a:lnTo>
                <a:lnTo>
                  <a:pt x="778" y="11"/>
                </a:lnTo>
                <a:close/>
                <a:moveTo>
                  <a:pt x="846" y="11"/>
                </a:moveTo>
                <a:lnTo>
                  <a:pt x="812" y="11"/>
                </a:lnTo>
                <a:lnTo>
                  <a:pt x="812" y="18"/>
                </a:lnTo>
                <a:lnTo>
                  <a:pt x="846" y="18"/>
                </a:lnTo>
                <a:lnTo>
                  <a:pt x="846" y="11"/>
                </a:lnTo>
                <a:close/>
                <a:moveTo>
                  <a:pt x="914" y="10"/>
                </a:moveTo>
                <a:lnTo>
                  <a:pt x="880" y="10"/>
                </a:lnTo>
                <a:lnTo>
                  <a:pt x="880" y="16"/>
                </a:lnTo>
                <a:lnTo>
                  <a:pt x="914" y="16"/>
                </a:lnTo>
                <a:lnTo>
                  <a:pt x="914" y="10"/>
                </a:lnTo>
                <a:close/>
                <a:moveTo>
                  <a:pt x="982" y="10"/>
                </a:moveTo>
                <a:lnTo>
                  <a:pt x="948" y="10"/>
                </a:lnTo>
                <a:lnTo>
                  <a:pt x="948" y="16"/>
                </a:lnTo>
                <a:lnTo>
                  <a:pt x="982" y="16"/>
                </a:lnTo>
                <a:lnTo>
                  <a:pt x="982" y="10"/>
                </a:lnTo>
                <a:close/>
                <a:moveTo>
                  <a:pt x="1049" y="10"/>
                </a:moveTo>
                <a:lnTo>
                  <a:pt x="1015" y="10"/>
                </a:lnTo>
                <a:lnTo>
                  <a:pt x="1015" y="16"/>
                </a:lnTo>
                <a:lnTo>
                  <a:pt x="1049" y="16"/>
                </a:lnTo>
                <a:lnTo>
                  <a:pt x="1049" y="10"/>
                </a:lnTo>
                <a:close/>
                <a:moveTo>
                  <a:pt x="1117" y="8"/>
                </a:moveTo>
                <a:lnTo>
                  <a:pt x="1083" y="10"/>
                </a:lnTo>
                <a:lnTo>
                  <a:pt x="1083" y="16"/>
                </a:lnTo>
                <a:lnTo>
                  <a:pt x="1117" y="15"/>
                </a:lnTo>
                <a:lnTo>
                  <a:pt x="1117" y="8"/>
                </a:lnTo>
                <a:close/>
                <a:moveTo>
                  <a:pt x="1185" y="8"/>
                </a:moveTo>
                <a:lnTo>
                  <a:pt x="1151" y="8"/>
                </a:lnTo>
                <a:lnTo>
                  <a:pt x="1151" y="15"/>
                </a:lnTo>
                <a:lnTo>
                  <a:pt x="1185" y="15"/>
                </a:lnTo>
                <a:lnTo>
                  <a:pt x="1185" y="8"/>
                </a:lnTo>
                <a:close/>
                <a:moveTo>
                  <a:pt x="1252" y="8"/>
                </a:moveTo>
                <a:lnTo>
                  <a:pt x="1218" y="8"/>
                </a:lnTo>
                <a:lnTo>
                  <a:pt x="1218" y="15"/>
                </a:lnTo>
                <a:lnTo>
                  <a:pt x="1252" y="15"/>
                </a:lnTo>
                <a:lnTo>
                  <a:pt x="1252" y="8"/>
                </a:lnTo>
                <a:close/>
                <a:moveTo>
                  <a:pt x="1320" y="8"/>
                </a:moveTo>
                <a:lnTo>
                  <a:pt x="1286" y="8"/>
                </a:lnTo>
                <a:lnTo>
                  <a:pt x="1286" y="15"/>
                </a:lnTo>
                <a:lnTo>
                  <a:pt x="1320" y="15"/>
                </a:lnTo>
                <a:lnTo>
                  <a:pt x="1320" y="8"/>
                </a:lnTo>
                <a:close/>
                <a:moveTo>
                  <a:pt x="1388" y="6"/>
                </a:moveTo>
                <a:lnTo>
                  <a:pt x="1354" y="8"/>
                </a:lnTo>
                <a:lnTo>
                  <a:pt x="1354" y="15"/>
                </a:lnTo>
                <a:lnTo>
                  <a:pt x="1388" y="13"/>
                </a:lnTo>
                <a:lnTo>
                  <a:pt x="1388" y="6"/>
                </a:lnTo>
                <a:close/>
                <a:moveTo>
                  <a:pt x="1455" y="6"/>
                </a:moveTo>
                <a:lnTo>
                  <a:pt x="1422" y="6"/>
                </a:lnTo>
                <a:lnTo>
                  <a:pt x="1422" y="13"/>
                </a:lnTo>
                <a:lnTo>
                  <a:pt x="1455" y="13"/>
                </a:lnTo>
                <a:lnTo>
                  <a:pt x="1455" y="6"/>
                </a:lnTo>
                <a:close/>
                <a:moveTo>
                  <a:pt x="1523" y="6"/>
                </a:moveTo>
                <a:lnTo>
                  <a:pt x="1489" y="6"/>
                </a:lnTo>
                <a:lnTo>
                  <a:pt x="1489" y="13"/>
                </a:lnTo>
                <a:lnTo>
                  <a:pt x="1523" y="13"/>
                </a:lnTo>
                <a:lnTo>
                  <a:pt x="1523" y="6"/>
                </a:lnTo>
                <a:close/>
                <a:moveTo>
                  <a:pt x="1591" y="6"/>
                </a:moveTo>
                <a:lnTo>
                  <a:pt x="1557" y="6"/>
                </a:lnTo>
                <a:lnTo>
                  <a:pt x="1557" y="13"/>
                </a:lnTo>
                <a:lnTo>
                  <a:pt x="1591" y="13"/>
                </a:lnTo>
                <a:lnTo>
                  <a:pt x="1591" y="6"/>
                </a:lnTo>
                <a:close/>
                <a:moveTo>
                  <a:pt x="1659" y="5"/>
                </a:moveTo>
                <a:lnTo>
                  <a:pt x="1625" y="5"/>
                </a:lnTo>
                <a:lnTo>
                  <a:pt x="1625" y="11"/>
                </a:lnTo>
                <a:lnTo>
                  <a:pt x="1659" y="11"/>
                </a:lnTo>
                <a:lnTo>
                  <a:pt x="1659" y="5"/>
                </a:lnTo>
                <a:close/>
                <a:moveTo>
                  <a:pt x="1726" y="5"/>
                </a:moveTo>
                <a:lnTo>
                  <a:pt x="1692" y="5"/>
                </a:lnTo>
                <a:lnTo>
                  <a:pt x="1692" y="11"/>
                </a:lnTo>
                <a:lnTo>
                  <a:pt x="1726" y="11"/>
                </a:lnTo>
                <a:lnTo>
                  <a:pt x="1726" y="5"/>
                </a:lnTo>
                <a:close/>
                <a:moveTo>
                  <a:pt x="1794" y="5"/>
                </a:moveTo>
                <a:lnTo>
                  <a:pt x="1760" y="5"/>
                </a:lnTo>
                <a:lnTo>
                  <a:pt x="1760" y="11"/>
                </a:lnTo>
                <a:lnTo>
                  <a:pt x="1794" y="11"/>
                </a:lnTo>
                <a:lnTo>
                  <a:pt x="1794" y="5"/>
                </a:lnTo>
                <a:close/>
                <a:moveTo>
                  <a:pt x="1862" y="5"/>
                </a:moveTo>
                <a:lnTo>
                  <a:pt x="1828" y="5"/>
                </a:lnTo>
                <a:lnTo>
                  <a:pt x="1828" y="11"/>
                </a:lnTo>
                <a:lnTo>
                  <a:pt x="1862" y="11"/>
                </a:lnTo>
                <a:lnTo>
                  <a:pt x="1862" y="5"/>
                </a:lnTo>
                <a:close/>
                <a:moveTo>
                  <a:pt x="1929" y="3"/>
                </a:moveTo>
                <a:lnTo>
                  <a:pt x="1896" y="3"/>
                </a:lnTo>
                <a:lnTo>
                  <a:pt x="1896" y="10"/>
                </a:lnTo>
                <a:lnTo>
                  <a:pt x="1929" y="10"/>
                </a:lnTo>
                <a:lnTo>
                  <a:pt x="1929" y="3"/>
                </a:lnTo>
                <a:close/>
                <a:moveTo>
                  <a:pt x="1997" y="3"/>
                </a:moveTo>
                <a:lnTo>
                  <a:pt x="1963" y="3"/>
                </a:lnTo>
                <a:lnTo>
                  <a:pt x="1963" y="10"/>
                </a:lnTo>
                <a:lnTo>
                  <a:pt x="1997" y="10"/>
                </a:lnTo>
                <a:lnTo>
                  <a:pt x="1997" y="3"/>
                </a:lnTo>
                <a:close/>
                <a:moveTo>
                  <a:pt x="2065" y="3"/>
                </a:moveTo>
                <a:lnTo>
                  <a:pt x="2031" y="3"/>
                </a:lnTo>
                <a:lnTo>
                  <a:pt x="2031" y="10"/>
                </a:lnTo>
                <a:lnTo>
                  <a:pt x="2065" y="10"/>
                </a:lnTo>
                <a:lnTo>
                  <a:pt x="2065" y="3"/>
                </a:lnTo>
                <a:close/>
                <a:moveTo>
                  <a:pt x="2133" y="1"/>
                </a:moveTo>
                <a:lnTo>
                  <a:pt x="2099" y="3"/>
                </a:lnTo>
                <a:lnTo>
                  <a:pt x="2099" y="10"/>
                </a:lnTo>
                <a:lnTo>
                  <a:pt x="2133" y="8"/>
                </a:lnTo>
                <a:lnTo>
                  <a:pt x="2133" y="1"/>
                </a:lnTo>
                <a:close/>
                <a:moveTo>
                  <a:pt x="2200" y="1"/>
                </a:moveTo>
                <a:lnTo>
                  <a:pt x="2166" y="1"/>
                </a:lnTo>
                <a:lnTo>
                  <a:pt x="2166" y="8"/>
                </a:lnTo>
                <a:lnTo>
                  <a:pt x="2200" y="8"/>
                </a:lnTo>
                <a:lnTo>
                  <a:pt x="2200" y="1"/>
                </a:lnTo>
                <a:close/>
                <a:moveTo>
                  <a:pt x="2268" y="1"/>
                </a:moveTo>
                <a:lnTo>
                  <a:pt x="2234" y="1"/>
                </a:lnTo>
                <a:lnTo>
                  <a:pt x="2234" y="8"/>
                </a:lnTo>
                <a:lnTo>
                  <a:pt x="2268" y="8"/>
                </a:lnTo>
                <a:lnTo>
                  <a:pt x="2268" y="1"/>
                </a:lnTo>
                <a:close/>
                <a:moveTo>
                  <a:pt x="2336" y="1"/>
                </a:moveTo>
                <a:lnTo>
                  <a:pt x="2302" y="1"/>
                </a:lnTo>
                <a:lnTo>
                  <a:pt x="2302" y="8"/>
                </a:lnTo>
                <a:lnTo>
                  <a:pt x="2336" y="8"/>
                </a:lnTo>
                <a:lnTo>
                  <a:pt x="2336" y="1"/>
                </a:lnTo>
                <a:close/>
                <a:moveTo>
                  <a:pt x="2403" y="0"/>
                </a:moveTo>
                <a:lnTo>
                  <a:pt x="2370" y="1"/>
                </a:lnTo>
                <a:lnTo>
                  <a:pt x="2370" y="8"/>
                </a:lnTo>
                <a:lnTo>
                  <a:pt x="2403" y="6"/>
                </a:lnTo>
                <a:lnTo>
                  <a:pt x="2403" y="0"/>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6" name="Freeform 77">
            <a:extLst>
              <a:ext uri="{FF2B5EF4-FFF2-40B4-BE49-F238E27FC236}">
                <a16:creationId xmlns:a16="http://schemas.microsoft.com/office/drawing/2014/main" id="{C4EB0E9E-86A5-6808-F1E2-3429871F8E0C}"/>
              </a:ext>
            </a:extLst>
          </p:cNvPr>
          <p:cNvSpPr>
            <a:spLocks noEditPoints="1"/>
          </p:cNvSpPr>
          <p:nvPr/>
        </p:nvSpPr>
        <p:spPr bwMode="auto">
          <a:xfrm flipV="1">
            <a:off x="4807080" y="1952672"/>
            <a:ext cx="1343282" cy="224005"/>
          </a:xfrm>
          <a:custGeom>
            <a:avLst/>
            <a:gdLst>
              <a:gd name="T0" fmla="*/ 739 w 739"/>
              <a:gd name="T1" fmla="*/ 4 h 1385"/>
              <a:gd name="T2" fmla="*/ 731 w 739"/>
              <a:gd name="T3" fmla="*/ 7 h 1385"/>
              <a:gd name="T4" fmla="*/ 705 w 739"/>
              <a:gd name="T5" fmla="*/ 70 h 1385"/>
              <a:gd name="T6" fmla="*/ 714 w 739"/>
              <a:gd name="T7" fmla="*/ 36 h 1385"/>
              <a:gd name="T8" fmla="*/ 705 w 739"/>
              <a:gd name="T9" fmla="*/ 70 h 1385"/>
              <a:gd name="T10" fmla="*/ 688 w 739"/>
              <a:gd name="T11" fmla="*/ 100 h 1385"/>
              <a:gd name="T12" fmla="*/ 666 w 739"/>
              <a:gd name="T13" fmla="*/ 126 h 1385"/>
              <a:gd name="T14" fmla="*/ 641 w 739"/>
              <a:gd name="T15" fmla="*/ 190 h 1385"/>
              <a:gd name="T16" fmla="*/ 651 w 739"/>
              <a:gd name="T17" fmla="*/ 156 h 1385"/>
              <a:gd name="T18" fmla="*/ 641 w 739"/>
              <a:gd name="T19" fmla="*/ 190 h 1385"/>
              <a:gd name="T20" fmla="*/ 626 w 739"/>
              <a:gd name="T21" fmla="*/ 219 h 1385"/>
              <a:gd name="T22" fmla="*/ 604 w 739"/>
              <a:gd name="T23" fmla="*/ 246 h 1385"/>
              <a:gd name="T24" fmla="*/ 577 w 739"/>
              <a:gd name="T25" fmla="*/ 309 h 1385"/>
              <a:gd name="T26" fmla="*/ 587 w 739"/>
              <a:gd name="T27" fmla="*/ 276 h 1385"/>
              <a:gd name="T28" fmla="*/ 577 w 739"/>
              <a:gd name="T29" fmla="*/ 309 h 1385"/>
              <a:gd name="T30" fmla="*/ 562 w 739"/>
              <a:gd name="T31" fmla="*/ 339 h 1385"/>
              <a:gd name="T32" fmla="*/ 540 w 739"/>
              <a:gd name="T33" fmla="*/ 366 h 1385"/>
              <a:gd name="T34" fmla="*/ 514 w 739"/>
              <a:gd name="T35" fmla="*/ 429 h 1385"/>
              <a:gd name="T36" fmla="*/ 524 w 739"/>
              <a:gd name="T37" fmla="*/ 395 h 1385"/>
              <a:gd name="T38" fmla="*/ 514 w 739"/>
              <a:gd name="T39" fmla="*/ 429 h 1385"/>
              <a:gd name="T40" fmla="*/ 499 w 739"/>
              <a:gd name="T41" fmla="*/ 459 h 1385"/>
              <a:gd name="T42" fmla="*/ 477 w 739"/>
              <a:gd name="T43" fmla="*/ 485 h 1385"/>
              <a:gd name="T44" fmla="*/ 450 w 739"/>
              <a:gd name="T45" fmla="*/ 549 h 1385"/>
              <a:gd name="T46" fmla="*/ 460 w 739"/>
              <a:gd name="T47" fmla="*/ 515 h 1385"/>
              <a:gd name="T48" fmla="*/ 450 w 739"/>
              <a:gd name="T49" fmla="*/ 549 h 1385"/>
              <a:gd name="T50" fmla="*/ 435 w 739"/>
              <a:gd name="T51" fmla="*/ 578 h 1385"/>
              <a:gd name="T52" fmla="*/ 413 w 739"/>
              <a:gd name="T53" fmla="*/ 605 h 1385"/>
              <a:gd name="T54" fmla="*/ 387 w 739"/>
              <a:gd name="T55" fmla="*/ 668 h 1385"/>
              <a:gd name="T56" fmla="*/ 397 w 739"/>
              <a:gd name="T57" fmla="*/ 635 h 1385"/>
              <a:gd name="T58" fmla="*/ 387 w 739"/>
              <a:gd name="T59" fmla="*/ 668 h 1385"/>
              <a:gd name="T60" fmla="*/ 370 w 739"/>
              <a:gd name="T61" fmla="*/ 698 h 1385"/>
              <a:gd name="T62" fmla="*/ 350 w 739"/>
              <a:gd name="T63" fmla="*/ 725 h 1385"/>
              <a:gd name="T64" fmla="*/ 323 w 739"/>
              <a:gd name="T65" fmla="*/ 788 h 1385"/>
              <a:gd name="T66" fmla="*/ 333 w 739"/>
              <a:gd name="T67" fmla="*/ 754 h 1385"/>
              <a:gd name="T68" fmla="*/ 323 w 739"/>
              <a:gd name="T69" fmla="*/ 788 h 1385"/>
              <a:gd name="T70" fmla="*/ 308 w 739"/>
              <a:gd name="T71" fmla="*/ 817 h 1385"/>
              <a:gd name="T72" fmla="*/ 286 w 739"/>
              <a:gd name="T73" fmla="*/ 844 h 1385"/>
              <a:gd name="T74" fmla="*/ 260 w 739"/>
              <a:gd name="T75" fmla="*/ 906 h 1385"/>
              <a:gd name="T76" fmla="*/ 270 w 739"/>
              <a:gd name="T77" fmla="*/ 874 h 1385"/>
              <a:gd name="T78" fmla="*/ 260 w 739"/>
              <a:gd name="T79" fmla="*/ 906 h 1385"/>
              <a:gd name="T80" fmla="*/ 243 w 739"/>
              <a:gd name="T81" fmla="*/ 937 h 1385"/>
              <a:gd name="T82" fmla="*/ 223 w 739"/>
              <a:gd name="T83" fmla="*/ 964 h 1385"/>
              <a:gd name="T84" fmla="*/ 196 w 739"/>
              <a:gd name="T85" fmla="*/ 1026 h 1385"/>
              <a:gd name="T86" fmla="*/ 206 w 739"/>
              <a:gd name="T87" fmla="*/ 994 h 1385"/>
              <a:gd name="T88" fmla="*/ 196 w 739"/>
              <a:gd name="T89" fmla="*/ 1026 h 1385"/>
              <a:gd name="T90" fmla="*/ 181 w 739"/>
              <a:gd name="T91" fmla="*/ 1057 h 1385"/>
              <a:gd name="T92" fmla="*/ 159 w 739"/>
              <a:gd name="T93" fmla="*/ 1084 h 1385"/>
              <a:gd name="T94" fmla="*/ 133 w 739"/>
              <a:gd name="T95" fmla="*/ 1147 h 1385"/>
              <a:gd name="T96" fmla="*/ 143 w 739"/>
              <a:gd name="T97" fmla="*/ 1113 h 1385"/>
              <a:gd name="T98" fmla="*/ 133 w 739"/>
              <a:gd name="T99" fmla="*/ 1147 h 1385"/>
              <a:gd name="T100" fmla="*/ 116 w 739"/>
              <a:gd name="T101" fmla="*/ 1175 h 1385"/>
              <a:gd name="T102" fmla="*/ 94 w 739"/>
              <a:gd name="T103" fmla="*/ 1203 h 1385"/>
              <a:gd name="T104" fmla="*/ 69 w 739"/>
              <a:gd name="T105" fmla="*/ 1265 h 1385"/>
              <a:gd name="T106" fmla="*/ 79 w 739"/>
              <a:gd name="T107" fmla="*/ 1233 h 1385"/>
              <a:gd name="T108" fmla="*/ 69 w 739"/>
              <a:gd name="T109" fmla="*/ 1265 h 1385"/>
              <a:gd name="T110" fmla="*/ 54 w 739"/>
              <a:gd name="T111" fmla="*/ 1296 h 1385"/>
              <a:gd name="T112" fmla="*/ 32 w 739"/>
              <a:gd name="T113" fmla="*/ 1323 h 1385"/>
              <a:gd name="T114" fmla="*/ 6 w 739"/>
              <a:gd name="T115" fmla="*/ 1385 h 1385"/>
              <a:gd name="T116" fmla="*/ 16 w 739"/>
              <a:gd name="T117" fmla="*/ 1352 h 1385"/>
              <a:gd name="T118" fmla="*/ 6 w 739"/>
              <a:gd name="T119" fmla="*/ 1385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9" h="1385">
                <a:moveTo>
                  <a:pt x="736" y="11"/>
                </a:moveTo>
                <a:lnTo>
                  <a:pt x="739" y="4"/>
                </a:lnTo>
                <a:lnTo>
                  <a:pt x="734" y="0"/>
                </a:lnTo>
                <a:lnTo>
                  <a:pt x="731" y="7"/>
                </a:lnTo>
                <a:lnTo>
                  <a:pt x="736" y="11"/>
                </a:lnTo>
                <a:close/>
                <a:moveTo>
                  <a:pt x="705" y="70"/>
                </a:moveTo>
                <a:lnTo>
                  <a:pt x="721" y="39"/>
                </a:lnTo>
                <a:lnTo>
                  <a:pt x="714" y="36"/>
                </a:lnTo>
                <a:lnTo>
                  <a:pt x="699" y="66"/>
                </a:lnTo>
                <a:lnTo>
                  <a:pt x="705" y="70"/>
                </a:lnTo>
                <a:close/>
                <a:moveTo>
                  <a:pt x="673" y="129"/>
                </a:moveTo>
                <a:lnTo>
                  <a:pt x="688" y="100"/>
                </a:lnTo>
                <a:lnTo>
                  <a:pt x="683" y="97"/>
                </a:lnTo>
                <a:lnTo>
                  <a:pt x="666" y="126"/>
                </a:lnTo>
                <a:lnTo>
                  <a:pt x="673" y="129"/>
                </a:lnTo>
                <a:close/>
                <a:moveTo>
                  <a:pt x="641" y="190"/>
                </a:moveTo>
                <a:lnTo>
                  <a:pt x="656" y="160"/>
                </a:lnTo>
                <a:lnTo>
                  <a:pt x="651" y="156"/>
                </a:lnTo>
                <a:lnTo>
                  <a:pt x="634" y="187"/>
                </a:lnTo>
                <a:lnTo>
                  <a:pt x="641" y="190"/>
                </a:lnTo>
                <a:close/>
                <a:moveTo>
                  <a:pt x="609" y="249"/>
                </a:moveTo>
                <a:lnTo>
                  <a:pt x="626" y="219"/>
                </a:lnTo>
                <a:lnTo>
                  <a:pt x="619" y="215"/>
                </a:lnTo>
                <a:lnTo>
                  <a:pt x="604" y="246"/>
                </a:lnTo>
                <a:lnTo>
                  <a:pt x="609" y="249"/>
                </a:lnTo>
                <a:close/>
                <a:moveTo>
                  <a:pt x="577" y="309"/>
                </a:moveTo>
                <a:lnTo>
                  <a:pt x="594" y="280"/>
                </a:lnTo>
                <a:lnTo>
                  <a:pt x="587" y="276"/>
                </a:lnTo>
                <a:lnTo>
                  <a:pt x="572" y="305"/>
                </a:lnTo>
                <a:lnTo>
                  <a:pt x="577" y="309"/>
                </a:lnTo>
                <a:close/>
                <a:moveTo>
                  <a:pt x="546" y="370"/>
                </a:moveTo>
                <a:lnTo>
                  <a:pt x="562" y="339"/>
                </a:lnTo>
                <a:lnTo>
                  <a:pt x="556" y="336"/>
                </a:lnTo>
                <a:lnTo>
                  <a:pt x="540" y="366"/>
                </a:lnTo>
                <a:lnTo>
                  <a:pt x="546" y="370"/>
                </a:lnTo>
                <a:close/>
                <a:moveTo>
                  <a:pt x="514" y="429"/>
                </a:moveTo>
                <a:lnTo>
                  <a:pt x="529" y="398"/>
                </a:lnTo>
                <a:lnTo>
                  <a:pt x="524" y="395"/>
                </a:lnTo>
                <a:lnTo>
                  <a:pt x="507" y="425"/>
                </a:lnTo>
                <a:lnTo>
                  <a:pt x="514" y="429"/>
                </a:lnTo>
                <a:close/>
                <a:moveTo>
                  <a:pt x="482" y="488"/>
                </a:moveTo>
                <a:lnTo>
                  <a:pt x="499" y="459"/>
                </a:lnTo>
                <a:lnTo>
                  <a:pt x="492" y="456"/>
                </a:lnTo>
                <a:lnTo>
                  <a:pt x="477" y="485"/>
                </a:lnTo>
                <a:lnTo>
                  <a:pt x="482" y="488"/>
                </a:lnTo>
                <a:close/>
                <a:moveTo>
                  <a:pt x="450" y="549"/>
                </a:moveTo>
                <a:lnTo>
                  <a:pt x="467" y="519"/>
                </a:lnTo>
                <a:lnTo>
                  <a:pt x="460" y="515"/>
                </a:lnTo>
                <a:lnTo>
                  <a:pt x="445" y="546"/>
                </a:lnTo>
                <a:lnTo>
                  <a:pt x="450" y="549"/>
                </a:lnTo>
                <a:close/>
                <a:moveTo>
                  <a:pt x="419" y="608"/>
                </a:moveTo>
                <a:lnTo>
                  <a:pt x="435" y="578"/>
                </a:lnTo>
                <a:lnTo>
                  <a:pt x="428" y="574"/>
                </a:lnTo>
                <a:lnTo>
                  <a:pt x="413" y="605"/>
                </a:lnTo>
                <a:lnTo>
                  <a:pt x="419" y="608"/>
                </a:lnTo>
                <a:close/>
                <a:moveTo>
                  <a:pt x="387" y="668"/>
                </a:moveTo>
                <a:lnTo>
                  <a:pt x="402" y="637"/>
                </a:lnTo>
                <a:lnTo>
                  <a:pt x="397" y="635"/>
                </a:lnTo>
                <a:lnTo>
                  <a:pt x="380" y="664"/>
                </a:lnTo>
                <a:lnTo>
                  <a:pt x="387" y="668"/>
                </a:lnTo>
                <a:close/>
                <a:moveTo>
                  <a:pt x="355" y="727"/>
                </a:moveTo>
                <a:lnTo>
                  <a:pt x="370" y="698"/>
                </a:lnTo>
                <a:lnTo>
                  <a:pt x="365" y="695"/>
                </a:lnTo>
                <a:lnTo>
                  <a:pt x="350" y="725"/>
                </a:lnTo>
                <a:lnTo>
                  <a:pt x="355" y="727"/>
                </a:lnTo>
                <a:close/>
                <a:moveTo>
                  <a:pt x="323" y="788"/>
                </a:moveTo>
                <a:lnTo>
                  <a:pt x="340" y="757"/>
                </a:lnTo>
                <a:lnTo>
                  <a:pt x="333" y="754"/>
                </a:lnTo>
                <a:lnTo>
                  <a:pt x="318" y="784"/>
                </a:lnTo>
                <a:lnTo>
                  <a:pt x="323" y="788"/>
                </a:lnTo>
                <a:close/>
                <a:moveTo>
                  <a:pt x="292" y="847"/>
                </a:moveTo>
                <a:lnTo>
                  <a:pt x="308" y="817"/>
                </a:lnTo>
                <a:lnTo>
                  <a:pt x="301" y="815"/>
                </a:lnTo>
                <a:lnTo>
                  <a:pt x="286" y="844"/>
                </a:lnTo>
                <a:lnTo>
                  <a:pt x="292" y="847"/>
                </a:lnTo>
                <a:close/>
                <a:moveTo>
                  <a:pt x="260" y="906"/>
                </a:moveTo>
                <a:lnTo>
                  <a:pt x="275" y="877"/>
                </a:lnTo>
                <a:lnTo>
                  <a:pt x="270" y="874"/>
                </a:lnTo>
                <a:lnTo>
                  <a:pt x="253" y="905"/>
                </a:lnTo>
                <a:lnTo>
                  <a:pt x="260" y="906"/>
                </a:lnTo>
                <a:close/>
                <a:moveTo>
                  <a:pt x="228" y="967"/>
                </a:moveTo>
                <a:lnTo>
                  <a:pt x="243" y="937"/>
                </a:lnTo>
                <a:lnTo>
                  <a:pt x="238" y="933"/>
                </a:lnTo>
                <a:lnTo>
                  <a:pt x="223" y="964"/>
                </a:lnTo>
                <a:lnTo>
                  <a:pt x="228" y="967"/>
                </a:lnTo>
                <a:close/>
                <a:moveTo>
                  <a:pt x="196" y="1026"/>
                </a:moveTo>
                <a:lnTo>
                  <a:pt x="213" y="996"/>
                </a:lnTo>
                <a:lnTo>
                  <a:pt x="206" y="994"/>
                </a:lnTo>
                <a:lnTo>
                  <a:pt x="191" y="1023"/>
                </a:lnTo>
                <a:lnTo>
                  <a:pt x="196" y="1026"/>
                </a:lnTo>
                <a:close/>
                <a:moveTo>
                  <a:pt x="165" y="1086"/>
                </a:moveTo>
                <a:lnTo>
                  <a:pt x="181" y="1057"/>
                </a:lnTo>
                <a:lnTo>
                  <a:pt x="174" y="1054"/>
                </a:lnTo>
                <a:lnTo>
                  <a:pt x="159" y="1084"/>
                </a:lnTo>
                <a:lnTo>
                  <a:pt x="165" y="1086"/>
                </a:lnTo>
                <a:close/>
                <a:moveTo>
                  <a:pt x="133" y="1147"/>
                </a:moveTo>
                <a:lnTo>
                  <a:pt x="149" y="1116"/>
                </a:lnTo>
                <a:lnTo>
                  <a:pt x="143" y="1113"/>
                </a:lnTo>
                <a:lnTo>
                  <a:pt x="127" y="1143"/>
                </a:lnTo>
                <a:lnTo>
                  <a:pt x="133" y="1147"/>
                </a:lnTo>
                <a:close/>
                <a:moveTo>
                  <a:pt x="101" y="1206"/>
                </a:moveTo>
                <a:lnTo>
                  <a:pt x="116" y="1175"/>
                </a:lnTo>
                <a:lnTo>
                  <a:pt x="111" y="1174"/>
                </a:lnTo>
                <a:lnTo>
                  <a:pt x="94" y="1203"/>
                </a:lnTo>
                <a:lnTo>
                  <a:pt x="101" y="1206"/>
                </a:lnTo>
                <a:close/>
                <a:moveTo>
                  <a:pt x="69" y="1265"/>
                </a:moveTo>
                <a:lnTo>
                  <a:pt x="86" y="1236"/>
                </a:lnTo>
                <a:lnTo>
                  <a:pt x="79" y="1233"/>
                </a:lnTo>
                <a:lnTo>
                  <a:pt x="64" y="1263"/>
                </a:lnTo>
                <a:lnTo>
                  <a:pt x="69" y="1265"/>
                </a:lnTo>
                <a:close/>
                <a:moveTo>
                  <a:pt x="37" y="1326"/>
                </a:moveTo>
                <a:lnTo>
                  <a:pt x="54" y="1296"/>
                </a:lnTo>
                <a:lnTo>
                  <a:pt x="47" y="1292"/>
                </a:lnTo>
                <a:lnTo>
                  <a:pt x="32" y="1323"/>
                </a:lnTo>
                <a:lnTo>
                  <a:pt x="37" y="1326"/>
                </a:lnTo>
                <a:close/>
                <a:moveTo>
                  <a:pt x="6" y="1385"/>
                </a:moveTo>
                <a:lnTo>
                  <a:pt x="22" y="1355"/>
                </a:lnTo>
                <a:lnTo>
                  <a:pt x="16" y="1352"/>
                </a:lnTo>
                <a:lnTo>
                  <a:pt x="0" y="1382"/>
                </a:lnTo>
                <a:lnTo>
                  <a:pt x="6" y="1385"/>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7" name="Ovale 6">
            <a:extLst>
              <a:ext uri="{FF2B5EF4-FFF2-40B4-BE49-F238E27FC236}">
                <a16:creationId xmlns:a16="http://schemas.microsoft.com/office/drawing/2014/main" id="{A7333F18-E9E5-B989-B8DB-5FBCD3FDCF41}"/>
              </a:ext>
            </a:extLst>
          </p:cNvPr>
          <p:cNvSpPr/>
          <p:nvPr/>
        </p:nvSpPr>
        <p:spPr>
          <a:xfrm>
            <a:off x="4728086" y="1843649"/>
            <a:ext cx="170043" cy="161254"/>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Titillium Web" panose="00000500000000000000" pitchFamily="2" charset="0"/>
            </a:endParaRPr>
          </a:p>
        </p:txBody>
      </p:sp>
      <p:pic>
        <p:nvPicPr>
          <p:cNvPr id="9" name="Picture 2">
            <a:extLst>
              <a:ext uri="{FF2B5EF4-FFF2-40B4-BE49-F238E27FC236}">
                <a16:creationId xmlns:a16="http://schemas.microsoft.com/office/drawing/2014/main" id="{800CA3C2-7E94-CE49-1AB6-1725347FFD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9914" y="1225147"/>
            <a:ext cx="3524158" cy="2772000"/>
          </a:xfrm>
          <a:prstGeom prst="ellipse">
            <a:avLst/>
          </a:prstGeom>
          <a:noFill/>
          <a:ln>
            <a:solidFill>
              <a:schemeClr val="accent4"/>
            </a:solidFill>
          </a:ln>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EDB24CCC-CBA2-52EB-FFDF-29F09B2153EE}"/>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8379" y="1229689"/>
            <a:ext cx="3492000" cy="2772000"/>
          </a:xfrm>
          <a:prstGeom prst="ellipse">
            <a:avLst/>
          </a:prstGeom>
          <a:noFill/>
          <a:ln>
            <a:solidFill>
              <a:schemeClr val="accent4"/>
            </a:solidFill>
          </a:ln>
          <a:extLst>
            <a:ext uri="{909E8E84-426E-40DD-AFC4-6F175D3DCCD1}">
              <a14:hiddenFill xmlns:a14="http://schemas.microsoft.com/office/drawing/2010/main">
                <a:solidFill>
                  <a:srgbClr val="FFFFFF"/>
                </a:solidFill>
              </a14:hiddenFill>
            </a:ext>
          </a:extLst>
        </p:spPr>
      </p:pic>
      <p:grpSp>
        <p:nvGrpSpPr>
          <p:cNvPr id="11" name="Gruppo 10">
            <a:extLst>
              <a:ext uri="{FF2B5EF4-FFF2-40B4-BE49-F238E27FC236}">
                <a16:creationId xmlns:a16="http://schemas.microsoft.com/office/drawing/2014/main" id="{4BF96B9D-1D54-174F-1D03-12BFF1EB1084}"/>
              </a:ext>
            </a:extLst>
          </p:cNvPr>
          <p:cNvGrpSpPr/>
          <p:nvPr/>
        </p:nvGrpSpPr>
        <p:grpSpPr>
          <a:xfrm>
            <a:off x="7729009" y="4074138"/>
            <a:ext cx="3716338" cy="338554"/>
            <a:chOff x="4450556" y="3793431"/>
            <a:chExt cx="3716338" cy="338554"/>
          </a:xfrm>
        </p:grpSpPr>
        <p:sp>
          <p:nvSpPr>
            <p:cNvPr id="13" name="Rectangle 13">
              <a:extLst>
                <a:ext uri="{FF2B5EF4-FFF2-40B4-BE49-F238E27FC236}">
                  <a16:creationId xmlns:a16="http://schemas.microsoft.com/office/drawing/2014/main" id="{918D8BDB-6598-82CC-3D74-0A304102A11D}"/>
                </a:ext>
              </a:extLst>
            </p:cNvPr>
            <p:cNvSpPr>
              <a:spLocks noChangeArrowheads="1"/>
            </p:cNvSpPr>
            <p:nvPr/>
          </p:nvSpPr>
          <p:spPr bwMode="auto">
            <a:xfrm>
              <a:off x="4450556" y="3803651"/>
              <a:ext cx="3716338" cy="287338"/>
            </a:xfrm>
            <a:prstGeom prst="rect">
              <a:avLst/>
            </a:prstGeom>
            <a:solidFill>
              <a:srgbClr val="C8A6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sz="1600" b="1">
                <a:latin typeface="Titillium Web" panose="00000500000000000000" pitchFamily="2" charset="0"/>
              </a:endParaRPr>
            </a:p>
          </p:txBody>
        </p:sp>
        <p:sp>
          <p:nvSpPr>
            <p:cNvPr id="24" name="CasellaDiTesto 23">
              <a:extLst>
                <a:ext uri="{FF2B5EF4-FFF2-40B4-BE49-F238E27FC236}">
                  <a16:creationId xmlns:a16="http://schemas.microsoft.com/office/drawing/2014/main" id="{B1465A66-8A8B-3E4B-D954-022294776F7C}"/>
                </a:ext>
              </a:extLst>
            </p:cNvPr>
            <p:cNvSpPr txBox="1"/>
            <p:nvPr/>
          </p:nvSpPr>
          <p:spPr>
            <a:xfrm>
              <a:off x="4997450" y="3793431"/>
              <a:ext cx="2622550" cy="338554"/>
            </a:xfrm>
            <a:prstGeom prst="rect">
              <a:avLst/>
            </a:prstGeom>
            <a:noFill/>
          </p:spPr>
          <p:txBody>
            <a:bodyPr wrap="square">
              <a:spAutoFit/>
            </a:bodyPr>
            <a:lstStyle/>
            <a:p>
              <a:pPr algn="ctr"/>
              <a:r>
                <a:rPr lang="it-IT" sz="1600" b="1">
                  <a:latin typeface="Titillium Web" panose="00000500000000000000" pitchFamily="2" charset="0"/>
                </a:rPr>
                <a:t>HUB Greco Pirelli</a:t>
              </a:r>
            </a:p>
          </p:txBody>
        </p:sp>
      </p:grpSp>
      <p:sp>
        <p:nvSpPr>
          <p:cNvPr id="8" name="Freeform 68">
            <a:extLst>
              <a:ext uri="{FF2B5EF4-FFF2-40B4-BE49-F238E27FC236}">
                <a16:creationId xmlns:a16="http://schemas.microsoft.com/office/drawing/2014/main" id="{75E5D759-05A3-B373-FFA4-EBD838B82656}"/>
              </a:ext>
            </a:extLst>
          </p:cNvPr>
          <p:cNvSpPr>
            <a:spLocks/>
          </p:cNvSpPr>
          <p:nvPr/>
        </p:nvSpPr>
        <p:spPr bwMode="auto">
          <a:xfrm>
            <a:off x="1412241" y="8210744"/>
            <a:ext cx="12801600" cy="0"/>
          </a:xfrm>
          <a:custGeom>
            <a:avLst/>
            <a:gdLst>
              <a:gd name="T0" fmla="*/ 8064 w 8064"/>
              <a:gd name="T1" fmla="*/ 1688 w 8064"/>
              <a:gd name="T2" fmla="*/ 0 w 8064"/>
              <a:gd name="T3" fmla="*/ 8064 w 8064"/>
            </a:gdLst>
            <a:ahLst/>
            <a:cxnLst>
              <a:cxn ang="0">
                <a:pos x="T0" y="0"/>
              </a:cxn>
              <a:cxn ang="0">
                <a:pos x="T1" y="0"/>
              </a:cxn>
              <a:cxn ang="0">
                <a:pos x="T2" y="0"/>
              </a:cxn>
              <a:cxn ang="0">
                <a:pos x="T3" y="0"/>
              </a:cxn>
            </a:cxnLst>
            <a:rect l="0" t="0" r="r" b="b"/>
            <a:pathLst>
              <a:path w="8064">
                <a:moveTo>
                  <a:pt x="8064" y="0"/>
                </a:moveTo>
                <a:lnTo>
                  <a:pt x="1688" y="0"/>
                </a:lnTo>
                <a:lnTo>
                  <a:pt x="0" y="0"/>
                </a:lnTo>
                <a:lnTo>
                  <a:pt x="8064" y="0"/>
                </a:lnTo>
                <a:close/>
              </a:path>
            </a:pathLst>
          </a:custGeom>
          <a:solidFill>
            <a:srgbClr val="D4B9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t-IT" sz="2400">
              <a:latin typeface="Titillium Web" panose="00000500000000000000" pitchFamily="2" charset="0"/>
            </a:endParaRPr>
          </a:p>
        </p:txBody>
      </p:sp>
      <p:sp>
        <p:nvSpPr>
          <p:cNvPr id="12" name="Freeform 69">
            <a:extLst>
              <a:ext uri="{FF2B5EF4-FFF2-40B4-BE49-F238E27FC236}">
                <a16:creationId xmlns:a16="http://schemas.microsoft.com/office/drawing/2014/main" id="{171768EE-AB3F-CA20-116F-DB7D3B3A25AB}"/>
              </a:ext>
            </a:extLst>
          </p:cNvPr>
          <p:cNvSpPr>
            <a:spLocks/>
          </p:cNvSpPr>
          <p:nvPr/>
        </p:nvSpPr>
        <p:spPr bwMode="auto">
          <a:xfrm>
            <a:off x="1412241" y="8210744"/>
            <a:ext cx="12801600" cy="0"/>
          </a:xfrm>
          <a:custGeom>
            <a:avLst/>
            <a:gdLst>
              <a:gd name="T0" fmla="*/ 8064 w 8064"/>
              <a:gd name="T1" fmla="*/ 1688 w 8064"/>
              <a:gd name="T2" fmla="*/ 0 w 8064"/>
              <a:gd name="T3" fmla="*/ 8064 w 8064"/>
            </a:gdLst>
            <a:ahLst/>
            <a:cxnLst>
              <a:cxn ang="0">
                <a:pos x="T0" y="0"/>
              </a:cxn>
              <a:cxn ang="0">
                <a:pos x="T1" y="0"/>
              </a:cxn>
              <a:cxn ang="0">
                <a:pos x="T2" y="0"/>
              </a:cxn>
              <a:cxn ang="0">
                <a:pos x="T3" y="0"/>
              </a:cxn>
            </a:cxnLst>
            <a:rect l="0" t="0" r="r" b="b"/>
            <a:pathLst>
              <a:path w="8064">
                <a:moveTo>
                  <a:pt x="8064" y="0"/>
                </a:moveTo>
                <a:lnTo>
                  <a:pt x="1688" y="0"/>
                </a:lnTo>
                <a:lnTo>
                  <a:pt x="0" y="0"/>
                </a:lnTo>
                <a:lnTo>
                  <a:pt x="80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t-IT" sz="2400">
              <a:latin typeface="Titillium Web" panose="00000500000000000000" pitchFamily="2" charset="0"/>
            </a:endParaRPr>
          </a:p>
        </p:txBody>
      </p:sp>
      <p:sp>
        <p:nvSpPr>
          <p:cNvPr id="14" name="Rettangolo 13">
            <a:extLst>
              <a:ext uri="{FF2B5EF4-FFF2-40B4-BE49-F238E27FC236}">
                <a16:creationId xmlns:a16="http://schemas.microsoft.com/office/drawing/2014/main" id="{3FA6E271-CD76-8F6E-374B-EAFF56228B07}"/>
              </a:ext>
            </a:extLst>
          </p:cNvPr>
          <p:cNvSpPr/>
          <p:nvPr/>
        </p:nvSpPr>
        <p:spPr>
          <a:xfrm>
            <a:off x="2908564" y="7731138"/>
            <a:ext cx="2700000" cy="612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15" name="TextBox 43">
            <a:extLst>
              <a:ext uri="{FF2B5EF4-FFF2-40B4-BE49-F238E27FC236}">
                <a16:creationId xmlns:a16="http://schemas.microsoft.com/office/drawing/2014/main" id="{E9E48464-1F0E-B2CE-417F-84B5E3E0098E}"/>
              </a:ext>
            </a:extLst>
          </p:cNvPr>
          <p:cNvSpPr txBox="1"/>
          <p:nvPr/>
        </p:nvSpPr>
        <p:spPr>
          <a:xfrm>
            <a:off x="3043713" y="7892400"/>
            <a:ext cx="2486844"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ATTUATORI DI II LIVELLO</a:t>
            </a:r>
          </a:p>
        </p:txBody>
      </p:sp>
      <p:sp>
        <p:nvSpPr>
          <p:cNvPr id="16" name="Rettangolo 15">
            <a:extLst>
              <a:ext uri="{FF2B5EF4-FFF2-40B4-BE49-F238E27FC236}">
                <a16:creationId xmlns:a16="http://schemas.microsoft.com/office/drawing/2014/main" id="{188E2FDF-6956-7F11-BCEE-E579A62229B5}"/>
              </a:ext>
            </a:extLst>
          </p:cNvPr>
          <p:cNvSpPr/>
          <p:nvPr/>
        </p:nvSpPr>
        <p:spPr>
          <a:xfrm>
            <a:off x="2911659" y="5472383"/>
            <a:ext cx="2700000" cy="1404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17" name="TextBox 43">
            <a:extLst>
              <a:ext uri="{FF2B5EF4-FFF2-40B4-BE49-F238E27FC236}">
                <a16:creationId xmlns:a16="http://schemas.microsoft.com/office/drawing/2014/main" id="{ECD0C918-1C7D-39E6-99A2-7D2ACC0D2C1A}"/>
              </a:ext>
            </a:extLst>
          </p:cNvPr>
          <p:cNvSpPr txBox="1"/>
          <p:nvPr/>
        </p:nvSpPr>
        <p:spPr>
          <a:xfrm>
            <a:off x="2992174" y="5846734"/>
            <a:ext cx="2431493" cy="749547"/>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DESCRIZIONE DELL’INTERVENTO</a:t>
            </a:r>
          </a:p>
        </p:txBody>
      </p:sp>
      <p:sp>
        <p:nvSpPr>
          <p:cNvPr id="18" name="Rettangolo 17">
            <a:extLst>
              <a:ext uri="{FF2B5EF4-FFF2-40B4-BE49-F238E27FC236}">
                <a16:creationId xmlns:a16="http://schemas.microsoft.com/office/drawing/2014/main" id="{C1794FFA-AB8F-5E8E-21AF-53EEFA20F61E}"/>
              </a:ext>
            </a:extLst>
          </p:cNvPr>
          <p:cNvSpPr/>
          <p:nvPr/>
        </p:nvSpPr>
        <p:spPr>
          <a:xfrm>
            <a:off x="2915010" y="6955931"/>
            <a:ext cx="2700000" cy="612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19" name="TextBox 43">
            <a:extLst>
              <a:ext uri="{FF2B5EF4-FFF2-40B4-BE49-F238E27FC236}">
                <a16:creationId xmlns:a16="http://schemas.microsoft.com/office/drawing/2014/main" id="{30455FC2-48A8-FA55-8707-F22CC8477ACA}"/>
              </a:ext>
            </a:extLst>
          </p:cNvPr>
          <p:cNvSpPr txBox="1"/>
          <p:nvPr/>
        </p:nvSpPr>
        <p:spPr>
          <a:xfrm>
            <a:off x="3099064" y="7148612"/>
            <a:ext cx="2431493"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VALORI ECONOMICI</a:t>
            </a:r>
          </a:p>
        </p:txBody>
      </p:sp>
      <p:sp>
        <p:nvSpPr>
          <p:cNvPr id="20" name="Rettangolo 46">
            <a:extLst>
              <a:ext uri="{FF2B5EF4-FFF2-40B4-BE49-F238E27FC236}">
                <a16:creationId xmlns:a16="http://schemas.microsoft.com/office/drawing/2014/main" id="{5F698225-D540-5BEF-B00E-F090090A6DD9}"/>
              </a:ext>
            </a:extLst>
          </p:cNvPr>
          <p:cNvSpPr/>
          <p:nvPr/>
        </p:nvSpPr>
        <p:spPr>
          <a:xfrm>
            <a:off x="5724175" y="6979636"/>
            <a:ext cx="9085550"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just" defTabSz="640080">
              <a:buFont typeface="Wingdings" panose="05000000000000000000" pitchFamily="2" charset="2"/>
              <a:buChar char="q"/>
              <a:defRPr/>
            </a:pPr>
            <a:r>
              <a:rPr lang="it-IT" sz="2000" b="1">
                <a:solidFill>
                  <a:schemeClr val="tx1"/>
                </a:solidFill>
                <a:latin typeface="Titillium Web" panose="00000500000000000000" pitchFamily="2" charset="0"/>
              </a:rPr>
              <a:t>Valore finanziato: </a:t>
            </a:r>
            <a:r>
              <a:rPr lang="en-US" sz="2000">
                <a:solidFill>
                  <a:srgbClr val="000000"/>
                </a:solidFill>
                <a:latin typeface="Titillium Web" panose="00000500000000000000" pitchFamily="2" charset="0"/>
              </a:rPr>
              <a:t>11.360.291,00 €</a:t>
            </a:r>
            <a:endParaRPr lang="it-IT" sz="2000">
              <a:solidFill>
                <a:schemeClr val="tx1"/>
              </a:solidFill>
              <a:latin typeface="Titillium Web" panose="00000500000000000000" pitchFamily="2" charset="0"/>
            </a:endParaRPr>
          </a:p>
        </p:txBody>
      </p:sp>
      <p:sp>
        <p:nvSpPr>
          <p:cNvPr id="21" name="Rettangolo 46">
            <a:extLst>
              <a:ext uri="{FF2B5EF4-FFF2-40B4-BE49-F238E27FC236}">
                <a16:creationId xmlns:a16="http://schemas.microsoft.com/office/drawing/2014/main" id="{47D40EC2-E71B-9DE6-065E-B994E338E7EC}"/>
              </a:ext>
            </a:extLst>
          </p:cNvPr>
          <p:cNvSpPr/>
          <p:nvPr/>
        </p:nvSpPr>
        <p:spPr>
          <a:xfrm>
            <a:off x="5731185" y="5497871"/>
            <a:ext cx="9052036" cy="1368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1900">
                <a:solidFill>
                  <a:schemeClr val="tx1"/>
                </a:solidFill>
                <a:latin typeface="Titillium Web" panose="00000500000000000000" pitchFamily="2" charset="0"/>
              </a:rPr>
              <a:t>Riqualificazione di nodi di interscambio intermodali e miglioramento dell’accessibilità di stazioni della Metro linee 1 e 2, in collaborazione con ATM, RFI e Ferrovie Nord per agevolare l’interconnessione tra l’area periferica ed il resto della città incentivando l’uso di treni e metro anche da parte delle fasce più vulnerabili della popolazione.</a:t>
            </a:r>
            <a:endParaRPr lang="en-US" sz="1900" b="1">
              <a:solidFill>
                <a:schemeClr val="tx1"/>
              </a:solidFill>
              <a:highlight>
                <a:srgbClr val="FFFF00"/>
              </a:highlight>
              <a:latin typeface="Titillium Web" panose="00000500000000000000" pitchFamily="2" charset="0"/>
            </a:endParaRPr>
          </a:p>
        </p:txBody>
      </p:sp>
      <p:sp>
        <p:nvSpPr>
          <p:cNvPr id="22" name="Rettangolo 46">
            <a:extLst>
              <a:ext uri="{FF2B5EF4-FFF2-40B4-BE49-F238E27FC236}">
                <a16:creationId xmlns:a16="http://schemas.microsoft.com/office/drawing/2014/main" id="{25CD2B19-A569-FAC3-D158-2DB703EBCF90}"/>
              </a:ext>
            </a:extLst>
          </p:cNvPr>
          <p:cNvSpPr/>
          <p:nvPr/>
        </p:nvSpPr>
        <p:spPr>
          <a:xfrm>
            <a:off x="5731185" y="8478432"/>
            <a:ext cx="2656644"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2000" b="1" err="1">
                <a:solidFill>
                  <a:schemeClr val="tx1"/>
                </a:solidFill>
                <a:latin typeface="Titillium Web" panose="00000500000000000000" pitchFamily="2" charset="0"/>
              </a:rPr>
              <a:t>Prog</a:t>
            </a:r>
            <a:r>
              <a:rPr lang="it-IT" sz="2000" b="1">
                <a:solidFill>
                  <a:schemeClr val="tx1"/>
                </a:solidFill>
                <a:latin typeface="Titillium Web" panose="00000500000000000000" pitchFamily="2" charset="0"/>
              </a:rPr>
              <a:t>. post agg. (AIC – AQ)</a:t>
            </a:r>
          </a:p>
        </p:txBody>
      </p:sp>
      <p:sp>
        <p:nvSpPr>
          <p:cNvPr id="23" name="Rettangolo 46">
            <a:extLst>
              <a:ext uri="{FF2B5EF4-FFF2-40B4-BE49-F238E27FC236}">
                <a16:creationId xmlns:a16="http://schemas.microsoft.com/office/drawing/2014/main" id="{0C30EF0B-06BF-6257-2E83-7FA8774E0F49}"/>
              </a:ext>
            </a:extLst>
          </p:cNvPr>
          <p:cNvSpPr/>
          <p:nvPr/>
        </p:nvSpPr>
        <p:spPr>
          <a:xfrm>
            <a:off x="5724175" y="7729034"/>
            <a:ext cx="9085550"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2000" b="1">
                <a:solidFill>
                  <a:schemeClr val="tx1"/>
                </a:solidFill>
                <a:latin typeface="Titillium Web" panose="00000500000000000000" pitchFamily="2" charset="0"/>
              </a:rPr>
              <a:t>RFI</a:t>
            </a:r>
            <a:endParaRPr lang="en-US" sz="2000" b="1">
              <a:solidFill>
                <a:schemeClr val="tx1"/>
              </a:solidFill>
              <a:latin typeface="Titillium Web" panose="00000500000000000000" pitchFamily="2" charset="0"/>
            </a:endParaRPr>
          </a:p>
        </p:txBody>
      </p:sp>
      <p:pic>
        <p:nvPicPr>
          <p:cNvPr id="28" name="Immagine 27" descr="Immagine che contiene clipart, Elementi grafici, cartone animato, design&#10;&#10;Descrizione generata automaticamente">
            <a:extLst>
              <a:ext uri="{FF2B5EF4-FFF2-40B4-BE49-F238E27FC236}">
                <a16:creationId xmlns:a16="http://schemas.microsoft.com/office/drawing/2014/main" id="{38047F33-BC23-B472-11BC-8B5FF5BEF1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7428" y="7807275"/>
            <a:ext cx="533759" cy="533759"/>
          </a:xfrm>
          <a:prstGeom prst="rect">
            <a:avLst/>
          </a:prstGeom>
        </p:spPr>
      </p:pic>
      <p:pic>
        <p:nvPicPr>
          <p:cNvPr id="43" name="Immagine 42" descr="Immagine che contiene schermata, Elementi grafici, clipart, design&#10;&#10;Descrizione generata automaticamente">
            <a:extLst>
              <a:ext uri="{FF2B5EF4-FFF2-40B4-BE49-F238E27FC236}">
                <a16:creationId xmlns:a16="http://schemas.microsoft.com/office/drawing/2014/main" id="{6B224EDF-FE83-F0EE-4708-E7A49210CE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7088" y="5892513"/>
            <a:ext cx="533900" cy="533900"/>
          </a:xfrm>
          <a:prstGeom prst="rect">
            <a:avLst/>
          </a:prstGeom>
        </p:spPr>
      </p:pic>
      <p:pic>
        <p:nvPicPr>
          <p:cNvPr id="44" name="Immagine 43" descr="Immagine che contiene schermata, Elementi grafici, cartone animato, design&#10;&#10;Descrizione generata automaticamente">
            <a:extLst>
              <a:ext uri="{FF2B5EF4-FFF2-40B4-BE49-F238E27FC236}">
                <a16:creationId xmlns:a16="http://schemas.microsoft.com/office/drawing/2014/main" id="{B51AB66E-4777-8ED7-1906-8494123D1F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0618" y="6995051"/>
            <a:ext cx="533759" cy="533759"/>
          </a:xfrm>
          <a:prstGeom prst="rect">
            <a:avLst/>
          </a:prstGeom>
        </p:spPr>
      </p:pic>
      <p:sp>
        <p:nvSpPr>
          <p:cNvPr id="49" name="Rettangolo 48">
            <a:extLst>
              <a:ext uri="{FF2B5EF4-FFF2-40B4-BE49-F238E27FC236}">
                <a16:creationId xmlns:a16="http://schemas.microsoft.com/office/drawing/2014/main" id="{8E701D67-2995-F621-2132-2F33F478586C}"/>
              </a:ext>
            </a:extLst>
          </p:cNvPr>
          <p:cNvSpPr/>
          <p:nvPr/>
        </p:nvSpPr>
        <p:spPr>
          <a:xfrm>
            <a:off x="9079099" y="8474936"/>
            <a:ext cx="2700000" cy="648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50" name="TextBox 43">
            <a:extLst>
              <a:ext uri="{FF2B5EF4-FFF2-40B4-BE49-F238E27FC236}">
                <a16:creationId xmlns:a16="http://schemas.microsoft.com/office/drawing/2014/main" id="{5550E99F-15B6-7A84-8D3E-5B25E7E7E074}"/>
              </a:ext>
            </a:extLst>
          </p:cNvPr>
          <p:cNvSpPr txBox="1"/>
          <p:nvPr/>
        </p:nvSpPr>
        <p:spPr>
          <a:xfrm>
            <a:off x="9237657" y="8684849"/>
            <a:ext cx="2382884"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CANTIERE</a:t>
            </a:r>
          </a:p>
        </p:txBody>
      </p:sp>
      <p:sp>
        <p:nvSpPr>
          <p:cNvPr id="52" name="Rettangolo 46">
            <a:extLst>
              <a:ext uri="{FF2B5EF4-FFF2-40B4-BE49-F238E27FC236}">
                <a16:creationId xmlns:a16="http://schemas.microsoft.com/office/drawing/2014/main" id="{E06A95A5-7194-EB5E-0C5F-96246CB5A7CE}"/>
              </a:ext>
            </a:extLst>
          </p:cNvPr>
          <p:cNvSpPr/>
          <p:nvPr/>
        </p:nvSpPr>
        <p:spPr>
          <a:xfrm>
            <a:off x="11986244" y="8484787"/>
            <a:ext cx="2823481"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2000" b="1">
                <a:solidFill>
                  <a:schemeClr val="tx1"/>
                </a:solidFill>
                <a:latin typeface="Titillium Web" panose="00000500000000000000" pitchFamily="2" charset="0"/>
              </a:rPr>
              <a:t>Da avviare</a:t>
            </a:r>
            <a:endParaRPr lang="en-US" sz="2000" b="1">
              <a:solidFill>
                <a:schemeClr val="tx1"/>
              </a:solidFill>
              <a:latin typeface="Titillium Web" panose="00000500000000000000" pitchFamily="2" charset="0"/>
            </a:endParaRPr>
          </a:p>
        </p:txBody>
      </p:sp>
      <p:pic>
        <p:nvPicPr>
          <p:cNvPr id="53" name="Immagine 52" descr="Immagine che contiene cono, Carattere, design&#10;&#10;Descrizione generata automaticamente">
            <a:extLst>
              <a:ext uri="{FF2B5EF4-FFF2-40B4-BE49-F238E27FC236}">
                <a16:creationId xmlns:a16="http://schemas.microsoft.com/office/drawing/2014/main" id="{9CE0AED1-24F2-9589-D45D-5A82B68C60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85087" y="8555401"/>
            <a:ext cx="479272" cy="479272"/>
          </a:xfrm>
          <a:prstGeom prst="rect">
            <a:avLst/>
          </a:prstGeom>
        </p:spPr>
      </p:pic>
      <p:sp>
        <p:nvSpPr>
          <p:cNvPr id="54" name="Rettangolo 53">
            <a:extLst>
              <a:ext uri="{FF2B5EF4-FFF2-40B4-BE49-F238E27FC236}">
                <a16:creationId xmlns:a16="http://schemas.microsoft.com/office/drawing/2014/main" id="{01E58C0A-50CB-6B9D-B1E8-07F494D100EA}"/>
              </a:ext>
            </a:extLst>
          </p:cNvPr>
          <p:cNvSpPr/>
          <p:nvPr/>
        </p:nvSpPr>
        <p:spPr>
          <a:xfrm>
            <a:off x="2908564" y="8466787"/>
            <a:ext cx="2700000" cy="648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pic>
        <p:nvPicPr>
          <p:cNvPr id="55" name="Immagine 54" descr="Immagine che contiene schermata, Elementi grafici, grafica, Carattere&#10;&#10;Descrizione generata automaticamente">
            <a:extLst>
              <a:ext uri="{FF2B5EF4-FFF2-40B4-BE49-F238E27FC236}">
                <a16:creationId xmlns:a16="http://schemas.microsoft.com/office/drawing/2014/main" id="{04D5F854-D51F-7A2C-F272-CE4AAFED18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22490" y="8582754"/>
            <a:ext cx="419280" cy="419280"/>
          </a:xfrm>
          <a:prstGeom prst="rect">
            <a:avLst/>
          </a:prstGeom>
        </p:spPr>
      </p:pic>
      <p:sp>
        <p:nvSpPr>
          <p:cNvPr id="56" name="TextBox 43">
            <a:extLst>
              <a:ext uri="{FF2B5EF4-FFF2-40B4-BE49-F238E27FC236}">
                <a16:creationId xmlns:a16="http://schemas.microsoft.com/office/drawing/2014/main" id="{9A5AEFC8-0314-0A54-98F1-CBC86F8C0505}"/>
              </a:ext>
            </a:extLst>
          </p:cNvPr>
          <p:cNvSpPr txBox="1"/>
          <p:nvPr/>
        </p:nvSpPr>
        <p:spPr>
          <a:xfrm>
            <a:off x="3011745" y="8679356"/>
            <a:ext cx="2382884"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STATUS INTERVENTO</a:t>
            </a:r>
          </a:p>
        </p:txBody>
      </p:sp>
      <p:pic>
        <p:nvPicPr>
          <p:cNvPr id="26" name="Google Shape;120;p1">
            <a:extLst>
              <a:ext uri="{FF2B5EF4-FFF2-40B4-BE49-F238E27FC236}">
                <a16:creationId xmlns:a16="http://schemas.microsoft.com/office/drawing/2014/main" id="{A2581F80-ADB4-D1BF-260E-EB9C2388EFBD}"/>
              </a:ext>
            </a:extLst>
          </p:cNvPr>
          <p:cNvPicPr preferRelativeResize="0"/>
          <p:nvPr/>
        </p:nvPicPr>
        <p:blipFill rotWithShape="1">
          <a:blip r:embed="rId10">
            <a:alphaModFix/>
          </a:blip>
          <a:srcRect/>
          <a:stretch/>
        </p:blipFill>
        <p:spPr>
          <a:xfrm>
            <a:off x="15209116" y="223170"/>
            <a:ext cx="1616428" cy="908617"/>
          </a:xfrm>
          <a:prstGeom prst="rect">
            <a:avLst/>
          </a:prstGeom>
          <a:noFill/>
          <a:ln>
            <a:noFill/>
          </a:ln>
        </p:spPr>
      </p:pic>
      <p:sp>
        <p:nvSpPr>
          <p:cNvPr id="27" name="Segnaposto numero diapositiva 2">
            <a:extLst>
              <a:ext uri="{FF2B5EF4-FFF2-40B4-BE49-F238E27FC236}">
                <a16:creationId xmlns:a16="http://schemas.microsoft.com/office/drawing/2014/main" id="{DE9040AB-D798-BEFF-2EFD-A2A52D7ABA7C}"/>
              </a:ext>
            </a:extLst>
          </p:cNvPr>
          <p:cNvSpPr txBox="1">
            <a:spLocks/>
          </p:cNvSpPr>
          <p:nvPr/>
        </p:nvSpPr>
        <p:spPr>
          <a:xfrm>
            <a:off x="12862981" y="9022968"/>
            <a:ext cx="3840480" cy="511175"/>
          </a:xfrm>
          <a:prstGeom prst="rect">
            <a:avLst/>
          </a:prstGeom>
        </p:spPr>
        <p:txBody>
          <a:bodyPr vert="horz" lIns="91440" tIns="45720" rIns="91440" bIns="45720" rtlCol="0" anchor="ctr"/>
          <a:lstStyle>
            <a:defPPr>
              <a:defRPr lang="en-US"/>
            </a:defPPr>
            <a:lvl1pPr marL="0" algn="r" defTabSz="457200" rtl="0" eaLnBrk="1" latinLnBrk="0" hangingPunct="1">
              <a:defRPr sz="1155" kern="1200">
                <a:solidFill>
                  <a:schemeClr val="tx1">
                    <a:tint val="75000"/>
                  </a:schemeClr>
                </a:solidFill>
                <a:latin typeface="Titillium Web"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E64E33-F4D1-9045-8634-9E2D4E4CE3B0}" type="slidenum">
              <a:rPr lang="it-IT" sz="1800" b="1" smtClean="0">
                <a:solidFill>
                  <a:schemeClr val="tx1"/>
                </a:solidFill>
                <a:latin typeface="Titillium Web" panose="00000500000000000000" pitchFamily="2" charset="0"/>
              </a:rPr>
              <a:pPr/>
              <a:t>11</a:t>
            </a:fld>
            <a:endParaRPr lang="it-IT" sz="1800" b="1">
              <a:solidFill>
                <a:schemeClr val="tx1"/>
              </a:solidFill>
              <a:latin typeface="Titillium Web" panose="00000500000000000000" pitchFamily="2" charset="0"/>
            </a:endParaRPr>
          </a:p>
        </p:txBody>
      </p:sp>
    </p:spTree>
    <p:extLst>
      <p:ext uri="{BB962C8B-B14F-4D97-AF65-F5344CB8AC3E}">
        <p14:creationId xmlns:p14="http://schemas.microsoft.com/office/powerpoint/2010/main" val="1805802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CasellaDiTesto 58">
            <a:extLst>
              <a:ext uri="{FF2B5EF4-FFF2-40B4-BE49-F238E27FC236}">
                <a16:creationId xmlns:a16="http://schemas.microsoft.com/office/drawing/2014/main" id="{F4A41157-EAF4-A87B-9547-6FD42AE95236}"/>
              </a:ext>
            </a:extLst>
          </p:cNvPr>
          <p:cNvSpPr txBox="1"/>
          <p:nvPr/>
        </p:nvSpPr>
        <p:spPr>
          <a:xfrm>
            <a:off x="1991517" y="1025971"/>
            <a:ext cx="13139412" cy="3610800"/>
          </a:xfrm>
          <a:prstGeom prst="rect">
            <a:avLst/>
          </a:prstGeom>
          <a:solidFill>
            <a:schemeClr val="bg1">
              <a:lumMod val="95000"/>
            </a:schemeClr>
          </a:solidFill>
        </p:spPr>
        <p:txBody>
          <a:bodyPr wrap="square" rtlCol="0">
            <a:spAutoFit/>
          </a:bodyPr>
          <a:lstStyle/>
          <a:p>
            <a:endParaRPr lang="en-US">
              <a:latin typeface="Titillium Web" panose="00000500000000000000" pitchFamily="2" charset="0"/>
            </a:endParaRPr>
          </a:p>
        </p:txBody>
      </p:sp>
      <p:sp>
        <p:nvSpPr>
          <p:cNvPr id="123" name="CasellaDiTesto 122">
            <a:extLst>
              <a:ext uri="{FF2B5EF4-FFF2-40B4-BE49-F238E27FC236}">
                <a16:creationId xmlns:a16="http://schemas.microsoft.com/office/drawing/2014/main" id="{4C158CBD-1129-45F0-A853-FE455C36A345}"/>
              </a:ext>
            </a:extLst>
          </p:cNvPr>
          <p:cNvSpPr txBox="1"/>
          <p:nvPr/>
        </p:nvSpPr>
        <p:spPr>
          <a:xfrm>
            <a:off x="1152953" y="4703035"/>
            <a:ext cx="14073778" cy="707886"/>
          </a:xfrm>
          <a:prstGeom prst="rect">
            <a:avLst/>
          </a:prstGeom>
          <a:solidFill>
            <a:schemeClr val="bg1"/>
          </a:solidFill>
          <a:ln w="38100">
            <a:noFill/>
          </a:ln>
        </p:spPr>
        <p:txBody>
          <a:bodyPr wrap="square">
            <a:spAutoFit/>
          </a:bodyPr>
          <a:lstStyle/>
          <a:p>
            <a:pPr algn="ctr"/>
            <a:r>
              <a:rPr lang="it-IT" sz="2000" b="1">
                <a:latin typeface="Titillium Web" panose="00000500000000000000" pitchFamily="2" charset="0"/>
              </a:rPr>
              <a:t>M5 INCLUSIONE E COESIONE - C2 INFRASTRUTTURE SOCIALI, FAMIGLIE, COMUNITA’ E ETERZO SETTORE - INV.2.2 PIANI URBANI INTEGRATI</a:t>
            </a:r>
          </a:p>
        </p:txBody>
      </p:sp>
      <p:sp>
        <p:nvSpPr>
          <p:cNvPr id="58" name="Freeform 91">
            <a:extLst>
              <a:ext uri="{FF2B5EF4-FFF2-40B4-BE49-F238E27FC236}">
                <a16:creationId xmlns:a16="http://schemas.microsoft.com/office/drawing/2014/main" id="{6EAC942B-ABEF-A61C-B592-80FFEEE46115}"/>
              </a:ext>
            </a:extLst>
          </p:cNvPr>
          <p:cNvSpPr>
            <a:spLocks/>
          </p:cNvSpPr>
          <p:nvPr/>
        </p:nvSpPr>
        <p:spPr bwMode="auto">
          <a:xfrm>
            <a:off x="1057151" y="8193"/>
            <a:ext cx="14073778" cy="429955"/>
          </a:xfrm>
          <a:custGeom>
            <a:avLst/>
            <a:gdLst>
              <a:gd name="T0" fmla="*/ 6312 w 6312"/>
              <a:gd name="T1" fmla="*/ 298 h 298"/>
              <a:gd name="T2" fmla="*/ 6312 w 6312"/>
              <a:gd name="T3" fmla="*/ 296 h 298"/>
              <a:gd name="T4" fmla="*/ 0 w 6312"/>
              <a:gd name="T5" fmla="*/ 296 h 298"/>
              <a:gd name="T6" fmla="*/ 0 w 6312"/>
              <a:gd name="T7" fmla="*/ 2 h 298"/>
              <a:gd name="T8" fmla="*/ 6310 w 6312"/>
              <a:gd name="T9" fmla="*/ 2 h 298"/>
              <a:gd name="T10" fmla="*/ 6310 w 6312"/>
              <a:gd name="T11" fmla="*/ 298 h 298"/>
              <a:gd name="T12" fmla="*/ 6312 w 6312"/>
              <a:gd name="T13" fmla="*/ 298 h 298"/>
              <a:gd name="T14" fmla="*/ 6312 w 6312"/>
              <a:gd name="T15" fmla="*/ 296 h 298"/>
              <a:gd name="T16" fmla="*/ 6312 w 6312"/>
              <a:gd name="T17" fmla="*/ 298 h 298"/>
              <a:gd name="T18" fmla="*/ 6312 w 6312"/>
              <a:gd name="T19" fmla="*/ 298 h 298"/>
              <a:gd name="T20" fmla="*/ 6312 w 6312"/>
              <a:gd name="T21" fmla="*/ 0 h 298"/>
              <a:gd name="T22" fmla="*/ 0 w 6312"/>
              <a:gd name="T23" fmla="*/ 0 h 298"/>
              <a:gd name="T24" fmla="*/ 0 w 6312"/>
              <a:gd name="T25" fmla="*/ 298 h 298"/>
              <a:gd name="T26" fmla="*/ 6312 w 6312"/>
              <a:gd name="T27" fmla="*/ 298 h 298"/>
              <a:gd name="T28" fmla="*/ 6312 w 6312"/>
              <a:gd name="T29" fmla="*/ 298 h 298"/>
              <a:gd name="T30" fmla="*/ 6312 w 6312"/>
              <a:gd name="T31"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12" h="298">
                <a:moveTo>
                  <a:pt x="6312" y="298"/>
                </a:moveTo>
                <a:lnTo>
                  <a:pt x="6312" y="296"/>
                </a:lnTo>
                <a:lnTo>
                  <a:pt x="0" y="296"/>
                </a:lnTo>
                <a:lnTo>
                  <a:pt x="0" y="2"/>
                </a:lnTo>
                <a:lnTo>
                  <a:pt x="6310" y="2"/>
                </a:lnTo>
                <a:lnTo>
                  <a:pt x="6310" y="298"/>
                </a:lnTo>
                <a:lnTo>
                  <a:pt x="6312" y="298"/>
                </a:lnTo>
                <a:lnTo>
                  <a:pt x="6312" y="296"/>
                </a:lnTo>
                <a:lnTo>
                  <a:pt x="6312" y="298"/>
                </a:lnTo>
                <a:lnTo>
                  <a:pt x="6312" y="298"/>
                </a:lnTo>
                <a:lnTo>
                  <a:pt x="6312" y="0"/>
                </a:lnTo>
                <a:lnTo>
                  <a:pt x="0" y="0"/>
                </a:lnTo>
                <a:lnTo>
                  <a:pt x="0" y="298"/>
                </a:lnTo>
                <a:lnTo>
                  <a:pt x="6312" y="298"/>
                </a:lnTo>
                <a:lnTo>
                  <a:pt x="6312" y="298"/>
                </a:lnTo>
                <a:lnTo>
                  <a:pt x="6312" y="298"/>
                </a:lnTo>
                <a:close/>
              </a:path>
            </a:pathLst>
          </a:custGeom>
          <a:noFill/>
          <a:ln>
            <a:noFill/>
          </a:ln>
        </p:spPr>
        <p:style>
          <a:lnRef idx="0">
            <a:scrgbClr r="0" g="0" b="0"/>
          </a:lnRef>
          <a:fillRef idx="0">
            <a:scrgbClr r="0" g="0" b="0"/>
          </a:fillRef>
          <a:effectRef idx="0">
            <a:scrgbClr r="0" g="0" b="0"/>
          </a:effectRef>
          <a:fontRef idx="minor">
            <a:schemeClr val="accent2"/>
          </a:fontRef>
        </p:style>
        <p:txBody>
          <a:bodyPr vert="horz" wrap="square" lIns="91440" tIns="45720" rIns="91440" bIns="45720" numCol="1" anchor="t" anchorCtr="0" compatLnSpc="1">
            <a:prstTxWarp prst="textNoShape">
              <a:avLst/>
            </a:prstTxWarp>
          </a:bodyPr>
          <a:lstStyle/>
          <a:p>
            <a:r>
              <a:rPr lang="it-IT" sz="3200" b="1">
                <a:solidFill>
                  <a:schemeClr val="tx1"/>
                </a:solidFill>
                <a:latin typeface="Titillium Web" panose="00000500000000000000" pitchFamily="2" charset="0"/>
              </a:rPr>
              <a:t>RFI - Interventi per stazione di Milano Porta Garibaldi – Interventi di riqualificazione di Piazza Sigmund Freud Lotto 3A (6/14)</a:t>
            </a:r>
          </a:p>
        </p:txBody>
      </p:sp>
      <p:pic>
        <p:nvPicPr>
          <p:cNvPr id="8" name="Immagine 7">
            <a:extLst>
              <a:ext uri="{FF2B5EF4-FFF2-40B4-BE49-F238E27FC236}">
                <a16:creationId xmlns:a16="http://schemas.microsoft.com/office/drawing/2014/main" id="{B9A9C3C9-5B90-E6D8-1E21-BA0A960B0BCD}"/>
              </a:ext>
            </a:extLst>
          </p:cNvPr>
          <p:cNvPicPr>
            <a:picLocks noChangeAspect="1"/>
          </p:cNvPicPr>
          <p:nvPr/>
        </p:nvPicPr>
        <p:blipFill rotWithShape="1">
          <a:blip r:embed="rId3">
            <a:extLst>
              <a:ext uri="{28A0092B-C50C-407E-A947-70E740481C1C}">
                <a14:useLocalDpi xmlns:a14="http://schemas.microsoft.com/office/drawing/2010/main" val="0"/>
              </a:ext>
            </a:extLst>
          </a:blip>
          <a:srcRect t="9685" b="11158"/>
          <a:stretch/>
        </p:blipFill>
        <p:spPr>
          <a:xfrm>
            <a:off x="3126399" y="1262186"/>
            <a:ext cx="2772001" cy="2835031"/>
          </a:xfrm>
          <a:prstGeom prst="rect">
            <a:avLst/>
          </a:prstGeom>
        </p:spPr>
      </p:pic>
      <p:sp>
        <p:nvSpPr>
          <p:cNvPr id="11" name="Rectangle 7">
            <a:extLst>
              <a:ext uri="{FF2B5EF4-FFF2-40B4-BE49-F238E27FC236}">
                <a16:creationId xmlns:a16="http://schemas.microsoft.com/office/drawing/2014/main" id="{77677C2B-0421-E992-6C63-310FAC9C2A3C}"/>
              </a:ext>
            </a:extLst>
          </p:cNvPr>
          <p:cNvSpPr>
            <a:spLocks noChangeArrowheads="1"/>
          </p:cNvSpPr>
          <p:nvPr/>
        </p:nvSpPr>
        <p:spPr bwMode="auto">
          <a:xfrm>
            <a:off x="3852792" y="1058863"/>
            <a:ext cx="11255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13" name="Rectangle 14">
            <a:extLst>
              <a:ext uri="{FF2B5EF4-FFF2-40B4-BE49-F238E27FC236}">
                <a16:creationId xmlns:a16="http://schemas.microsoft.com/office/drawing/2014/main" id="{9E0D3132-A2EF-1735-5832-95A497A64CBA}"/>
              </a:ext>
            </a:extLst>
          </p:cNvPr>
          <p:cNvSpPr>
            <a:spLocks noChangeArrowheads="1"/>
          </p:cNvSpPr>
          <p:nvPr/>
        </p:nvSpPr>
        <p:spPr bwMode="auto">
          <a:xfrm>
            <a:off x="7592942" y="3484563"/>
            <a:ext cx="371633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14" name="Freeform 22">
            <a:extLst>
              <a:ext uri="{FF2B5EF4-FFF2-40B4-BE49-F238E27FC236}">
                <a16:creationId xmlns:a16="http://schemas.microsoft.com/office/drawing/2014/main" id="{A0460281-234D-2C12-2D9B-479E7A0BA8C8}"/>
              </a:ext>
            </a:extLst>
          </p:cNvPr>
          <p:cNvSpPr>
            <a:spLocks noEditPoints="1"/>
          </p:cNvSpPr>
          <p:nvPr/>
        </p:nvSpPr>
        <p:spPr bwMode="auto">
          <a:xfrm>
            <a:off x="7430775" y="1272066"/>
            <a:ext cx="3887788" cy="28575"/>
          </a:xfrm>
          <a:custGeom>
            <a:avLst/>
            <a:gdLst>
              <a:gd name="T0" fmla="*/ 2449 w 2449"/>
              <a:gd name="T1" fmla="*/ 12 h 18"/>
              <a:gd name="T2" fmla="*/ 2370 w 2449"/>
              <a:gd name="T3" fmla="*/ 18 h 18"/>
              <a:gd name="T4" fmla="*/ 2370 w 2449"/>
              <a:gd name="T5" fmla="*/ 12 h 18"/>
              <a:gd name="T6" fmla="*/ 2336 w 2449"/>
              <a:gd name="T7" fmla="*/ 18 h 18"/>
              <a:gd name="T8" fmla="*/ 2302 w 2449"/>
              <a:gd name="T9" fmla="*/ 18 h 18"/>
              <a:gd name="T10" fmla="*/ 2268 w 2449"/>
              <a:gd name="T11" fmla="*/ 10 h 18"/>
              <a:gd name="T12" fmla="*/ 2167 w 2449"/>
              <a:gd name="T13" fmla="*/ 17 h 18"/>
              <a:gd name="T14" fmla="*/ 2167 w 2449"/>
              <a:gd name="T15" fmla="*/ 10 h 18"/>
              <a:gd name="T16" fmla="*/ 2133 w 2449"/>
              <a:gd name="T17" fmla="*/ 17 h 18"/>
              <a:gd name="T18" fmla="*/ 2099 w 2449"/>
              <a:gd name="T19" fmla="*/ 17 h 18"/>
              <a:gd name="T20" fmla="*/ 2065 w 2449"/>
              <a:gd name="T21" fmla="*/ 10 h 18"/>
              <a:gd name="T22" fmla="*/ 1964 w 2449"/>
              <a:gd name="T23" fmla="*/ 15 h 18"/>
              <a:gd name="T24" fmla="*/ 1964 w 2449"/>
              <a:gd name="T25" fmla="*/ 8 h 18"/>
              <a:gd name="T26" fmla="*/ 1930 w 2449"/>
              <a:gd name="T27" fmla="*/ 15 h 18"/>
              <a:gd name="T28" fmla="*/ 1896 w 2449"/>
              <a:gd name="T29" fmla="*/ 15 h 18"/>
              <a:gd name="T30" fmla="*/ 1862 w 2449"/>
              <a:gd name="T31" fmla="*/ 8 h 18"/>
              <a:gd name="T32" fmla="*/ 1761 w 2449"/>
              <a:gd name="T33" fmla="*/ 15 h 18"/>
              <a:gd name="T34" fmla="*/ 1761 w 2449"/>
              <a:gd name="T35" fmla="*/ 8 h 18"/>
              <a:gd name="T36" fmla="*/ 1727 w 2449"/>
              <a:gd name="T37" fmla="*/ 15 h 18"/>
              <a:gd name="T38" fmla="*/ 1693 w 2449"/>
              <a:gd name="T39" fmla="*/ 15 h 18"/>
              <a:gd name="T40" fmla="*/ 1659 w 2449"/>
              <a:gd name="T41" fmla="*/ 8 h 18"/>
              <a:gd name="T42" fmla="*/ 1557 w 2449"/>
              <a:gd name="T43" fmla="*/ 13 h 18"/>
              <a:gd name="T44" fmla="*/ 1557 w 2449"/>
              <a:gd name="T45" fmla="*/ 6 h 18"/>
              <a:gd name="T46" fmla="*/ 1524 w 2449"/>
              <a:gd name="T47" fmla="*/ 13 h 18"/>
              <a:gd name="T48" fmla="*/ 1490 w 2449"/>
              <a:gd name="T49" fmla="*/ 13 h 18"/>
              <a:gd name="T50" fmla="*/ 1456 w 2449"/>
              <a:gd name="T51" fmla="*/ 6 h 18"/>
              <a:gd name="T52" fmla="*/ 1354 w 2449"/>
              <a:gd name="T53" fmla="*/ 13 h 18"/>
              <a:gd name="T54" fmla="*/ 1354 w 2449"/>
              <a:gd name="T55" fmla="*/ 6 h 18"/>
              <a:gd name="T56" fmla="*/ 1320 w 2449"/>
              <a:gd name="T57" fmla="*/ 13 h 18"/>
              <a:gd name="T58" fmla="*/ 1287 w 2449"/>
              <a:gd name="T59" fmla="*/ 12 h 18"/>
              <a:gd name="T60" fmla="*/ 1253 w 2449"/>
              <a:gd name="T61" fmla="*/ 5 h 18"/>
              <a:gd name="T62" fmla="*/ 1151 w 2449"/>
              <a:gd name="T63" fmla="*/ 12 h 18"/>
              <a:gd name="T64" fmla="*/ 1151 w 2449"/>
              <a:gd name="T65" fmla="*/ 5 h 18"/>
              <a:gd name="T66" fmla="*/ 1117 w 2449"/>
              <a:gd name="T67" fmla="*/ 12 h 18"/>
              <a:gd name="T68" fmla="*/ 1083 w 2449"/>
              <a:gd name="T69" fmla="*/ 12 h 18"/>
              <a:gd name="T70" fmla="*/ 1050 w 2449"/>
              <a:gd name="T71" fmla="*/ 5 h 18"/>
              <a:gd name="T72" fmla="*/ 948 w 2449"/>
              <a:gd name="T73" fmla="*/ 10 h 18"/>
              <a:gd name="T74" fmla="*/ 948 w 2449"/>
              <a:gd name="T75" fmla="*/ 3 h 18"/>
              <a:gd name="T76" fmla="*/ 914 w 2449"/>
              <a:gd name="T77" fmla="*/ 10 h 18"/>
              <a:gd name="T78" fmla="*/ 880 w 2449"/>
              <a:gd name="T79" fmla="*/ 10 h 18"/>
              <a:gd name="T80" fmla="*/ 846 w 2449"/>
              <a:gd name="T81" fmla="*/ 3 h 18"/>
              <a:gd name="T82" fmla="*/ 745 w 2449"/>
              <a:gd name="T83" fmla="*/ 10 h 18"/>
              <a:gd name="T84" fmla="*/ 745 w 2449"/>
              <a:gd name="T85" fmla="*/ 3 h 18"/>
              <a:gd name="T86" fmla="*/ 711 w 2449"/>
              <a:gd name="T87" fmla="*/ 10 h 18"/>
              <a:gd name="T88" fmla="*/ 677 w 2449"/>
              <a:gd name="T89" fmla="*/ 10 h 18"/>
              <a:gd name="T90" fmla="*/ 643 w 2449"/>
              <a:gd name="T91" fmla="*/ 3 h 18"/>
              <a:gd name="T92" fmla="*/ 542 w 2449"/>
              <a:gd name="T93" fmla="*/ 8 h 18"/>
              <a:gd name="T94" fmla="*/ 542 w 2449"/>
              <a:gd name="T95" fmla="*/ 1 h 18"/>
              <a:gd name="T96" fmla="*/ 508 w 2449"/>
              <a:gd name="T97" fmla="*/ 8 h 18"/>
              <a:gd name="T98" fmla="*/ 474 w 2449"/>
              <a:gd name="T99" fmla="*/ 8 h 18"/>
              <a:gd name="T100" fmla="*/ 440 w 2449"/>
              <a:gd name="T101" fmla="*/ 1 h 18"/>
              <a:gd name="T102" fmla="*/ 339 w 2449"/>
              <a:gd name="T103" fmla="*/ 8 h 18"/>
              <a:gd name="T104" fmla="*/ 339 w 2449"/>
              <a:gd name="T105" fmla="*/ 1 h 18"/>
              <a:gd name="T106" fmla="*/ 305 w 2449"/>
              <a:gd name="T107" fmla="*/ 8 h 18"/>
              <a:gd name="T108" fmla="*/ 271 w 2449"/>
              <a:gd name="T109" fmla="*/ 6 h 18"/>
              <a:gd name="T110" fmla="*/ 237 w 2449"/>
              <a:gd name="T111" fmla="*/ 0 h 18"/>
              <a:gd name="T112" fmla="*/ 136 w 2449"/>
              <a:gd name="T113" fmla="*/ 6 h 18"/>
              <a:gd name="T114" fmla="*/ 136 w 2449"/>
              <a:gd name="T115" fmla="*/ 0 h 18"/>
              <a:gd name="T116" fmla="*/ 102 w 2449"/>
              <a:gd name="T117" fmla="*/ 6 h 18"/>
              <a:gd name="T118" fmla="*/ 68 w 2449"/>
              <a:gd name="T119" fmla="*/ 6 h 18"/>
              <a:gd name="T120" fmla="*/ 34 w 2449"/>
              <a:gd name="T1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49" h="18">
                <a:moveTo>
                  <a:pt x="2438" y="18"/>
                </a:moveTo>
                <a:lnTo>
                  <a:pt x="2449" y="18"/>
                </a:lnTo>
                <a:lnTo>
                  <a:pt x="2449" y="12"/>
                </a:lnTo>
                <a:lnTo>
                  <a:pt x="2438" y="12"/>
                </a:lnTo>
                <a:lnTo>
                  <a:pt x="2438" y="18"/>
                </a:lnTo>
                <a:close/>
                <a:moveTo>
                  <a:pt x="2370" y="18"/>
                </a:moveTo>
                <a:lnTo>
                  <a:pt x="2404" y="18"/>
                </a:lnTo>
                <a:lnTo>
                  <a:pt x="2404" y="12"/>
                </a:lnTo>
                <a:lnTo>
                  <a:pt x="2370" y="12"/>
                </a:lnTo>
                <a:lnTo>
                  <a:pt x="2370" y="18"/>
                </a:lnTo>
                <a:close/>
                <a:moveTo>
                  <a:pt x="2302" y="18"/>
                </a:moveTo>
                <a:lnTo>
                  <a:pt x="2336" y="18"/>
                </a:lnTo>
                <a:lnTo>
                  <a:pt x="2336" y="12"/>
                </a:lnTo>
                <a:lnTo>
                  <a:pt x="2302" y="12"/>
                </a:lnTo>
                <a:lnTo>
                  <a:pt x="2302" y="18"/>
                </a:lnTo>
                <a:close/>
                <a:moveTo>
                  <a:pt x="2234" y="17"/>
                </a:moveTo>
                <a:lnTo>
                  <a:pt x="2268" y="17"/>
                </a:lnTo>
                <a:lnTo>
                  <a:pt x="2268" y="10"/>
                </a:lnTo>
                <a:lnTo>
                  <a:pt x="2234" y="10"/>
                </a:lnTo>
                <a:lnTo>
                  <a:pt x="2234" y="17"/>
                </a:lnTo>
                <a:close/>
                <a:moveTo>
                  <a:pt x="2167" y="17"/>
                </a:moveTo>
                <a:lnTo>
                  <a:pt x="2201" y="17"/>
                </a:lnTo>
                <a:lnTo>
                  <a:pt x="2201" y="10"/>
                </a:lnTo>
                <a:lnTo>
                  <a:pt x="2167" y="10"/>
                </a:lnTo>
                <a:lnTo>
                  <a:pt x="2167" y="17"/>
                </a:lnTo>
                <a:close/>
                <a:moveTo>
                  <a:pt x="2099" y="17"/>
                </a:moveTo>
                <a:lnTo>
                  <a:pt x="2133" y="17"/>
                </a:lnTo>
                <a:lnTo>
                  <a:pt x="2133" y="10"/>
                </a:lnTo>
                <a:lnTo>
                  <a:pt x="2099" y="10"/>
                </a:lnTo>
                <a:lnTo>
                  <a:pt x="2099" y="17"/>
                </a:lnTo>
                <a:close/>
                <a:moveTo>
                  <a:pt x="2031" y="17"/>
                </a:moveTo>
                <a:lnTo>
                  <a:pt x="2065" y="17"/>
                </a:lnTo>
                <a:lnTo>
                  <a:pt x="2065" y="10"/>
                </a:lnTo>
                <a:lnTo>
                  <a:pt x="2031" y="10"/>
                </a:lnTo>
                <a:lnTo>
                  <a:pt x="2031" y="17"/>
                </a:lnTo>
                <a:close/>
                <a:moveTo>
                  <a:pt x="1964" y="15"/>
                </a:moveTo>
                <a:lnTo>
                  <a:pt x="1998" y="17"/>
                </a:lnTo>
                <a:lnTo>
                  <a:pt x="1998" y="10"/>
                </a:lnTo>
                <a:lnTo>
                  <a:pt x="1964" y="8"/>
                </a:lnTo>
                <a:lnTo>
                  <a:pt x="1964" y="15"/>
                </a:lnTo>
                <a:close/>
                <a:moveTo>
                  <a:pt x="1896" y="15"/>
                </a:moveTo>
                <a:lnTo>
                  <a:pt x="1930" y="15"/>
                </a:lnTo>
                <a:lnTo>
                  <a:pt x="1930" y="8"/>
                </a:lnTo>
                <a:lnTo>
                  <a:pt x="1896" y="8"/>
                </a:lnTo>
                <a:lnTo>
                  <a:pt x="1896" y="15"/>
                </a:lnTo>
                <a:close/>
                <a:moveTo>
                  <a:pt x="1828" y="15"/>
                </a:moveTo>
                <a:lnTo>
                  <a:pt x="1862" y="15"/>
                </a:lnTo>
                <a:lnTo>
                  <a:pt x="1862" y="8"/>
                </a:lnTo>
                <a:lnTo>
                  <a:pt x="1828" y="8"/>
                </a:lnTo>
                <a:lnTo>
                  <a:pt x="1828" y="15"/>
                </a:lnTo>
                <a:close/>
                <a:moveTo>
                  <a:pt x="1761" y="15"/>
                </a:moveTo>
                <a:lnTo>
                  <a:pt x="1794" y="15"/>
                </a:lnTo>
                <a:lnTo>
                  <a:pt x="1794" y="8"/>
                </a:lnTo>
                <a:lnTo>
                  <a:pt x="1761" y="8"/>
                </a:lnTo>
                <a:lnTo>
                  <a:pt x="1761" y="15"/>
                </a:lnTo>
                <a:close/>
                <a:moveTo>
                  <a:pt x="1693" y="15"/>
                </a:moveTo>
                <a:lnTo>
                  <a:pt x="1727" y="15"/>
                </a:lnTo>
                <a:lnTo>
                  <a:pt x="1727" y="8"/>
                </a:lnTo>
                <a:lnTo>
                  <a:pt x="1693" y="8"/>
                </a:lnTo>
                <a:lnTo>
                  <a:pt x="1693" y="15"/>
                </a:lnTo>
                <a:close/>
                <a:moveTo>
                  <a:pt x="1625" y="13"/>
                </a:moveTo>
                <a:lnTo>
                  <a:pt x="1659" y="15"/>
                </a:lnTo>
                <a:lnTo>
                  <a:pt x="1659" y="8"/>
                </a:lnTo>
                <a:lnTo>
                  <a:pt x="1625" y="6"/>
                </a:lnTo>
                <a:lnTo>
                  <a:pt x="1625" y="13"/>
                </a:lnTo>
                <a:close/>
                <a:moveTo>
                  <a:pt x="1557" y="13"/>
                </a:moveTo>
                <a:lnTo>
                  <a:pt x="1591" y="13"/>
                </a:lnTo>
                <a:lnTo>
                  <a:pt x="1591" y="6"/>
                </a:lnTo>
                <a:lnTo>
                  <a:pt x="1557" y="6"/>
                </a:lnTo>
                <a:lnTo>
                  <a:pt x="1557" y="13"/>
                </a:lnTo>
                <a:close/>
                <a:moveTo>
                  <a:pt x="1490" y="13"/>
                </a:moveTo>
                <a:lnTo>
                  <a:pt x="1524" y="13"/>
                </a:lnTo>
                <a:lnTo>
                  <a:pt x="1524" y="6"/>
                </a:lnTo>
                <a:lnTo>
                  <a:pt x="1490" y="6"/>
                </a:lnTo>
                <a:lnTo>
                  <a:pt x="1490" y="13"/>
                </a:lnTo>
                <a:close/>
                <a:moveTo>
                  <a:pt x="1422" y="13"/>
                </a:moveTo>
                <a:lnTo>
                  <a:pt x="1456" y="13"/>
                </a:lnTo>
                <a:lnTo>
                  <a:pt x="1456" y="6"/>
                </a:lnTo>
                <a:lnTo>
                  <a:pt x="1422" y="6"/>
                </a:lnTo>
                <a:lnTo>
                  <a:pt x="1422" y="13"/>
                </a:lnTo>
                <a:close/>
                <a:moveTo>
                  <a:pt x="1354" y="13"/>
                </a:moveTo>
                <a:lnTo>
                  <a:pt x="1388" y="13"/>
                </a:lnTo>
                <a:lnTo>
                  <a:pt x="1388" y="6"/>
                </a:lnTo>
                <a:lnTo>
                  <a:pt x="1354" y="6"/>
                </a:lnTo>
                <a:lnTo>
                  <a:pt x="1354" y="13"/>
                </a:lnTo>
                <a:close/>
                <a:moveTo>
                  <a:pt x="1287" y="12"/>
                </a:moveTo>
                <a:lnTo>
                  <a:pt x="1320" y="13"/>
                </a:lnTo>
                <a:lnTo>
                  <a:pt x="1320" y="6"/>
                </a:lnTo>
                <a:lnTo>
                  <a:pt x="1287" y="5"/>
                </a:lnTo>
                <a:lnTo>
                  <a:pt x="1287" y="12"/>
                </a:lnTo>
                <a:close/>
                <a:moveTo>
                  <a:pt x="1219" y="12"/>
                </a:moveTo>
                <a:lnTo>
                  <a:pt x="1253" y="12"/>
                </a:lnTo>
                <a:lnTo>
                  <a:pt x="1253" y="5"/>
                </a:lnTo>
                <a:lnTo>
                  <a:pt x="1219" y="5"/>
                </a:lnTo>
                <a:lnTo>
                  <a:pt x="1219" y="12"/>
                </a:lnTo>
                <a:close/>
                <a:moveTo>
                  <a:pt x="1151" y="12"/>
                </a:moveTo>
                <a:lnTo>
                  <a:pt x="1185" y="12"/>
                </a:lnTo>
                <a:lnTo>
                  <a:pt x="1185" y="5"/>
                </a:lnTo>
                <a:lnTo>
                  <a:pt x="1151" y="5"/>
                </a:lnTo>
                <a:lnTo>
                  <a:pt x="1151" y="12"/>
                </a:lnTo>
                <a:close/>
                <a:moveTo>
                  <a:pt x="1083" y="12"/>
                </a:moveTo>
                <a:lnTo>
                  <a:pt x="1117" y="12"/>
                </a:lnTo>
                <a:lnTo>
                  <a:pt x="1117" y="5"/>
                </a:lnTo>
                <a:lnTo>
                  <a:pt x="1083" y="5"/>
                </a:lnTo>
                <a:lnTo>
                  <a:pt x="1083" y="12"/>
                </a:lnTo>
                <a:close/>
                <a:moveTo>
                  <a:pt x="1016" y="12"/>
                </a:moveTo>
                <a:lnTo>
                  <a:pt x="1050" y="12"/>
                </a:lnTo>
                <a:lnTo>
                  <a:pt x="1050" y="5"/>
                </a:lnTo>
                <a:lnTo>
                  <a:pt x="1016" y="5"/>
                </a:lnTo>
                <a:lnTo>
                  <a:pt x="1016" y="12"/>
                </a:lnTo>
                <a:close/>
                <a:moveTo>
                  <a:pt x="948" y="10"/>
                </a:moveTo>
                <a:lnTo>
                  <a:pt x="982" y="12"/>
                </a:lnTo>
                <a:lnTo>
                  <a:pt x="982" y="5"/>
                </a:lnTo>
                <a:lnTo>
                  <a:pt x="948" y="3"/>
                </a:lnTo>
                <a:lnTo>
                  <a:pt x="948" y="10"/>
                </a:lnTo>
                <a:close/>
                <a:moveTo>
                  <a:pt x="880" y="10"/>
                </a:moveTo>
                <a:lnTo>
                  <a:pt x="914" y="10"/>
                </a:lnTo>
                <a:lnTo>
                  <a:pt x="914" y="3"/>
                </a:lnTo>
                <a:lnTo>
                  <a:pt x="880" y="3"/>
                </a:lnTo>
                <a:lnTo>
                  <a:pt x="880" y="10"/>
                </a:lnTo>
                <a:close/>
                <a:moveTo>
                  <a:pt x="813" y="10"/>
                </a:moveTo>
                <a:lnTo>
                  <a:pt x="846" y="10"/>
                </a:lnTo>
                <a:lnTo>
                  <a:pt x="846" y="3"/>
                </a:lnTo>
                <a:lnTo>
                  <a:pt x="813" y="3"/>
                </a:lnTo>
                <a:lnTo>
                  <a:pt x="813" y="10"/>
                </a:lnTo>
                <a:close/>
                <a:moveTo>
                  <a:pt x="745" y="10"/>
                </a:moveTo>
                <a:lnTo>
                  <a:pt x="779" y="10"/>
                </a:lnTo>
                <a:lnTo>
                  <a:pt x="779" y="3"/>
                </a:lnTo>
                <a:lnTo>
                  <a:pt x="745" y="3"/>
                </a:lnTo>
                <a:lnTo>
                  <a:pt x="745" y="10"/>
                </a:lnTo>
                <a:close/>
                <a:moveTo>
                  <a:pt x="677" y="10"/>
                </a:moveTo>
                <a:lnTo>
                  <a:pt x="711" y="10"/>
                </a:lnTo>
                <a:lnTo>
                  <a:pt x="711" y="3"/>
                </a:lnTo>
                <a:lnTo>
                  <a:pt x="677" y="3"/>
                </a:lnTo>
                <a:lnTo>
                  <a:pt x="677" y="10"/>
                </a:lnTo>
                <a:close/>
                <a:moveTo>
                  <a:pt x="610" y="8"/>
                </a:moveTo>
                <a:lnTo>
                  <a:pt x="643" y="10"/>
                </a:lnTo>
                <a:lnTo>
                  <a:pt x="643" y="3"/>
                </a:lnTo>
                <a:lnTo>
                  <a:pt x="610" y="1"/>
                </a:lnTo>
                <a:lnTo>
                  <a:pt x="610" y="8"/>
                </a:lnTo>
                <a:close/>
                <a:moveTo>
                  <a:pt x="542" y="8"/>
                </a:moveTo>
                <a:lnTo>
                  <a:pt x="576" y="8"/>
                </a:lnTo>
                <a:lnTo>
                  <a:pt x="576" y="1"/>
                </a:lnTo>
                <a:lnTo>
                  <a:pt x="542" y="1"/>
                </a:lnTo>
                <a:lnTo>
                  <a:pt x="542" y="8"/>
                </a:lnTo>
                <a:close/>
                <a:moveTo>
                  <a:pt x="474" y="8"/>
                </a:moveTo>
                <a:lnTo>
                  <a:pt x="508" y="8"/>
                </a:lnTo>
                <a:lnTo>
                  <a:pt x="508" y="1"/>
                </a:lnTo>
                <a:lnTo>
                  <a:pt x="474" y="1"/>
                </a:lnTo>
                <a:lnTo>
                  <a:pt x="474" y="8"/>
                </a:lnTo>
                <a:close/>
                <a:moveTo>
                  <a:pt x="406" y="8"/>
                </a:moveTo>
                <a:lnTo>
                  <a:pt x="440" y="8"/>
                </a:lnTo>
                <a:lnTo>
                  <a:pt x="440" y="1"/>
                </a:lnTo>
                <a:lnTo>
                  <a:pt x="406" y="1"/>
                </a:lnTo>
                <a:lnTo>
                  <a:pt x="406" y="8"/>
                </a:lnTo>
                <a:close/>
                <a:moveTo>
                  <a:pt x="339" y="8"/>
                </a:moveTo>
                <a:lnTo>
                  <a:pt x="373" y="8"/>
                </a:lnTo>
                <a:lnTo>
                  <a:pt x="373" y="1"/>
                </a:lnTo>
                <a:lnTo>
                  <a:pt x="339" y="1"/>
                </a:lnTo>
                <a:lnTo>
                  <a:pt x="339" y="8"/>
                </a:lnTo>
                <a:close/>
                <a:moveTo>
                  <a:pt x="271" y="6"/>
                </a:moveTo>
                <a:lnTo>
                  <a:pt x="305" y="8"/>
                </a:lnTo>
                <a:lnTo>
                  <a:pt x="305" y="1"/>
                </a:lnTo>
                <a:lnTo>
                  <a:pt x="271" y="0"/>
                </a:lnTo>
                <a:lnTo>
                  <a:pt x="271" y="6"/>
                </a:lnTo>
                <a:close/>
                <a:moveTo>
                  <a:pt x="203" y="6"/>
                </a:moveTo>
                <a:lnTo>
                  <a:pt x="237" y="6"/>
                </a:lnTo>
                <a:lnTo>
                  <a:pt x="237" y="0"/>
                </a:lnTo>
                <a:lnTo>
                  <a:pt x="203" y="0"/>
                </a:lnTo>
                <a:lnTo>
                  <a:pt x="203" y="6"/>
                </a:lnTo>
                <a:close/>
                <a:moveTo>
                  <a:pt x="136" y="6"/>
                </a:moveTo>
                <a:lnTo>
                  <a:pt x="169" y="6"/>
                </a:lnTo>
                <a:lnTo>
                  <a:pt x="169" y="0"/>
                </a:lnTo>
                <a:lnTo>
                  <a:pt x="136" y="0"/>
                </a:lnTo>
                <a:lnTo>
                  <a:pt x="136" y="6"/>
                </a:lnTo>
                <a:close/>
                <a:moveTo>
                  <a:pt x="68" y="6"/>
                </a:moveTo>
                <a:lnTo>
                  <a:pt x="102" y="6"/>
                </a:lnTo>
                <a:lnTo>
                  <a:pt x="102" y="0"/>
                </a:lnTo>
                <a:lnTo>
                  <a:pt x="68" y="0"/>
                </a:lnTo>
                <a:lnTo>
                  <a:pt x="68" y="6"/>
                </a:lnTo>
                <a:close/>
                <a:moveTo>
                  <a:pt x="0" y="6"/>
                </a:moveTo>
                <a:lnTo>
                  <a:pt x="34" y="6"/>
                </a:lnTo>
                <a:lnTo>
                  <a:pt x="34" y="0"/>
                </a:lnTo>
                <a:lnTo>
                  <a:pt x="0" y="0"/>
                </a:lnTo>
                <a:lnTo>
                  <a:pt x="0" y="6"/>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15" name="Freeform 23">
            <a:extLst>
              <a:ext uri="{FF2B5EF4-FFF2-40B4-BE49-F238E27FC236}">
                <a16:creationId xmlns:a16="http://schemas.microsoft.com/office/drawing/2014/main" id="{020BFDBD-6ABF-CCA0-ED92-A38198E47B50}"/>
              </a:ext>
            </a:extLst>
          </p:cNvPr>
          <p:cNvSpPr>
            <a:spLocks noEditPoints="1"/>
          </p:cNvSpPr>
          <p:nvPr/>
        </p:nvSpPr>
        <p:spPr bwMode="auto">
          <a:xfrm>
            <a:off x="7543730" y="3967957"/>
            <a:ext cx="3814763" cy="36513"/>
          </a:xfrm>
          <a:custGeom>
            <a:avLst/>
            <a:gdLst>
              <a:gd name="T0" fmla="*/ 0 w 2403"/>
              <a:gd name="T1" fmla="*/ 23 h 23"/>
              <a:gd name="T2" fmla="*/ 101 w 2403"/>
              <a:gd name="T3" fmla="*/ 15 h 23"/>
              <a:gd name="T4" fmla="*/ 101 w 2403"/>
              <a:gd name="T5" fmla="*/ 22 h 23"/>
              <a:gd name="T6" fmla="*/ 135 w 2403"/>
              <a:gd name="T7" fmla="*/ 15 h 23"/>
              <a:gd name="T8" fmla="*/ 169 w 2403"/>
              <a:gd name="T9" fmla="*/ 15 h 23"/>
              <a:gd name="T10" fmla="*/ 203 w 2403"/>
              <a:gd name="T11" fmla="*/ 22 h 23"/>
              <a:gd name="T12" fmla="*/ 304 w 2403"/>
              <a:gd name="T13" fmla="*/ 15 h 23"/>
              <a:gd name="T14" fmla="*/ 304 w 2403"/>
              <a:gd name="T15" fmla="*/ 22 h 23"/>
              <a:gd name="T16" fmla="*/ 338 w 2403"/>
              <a:gd name="T17" fmla="*/ 15 h 23"/>
              <a:gd name="T18" fmla="*/ 372 w 2403"/>
              <a:gd name="T19" fmla="*/ 13 h 23"/>
              <a:gd name="T20" fmla="*/ 406 w 2403"/>
              <a:gd name="T21" fmla="*/ 20 h 23"/>
              <a:gd name="T22" fmla="*/ 508 w 2403"/>
              <a:gd name="T23" fmla="*/ 13 h 23"/>
              <a:gd name="T24" fmla="*/ 508 w 2403"/>
              <a:gd name="T25" fmla="*/ 20 h 23"/>
              <a:gd name="T26" fmla="*/ 541 w 2403"/>
              <a:gd name="T27" fmla="*/ 13 h 23"/>
              <a:gd name="T28" fmla="*/ 575 w 2403"/>
              <a:gd name="T29" fmla="*/ 13 h 23"/>
              <a:gd name="T30" fmla="*/ 609 w 2403"/>
              <a:gd name="T31" fmla="*/ 18 h 23"/>
              <a:gd name="T32" fmla="*/ 711 w 2403"/>
              <a:gd name="T33" fmla="*/ 11 h 23"/>
              <a:gd name="T34" fmla="*/ 711 w 2403"/>
              <a:gd name="T35" fmla="*/ 18 h 23"/>
              <a:gd name="T36" fmla="*/ 745 w 2403"/>
              <a:gd name="T37" fmla="*/ 11 h 23"/>
              <a:gd name="T38" fmla="*/ 778 w 2403"/>
              <a:gd name="T39" fmla="*/ 11 h 23"/>
              <a:gd name="T40" fmla="*/ 812 w 2403"/>
              <a:gd name="T41" fmla="*/ 18 h 23"/>
              <a:gd name="T42" fmla="*/ 914 w 2403"/>
              <a:gd name="T43" fmla="*/ 10 h 23"/>
              <a:gd name="T44" fmla="*/ 914 w 2403"/>
              <a:gd name="T45" fmla="*/ 16 h 23"/>
              <a:gd name="T46" fmla="*/ 948 w 2403"/>
              <a:gd name="T47" fmla="*/ 10 h 23"/>
              <a:gd name="T48" fmla="*/ 982 w 2403"/>
              <a:gd name="T49" fmla="*/ 10 h 23"/>
              <a:gd name="T50" fmla="*/ 1015 w 2403"/>
              <a:gd name="T51" fmla="*/ 16 h 23"/>
              <a:gd name="T52" fmla="*/ 1117 w 2403"/>
              <a:gd name="T53" fmla="*/ 8 h 23"/>
              <a:gd name="T54" fmla="*/ 1117 w 2403"/>
              <a:gd name="T55" fmla="*/ 15 h 23"/>
              <a:gd name="T56" fmla="*/ 1151 w 2403"/>
              <a:gd name="T57" fmla="*/ 8 h 23"/>
              <a:gd name="T58" fmla="*/ 1185 w 2403"/>
              <a:gd name="T59" fmla="*/ 8 h 23"/>
              <a:gd name="T60" fmla="*/ 1218 w 2403"/>
              <a:gd name="T61" fmla="*/ 15 h 23"/>
              <a:gd name="T62" fmla="*/ 1320 w 2403"/>
              <a:gd name="T63" fmla="*/ 8 h 23"/>
              <a:gd name="T64" fmla="*/ 1320 w 2403"/>
              <a:gd name="T65" fmla="*/ 15 h 23"/>
              <a:gd name="T66" fmla="*/ 1354 w 2403"/>
              <a:gd name="T67" fmla="*/ 8 h 23"/>
              <a:gd name="T68" fmla="*/ 1388 w 2403"/>
              <a:gd name="T69" fmla="*/ 6 h 23"/>
              <a:gd name="T70" fmla="*/ 1422 w 2403"/>
              <a:gd name="T71" fmla="*/ 13 h 23"/>
              <a:gd name="T72" fmla="*/ 1523 w 2403"/>
              <a:gd name="T73" fmla="*/ 6 h 23"/>
              <a:gd name="T74" fmla="*/ 1523 w 2403"/>
              <a:gd name="T75" fmla="*/ 13 h 23"/>
              <a:gd name="T76" fmla="*/ 1557 w 2403"/>
              <a:gd name="T77" fmla="*/ 6 h 23"/>
              <a:gd name="T78" fmla="*/ 1591 w 2403"/>
              <a:gd name="T79" fmla="*/ 6 h 23"/>
              <a:gd name="T80" fmla="*/ 1625 w 2403"/>
              <a:gd name="T81" fmla="*/ 11 h 23"/>
              <a:gd name="T82" fmla="*/ 1726 w 2403"/>
              <a:gd name="T83" fmla="*/ 5 h 23"/>
              <a:gd name="T84" fmla="*/ 1726 w 2403"/>
              <a:gd name="T85" fmla="*/ 11 h 23"/>
              <a:gd name="T86" fmla="*/ 1760 w 2403"/>
              <a:gd name="T87" fmla="*/ 5 h 23"/>
              <a:gd name="T88" fmla="*/ 1794 w 2403"/>
              <a:gd name="T89" fmla="*/ 5 h 23"/>
              <a:gd name="T90" fmla="*/ 1828 w 2403"/>
              <a:gd name="T91" fmla="*/ 11 h 23"/>
              <a:gd name="T92" fmla="*/ 1929 w 2403"/>
              <a:gd name="T93" fmla="*/ 3 h 23"/>
              <a:gd name="T94" fmla="*/ 1929 w 2403"/>
              <a:gd name="T95" fmla="*/ 10 h 23"/>
              <a:gd name="T96" fmla="*/ 1963 w 2403"/>
              <a:gd name="T97" fmla="*/ 3 h 23"/>
              <a:gd name="T98" fmla="*/ 1997 w 2403"/>
              <a:gd name="T99" fmla="*/ 3 h 23"/>
              <a:gd name="T100" fmla="*/ 2031 w 2403"/>
              <a:gd name="T101" fmla="*/ 10 h 23"/>
              <a:gd name="T102" fmla="*/ 2133 w 2403"/>
              <a:gd name="T103" fmla="*/ 1 h 23"/>
              <a:gd name="T104" fmla="*/ 2133 w 2403"/>
              <a:gd name="T105" fmla="*/ 8 h 23"/>
              <a:gd name="T106" fmla="*/ 2166 w 2403"/>
              <a:gd name="T107" fmla="*/ 1 h 23"/>
              <a:gd name="T108" fmla="*/ 2200 w 2403"/>
              <a:gd name="T109" fmla="*/ 1 h 23"/>
              <a:gd name="T110" fmla="*/ 2234 w 2403"/>
              <a:gd name="T111" fmla="*/ 8 h 23"/>
              <a:gd name="T112" fmla="*/ 2336 w 2403"/>
              <a:gd name="T113" fmla="*/ 1 h 23"/>
              <a:gd name="T114" fmla="*/ 2336 w 2403"/>
              <a:gd name="T115" fmla="*/ 8 h 23"/>
              <a:gd name="T116" fmla="*/ 2370 w 2403"/>
              <a:gd name="T117" fmla="*/ 1 h 23"/>
              <a:gd name="T118" fmla="*/ 2403 w 2403"/>
              <a:gd name="T1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3" h="23">
                <a:moveTo>
                  <a:pt x="34" y="16"/>
                </a:moveTo>
                <a:lnTo>
                  <a:pt x="0" y="16"/>
                </a:lnTo>
                <a:lnTo>
                  <a:pt x="0" y="23"/>
                </a:lnTo>
                <a:lnTo>
                  <a:pt x="34" y="23"/>
                </a:lnTo>
                <a:lnTo>
                  <a:pt x="34" y="16"/>
                </a:lnTo>
                <a:close/>
                <a:moveTo>
                  <a:pt x="101" y="15"/>
                </a:moveTo>
                <a:lnTo>
                  <a:pt x="67" y="16"/>
                </a:lnTo>
                <a:lnTo>
                  <a:pt x="67" y="23"/>
                </a:lnTo>
                <a:lnTo>
                  <a:pt x="101" y="22"/>
                </a:lnTo>
                <a:lnTo>
                  <a:pt x="101" y="15"/>
                </a:lnTo>
                <a:close/>
                <a:moveTo>
                  <a:pt x="169" y="15"/>
                </a:moveTo>
                <a:lnTo>
                  <a:pt x="135" y="15"/>
                </a:lnTo>
                <a:lnTo>
                  <a:pt x="135" y="22"/>
                </a:lnTo>
                <a:lnTo>
                  <a:pt x="169" y="22"/>
                </a:lnTo>
                <a:lnTo>
                  <a:pt x="169" y="15"/>
                </a:lnTo>
                <a:close/>
                <a:moveTo>
                  <a:pt x="237" y="15"/>
                </a:moveTo>
                <a:lnTo>
                  <a:pt x="203" y="15"/>
                </a:lnTo>
                <a:lnTo>
                  <a:pt x="203" y="22"/>
                </a:lnTo>
                <a:lnTo>
                  <a:pt x="237" y="22"/>
                </a:lnTo>
                <a:lnTo>
                  <a:pt x="237" y="15"/>
                </a:lnTo>
                <a:close/>
                <a:moveTo>
                  <a:pt x="304" y="15"/>
                </a:moveTo>
                <a:lnTo>
                  <a:pt x="271" y="15"/>
                </a:lnTo>
                <a:lnTo>
                  <a:pt x="271" y="22"/>
                </a:lnTo>
                <a:lnTo>
                  <a:pt x="304" y="22"/>
                </a:lnTo>
                <a:lnTo>
                  <a:pt x="304" y="15"/>
                </a:lnTo>
                <a:close/>
                <a:moveTo>
                  <a:pt x="372" y="13"/>
                </a:moveTo>
                <a:lnTo>
                  <a:pt x="338" y="15"/>
                </a:lnTo>
                <a:lnTo>
                  <a:pt x="338" y="22"/>
                </a:lnTo>
                <a:lnTo>
                  <a:pt x="372" y="20"/>
                </a:lnTo>
                <a:lnTo>
                  <a:pt x="372" y="13"/>
                </a:lnTo>
                <a:close/>
                <a:moveTo>
                  <a:pt x="440" y="13"/>
                </a:moveTo>
                <a:lnTo>
                  <a:pt x="406" y="13"/>
                </a:lnTo>
                <a:lnTo>
                  <a:pt x="406" y="20"/>
                </a:lnTo>
                <a:lnTo>
                  <a:pt x="440" y="20"/>
                </a:lnTo>
                <a:lnTo>
                  <a:pt x="440" y="13"/>
                </a:lnTo>
                <a:close/>
                <a:moveTo>
                  <a:pt x="508" y="13"/>
                </a:moveTo>
                <a:lnTo>
                  <a:pt x="474" y="13"/>
                </a:lnTo>
                <a:lnTo>
                  <a:pt x="474" y="20"/>
                </a:lnTo>
                <a:lnTo>
                  <a:pt x="508" y="20"/>
                </a:lnTo>
                <a:lnTo>
                  <a:pt x="508" y="13"/>
                </a:lnTo>
                <a:close/>
                <a:moveTo>
                  <a:pt x="575" y="13"/>
                </a:moveTo>
                <a:lnTo>
                  <a:pt x="541" y="13"/>
                </a:lnTo>
                <a:lnTo>
                  <a:pt x="541" y="20"/>
                </a:lnTo>
                <a:lnTo>
                  <a:pt x="575" y="20"/>
                </a:lnTo>
                <a:lnTo>
                  <a:pt x="575" y="13"/>
                </a:lnTo>
                <a:close/>
                <a:moveTo>
                  <a:pt x="643" y="11"/>
                </a:moveTo>
                <a:lnTo>
                  <a:pt x="609" y="11"/>
                </a:lnTo>
                <a:lnTo>
                  <a:pt x="609" y="18"/>
                </a:lnTo>
                <a:lnTo>
                  <a:pt x="643" y="18"/>
                </a:lnTo>
                <a:lnTo>
                  <a:pt x="643" y="11"/>
                </a:lnTo>
                <a:close/>
                <a:moveTo>
                  <a:pt x="711" y="11"/>
                </a:moveTo>
                <a:lnTo>
                  <a:pt x="677" y="11"/>
                </a:lnTo>
                <a:lnTo>
                  <a:pt x="677" y="18"/>
                </a:lnTo>
                <a:lnTo>
                  <a:pt x="711" y="18"/>
                </a:lnTo>
                <a:lnTo>
                  <a:pt x="711" y="11"/>
                </a:lnTo>
                <a:close/>
                <a:moveTo>
                  <a:pt x="778" y="11"/>
                </a:moveTo>
                <a:lnTo>
                  <a:pt x="745" y="11"/>
                </a:lnTo>
                <a:lnTo>
                  <a:pt x="745" y="18"/>
                </a:lnTo>
                <a:lnTo>
                  <a:pt x="778" y="18"/>
                </a:lnTo>
                <a:lnTo>
                  <a:pt x="778" y="11"/>
                </a:lnTo>
                <a:close/>
                <a:moveTo>
                  <a:pt x="846" y="11"/>
                </a:moveTo>
                <a:lnTo>
                  <a:pt x="812" y="11"/>
                </a:lnTo>
                <a:lnTo>
                  <a:pt x="812" y="18"/>
                </a:lnTo>
                <a:lnTo>
                  <a:pt x="846" y="18"/>
                </a:lnTo>
                <a:lnTo>
                  <a:pt x="846" y="11"/>
                </a:lnTo>
                <a:close/>
                <a:moveTo>
                  <a:pt x="914" y="10"/>
                </a:moveTo>
                <a:lnTo>
                  <a:pt x="880" y="10"/>
                </a:lnTo>
                <a:lnTo>
                  <a:pt x="880" y="16"/>
                </a:lnTo>
                <a:lnTo>
                  <a:pt x="914" y="16"/>
                </a:lnTo>
                <a:lnTo>
                  <a:pt x="914" y="10"/>
                </a:lnTo>
                <a:close/>
                <a:moveTo>
                  <a:pt x="982" y="10"/>
                </a:moveTo>
                <a:lnTo>
                  <a:pt x="948" y="10"/>
                </a:lnTo>
                <a:lnTo>
                  <a:pt x="948" y="16"/>
                </a:lnTo>
                <a:lnTo>
                  <a:pt x="982" y="16"/>
                </a:lnTo>
                <a:lnTo>
                  <a:pt x="982" y="10"/>
                </a:lnTo>
                <a:close/>
                <a:moveTo>
                  <a:pt x="1049" y="10"/>
                </a:moveTo>
                <a:lnTo>
                  <a:pt x="1015" y="10"/>
                </a:lnTo>
                <a:lnTo>
                  <a:pt x="1015" y="16"/>
                </a:lnTo>
                <a:lnTo>
                  <a:pt x="1049" y="16"/>
                </a:lnTo>
                <a:lnTo>
                  <a:pt x="1049" y="10"/>
                </a:lnTo>
                <a:close/>
                <a:moveTo>
                  <a:pt x="1117" y="8"/>
                </a:moveTo>
                <a:lnTo>
                  <a:pt x="1083" y="10"/>
                </a:lnTo>
                <a:lnTo>
                  <a:pt x="1083" y="16"/>
                </a:lnTo>
                <a:lnTo>
                  <a:pt x="1117" y="15"/>
                </a:lnTo>
                <a:lnTo>
                  <a:pt x="1117" y="8"/>
                </a:lnTo>
                <a:close/>
                <a:moveTo>
                  <a:pt x="1185" y="8"/>
                </a:moveTo>
                <a:lnTo>
                  <a:pt x="1151" y="8"/>
                </a:lnTo>
                <a:lnTo>
                  <a:pt x="1151" y="15"/>
                </a:lnTo>
                <a:lnTo>
                  <a:pt x="1185" y="15"/>
                </a:lnTo>
                <a:lnTo>
                  <a:pt x="1185" y="8"/>
                </a:lnTo>
                <a:close/>
                <a:moveTo>
                  <a:pt x="1252" y="8"/>
                </a:moveTo>
                <a:lnTo>
                  <a:pt x="1218" y="8"/>
                </a:lnTo>
                <a:lnTo>
                  <a:pt x="1218" y="15"/>
                </a:lnTo>
                <a:lnTo>
                  <a:pt x="1252" y="15"/>
                </a:lnTo>
                <a:lnTo>
                  <a:pt x="1252" y="8"/>
                </a:lnTo>
                <a:close/>
                <a:moveTo>
                  <a:pt x="1320" y="8"/>
                </a:moveTo>
                <a:lnTo>
                  <a:pt x="1286" y="8"/>
                </a:lnTo>
                <a:lnTo>
                  <a:pt x="1286" y="15"/>
                </a:lnTo>
                <a:lnTo>
                  <a:pt x="1320" y="15"/>
                </a:lnTo>
                <a:lnTo>
                  <a:pt x="1320" y="8"/>
                </a:lnTo>
                <a:close/>
                <a:moveTo>
                  <a:pt x="1388" y="6"/>
                </a:moveTo>
                <a:lnTo>
                  <a:pt x="1354" y="8"/>
                </a:lnTo>
                <a:lnTo>
                  <a:pt x="1354" y="15"/>
                </a:lnTo>
                <a:lnTo>
                  <a:pt x="1388" y="13"/>
                </a:lnTo>
                <a:lnTo>
                  <a:pt x="1388" y="6"/>
                </a:lnTo>
                <a:close/>
                <a:moveTo>
                  <a:pt x="1455" y="6"/>
                </a:moveTo>
                <a:lnTo>
                  <a:pt x="1422" y="6"/>
                </a:lnTo>
                <a:lnTo>
                  <a:pt x="1422" y="13"/>
                </a:lnTo>
                <a:lnTo>
                  <a:pt x="1455" y="13"/>
                </a:lnTo>
                <a:lnTo>
                  <a:pt x="1455" y="6"/>
                </a:lnTo>
                <a:close/>
                <a:moveTo>
                  <a:pt x="1523" y="6"/>
                </a:moveTo>
                <a:lnTo>
                  <a:pt x="1489" y="6"/>
                </a:lnTo>
                <a:lnTo>
                  <a:pt x="1489" y="13"/>
                </a:lnTo>
                <a:lnTo>
                  <a:pt x="1523" y="13"/>
                </a:lnTo>
                <a:lnTo>
                  <a:pt x="1523" y="6"/>
                </a:lnTo>
                <a:close/>
                <a:moveTo>
                  <a:pt x="1591" y="6"/>
                </a:moveTo>
                <a:lnTo>
                  <a:pt x="1557" y="6"/>
                </a:lnTo>
                <a:lnTo>
                  <a:pt x="1557" y="13"/>
                </a:lnTo>
                <a:lnTo>
                  <a:pt x="1591" y="13"/>
                </a:lnTo>
                <a:lnTo>
                  <a:pt x="1591" y="6"/>
                </a:lnTo>
                <a:close/>
                <a:moveTo>
                  <a:pt x="1659" y="5"/>
                </a:moveTo>
                <a:lnTo>
                  <a:pt x="1625" y="5"/>
                </a:lnTo>
                <a:lnTo>
                  <a:pt x="1625" y="11"/>
                </a:lnTo>
                <a:lnTo>
                  <a:pt x="1659" y="11"/>
                </a:lnTo>
                <a:lnTo>
                  <a:pt x="1659" y="5"/>
                </a:lnTo>
                <a:close/>
                <a:moveTo>
                  <a:pt x="1726" y="5"/>
                </a:moveTo>
                <a:lnTo>
                  <a:pt x="1692" y="5"/>
                </a:lnTo>
                <a:lnTo>
                  <a:pt x="1692" y="11"/>
                </a:lnTo>
                <a:lnTo>
                  <a:pt x="1726" y="11"/>
                </a:lnTo>
                <a:lnTo>
                  <a:pt x="1726" y="5"/>
                </a:lnTo>
                <a:close/>
                <a:moveTo>
                  <a:pt x="1794" y="5"/>
                </a:moveTo>
                <a:lnTo>
                  <a:pt x="1760" y="5"/>
                </a:lnTo>
                <a:lnTo>
                  <a:pt x="1760" y="11"/>
                </a:lnTo>
                <a:lnTo>
                  <a:pt x="1794" y="11"/>
                </a:lnTo>
                <a:lnTo>
                  <a:pt x="1794" y="5"/>
                </a:lnTo>
                <a:close/>
                <a:moveTo>
                  <a:pt x="1862" y="5"/>
                </a:moveTo>
                <a:lnTo>
                  <a:pt x="1828" y="5"/>
                </a:lnTo>
                <a:lnTo>
                  <a:pt x="1828" y="11"/>
                </a:lnTo>
                <a:lnTo>
                  <a:pt x="1862" y="11"/>
                </a:lnTo>
                <a:lnTo>
                  <a:pt x="1862" y="5"/>
                </a:lnTo>
                <a:close/>
                <a:moveTo>
                  <a:pt x="1929" y="3"/>
                </a:moveTo>
                <a:lnTo>
                  <a:pt x="1896" y="3"/>
                </a:lnTo>
                <a:lnTo>
                  <a:pt x="1896" y="10"/>
                </a:lnTo>
                <a:lnTo>
                  <a:pt x="1929" y="10"/>
                </a:lnTo>
                <a:lnTo>
                  <a:pt x="1929" y="3"/>
                </a:lnTo>
                <a:close/>
                <a:moveTo>
                  <a:pt x="1997" y="3"/>
                </a:moveTo>
                <a:lnTo>
                  <a:pt x="1963" y="3"/>
                </a:lnTo>
                <a:lnTo>
                  <a:pt x="1963" y="10"/>
                </a:lnTo>
                <a:lnTo>
                  <a:pt x="1997" y="10"/>
                </a:lnTo>
                <a:lnTo>
                  <a:pt x="1997" y="3"/>
                </a:lnTo>
                <a:close/>
                <a:moveTo>
                  <a:pt x="2065" y="3"/>
                </a:moveTo>
                <a:lnTo>
                  <a:pt x="2031" y="3"/>
                </a:lnTo>
                <a:lnTo>
                  <a:pt x="2031" y="10"/>
                </a:lnTo>
                <a:lnTo>
                  <a:pt x="2065" y="10"/>
                </a:lnTo>
                <a:lnTo>
                  <a:pt x="2065" y="3"/>
                </a:lnTo>
                <a:close/>
                <a:moveTo>
                  <a:pt x="2133" y="1"/>
                </a:moveTo>
                <a:lnTo>
                  <a:pt x="2099" y="3"/>
                </a:lnTo>
                <a:lnTo>
                  <a:pt x="2099" y="10"/>
                </a:lnTo>
                <a:lnTo>
                  <a:pt x="2133" y="8"/>
                </a:lnTo>
                <a:lnTo>
                  <a:pt x="2133" y="1"/>
                </a:lnTo>
                <a:close/>
                <a:moveTo>
                  <a:pt x="2200" y="1"/>
                </a:moveTo>
                <a:lnTo>
                  <a:pt x="2166" y="1"/>
                </a:lnTo>
                <a:lnTo>
                  <a:pt x="2166" y="8"/>
                </a:lnTo>
                <a:lnTo>
                  <a:pt x="2200" y="8"/>
                </a:lnTo>
                <a:lnTo>
                  <a:pt x="2200" y="1"/>
                </a:lnTo>
                <a:close/>
                <a:moveTo>
                  <a:pt x="2268" y="1"/>
                </a:moveTo>
                <a:lnTo>
                  <a:pt x="2234" y="1"/>
                </a:lnTo>
                <a:lnTo>
                  <a:pt x="2234" y="8"/>
                </a:lnTo>
                <a:lnTo>
                  <a:pt x="2268" y="8"/>
                </a:lnTo>
                <a:lnTo>
                  <a:pt x="2268" y="1"/>
                </a:lnTo>
                <a:close/>
                <a:moveTo>
                  <a:pt x="2336" y="1"/>
                </a:moveTo>
                <a:lnTo>
                  <a:pt x="2302" y="1"/>
                </a:lnTo>
                <a:lnTo>
                  <a:pt x="2302" y="8"/>
                </a:lnTo>
                <a:lnTo>
                  <a:pt x="2336" y="8"/>
                </a:lnTo>
                <a:lnTo>
                  <a:pt x="2336" y="1"/>
                </a:lnTo>
                <a:close/>
                <a:moveTo>
                  <a:pt x="2403" y="0"/>
                </a:moveTo>
                <a:lnTo>
                  <a:pt x="2370" y="1"/>
                </a:lnTo>
                <a:lnTo>
                  <a:pt x="2370" y="8"/>
                </a:lnTo>
                <a:lnTo>
                  <a:pt x="2403" y="6"/>
                </a:lnTo>
                <a:lnTo>
                  <a:pt x="2403" y="0"/>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16" name="Freeform 77">
            <a:extLst>
              <a:ext uri="{FF2B5EF4-FFF2-40B4-BE49-F238E27FC236}">
                <a16:creationId xmlns:a16="http://schemas.microsoft.com/office/drawing/2014/main" id="{57BDA767-5EC8-E18E-A1D4-6215F3A93E7D}"/>
              </a:ext>
            </a:extLst>
          </p:cNvPr>
          <p:cNvSpPr>
            <a:spLocks noEditPoints="1"/>
          </p:cNvSpPr>
          <p:nvPr/>
        </p:nvSpPr>
        <p:spPr bwMode="auto">
          <a:xfrm flipV="1">
            <a:off x="4997364" y="1924276"/>
            <a:ext cx="1214837" cy="252400"/>
          </a:xfrm>
          <a:custGeom>
            <a:avLst/>
            <a:gdLst>
              <a:gd name="T0" fmla="*/ 739 w 739"/>
              <a:gd name="T1" fmla="*/ 4 h 1385"/>
              <a:gd name="T2" fmla="*/ 731 w 739"/>
              <a:gd name="T3" fmla="*/ 7 h 1385"/>
              <a:gd name="T4" fmla="*/ 705 w 739"/>
              <a:gd name="T5" fmla="*/ 70 h 1385"/>
              <a:gd name="T6" fmla="*/ 714 w 739"/>
              <a:gd name="T7" fmla="*/ 36 h 1385"/>
              <a:gd name="T8" fmla="*/ 705 w 739"/>
              <a:gd name="T9" fmla="*/ 70 h 1385"/>
              <a:gd name="T10" fmla="*/ 688 w 739"/>
              <a:gd name="T11" fmla="*/ 100 h 1385"/>
              <a:gd name="T12" fmla="*/ 666 w 739"/>
              <a:gd name="T13" fmla="*/ 126 h 1385"/>
              <a:gd name="T14" fmla="*/ 641 w 739"/>
              <a:gd name="T15" fmla="*/ 190 h 1385"/>
              <a:gd name="T16" fmla="*/ 651 w 739"/>
              <a:gd name="T17" fmla="*/ 156 h 1385"/>
              <a:gd name="T18" fmla="*/ 641 w 739"/>
              <a:gd name="T19" fmla="*/ 190 h 1385"/>
              <a:gd name="T20" fmla="*/ 626 w 739"/>
              <a:gd name="T21" fmla="*/ 219 h 1385"/>
              <a:gd name="T22" fmla="*/ 604 w 739"/>
              <a:gd name="T23" fmla="*/ 246 h 1385"/>
              <a:gd name="T24" fmla="*/ 577 w 739"/>
              <a:gd name="T25" fmla="*/ 309 h 1385"/>
              <a:gd name="T26" fmla="*/ 587 w 739"/>
              <a:gd name="T27" fmla="*/ 276 h 1385"/>
              <a:gd name="T28" fmla="*/ 577 w 739"/>
              <a:gd name="T29" fmla="*/ 309 h 1385"/>
              <a:gd name="T30" fmla="*/ 562 w 739"/>
              <a:gd name="T31" fmla="*/ 339 h 1385"/>
              <a:gd name="T32" fmla="*/ 540 w 739"/>
              <a:gd name="T33" fmla="*/ 366 h 1385"/>
              <a:gd name="T34" fmla="*/ 514 w 739"/>
              <a:gd name="T35" fmla="*/ 429 h 1385"/>
              <a:gd name="T36" fmla="*/ 524 w 739"/>
              <a:gd name="T37" fmla="*/ 395 h 1385"/>
              <a:gd name="T38" fmla="*/ 514 w 739"/>
              <a:gd name="T39" fmla="*/ 429 h 1385"/>
              <a:gd name="T40" fmla="*/ 499 w 739"/>
              <a:gd name="T41" fmla="*/ 459 h 1385"/>
              <a:gd name="T42" fmla="*/ 477 w 739"/>
              <a:gd name="T43" fmla="*/ 485 h 1385"/>
              <a:gd name="T44" fmla="*/ 450 w 739"/>
              <a:gd name="T45" fmla="*/ 549 h 1385"/>
              <a:gd name="T46" fmla="*/ 460 w 739"/>
              <a:gd name="T47" fmla="*/ 515 h 1385"/>
              <a:gd name="T48" fmla="*/ 450 w 739"/>
              <a:gd name="T49" fmla="*/ 549 h 1385"/>
              <a:gd name="T50" fmla="*/ 435 w 739"/>
              <a:gd name="T51" fmla="*/ 578 h 1385"/>
              <a:gd name="T52" fmla="*/ 413 w 739"/>
              <a:gd name="T53" fmla="*/ 605 h 1385"/>
              <a:gd name="T54" fmla="*/ 387 w 739"/>
              <a:gd name="T55" fmla="*/ 668 h 1385"/>
              <a:gd name="T56" fmla="*/ 397 w 739"/>
              <a:gd name="T57" fmla="*/ 635 h 1385"/>
              <a:gd name="T58" fmla="*/ 387 w 739"/>
              <a:gd name="T59" fmla="*/ 668 h 1385"/>
              <a:gd name="T60" fmla="*/ 370 w 739"/>
              <a:gd name="T61" fmla="*/ 698 h 1385"/>
              <a:gd name="T62" fmla="*/ 350 w 739"/>
              <a:gd name="T63" fmla="*/ 725 h 1385"/>
              <a:gd name="T64" fmla="*/ 323 w 739"/>
              <a:gd name="T65" fmla="*/ 788 h 1385"/>
              <a:gd name="T66" fmla="*/ 333 w 739"/>
              <a:gd name="T67" fmla="*/ 754 h 1385"/>
              <a:gd name="T68" fmla="*/ 323 w 739"/>
              <a:gd name="T69" fmla="*/ 788 h 1385"/>
              <a:gd name="T70" fmla="*/ 308 w 739"/>
              <a:gd name="T71" fmla="*/ 817 h 1385"/>
              <a:gd name="T72" fmla="*/ 286 w 739"/>
              <a:gd name="T73" fmla="*/ 844 h 1385"/>
              <a:gd name="T74" fmla="*/ 260 w 739"/>
              <a:gd name="T75" fmla="*/ 906 h 1385"/>
              <a:gd name="T76" fmla="*/ 270 w 739"/>
              <a:gd name="T77" fmla="*/ 874 h 1385"/>
              <a:gd name="T78" fmla="*/ 260 w 739"/>
              <a:gd name="T79" fmla="*/ 906 h 1385"/>
              <a:gd name="T80" fmla="*/ 243 w 739"/>
              <a:gd name="T81" fmla="*/ 937 h 1385"/>
              <a:gd name="T82" fmla="*/ 223 w 739"/>
              <a:gd name="T83" fmla="*/ 964 h 1385"/>
              <a:gd name="T84" fmla="*/ 196 w 739"/>
              <a:gd name="T85" fmla="*/ 1026 h 1385"/>
              <a:gd name="T86" fmla="*/ 206 w 739"/>
              <a:gd name="T87" fmla="*/ 994 h 1385"/>
              <a:gd name="T88" fmla="*/ 196 w 739"/>
              <a:gd name="T89" fmla="*/ 1026 h 1385"/>
              <a:gd name="T90" fmla="*/ 181 w 739"/>
              <a:gd name="T91" fmla="*/ 1057 h 1385"/>
              <a:gd name="T92" fmla="*/ 159 w 739"/>
              <a:gd name="T93" fmla="*/ 1084 h 1385"/>
              <a:gd name="T94" fmla="*/ 133 w 739"/>
              <a:gd name="T95" fmla="*/ 1147 h 1385"/>
              <a:gd name="T96" fmla="*/ 143 w 739"/>
              <a:gd name="T97" fmla="*/ 1113 h 1385"/>
              <a:gd name="T98" fmla="*/ 133 w 739"/>
              <a:gd name="T99" fmla="*/ 1147 h 1385"/>
              <a:gd name="T100" fmla="*/ 116 w 739"/>
              <a:gd name="T101" fmla="*/ 1175 h 1385"/>
              <a:gd name="T102" fmla="*/ 94 w 739"/>
              <a:gd name="T103" fmla="*/ 1203 h 1385"/>
              <a:gd name="T104" fmla="*/ 69 w 739"/>
              <a:gd name="T105" fmla="*/ 1265 h 1385"/>
              <a:gd name="T106" fmla="*/ 79 w 739"/>
              <a:gd name="T107" fmla="*/ 1233 h 1385"/>
              <a:gd name="T108" fmla="*/ 69 w 739"/>
              <a:gd name="T109" fmla="*/ 1265 h 1385"/>
              <a:gd name="T110" fmla="*/ 54 w 739"/>
              <a:gd name="T111" fmla="*/ 1296 h 1385"/>
              <a:gd name="T112" fmla="*/ 32 w 739"/>
              <a:gd name="T113" fmla="*/ 1323 h 1385"/>
              <a:gd name="T114" fmla="*/ 6 w 739"/>
              <a:gd name="T115" fmla="*/ 1385 h 1385"/>
              <a:gd name="T116" fmla="*/ 16 w 739"/>
              <a:gd name="T117" fmla="*/ 1352 h 1385"/>
              <a:gd name="T118" fmla="*/ 6 w 739"/>
              <a:gd name="T119" fmla="*/ 1385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9" h="1385">
                <a:moveTo>
                  <a:pt x="736" y="11"/>
                </a:moveTo>
                <a:lnTo>
                  <a:pt x="739" y="4"/>
                </a:lnTo>
                <a:lnTo>
                  <a:pt x="734" y="0"/>
                </a:lnTo>
                <a:lnTo>
                  <a:pt x="731" y="7"/>
                </a:lnTo>
                <a:lnTo>
                  <a:pt x="736" y="11"/>
                </a:lnTo>
                <a:close/>
                <a:moveTo>
                  <a:pt x="705" y="70"/>
                </a:moveTo>
                <a:lnTo>
                  <a:pt x="721" y="39"/>
                </a:lnTo>
                <a:lnTo>
                  <a:pt x="714" y="36"/>
                </a:lnTo>
                <a:lnTo>
                  <a:pt x="699" y="66"/>
                </a:lnTo>
                <a:lnTo>
                  <a:pt x="705" y="70"/>
                </a:lnTo>
                <a:close/>
                <a:moveTo>
                  <a:pt x="673" y="129"/>
                </a:moveTo>
                <a:lnTo>
                  <a:pt x="688" y="100"/>
                </a:lnTo>
                <a:lnTo>
                  <a:pt x="683" y="97"/>
                </a:lnTo>
                <a:lnTo>
                  <a:pt x="666" y="126"/>
                </a:lnTo>
                <a:lnTo>
                  <a:pt x="673" y="129"/>
                </a:lnTo>
                <a:close/>
                <a:moveTo>
                  <a:pt x="641" y="190"/>
                </a:moveTo>
                <a:lnTo>
                  <a:pt x="656" y="160"/>
                </a:lnTo>
                <a:lnTo>
                  <a:pt x="651" y="156"/>
                </a:lnTo>
                <a:lnTo>
                  <a:pt x="634" y="187"/>
                </a:lnTo>
                <a:lnTo>
                  <a:pt x="641" y="190"/>
                </a:lnTo>
                <a:close/>
                <a:moveTo>
                  <a:pt x="609" y="249"/>
                </a:moveTo>
                <a:lnTo>
                  <a:pt x="626" y="219"/>
                </a:lnTo>
                <a:lnTo>
                  <a:pt x="619" y="215"/>
                </a:lnTo>
                <a:lnTo>
                  <a:pt x="604" y="246"/>
                </a:lnTo>
                <a:lnTo>
                  <a:pt x="609" y="249"/>
                </a:lnTo>
                <a:close/>
                <a:moveTo>
                  <a:pt x="577" y="309"/>
                </a:moveTo>
                <a:lnTo>
                  <a:pt x="594" y="280"/>
                </a:lnTo>
                <a:lnTo>
                  <a:pt x="587" y="276"/>
                </a:lnTo>
                <a:lnTo>
                  <a:pt x="572" y="305"/>
                </a:lnTo>
                <a:lnTo>
                  <a:pt x="577" y="309"/>
                </a:lnTo>
                <a:close/>
                <a:moveTo>
                  <a:pt x="546" y="370"/>
                </a:moveTo>
                <a:lnTo>
                  <a:pt x="562" y="339"/>
                </a:lnTo>
                <a:lnTo>
                  <a:pt x="556" y="336"/>
                </a:lnTo>
                <a:lnTo>
                  <a:pt x="540" y="366"/>
                </a:lnTo>
                <a:lnTo>
                  <a:pt x="546" y="370"/>
                </a:lnTo>
                <a:close/>
                <a:moveTo>
                  <a:pt x="514" y="429"/>
                </a:moveTo>
                <a:lnTo>
                  <a:pt x="529" y="398"/>
                </a:lnTo>
                <a:lnTo>
                  <a:pt x="524" y="395"/>
                </a:lnTo>
                <a:lnTo>
                  <a:pt x="507" y="425"/>
                </a:lnTo>
                <a:lnTo>
                  <a:pt x="514" y="429"/>
                </a:lnTo>
                <a:close/>
                <a:moveTo>
                  <a:pt x="482" y="488"/>
                </a:moveTo>
                <a:lnTo>
                  <a:pt x="499" y="459"/>
                </a:lnTo>
                <a:lnTo>
                  <a:pt x="492" y="456"/>
                </a:lnTo>
                <a:lnTo>
                  <a:pt x="477" y="485"/>
                </a:lnTo>
                <a:lnTo>
                  <a:pt x="482" y="488"/>
                </a:lnTo>
                <a:close/>
                <a:moveTo>
                  <a:pt x="450" y="549"/>
                </a:moveTo>
                <a:lnTo>
                  <a:pt x="467" y="519"/>
                </a:lnTo>
                <a:lnTo>
                  <a:pt x="460" y="515"/>
                </a:lnTo>
                <a:lnTo>
                  <a:pt x="445" y="546"/>
                </a:lnTo>
                <a:lnTo>
                  <a:pt x="450" y="549"/>
                </a:lnTo>
                <a:close/>
                <a:moveTo>
                  <a:pt x="419" y="608"/>
                </a:moveTo>
                <a:lnTo>
                  <a:pt x="435" y="578"/>
                </a:lnTo>
                <a:lnTo>
                  <a:pt x="428" y="574"/>
                </a:lnTo>
                <a:lnTo>
                  <a:pt x="413" y="605"/>
                </a:lnTo>
                <a:lnTo>
                  <a:pt x="419" y="608"/>
                </a:lnTo>
                <a:close/>
                <a:moveTo>
                  <a:pt x="387" y="668"/>
                </a:moveTo>
                <a:lnTo>
                  <a:pt x="402" y="637"/>
                </a:lnTo>
                <a:lnTo>
                  <a:pt x="397" y="635"/>
                </a:lnTo>
                <a:lnTo>
                  <a:pt x="380" y="664"/>
                </a:lnTo>
                <a:lnTo>
                  <a:pt x="387" y="668"/>
                </a:lnTo>
                <a:close/>
                <a:moveTo>
                  <a:pt x="355" y="727"/>
                </a:moveTo>
                <a:lnTo>
                  <a:pt x="370" y="698"/>
                </a:lnTo>
                <a:lnTo>
                  <a:pt x="365" y="695"/>
                </a:lnTo>
                <a:lnTo>
                  <a:pt x="350" y="725"/>
                </a:lnTo>
                <a:lnTo>
                  <a:pt x="355" y="727"/>
                </a:lnTo>
                <a:close/>
                <a:moveTo>
                  <a:pt x="323" y="788"/>
                </a:moveTo>
                <a:lnTo>
                  <a:pt x="340" y="757"/>
                </a:lnTo>
                <a:lnTo>
                  <a:pt x="333" y="754"/>
                </a:lnTo>
                <a:lnTo>
                  <a:pt x="318" y="784"/>
                </a:lnTo>
                <a:lnTo>
                  <a:pt x="323" y="788"/>
                </a:lnTo>
                <a:close/>
                <a:moveTo>
                  <a:pt x="292" y="847"/>
                </a:moveTo>
                <a:lnTo>
                  <a:pt x="308" y="817"/>
                </a:lnTo>
                <a:lnTo>
                  <a:pt x="301" y="815"/>
                </a:lnTo>
                <a:lnTo>
                  <a:pt x="286" y="844"/>
                </a:lnTo>
                <a:lnTo>
                  <a:pt x="292" y="847"/>
                </a:lnTo>
                <a:close/>
                <a:moveTo>
                  <a:pt x="260" y="906"/>
                </a:moveTo>
                <a:lnTo>
                  <a:pt x="275" y="877"/>
                </a:lnTo>
                <a:lnTo>
                  <a:pt x="270" y="874"/>
                </a:lnTo>
                <a:lnTo>
                  <a:pt x="253" y="905"/>
                </a:lnTo>
                <a:lnTo>
                  <a:pt x="260" y="906"/>
                </a:lnTo>
                <a:close/>
                <a:moveTo>
                  <a:pt x="228" y="967"/>
                </a:moveTo>
                <a:lnTo>
                  <a:pt x="243" y="937"/>
                </a:lnTo>
                <a:lnTo>
                  <a:pt x="238" y="933"/>
                </a:lnTo>
                <a:lnTo>
                  <a:pt x="223" y="964"/>
                </a:lnTo>
                <a:lnTo>
                  <a:pt x="228" y="967"/>
                </a:lnTo>
                <a:close/>
                <a:moveTo>
                  <a:pt x="196" y="1026"/>
                </a:moveTo>
                <a:lnTo>
                  <a:pt x="213" y="996"/>
                </a:lnTo>
                <a:lnTo>
                  <a:pt x="206" y="994"/>
                </a:lnTo>
                <a:lnTo>
                  <a:pt x="191" y="1023"/>
                </a:lnTo>
                <a:lnTo>
                  <a:pt x="196" y="1026"/>
                </a:lnTo>
                <a:close/>
                <a:moveTo>
                  <a:pt x="165" y="1086"/>
                </a:moveTo>
                <a:lnTo>
                  <a:pt x="181" y="1057"/>
                </a:lnTo>
                <a:lnTo>
                  <a:pt x="174" y="1054"/>
                </a:lnTo>
                <a:lnTo>
                  <a:pt x="159" y="1084"/>
                </a:lnTo>
                <a:lnTo>
                  <a:pt x="165" y="1086"/>
                </a:lnTo>
                <a:close/>
                <a:moveTo>
                  <a:pt x="133" y="1147"/>
                </a:moveTo>
                <a:lnTo>
                  <a:pt x="149" y="1116"/>
                </a:lnTo>
                <a:lnTo>
                  <a:pt x="143" y="1113"/>
                </a:lnTo>
                <a:lnTo>
                  <a:pt x="127" y="1143"/>
                </a:lnTo>
                <a:lnTo>
                  <a:pt x="133" y="1147"/>
                </a:lnTo>
                <a:close/>
                <a:moveTo>
                  <a:pt x="101" y="1206"/>
                </a:moveTo>
                <a:lnTo>
                  <a:pt x="116" y="1175"/>
                </a:lnTo>
                <a:lnTo>
                  <a:pt x="111" y="1174"/>
                </a:lnTo>
                <a:lnTo>
                  <a:pt x="94" y="1203"/>
                </a:lnTo>
                <a:lnTo>
                  <a:pt x="101" y="1206"/>
                </a:lnTo>
                <a:close/>
                <a:moveTo>
                  <a:pt x="69" y="1265"/>
                </a:moveTo>
                <a:lnTo>
                  <a:pt x="86" y="1236"/>
                </a:lnTo>
                <a:lnTo>
                  <a:pt x="79" y="1233"/>
                </a:lnTo>
                <a:lnTo>
                  <a:pt x="64" y="1263"/>
                </a:lnTo>
                <a:lnTo>
                  <a:pt x="69" y="1265"/>
                </a:lnTo>
                <a:close/>
                <a:moveTo>
                  <a:pt x="37" y="1326"/>
                </a:moveTo>
                <a:lnTo>
                  <a:pt x="54" y="1296"/>
                </a:lnTo>
                <a:lnTo>
                  <a:pt x="47" y="1292"/>
                </a:lnTo>
                <a:lnTo>
                  <a:pt x="32" y="1323"/>
                </a:lnTo>
                <a:lnTo>
                  <a:pt x="37" y="1326"/>
                </a:lnTo>
                <a:close/>
                <a:moveTo>
                  <a:pt x="6" y="1385"/>
                </a:moveTo>
                <a:lnTo>
                  <a:pt x="22" y="1355"/>
                </a:lnTo>
                <a:lnTo>
                  <a:pt x="16" y="1352"/>
                </a:lnTo>
                <a:lnTo>
                  <a:pt x="0" y="1382"/>
                </a:lnTo>
                <a:lnTo>
                  <a:pt x="6" y="1385"/>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17" name="Freeform 78">
            <a:extLst>
              <a:ext uri="{FF2B5EF4-FFF2-40B4-BE49-F238E27FC236}">
                <a16:creationId xmlns:a16="http://schemas.microsoft.com/office/drawing/2014/main" id="{CB3C8057-16D6-0150-31A5-4C9CF00BB7C7}"/>
              </a:ext>
            </a:extLst>
          </p:cNvPr>
          <p:cNvSpPr>
            <a:spLocks noEditPoints="1"/>
          </p:cNvSpPr>
          <p:nvPr/>
        </p:nvSpPr>
        <p:spPr bwMode="auto">
          <a:xfrm rot="20774513" flipV="1">
            <a:off x="5212415" y="1760055"/>
            <a:ext cx="1982913" cy="2207781"/>
          </a:xfrm>
          <a:custGeom>
            <a:avLst/>
            <a:gdLst>
              <a:gd name="T0" fmla="*/ 1349 w 1349"/>
              <a:gd name="T1" fmla="*/ 7 h 310"/>
              <a:gd name="T2" fmla="*/ 1322 w 1349"/>
              <a:gd name="T3" fmla="*/ 6 h 310"/>
              <a:gd name="T4" fmla="*/ 1258 w 1349"/>
              <a:gd name="T5" fmla="*/ 28 h 310"/>
              <a:gd name="T6" fmla="*/ 1289 w 1349"/>
              <a:gd name="T7" fmla="*/ 14 h 310"/>
              <a:gd name="T8" fmla="*/ 1258 w 1349"/>
              <a:gd name="T9" fmla="*/ 28 h 310"/>
              <a:gd name="T10" fmla="*/ 1224 w 1349"/>
              <a:gd name="T11" fmla="*/ 34 h 310"/>
              <a:gd name="T12" fmla="*/ 1190 w 1349"/>
              <a:gd name="T13" fmla="*/ 36 h 310"/>
              <a:gd name="T14" fmla="*/ 1124 w 1349"/>
              <a:gd name="T15" fmla="*/ 58 h 310"/>
              <a:gd name="T16" fmla="*/ 1156 w 1349"/>
              <a:gd name="T17" fmla="*/ 43 h 310"/>
              <a:gd name="T18" fmla="*/ 1124 w 1349"/>
              <a:gd name="T19" fmla="*/ 58 h 310"/>
              <a:gd name="T20" fmla="*/ 1092 w 1349"/>
              <a:gd name="T21" fmla="*/ 65 h 310"/>
              <a:gd name="T22" fmla="*/ 1058 w 1349"/>
              <a:gd name="T23" fmla="*/ 65 h 310"/>
              <a:gd name="T24" fmla="*/ 992 w 1349"/>
              <a:gd name="T25" fmla="*/ 87 h 310"/>
              <a:gd name="T26" fmla="*/ 1024 w 1349"/>
              <a:gd name="T27" fmla="*/ 73 h 310"/>
              <a:gd name="T28" fmla="*/ 992 w 1349"/>
              <a:gd name="T29" fmla="*/ 87 h 310"/>
              <a:gd name="T30" fmla="*/ 960 w 1349"/>
              <a:gd name="T31" fmla="*/ 95 h 310"/>
              <a:gd name="T32" fmla="*/ 925 w 1349"/>
              <a:gd name="T33" fmla="*/ 95 h 310"/>
              <a:gd name="T34" fmla="*/ 860 w 1349"/>
              <a:gd name="T35" fmla="*/ 117 h 310"/>
              <a:gd name="T36" fmla="*/ 892 w 1349"/>
              <a:gd name="T37" fmla="*/ 102 h 310"/>
              <a:gd name="T38" fmla="*/ 860 w 1349"/>
              <a:gd name="T39" fmla="*/ 117 h 310"/>
              <a:gd name="T40" fmla="*/ 828 w 1349"/>
              <a:gd name="T41" fmla="*/ 124 h 310"/>
              <a:gd name="T42" fmla="*/ 793 w 1349"/>
              <a:gd name="T43" fmla="*/ 126 h 310"/>
              <a:gd name="T44" fmla="*/ 728 w 1349"/>
              <a:gd name="T45" fmla="*/ 146 h 310"/>
              <a:gd name="T46" fmla="*/ 760 w 1349"/>
              <a:gd name="T47" fmla="*/ 133 h 310"/>
              <a:gd name="T48" fmla="*/ 728 w 1349"/>
              <a:gd name="T49" fmla="*/ 146 h 310"/>
              <a:gd name="T50" fmla="*/ 696 w 1349"/>
              <a:gd name="T51" fmla="*/ 155 h 310"/>
              <a:gd name="T52" fmla="*/ 661 w 1349"/>
              <a:gd name="T53" fmla="*/ 155 h 310"/>
              <a:gd name="T54" fmla="*/ 596 w 1349"/>
              <a:gd name="T55" fmla="*/ 177 h 310"/>
              <a:gd name="T56" fmla="*/ 628 w 1349"/>
              <a:gd name="T57" fmla="*/ 161 h 310"/>
              <a:gd name="T58" fmla="*/ 596 w 1349"/>
              <a:gd name="T59" fmla="*/ 177 h 310"/>
              <a:gd name="T60" fmla="*/ 564 w 1349"/>
              <a:gd name="T61" fmla="*/ 183 h 310"/>
              <a:gd name="T62" fmla="*/ 528 w 1349"/>
              <a:gd name="T63" fmla="*/ 185 h 310"/>
              <a:gd name="T64" fmla="*/ 464 w 1349"/>
              <a:gd name="T65" fmla="*/ 205 h 310"/>
              <a:gd name="T66" fmla="*/ 496 w 1349"/>
              <a:gd name="T67" fmla="*/ 192 h 310"/>
              <a:gd name="T68" fmla="*/ 464 w 1349"/>
              <a:gd name="T69" fmla="*/ 205 h 310"/>
              <a:gd name="T70" fmla="*/ 432 w 1349"/>
              <a:gd name="T71" fmla="*/ 214 h 310"/>
              <a:gd name="T72" fmla="*/ 396 w 1349"/>
              <a:gd name="T73" fmla="*/ 214 h 310"/>
              <a:gd name="T74" fmla="*/ 332 w 1349"/>
              <a:gd name="T75" fmla="*/ 236 h 310"/>
              <a:gd name="T76" fmla="*/ 364 w 1349"/>
              <a:gd name="T77" fmla="*/ 222 h 310"/>
              <a:gd name="T78" fmla="*/ 332 w 1349"/>
              <a:gd name="T79" fmla="*/ 236 h 310"/>
              <a:gd name="T80" fmla="*/ 300 w 1349"/>
              <a:gd name="T81" fmla="*/ 243 h 310"/>
              <a:gd name="T82" fmla="*/ 264 w 1349"/>
              <a:gd name="T83" fmla="*/ 244 h 310"/>
              <a:gd name="T84" fmla="*/ 200 w 1349"/>
              <a:gd name="T85" fmla="*/ 265 h 310"/>
              <a:gd name="T86" fmla="*/ 232 w 1349"/>
              <a:gd name="T87" fmla="*/ 251 h 310"/>
              <a:gd name="T88" fmla="*/ 200 w 1349"/>
              <a:gd name="T89" fmla="*/ 265 h 310"/>
              <a:gd name="T90" fmla="*/ 168 w 1349"/>
              <a:gd name="T91" fmla="*/ 273 h 310"/>
              <a:gd name="T92" fmla="*/ 132 w 1349"/>
              <a:gd name="T93" fmla="*/ 273 h 310"/>
              <a:gd name="T94" fmla="*/ 68 w 1349"/>
              <a:gd name="T95" fmla="*/ 295 h 310"/>
              <a:gd name="T96" fmla="*/ 100 w 1349"/>
              <a:gd name="T97" fmla="*/ 282 h 310"/>
              <a:gd name="T98" fmla="*/ 68 w 1349"/>
              <a:gd name="T99" fmla="*/ 295 h 310"/>
              <a:gd name="T100" fmla="*/ 36 w 1349"/>
              <a:gd name="T101" fmla="*/ 302 h 310"/>
              <a:gd name="T102" fmla="*/ 0 w 1349"/>
              <a:gd name="T103" fmla="*/ 304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49" h="310">
                <a:moveTo>
                  <a:pt x="1324" y="12"/>
                </a:moveTo>
                <a:lnTo>
                  <a:pt x="1349" y="7"/>
                </a:lnTo>
                <a:lnTo>
                  <a:pt x="1348" y="0"/>
                </a:lnTo>
                <a:lnTo>
                  <a:pt x="1322" y="6"/>
                </a:lnTo>
                <a:lnTo>
                  <a:pt x="1324" y="12"/>
                </a:lnTo>
                <a:close/>
                <a:moveTo>
                  <a:pt x="1258" y="28"/>
                </a:moveTo>
                <a:lnTo>
                  <a:pt x="1290" y="21"/>
                </a:lnTo>
                <a:lnTo>
                  <a:pt x="1289" y="14"/>
                </a:lnTo>
                <a:lnTo>
                  <a:pt x="1256" y="21"/>
                </a:lnTo>
                <a:lnTo>
                  <a:pt x="1258" y="28"/>
                </a:lnTo>
                <a:close/>
                <a:moveTo>
                  <a:pt x="1190" y="43"/>
                </a:moveTo>
                <a:lnTo>
                  <a:pt x="1224" y="34"/>
                </a:lnTo>
                <a:lnTo>
                  <a:pt x="1222" y="28"/>
                </a:lnTo>
                <a:lnTo>
                  <a:pt x="1190" y="36"/>
                </a:lnTo>
                <a:lnTo>
                  <a:pt x="1190" y="43"/>
                </a:lnTo>
                <a:close/>
                <a:moveTo>
                  <a:pt x="1124" y="58"/>
                </a:moveTo>
                <a:lnTo>
                  <a:pt x="1158" y="50"/>
                </a:lnTo>
                <a:lnTo>
                  <a:pt x="1156" y="43"/>
                </a:lnTo>
                <a:lnTo>
                  <a:pt x="1124" y="51"/>
                </a:lnTo>
                <a:lnTo>
                  <a:pt x="1124" y="58"/>
                </a:lnTo>
                <a:close/>
                <a:moveTo>
                  <a:pt x="1058" y="72"/>
                </a:moveTo>
                <a:lnTo>
                  <a:pt x="1092" y="65"/>
                </a:lnTo>
                <a:lnTo>
                  <a:pt x="1090" y="58"/>
                </a:lnTo>
                <a:lnTo>
                  <a:pt x="1058" y="65"/>
                </a:lnTo>
                <a:lnTo>
                  <a:pt x="1058" y="72"/>
                </a:lnTo>
                <a:close/>
                <a:moveTo>
                  <a:pt x="992" y="87"/>
                </a:moveTo>
                <a:lnTo>
                  <a:pt x="1026" y="80"/>
                </a:lnTo>
                <a:lnTo>
                  <a:pt x="1024" y="73"/>
                </a:lnTo>
                <a:lnTo>
                  <a:pt x="992" y="80"/>
                </a:lnTo>
                <a:lnTo>
                  <a:pt x="992" y="87"/>
                </a:lnTo>
                <a:close/>
                <a:moveTo>
                  <a:pt x="926" y="102"/>
                </a:moveTo>
                <a:lnTo>
                  <a:pt x="960" y="95"/>
                </a:lnTo>
                <a:lnTo>
                  <a:pt x="958" y="89"/>
                </a:lnTo>
                <a:lnTo>
                  <a:pt x="925" y="95"/>
                </a:lnTo>
                <a:lnTo>
                  <a:pt x="926" y="102"/>
                </a:lnTo>
                <a:close/>
                <a:moveTo>
                  <a:pt x="860" y="117"/>
                </a:moveTo>
                <a:lnTo>
                  <a:pt x="894" y="109"/>
                </a:lnTo>
                <a:lnTo>
                  <a:pt x="892" y="102"/>
                </a:lnTo>
                <a:lnTo>
                  <a:pt x="859" y="111"/>
                </a:lnTo>
                <a:lnTo>
                  <a:pt x="860" y="117"/>
                </a:lnTo>
                <a:close/>
                <a:moveTo>
                  <a:pt x="794" y="131"/>
                </a:moveTo>
                <a:lnTo>
                  <a:pt x="828" y="124"/>
                </a:lnTo>
                <a:lnTo>
                  <a:pt x="826" y="117"/>
                </a:lnTo>
                <a:lnTo>
                  <a:pt x="793" y="126"/>
                </a:lnTo>
                <a:lnTo>
                  <a:pt x="794" y="131"/>
                </a:lnTo>
                <a:close/>
                <a:moveTo>
                  <a:pt x="728" y="146"/>
                </a:moveTo>
                <a:lnTo>
                  <a:pt x="762" y="139"/>
                </a:lnTo>
                <a:lnTo>
                  <a:pt x="760" y="133"/>
                </a:lnTo>
                <a:lnTo>
                  <a:pt x="727" y="139"/>
                </a:lnTo>
                <a:lnTo>
                  <a:pt x="728" y="146"/>
                </a:lnTo>
                <a:close/>
                <a:moveTo>
                  <a:pt x="662" y="161"/>
                </a:moveTo>
                <a:lnTo>
                  <a:pt x="696" y="155"/>
                </a:lnTo>
                <a:lnTo>
                  <a:pt x="694" y="148"/>
                </a:lnTo>
                <a:lnTo>
                  <a:pt x="661" y="155"/>
                </a:lnTo>
                <a:lnTo>
                  <a:pt x="662" y="161"/>
                </a:lnTo>
                <a:close/>
                <a:moveTo>
                  <a:pt x="596" y="177"/>
                </a:moveTo>
                <a:lnTo>
                  <a:pt x="630" y="168"/>
                </a:lnTo>
                <a:lnTo>
                  <a:pt x="628" y="161"/>
                </a:lnTo>
                <a:lnTo>
                  <a:pt x="594" y="170"/>
                </a:lnTo>
                <a:lnTo>
                  <a:pt x="596" y="177"/>
                </a:lnTo>
                <a:close/>
                <a:moveTo>
                  <a:pt x="530" y="192"/>
                </a:moveTo>
                <a:lnTo>
                  <a:pt x="564" y="183"/>
                </a:lnTo>
                <a:lnTo>
                  <a:pt x="562" y="177"/>
                </a:lnTo>
                <a:lnTo>
                  <a:pt x="528" y="185"/>
                </a:lnTo>
                <a:lnTo>
                  <a:pt x="530" y="192"/>
                </a:lnTo>
                <a:close/>
                <a:moveTo>
                  <a:pt x="464" y="205"/>
                </a:moveTo>
                <a:lnTo>
                  <a:pt x="498" y="199"/>
                </a:lnTo>
                <a:lnTo>
                  <a:pt x="496" y="192"/>
                </a:lnTo>
                <a:lnTo>
                  <a:pt x="462" y="199"/>
                </a:lnTo>
                <a:lnTo>
                  <a:pt x="464" y="205"/>
                </a:lnTo>
                <a:close/>
                <a:moveTo>
                  <a:pt x="398" y="221"/>
                </a:moveTo>
                <a:lnTo>
                  <a:pt x="432" y="214"/>
                </a:lnTo>
                <a:lnTo>
                  <a:pt x="430" y="207"/>
                </a:lnTo>
                <a:lnTo>
                  <a:pt x="396" y="214"/>
                </a:lnTo>
                <a:lnTo>
                  <a:pt x="398" y="221"/>
                </a:lnTo>
                <a:close/>
                <a:moveTo>
                  <a:pt x="332" y="236"/>
                </a:moveTo>
                <a:lnTo>
                  <a:pt x="366" y="229"/>
                </a:lnTo>
                <a:lnTo>
                  <a:pt x="364" y="222"/>
                </a:lnTo>
                <a:lnTo>
                  <a:pt x="330" y="229"/>
                </a:lnTo>
                <a:lnTo>
                  <a:pt x="332" y="236"/>
                </a:lnTo>
                <a:close/>
                <a:moveTo>
                  <a:pt x="266" y="251"/>
                </a:moveTo>
                <a:lnTo>
                  <a:pt x="300" y="243"/>
                </a:lnTo>
                <a:lnTo>
                  <a:pt x="298" y="236"/>
                </a:lnTo>
                <a:lnTo>
                  <a:pt x="264" y="244"/>
                </a:lnTo>
                <a:lnTo>
                  <a:pt x="266" y="251"/>
                </a:lnTo>
                <a:close/>
                <a:moveTo>
                  <a:pt x="200" y="265"/>
                </a:moveTo>
                <a:lnTo>
                  <a:pt x="234" y="258"/>
                </a:lnTo>
                <a:lnTo>
                  <a:pt x="232" y="251"/>
                </a:lnTo>
                <a:lnTo>
                  <a:pt x="198" y="260"/>
                </a:lnTo>
                <a:lnTo>
                  <a:pt x="200" y="265"/>
                </a:lnTo>
                <a:close/>
                <a:moveTo>
                  <a:pt x="134" y="280"/>
                </a:moveTo>
                <a:lnTo>
                  <a:pt x="168" y="273"/>
                </a:lnTo>
                <a:lnTo>
                  <a:pt x="166" y="266"/>
                </a:lnTo>
                <a:lnTo>
                  <a:pt x="132" y="273"/>
                </a:lnTo>
                <a:lnTo>
                  <a:pt x="134" y="280"/>
                </a:lnTo>
                <a:close/>
                <a:moveTo>
                  <a:pt x="68" y="295"/>
                </a:moveTo>
                <a:lnTo>
                  <a:pt x="102" y="288"/>
                </a:lnTo>
                <a:lnTo>
                  <a:pt x="100" y="282"/>
                </a:lnTo>
                <a:lnTo>
                  <a:pt x="66" y="288"/>
                </a:lnTo>
                <a:lnTo>
                  <a:pt x="68" y="295"/>
                </a:lnTo>
                <a:close/>
                <a:moveTo>
                  <a:pt x="2" y="310"/>
                </a:moveTo>
                <a:lnTo>
                  <a:pt x="36" y="302"/>
                </a:lnTo>
                <a:lnTo>
                  <a:pt x="34" y="295"/>
                </a:lnTo>
                <a:lnTo>
                  <a:pt x="0" y="304"/>
                </a:lnTo>
                <a:lnTo>
                  <a:pt x="2" y="310"/>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18" name="Ovale 17">
            <a:extLst>
              <a:ext uri="{FF2B5EF4-FFF2-40B4-BE49-F238E27FC236}">
                <a16:creationId xmlns:a16="http://schemas.microsoft.com/office/drawing/2014/main" id="{F7F244C1-709B-A329-8B61-B80C917440D8}"/>
              </a:ext>
            </a:extLst>
          </p:cNvPr>
          <p:cNvSpPr/>
          <p:nvPr/>
        </p:nvSpPr>
        <p:spPr>
          <a:xfrm>
            <a:off x="4827321" y="1772481"/>
            <a:ext cx="170043" cy="161254"/>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Titillium Web" panose="00000500000000000000" pitchFamily="2" charset="0"/>
            </a:endParaRPr>
          </a:p>
        </p:txBody>
      </p:sp>
      <p:pic>
        <p:nvPicPr>
          <p:cNvPr id="19" name="Immagine 18">
            <a:extLst>
              <a:ext uri="{FF2B5EF4-FFF2-40B4-BE49-F238E27FC236}">
                <a16:creationId xmlns:a16="http://schemas.microsoft.com/office/drawing/2014/main" id="{CF8C8284-F7D2-2FC6-3C75-67733CBC145D}"/>
              </a:ext>
            </a:extLst>
          </p:cNvPr>
          <p:cNvPicPr/>
          <p:nvPr/>
        </p:nvPicPr>
        <p:blipFill rotWithShape="1">
          <a:blip r:embed="rId4"/>
          <a:srcRect r="29332"/>
          <a:stretch/>
        </p:blipFill>
        <p:spPr>
          <a:xfrm>
            <a:off x="9688472" y="1234850"/>
            <a:ext cx="3493335" cy="2772000"/>
          </a:xfrm>
          <a:prstGeom prst="ellipse">
            <a:avLst/>
          </a:prstGeom>
          <a:ln>
            <a:solidFill>
              <a:schemeClr val="accent4">
                <a:lumMod val="75000"/>
              </a:schemeClr>
            </a:solidFill>
          </a:ln>
        </p:spPr>
      </p:pic>
      <p:pic>
        <p:nvPicPr>
          <p:cNvPr id="20" name="Immagine 19">
            <a:extLst>
              <a:ext uri="{FF2B5EF4-FFF2-40B4-BE49-F238E27FC236}">
                <a16:creationId xmlns:a16="http://schemas.microsoft.com/office/drawing/2014/main" id="{23A6B87D-1D73-464E-B902-CFA688DD409A}"/>
              </a:ext>
            </a:extLst>
          </p:cNvPr>
          <p:cNvPicPr/>
          <p:nvPr/>
        </p:nvPicPr>
        <p:blipFill>
          <a:blip r:embed="rId5"/>
          <a:stretch>
            <a:fillRect/>
          </a:stretch>
        </p:blipFill>
        <p:spPr>
          <a:xfrm>
            <a:off x="6082674" y="1261839"/>
            <a:ext cx="3493336" cy="2772000"/>
          </a:xfrm>
          <a:prstGeom prst="ellipse">
            <a:avLst/>
          </a:prstGeom>
          <a:ln>
            <a:solidFill>
              <a:schemeClr val="accent4">
                <a:lumMod val="75000"/>
              </a:schemeClr>
            </a:solidFill>
          </a:ln>
        </p:spPr>
      </p:pic>
      <p:grpSp>
        <p:nvGrpSpPr>
          <p:cNvPr id="22" name="Gruppo 21">
            <a:extLst>
              <a:ext uri="{FF2B5EF4-FFF2-40B4-BE49-F238E27FC236}">
                <a16:creationId xmlns:a16="http://schemas.microsoft.com/office/drawing/2014/main" id="{1ACDE376-C54B-D241-4B61-2C87202BC2A7}"/>
              </a:ext>
            </a:extLst>
          </p:cNvPr>
          <p:cNvGrpSpPr/>
          <p:nvPr/>
        </p:nvGrpSpPr>
        <p:grpSpPr>
          <a:xfrm>
            <a:off x="7516500" y="4150434"/>
            <a:ext cx="3716338" cy="338554"/>
            <a:chOff x="4450556" y="3793431"/>
            <a:chExt cx="3716338" cy="338554"/>
          </a:xfrm>
        </p:grpSpPr>
        <p:sp>
          <p:nvSpPr>
            <p:cNvPr id="23" name="Rectangle 13">
              <a:extLst>
                <a:ext uri="{FF2B5EF4-FFF2-40B4-BE49-F238E27FC236}">
                  <a16:creationId xmlns:a16="http://schemas.microsoft.com/office/drawing/2014/main" id="{B29113CB-B4D0-A3C2-7C88-48B8729D23E8}"/>
                </a:ext>
              </a:extLst>
            </p:cNvPr>
            <p:cNvSpPr>
              <a:spLocks noChangeArrowheads="1"/>
            </p:cNvSpPr>
            <p:nvPr/>
          </p:nvSpPr>
          <p:spPr bwMode="auto">
            <a:xfrm>
              <a:off x="4450556" y="3803651"/>
              <a:ext cx="3716338" cy="287338"/>
            </a:xfrm>
            <a:prstGeom prst="rect">
              <a:avLst/>
            </a:prstGeom>
            <a:solidFill>
              <a:srgbClr val="C8A6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sz="1400">
                <a:latin typeface="Titillium Web" panose="00000500000000000000" pitchFamily="2" charset="0"/>
              </a:endParaRPr>
            </a:p>
          </p:txBody>
        </p:sp>
        <p:sp>
          <p:nvSpPr>
            <p:cNvPr id="24" name="CasellaDiTesto 23">
              <a:extLst>
                <a:ext uri="{FF2B5EF4-FFF2-40B4-BE49-F238E27FC236}">
                  <a16:creationId xmlns:a16="http://schemas.microsoft.com/office/drawing/2014/main" id="{CFDC7771-3E06-E31B-6250-F83335896BAC}"/>
                </a:ext>
              </a:extLst>
            </p:cNvPr>
            <p:cNvSpPr txBox="1"/>
            <p:nvPr/>
          </p:nvSpPr>
          <p:spPr>
            <a:xfrm>
              <a:off x="4997450" y="3793431"/>
              <a:ext cx="2622550" cy="338554"/>
            </a:xfrm>
            <a:prstGeom prst="rect">
              <a:avLst/>
            </a:prstGeom>
            <a:noFill/>
          </p:spPr>
          <p:txBody>
            <a:bodyPr wrap="square">
              <a:spAutoFit/>
            </a:bodyPr>
            <a:lstStyle/>
            <a:p>
              <a:pPr algn="ctr"/>
              <a:r>
                <a:rPr lang="it-IT" sz="1600" b="1">
                  <a:latin typeface="Titillium Web" panose="00000500000000000000" pitchFamily="2" charset="0"/>
                </a:rPr>
                <a:t>Piazza Sigmund Freud</a:t>
              </a:r>
            </a:p>
          </p:txBody>
        </p:sp>
      </p:grpSp>
      <p:sp>
        <p:nvSpPr>
          <p:cNvPr id="2" name="Freeform 68">
            <a:extLst>
              <a:ext uri="{FF2B5EF4-FFF2-40B4-BE49-F238E27FC236}">
                <a16:creationId xmlns:a16="http://schemas.microsoft.com/office/drawing/2014/main" id="{3CEE088B-02A5-6AF5-DFF8-56B9A44A9D5D}"/>
              </a:ext>
            </a:extLst>
          </p:cNvPr>
          <p:cNvSpPr>
            <a:spLocks/>
          </p:cNvSpPr>
          <p:nvPr/>
        </p:nvSpPr>
        <p:spPr bwMode="auto">
          <a:xfrm>
            <a:off x="1425487" y="8750459"/>
            <a:ext cx="12801600" cy="0"/>
          </a:xfrm>
          <a:custGeom>
            <a:avLst/>
            <a:gdLst>
              <a:gd name="T0" fmla="*/ 8064 w 8064"/>
              <a:gd name="T1" fmla="*/ 1688 w 8064"/>
              <a:gd name="T2" fmla="*/ 0 w 8064"/>
              <a:gd name="T3" fmla="*/ 8064 w 8064"/>
            </a:gdLst>
            <a:ahLst/>
            <a:cxnLst>
              <a:cxn ang="0">
                <a:pos x="T0" y="0"/>
              </a:cxn>
              <a:cxn ang="0">
                <a:pos x="T1" y="0"/>
              </a:cxn>
              <a:cxn ang="0">
                <a:pos x="T2" y="0"/>
              </a:cxn>
              <a:cxn ang="0">
                <a:pos x="T3" y="0"/>
              </a:cxn>
            </a:cxnLst>
            <a:rect l="0" t="0" r="r" b="b"/>
            <a:pathLst>
              <a:path w="8064">
                <a:moveTo>
                  <a:pt x="8064" y="0"/>
                </a:moveTo>
                <a:lnTo>
                  <a:pt x="1688" y="0"/>
                </a:lnTo>
                <a:lnTo>
                  <a:pt x="0" y="0"/>
                </a:lnTo>
                <a:lnTo>
                  <a:pt x="8064" y="0"/>
                </a:lnTo>
                <a:close/>
              </a:path>
            </a:pathLst>
          </a:custGeom>
          <a:solidFill>
            <a:srgbClr val="D4B9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t-IT" sz="2400">
              <a:latin typeface="Titillium Web" panose="00000500000000000000" pitchFamily="2" charset="0"/>
            </a:endParaRPr>
          </a:p>
        </p:txBody>
      </p:sp>
      <p:sp>
        <p:nvSpPr>
          <p:cNvPr id="3" name="Freeform 69">
            <a:extLst>
              <a:ext uri="{FF2B5EF4-FFF2-40B4-BE49-F238E27FC236}">
                <a16:creationId xmlns:a16="http://schemas.microsoft.com/office/drawing/2014/main" id="{AE175FE1-6AA7-B0F0-74BD-F191E604B03C}"/>
              </a:ext>
            </a:extLst>
          </p:cNvPr>
          <p:cNvSpPr>
            <a:spLocks/>
          </p:cNvSpPr>
          <p:nvPr/>
        </p:nvSpPr>
        <p:spPr bwMode="auto">
          <a:xfrm>
            <a:off x="1425487" y="8750459"/>
            <a:ext cx="12801600" cy="0"/>
          </a:xfrm>
          <a:custGeom>
            <a:avLst/>
            <a:gdLst>
              <a:gd name="T0" fmla="*/ 8064 w 8064"/>
              <a:gd name="T1" fmla="*/ 1688 w 8064"/>
              <a:gd name="T2" fmla="*/ 0 w 8064"/>
              <a:gd name="T3" fmla="*/ 8064 w 8064"/>
            </a:gdLst>
            <a:ahLst/>
            <a:cxnLst>
              <a:cxn ang="0">
                <a:pos x="T0" y="0"/>
              </a:cxn>
              <a:cxn ang="0">
                <a:pos x="T1" y="0"/>
              </a:cxn>
              <a:cxn ang="0">
                <a:pos x="T2" y="0"/>
              </a:cxn>
              <a:cxn ang="0">
                <a:pos x="T3" y="0"/>
              </a:cxn>
            </a:cxnLst>
            <a:rect l="0" t="0" r="r" b="b"/>
            <a:pathLst>
              <a:path w="8064">
                <a:moveTo>
                  <a:pt x="8064" y="0"/>
                </a:moveTo>
                <a:lnTo>
                  <a:pt x="1688" y="0"/>
                </a:lnTo>
                <a:lnTo>
                  <a:pt x="0" y="0"/>
                </a:lnTo>
                <a:lnTo>
                  <a:pt x="80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t-IT" sz="2400">
              <a:latin typeface="Titillium Web" panose="00000500000000000000" pitchFamily="2" charset="0"/>
            </a:endParaRPr>
          </a:p>
        </p:txBody>
      </p:sp>
      <p:sp>
        <p:nvSpPr>
          <p:cNvPr id="4" name="Rettangolo 3">
            <a:extLst>
              <a:ext uri="{FF2B5EF4-FFF2-40B4-BE49-F238E27FC236}">
                <a16:creationId xmlns:a16="http://schemas.microsoft.com/office/drawing/2014/main" id="{6DE4B3E3-6D6E-7610-293E-60278ED2F343}"/>
              </a:ext>
            </a:extLst>
          </p:cNvPr>
          <p:cNvSpPr/>
          <p:nvPr/>
        </p:nvSpPr>
        <p:spPr>
          <a:xfrm>
            <a:off x="2921810" y="7731138"/>
            <a:ext cx="2700000" cy="612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5" name="TextBox 43">
            <a:extLst>
              <a:ext uri="{FF2B5EF4-FFF2-40B4-BE49-F238E27FC236}">
                <a16:creationId xmlns:a16="http://schemas.microsoft.com/office/drawing/2014/main" id="{3912AF38-E43A-0555-C706-178C13E37A39}"/>
              </a:ext>
            </a:extLst>
          </p:cNvPr>
          <p:cNvSpPr txBox="1"/>
          <p:nvPr/>
        </p:nvSpPr>
        <p:spPr>
          <a:xfrm>
            <a:off x="2945548" y="7889627"/>
            <a:ext cx="2581198"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ATTUATORI DI II LIVELLO</a:t>
            </a:r>
          </a:p>
        </p:txBody>
      </p:sp>
      <p:sp>
        <p:nvSpPr>
          <p:cNvPr id="6" name="Rettangolo 5">
            <a:extLst>
              <a:ext uri="{FF2B5EF4-FFF2-40B4-BE49-F238E27FC236}">
                <a16:creationId xmlns:a16="http://schemas.microsoft.com/office/drawing/2014/main" id="{819AC948-EF5A-C567-E21D-74DEEA55D881}"/>
              </a:ext>
            </a:extLst>
          </p:cNvPr>
          <p:cNvSpPr/>
          <p:nvPr/>
        </p:nvSpPr>
        <p:spPr>
          <a:xfrm>
            <a:off x="2924905" y="5472383"/>
            <a:ext cx="2700000" cy="1363824"/>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7" name="TextBox 43">
            <a:extLst>
              <a:ext uri="{FF2B5EF4-FFF2-40B4-BE49-F238E27FC236}">
                <a16:creationId xmlns:a16="http://schemas.microsoft.com/office/drawing/2014/main" id="{67DFD75C-A030-0B71-AB6F-8B3F7D18C14D}"/>
              </a:ext>
            </a:extLst>
          </p:cNvPr>
          <p:cNvSpPr txBox="1"/>
          <p:nvPr/>
        </p:nvSpPr>
        <p:spPr>
          <a:xfrm>
            <a:off x="3005420" y="5846734"/>
            <a:ext cx="2431493" cy="749547"/>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DESCRIZIONE DELL’INTERVENTO</a:t>
            </a:r>
          </a:p>
        </p:txBody>
      </p:sp>
      <p:sp>
        <p:nvSpPr>
          <p:cNvPr id="9" name="Rettangolo 8">
            <a:extLst>
              <a:ext uri="{FF2B5EF4-FFF2-40B4-BE49-F238E27FC236}">
                <a16:creationId xmlns:a16="http://schemas.microsoft.com/office/drawing/2014/main" id="{4C6ACA80-0FE1-5552-B244-C9F636A15343}"/>
              </a:ext>
            </a:extLst>
          </p:cNvPr>
          <p:cNvSpPr/>
          <p:nvPr/>
        </p:nvSpPr>
        <p:spPr>
          <a:xfrm>
            <a:off x="2915004" y="6955931"/>
            <a:ext cx="2700000" cy="612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10" name="TextBox 43">
            <a:extLst>
              <a:ext uri="{FF2B5EF4-FFF2-40B4-BE49-F238E27FC236}">
                <a16:creationId xmlns:a16="http://schemas.microsoft.com/office/drawing/2014/main" id="{561E343E-8607-1D23-3DFD-4514CB8E90A1}"/>
              </a:ext>
            </a:extLst>
          </p:cNvPr>
          <p:cNvSpPr txBox="1"/>
          <p:nvPr/>
        </p:nvSpPr>
        <p:spPr>
          <a:xfrm>
            <a:off x="3112310" y="7148612"/>
            <a:ext cx="2431493"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VALORI ECONOMICI</a:t>
            </a:r>
          </a:p>
        </p:txBody>
      </p:sp>
      <p:sp>
        <p:nvSpPr>
          <p:cNvPr id="12" name="Rettangolo 46">
            <a:extLst>
              <a:ext uri="{FF2B5EF4-FFF2-40B4-BE49-F238E27FC236}">
                <a16:creationId xmlns:a16="http://schemas.microsoft.com/office/drawing/2014/main" id="{D5D785BC-2C23-79DF-BEDA-135A65EAEF91}"/>
              </a:ext>
            </a:extLst>
          </p:cNvPr>
          <p:cNvSpPr/>
          <p:nvPr/>
        </p:nvSpPr>
        <p:spPr>
          <a:xfrm>
            <a:off x="5737420" y="6979636"/>
            <a:ext cx="9075455"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just" defTabSz="640080">
              <a:buFont typeface="Wingdings" panose="05000000000000000000" pitchFamily="2" charset="2"/>
              <a:buChar char="q"/>
              <a:defRPr/>
            </a:pPr>
            <a:r>
              <a:rPr lang="it-IT" sz="2000" b="1">
                <a:solidFill>
                  <a:schemeClr val="tx1"/>
                </a:solidFill>
                <a:latin typeface="Titillium Web" panose="00000500000000000000" pitchFamily="2" charset="0"/>
              </a:rPr>
              <a:t>Valore finanziato: </a:t>
            </a:r>
            <a:r>
              <a:rPr lang="en-US" sz="2000">
                <a:solidFill>
                  <a:srgbClr val="000000"/>
                </a:solidFill>
                <a:latin typeface="Titillium Web" panose="00000500000000000000" pitchFamily="2" charset="0"/>
              </a:rPr>
              <a:t>3.066.042,62 €</a:t>
            </a:r>
            <a:r>
              <a:rPr lang="en-US" sz="2000">
                <a:latin typeface="Titillium Web" panose="00000500000000000000" pitchFamily="2" charset="0"/>
              </a:rPr>
              <a:t> </a:t>
            </a:r>
            <a:endParaRPr lang="it-IT" sz="2000">
              <a:solidFill>
                <a:schemeClr val="tx1"/>
              </a:solidFill>
              <a:latin typeface="Titillium Web" panose="00000500000000000000" pitchFamily="2" charset="0"/>
            </a:endParaRPr>
          </a:p>
        </p:txBody>
      </p:sp>
      <p:sp>
        <p:nvSpPr>
          <p:cNvPr id="21" name="Rettangolo 46">
            <a:extLst>
              <a:ext uri="{FF2B5EF4-FFF2-40B4-BE49-F238E27FC236}">
                <a16:creationId xmlns:a16="http://schemas.microsoft.com/office/drawing/2014/main" id="{6BD04BA2-9D10-540D-4ECC-FE9A9136EB46}"/>
              </a:ext>
            </a:extLst>
          </p:cNvPr>
          <p:cNvSpPr/>
          <p:nvPr/>
        </p:nvSpPr>
        <p:spPr>
          <a:xfrm>
            <a:off x="5744430" y="5484620"/>
            <a:ext cx="9041942" cy="1344261"/>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1900">
                <a:solidFill>
                  <a:srgbClr val="000000"/>
                </a:solidFill>
                <a:latin typeface="Titillium Web" panose="00000500000000000000" pitchFamily="2" charset="0"/>
              </a:rPr>
              <a:t>Rendere più ordinata e accogliente l’area d’ingresso alla </a:t>
            </a:r>
            <a:r>
              <a:rPr lang="it-IT" sz="1900" b="1">
                <a:solidFill>
                  <a:srgbClr val="000000"/>
                </a:solidFill>
                <a:latin typeface="Titillium Web" panose="00000500000000000000" pitchFamily="2" charset="0"/>
              </a:rPr>
              <a:t>Stazione Garibaldi</a:t>
            </a:r>
            <a:r>
              <a:rPr lang="it-IT" sz="1900">
                <a:solidFill>
                  <a:srgbClr val="000000"/>
                </a:solidFill>
                <a:latin typeface="Titillium Web" panose="00000500000000000000" pitchFamily="2" charset="0"/>
              </a:rPr>
              <a:t>, uno degli snodi nevralgici e di primaria importanza per il traffico ferroviario in città. Con questo obiettivo la Città mira alla riqualificazione di </a:t>
            </a:r>
            <a:r>
              <a:rPr lang="it-IT" sz="1900" b="1">
                <a:solidFill>
                  <a:srgbClr val="000000"/>
                </a:solidFill>
                <a:latin typeface="Titillium Web" panose="00000500000000000000" pitchFamily="2" charset="0"/>
              </a:rPr>
              <a:t>piazza Sigmund Freud</a:t>
            </a:r>
            <a:r>
              <a:rPr lang="it-IT" sz="1900">
                <a:solidFill>
                  <a:srgbClr val="000000"/>
                </a:solidFill>
                <a:latin typeface="Titillium Web" panose="00000500000000000000" pitchFamily="2" charset="0"/>
              </a:rPr>
              <a:t>.</a:t>
            </a:r>
            <a:endParaRPr lang="en-US" sz="1900" b="1">
              <a:solidFill>
                <a:schemeClr val="tx1"/>
              </a:solidFill>
              <a:highlight>
                <a:srgbClr val="FFFF00"/>
              </a:highlight>
              <a:latin typeface="Titillium Web" panose="00000500000000000000" pitchFamily="2" charset="0"/>
            </a:endParaRPr>
          </a:p>
        </p:txBody>
      </p:sp>
      <p:sp>
        <p:nvSpPr>
          <p:cNvPr id="43" name="Rettangolo 46">
            <a:extLst>
              <a:ext uri="{FF2B5EF4-FFF2-40B4-BE49-F238E27FC236}">
                <a16:creationId xmlns:a16="http://schemas.microsoft.com/office/drawing/2014/main" id="{D78700A9-CF77-DB28-58EC-B812DFDCEC52}"/>
              </a:ext>
            </a:extLst>
          </p:cNvPr>
          <p:cNvSpPr/>
          <p:nvPr/>
        </p:nvSpPr>
        <p:spPr>
          <a:xfrm>
            <a:off x="5737421" y="7729034"/>
            <a:ext cx="9075454"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2000" b="1">
                <a:solidFill>
                  <a:schemeClr val="tx1"/>
                </a:solidFill>
                <a:latin typeface="Titillium Web" panose="00000500000000000000" pitchFamily="2" charset="0"/>
              </a:rPr>
              <a:t>RFI</a:t>
            </a:r>
            <a:endParaRPr lang="en-US" sz="2000" b="1">
              <a:solidFill>
                <a:schemeClr val="tx1"/>
              </a:solidFill>
              <a:latin typeface="Titillium Web" panose="00000500000000000000" pitchFamily="2" charset="0"/>
            </a:endParaRPr>
          </a:p>
        </p:txBody>
      </p:sp>
      <p:pic>
        <p:nvPicPr>
          <p:cNvPr id="44" name="Immagine 43" descr="Immagine che contiene clipart, Elementi grafici, cartone animato, design&#10;&#10;Descrizione generata automaticamente">
            <a:extLst>
              <a:ext uri="{FF2B5EF4-FFF2-40B4-BE49-F238E27FC236}">
                <a16:creationId xmlns:a16="http://schemas.microsoft.com/office/drawing/2014/main" id="{86152922-B261-98F4-1434-3389E72DE6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8333" y="7754435"/>
            <a:ext cx="533759" cy="533759"/>
          </a:xfrm>
          <a:prstGeom prst="rect">
            <a:avLst/>
          </a:prstGeom>
        </p:spPr>
      </p:pic>
      <p:pic>
        <p:nvPicPr>
          <p:cNvPr id="49" name="Immagine 48" descr="Immagine che contiene schermata, Elementi grafici, clipart, design&#10;&#10;Descrizione generata automaticamente">
            <a:extLst>
              <a:ext uri="{FF2B5EF4-FFF2-40B4-BE49-F238E27FC236}">
                <a16:creationId xmlns:a16="http://schemas.microsoft.com/office/drawing/2014/main" id="{72FA7E13-CA02-4659-F2B8-03CE1AE70C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6383" y="5911480"/>
            <a:ext cx="533900" cy="533900"/>
          </a:xfrm>
          <a:prstGeom prst="rect">
            <a:avLst/>
          </a:prstGeom>
        </p:spPr>
      </p:pic>
      <p:pic>
        <p:nvPicPr>
          <p:cNvPr id="50" name="Immagine 49" descr="Immagine che contiene schermata, Elementi grafici, cartone animato, design&#10;&#10;Descrizione generata automaticamente">
            <a:extLst>
              <a:ext uri="{FF2B5EF4-FFF2-40B4-BE49-F238E27FC236}">
                <a16:creationId xmlns:a16="http://schemas.microsoft.com/office/drawing/2014/main" id="{30FB71F6-D91E-583C-83B3-BB106B3374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60475" y="7042083"/>
            <a:ext cx="533759" cy="533759"/>
          </a:xfrm>
          <a:prstGeom prst="rect">
            <a:avLst/>
          </a:prstGeom>
        </p:spPr>
      </p:pic>
      <p:pic>
        <p:nvPicPr>
          <p:cNvPr id="26" name="Google Shape;120;p1">
            <a:extLst>
              <a:ext uri="{FF2B5EF4-FFF2-40B4-BE49-F238E27FC236}">
                <a16:creationId xmlns:a16="http://schemas.microsoft.com/office/drawing/2014/main" id="{A00F3D1B-2696-099C-F040-169499C5F2B5}"/>
              </a:ext>
            </a:extLst>
          </p:cNvPr>
          <p:cNvPicPr preferRelativeResize="0"/>
          <p:nvPr/>
        </p:nvPicPr>
        <p:blipFill rotWithShape="1">
          <a:blip r:embed="rId9">
            <a:alphaModFix/>
          </a:blip>
          <a:srcRect/>
          <a:stretch/>
        </p:blipFill>
        <p:spPr>
          <a:xfrm>
            <a:off x="15399026" y="187352"/>
            <a:ext cx="1432514" cy="838620"/>
          </a:xfrm>
          <a:prstGeom prst="rect">
            <a:avLst/>
          </a:prstGeom>
          <a:noFill/>
          <a:ln>
            <a:noFill/>
          </a:ln>
        </p:spPr>
      </p:pic>
      <p:sp>
        <p:nvSpPr>
          <p:cNvPr id="27" name="Segnaposto numero diapositiva 2">
            <a:extLst>
              <a:ext uri="{FF2B5EF4-FFF2-40B4-BE49-F238E27FC236}">
                <a16:creationId xmlns:a16="http://schemas.microsoft.com/office/drawing/2014/main" id="{E5B67B7F-1838-168D-186C-E13ECB1B14B3}"/>
              </a:ext>
            </a:extLst>
          </p:cNvPr>
          <p:cNvSpPr txBox="1">
            <a:spLocks/>
          </p:cNvSpPr>
          <p:nvPr/>
        </p:nvSpPr>
        <p:spPr>
          <a:xfrm>
            <a:off x="12758816" y="9034673"/>
            <a:ext cx="3840480" cy="511175"/>
          </a:xfrm>
          <a:prstGeom prst="rect">
            <a:avLst/>
          </a:prstGeom>
        </p:spPr>
        <p:txBody>
          <a:bodyPr vert="horz" lIns="91440" tIns="45720" rIns="91440" bIns="45720" rtlCol="0" anchor="ctr"/>
          <a:lstStyle>
            <a:defPPr>
              <a:defRPr lang="en-US"/>
            </a:defPPr>
            <a:lvl1pPr marL="0" algn="r" defTabSz="457200" rtl="0" eaLnBrk="1" latinLnBrk="0" hangingPunct="1">
              <a:defRPr sz="1155" kern="1200">
                <a:solidFill>
                  <a:schemeClr val="tx1">
                    <a:tint val="75000"/>
                  </a:schemeClr>
                </a:solidFill>
                <a:latin typeface="Titillium Web"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E64E33-F4D1-9045-8634-9E2D4E4CE3B0}" type="slidenum">
              <a:rPr lang="it-IT" sz="1800" b="1" smtClean="0">
                <a:solidFill>
                  <a:schemeClr val="tx1"/>
                </a:solidFill>
                <a:latin typeface="Titillium Web" panose="00000500000000000000" pitchFamily="2" charset="0"/>
              </a:rPr>
              <a:pPr/>
              <a:t>12</a:t>
            </a:fld>
            <a:endParaRPr lang="it-IT" sz="1800" b="1">
              <a:solidFill>
                <a:schemeClr val="tx1"/>
              </a:solidFill>
              <a:latin typeface="Titillium Web" panose="00000500000000000000" pitchFamily="2" charset="0"/>
            </a:endParaRPr>
          </a:p>
        </p:txBody>
      </p:sp>
      <p:sp>
        <p:nvSpPr>
          <p:cNvPr id="32" name="Rettangolo 46">
            <a:extLst>
              <a:ext uri="{FF2B5EF4-FFF2-40B4-BE49-F238E27FC236}">
                <a16:creationId xmlns:a16="http://schemas.microsoft.com/office/drawing/2014/main" id="{240DE931-59EA-A4EC-E473-B2C733C718C2}"/>
              </a:ext>
            </a:extLst>
          </p:cNvPr>
          <p:cNvSpPr/>
          <p:nvPr/>
        </p:nvSpPr>
        <p:spPr>
          <a:xfrm>
            <a:off x="5744437" y="8478432"/>
            <a:ext cx="2656644"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2000" b="1" err="1">
                <a:solidFill>
                  <a:schemeClr val="tx1"/>
                </a:solidFill>
                <a:latin typeface="Titillium Web" panose="00000500000000000000" pitchFamily="2" charset="0"/>
              </a:rPr>
              <a:t>Prog</a:t>
            </a:r>
            <a:r>
              <a:rPr lang="it-IT" sz="2000" b="1">
                <a:solidFill>
                  <a:schemeClr val="tx1"/>
                </a:solidFill>
                <a:latin typeface="Titillium Web" panose="00000500000000000000" pitchFamily="2" charset="0"/>
              </a:rPr>
              <a:t>. post agg. (AIC – AQ)</a:t>
            </a:r>
          </a:p>
        </p:txBody>
      </p:sp>
      <p:sp>
        <p:nvSpPr>
          <p:cNvPr id="33" name="Rettangolo 32">
            <a:extLst>
              <a:ext uri="{FF2B5EF4-FFF2-40B4-BE49-F238E27FC236}">
                <a16:creationId xmlns:a16="http://schemas.microsoft.com/office/drawing/2014/main" id="{24DA7572-554A-8710-3105-8263B0BE4AA1}"/>
              </a:ext>
            </a:extLst>
          </p:cNvPr>
          <p:cNvSpPr/>
          <p:nvPr/>
        </p:nvSpPr>
        <p:spPr>
          <a:xfrm>
            <a:off x="9132107" y="8461684"/>
            <a:ext cx="2700000" cy="648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34" name="TextBox 43">
            <a:extLst>
              <a:ext uri="{FF2B5EF4-FFF2-40B4-BE49-F238E27FC236}">
                <a16:creationId xmlns:a16="http://schemas.microsoft.com/office/drawing/2014/main" id="{CA6155BD-807D-5E7D-FA5B-B84955F48364}"/>
              </a:ext>
            </a:extLst>
          </p:cNvPr>
          <p:cNvSpPr txBox="1"/>
          <p:nvPr/>
        </p:nvSpPr>
        <p:spPr>
          <a:xfrm>
            <a:off x="9290665" y="8684849"/>
            <a:ext cx="2382884"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CANTIERE</a:t>
            </a:r>
          </a:p>
        </p:txBody>
      </p:sp>
      <p:sp>
        <p:nvSpPr>
          <p:cNvPr id="35" name="Rettangolo 46">
            <a:extLst>
              <a:ext uri="{FF2B5EF4-FFF2-40B4-BE49-F238E27FC236}">
                <a16:creationId xmlns:a16="http://schemas.microsoft.com/office/drawing/2014/main" id="{A505823A-9287-185A-165E-FAA20D28F92D}"/>
              </a:ext>
            </a:extLst>
          </p:cNvPr>
          <p:cNvSpPr/>
          <p:nvPr/>
        </p:nvSpPr>
        <p:spPr>
          <a:xfrm>
            <a:off x="11986244" y="8484787"/>
            <a:ext cx="2823481"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2000" b="1">
                <a:solidFill>
                  <a:schemeClr val="tx1"/>
                </a:solidFill>
                <a:latin typeface="Titillium Web" panose="00000500000000000000" pitchFamily="2" charset="0"/>
              </a:rPr>
              <a:t>Da avviare</a:t>
            </a:r>
            <a:endParaRPr lang="en-US" sz="2000" b="1">
              <a:solidFill>
                <a:schemeClr val="tx1"/>
              </a:solidFill>
              <a:latin typeface="Titillium Web" panose="00000500000000000000" pitchFamily="2" charset="0"/>
            </a:endParaRPr>
          </a:p>
        </p:txBody>
      </p:sp>
      <p:pic>
        <p:nvPicPr>
          <p:cNvPr id="36" name="Immagine 35" descr="Immagine che contiene cono, Carattere, design&#10;&#10;Descrizione generata automaticamente">
            <a:extLst>
              <a:ext uri="{FF2B5EF4-FFF2-40B4-BE49-F238E27FC236}">
                <a16:creationId xmlns:a16="http://schemas.microsoft.com/office/drawing/2014/main" id="{43800E8B-CE38-290B-E2A3-481912D220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38095" y="8555401"/>
            <a:ext cx="479272" cy="479272"/>
          </a:xfrm>
          <a:prstGeom prst="rect">
            <a:avLst/>
          </a:prstGeom>
        </p:spPr>
      </p:pic>
      <p:sp>
        <p:nvSpPr>
          <p:cNvPr id="37" name="Rettangolo 36">
            <a:extLst>
              <a:ext uri="{FF2B5EF4-FFF2-40B4-BE49-F238E27FC236}">
                <a16:creationId xmlns:a16="http://schemas.microsoft.com/office/drawing/2014/main" id="{B0DAC77C-2765-DB48-416E-927BD03BC919}"/>
              </a:ext>
            </a:extLst>
          </p:cNvPr>
          <p:cNvSpPr/>
          <p:nvPr/>
        </p:nvSpPr>
        <p:spPr>
          <a:xfrm>
            <a:off x="2921816" y="8466787"/>
            <a:ext cx="2700000" cy="648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pic>
        <p:nvPicPr>
          <p:cNvPr id="38" name="Immagine 37" descr="Immagine che contiene schermata, Elementi grafici, grafica, Carattere&#10;&#10;Descrizione generata automaticamente">
            <a:extLst>
              <a:ext uri="{FF2B5EF4-FFF2-40B4-BE49-F238E27FC236}">
                <a16:creationId xmlns:a16="http://schemas.microsoft.com/office/drawing/2014/main" id="{AD5B5ED4-5CBE-18C1-43EA-4492896D840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75498" y="8556250"/>
            <a:ext cx="419280" cy="419280"/>
          </a:xfrm>
          <a:prstGeom prst="rect">
            <a:avLst/>
          </a:prstGeom>
        </p:spPr>
      </p:pic>
      <p:sp>
        <p:nvSpPr>
          <p:cNvPr id="39" name="TextBox 43">
            <a:extLst>
              <a:ext uri="{FF2B5EF4-FFF2-40B4-BE49-F238E27FC236}">
                <a16:creationId xmlns:a16="http://schemas.microsoft.com/office/drawing/2014/main" id="{7BA86BBF-4AB7-0B35-3FEC-25B7C9538431}"/>
              </a:ext>
            </a:extLst>
          </p:cNvPr>
          <p:cNvSpPr txBox="1"/>
          <p:nvPr/>
        </p:nvSpPr>
        <p:spPr>
          <a:xfrm>
            <a:off x="3064753" y="8679356"/>
            <a:ext cx="2382884"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STATUS INTERVENTO</a:t>
            </a:r>
          </a:p>
        </p:txBody>
      </p:sp>
    </p:spTree>
    <p:extLst>
      <p:ext uri="{BB962C8B-B14F-4D97-AF65-F5344CB8AC3E}">
        <p14:creationId xmlns:p14="http://schemas.microsoft.com/office/powerpoint/2010/main" val="1587346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CasellaDiTesto 58">
            <a:extLst>
              <a:ext uri="{FF2B5EF4-FFF2-40B4-BE49-F238E27FC236}">
                <a16:creationId xmlns:a16="http://schemas.microsoft.com/office/drawing/2014/main" id="{F4A41157-EAF4-A87B-9547-6FD42AE95236}"/>
              </a:ext>
            </a:extLst>
          </p:cNvPr>
          <p:cNvSpPr txBox="1"/>
          <p:nvPr/>
        </p:nvSpPr>
        <p:spPr>
          <a:xfrm>
            <a:off x="1870853" y="1134860"/>
            <a:ext cx="13088556" cy="3610800"/>
          </a:xfrm>
          <a:prstGeom prst="rect">
            <a:avLst/>
          </a:prstGeom>
          <a:solidFill>
            <a:schemeClr val="bg1">
              <a:lumMod val="95000"/>
            </a:schemeClr>
          </a:solidFill>
        </p:spPr>
        <p:txBody>
          <a:bodyPr wrap="square" rtlCol="0">
            <a:spAutoFit/>
          </a:bodyPr>
          <a:lstStyle/>
          <a:p>
            <a:endParaRPr lang="en-US">
              <a:latin typeface="Titillium Web" panose="00000500000000000000" pitchFamily="2" charset="0"/>
            </a:endParaRPr>
          </a:p>
        </p:txBody>
      </p:sp>
      <p:sp>
        <p:nvSpPr>
          <p:cNvPr id="123" name="CasellaDiTesto 122">
            <a:extLst>
              <a:ext uri="{FF2B5EF4-FFF2-40B4-BE49-F238E27FC236}">
                <a16:creationId xmlns:a16="http://schemas.microsoft.com/office/drawing/2014/main" id="{4C158CBD-1129-45F0-A853-FE455C36A345}"/>
              </a:ext>
            </a:extLst>
          </p:cNvPr>
          <p:cNvSpPr txBox="1"/>
          <p:nvPr/>
        </p:nvSpPr>
        <p:spPr>
          <a:xfrm>
            <a:off x="1640282" y="4690601"/>
            <a:ext cx="13549699" cy="707886"/>
          </a:xfrm>
          <a:prstGeom prst="rect">
            <a:avLst/>
          </a:prstGeom>
          <a:solidFill>
            <a:schemeClr val="bg1"/>
          </a:solidFill>
          <a:ln w="38100">
            <a:noFill/>
          </a:ln>
        </p:spPr>
        <p:txBody>
          <a:bodyPr wrap="square">
            <a:spAutoFit/>
          </a:bodyPr>
          <a:lstStyle/>
          <a:p>
            <a:pPr algn="ctr"/>
            <a:r>
              <a:rPr lang="it-IT" sz="2000" b="1">
                <a:latin typeface="Titillium Web" panose="00000500000000000000" pitchFamily="2" charset="0"/>
              </a:rPr>
              <a:t>M5 INCLUSIONE E COESIONE - C2 INFRASTRUTTURE SOCIALI, FAMIGLIE, COMUNITA’ E ETERZO SETTORE - INV.2.2 PIANI URBANI INTEGRATI</a:t>
            </a:r>
          </a:p>
        </p:txBody>
      </p:sp>
      <p:sp>
        <p:nvSpPr>
          <p:cNvPr id="58" name="Freeform 91">
            <a:extLst>
              <a:ext uri="{FF2B5EF4-FFF2-40B4-BE49-F238E27FC236}">
                <a16:creationId xmlns:a16="http://schemas.microsoft.com/office/drawing/2014/main" id="{6EAC942B-ABEF-A61C-B592-80FFEEE46115}"/>
              </a:ext>
            </a:extLst>
          </p:cNvPr>
          <p:cNvSpPr>
            <a:spLocks/>
          </p:cNvSpPr>
          <p:nvPr/>
        </p:nvSpPr>
        <p:spPr bwMode="auto">
          <a:xfrm>
            <a:off x="967162" y="-2195"/>
            <a:ext cx="13711894" cy="429955"/>
          </a:xfrm>
          <a:custGeom>
            <a:avLst/>
            <a:gdLst>
              <a:gd name="T0" fmla="*/ 6312 w 6312"/>
              <a:gd name="T1" fmla="*/ 298 h 298"/>
              <a:gd name="T2" fmla="*/ 6312 w 6312"/>
              <a:gd name="T3" fmla="*/ 296 h 298"/>
              <a:gd name="T4" fmla="*/ 0 w 6312"/>
              <a:gd name="T5" fmla="*/ 296 h 298"/>
              <a:gd name="T6" fmla="*/ 0 w 6312"/>
              <a:gd name="T7" fmla="*/ 2 h 298"/>
              <a:gd name="T8" fmla="*/ 6310 w 6312"/>
              <a:gd name="T9" fmla="*/ 2 h 298"/>
              <a:gd name="T10" fmla="*/ 6310 w 6312"/>
              <a:gd name="T11" fmla="*/ 298 h 298"/>
              <a:gd name="T12" fmla="*/ 6312 w 6312"/>
              <a:gd name="T13" fmla="*/ 298 h 298"/>
              <a:gd name="T14" fmla="*/ 6312 w 6312"/>
              <a:gd name="T15" fmla="*/ 296 h 298"/>
              <a:gd name="T16" fmla="*/ 6312 w 6312"/>
              <a:gd name="T17" fmla="*/ 298 h 298"/>
              <a:gd name="T18" fmla="*/ 6312 w 6312"/>
              <a:gd name="T19" fmla="*/ 298 h 298"/>
              <a:gd name="T20" fmla="*/ 6312 w 6312"/>
              <a:gd name="T21" fmla="*/ 0 h 298"/>
              <a:gd name="T22" fmla="*/ 0 w 6312"/>
              <a:gd name="T23" fmla="*/ 0 h 298"/>
              <a:gd name="T24" fmla="*/ 0 w 6312"/>
              <a:gd name="T25" fmla="*/ 298 h 298"/>
              <a:gd name="T26" fmla="*/ 6312 w 6312"/>
              <a:gd name="T27" fmla="*/ 298 h 298"/>
              <a:gd name="T28" fmla="*/ 6312 w 6312"/>
              <a:gd name="T29" fmla="*/ 298 h 298"/>
              <a:gd name="T30" fmla="*/ 6312 w 6312"/>
              <a:gd name="T31"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12" h="298">
                <a:moveTo>
                  <a:pt x="6312" y="298"/>
                </a:moveTo>
                <a:lnTo>
                  <a:pt x="6312" y="296"/>
                </a:lnTo>
                <a:lnTo>
                  <a:pt x="0" y="296"/>
                </a:lnTo>
                <a:lnTo>
                  <a:pt x="0" y="2"/>
                </a:lnTo>
                <a:lnTo>
                  <a:pt x="6310" y="2"/>
                </a:lnTo>
                <a:lnTo>
                  <a:pt x="6310" y="298"/>
                </a:lnTo>
                <a:lnTo>
                  <a:pt x="6312" y="298"/>
                </a:lnTo>
                <a:lnTo>
                  <a:pt x="6312" y="296"/>
                </a:lnTo>
                <a:lnTo>
                  <a:pt x="6312" y="298"/>
                </a:lnTo>
                <a:lnTo>
                  <a:pt x="6312" y="298"/>
                </a:lnTo>
                <a:lnTo>
                  <a:pt x="6312" y="0"/>
                </a:lnTo>
                <a:lnTo>
                  <a:pt x="0" y="0"/>
                </a:lnTo>
                <a:lnTo>
                  <a:pt x="0" y="298"/>
                </a:lnTo>
                <a:lnTo>
                  <a:pt x="6312" y="298"/>
                </a:lnTo>
                <a:lnTo>
                  <a:pt x="6312" y="298"/>
                </a:lnTo>
                <a:lnTo>
                  <a:pt x="6312" y="298"/>
                </a:lnTo>
                <a:close/>
              </a:path>
            </a:pathLst>
          </a:custGeom>
          <a:noFill/>
          <a:ln>
            <a:noFill/>
          </a:ln>
        </p:spPr>
        <p:style>
          <a:lnRef idx="0">
            <a:scrgbClr r="0" g="0" b="0"/>
          </a:lnRef>
          <a:fillRef idx="0">
            <a:scrgbClr r="0" g="0" b="0"/>
          </a:fillRef>
          <a:effectRef idx="0">
            <a:scrgbClr r="0" g="0" b="0"/>
          </a:effectRef>
          <a:fontRef idx="minor">
            <a:schemeClr val="accent2"/>
          </a:fontRef>
        </p:style>
        <p:txBody>
          <a:bodyPr vert="horz" wrap="square" lIns="91440" tIns="45720" rIns="91440" bIns="45720" numCol="1" anchor="t" anchorCtr="0" compatLnSpc="1">
            <a:prstTxWarp prst="textNoShape">
              <a:avLst/>
            </a:prstTxWarp>
          </a:bodyPr>
          <a:lstStyle/>
          <a:p>
            <a:r>
              <a:rPr lang="it-IT" sz="3200" b="1">
                <a:solidFill>
                  <a:schemeClr val="tx1"/>
                </a:solidFill>
                <a:latin typeface="Titillium Web" panose="00000500000000000000" pitchFamily="2" charset="0"/>
              </a:rPr>
              <a:t>Ferrovie Nord - Interventi di riqualificazione dello spazio pubblico della stazione di Domodossola (7/14)</a:t>
            </a:r>
          </a:p>
        </p:txBody>
      </p:sp>
      <p:pic>
        <p:nvPicPr>
          <p:cNvPr id="2" name="Immagine 1">
            <a:extLst>
              <a:ext uri="{FF2B5EF4-FFF2-40B4-BE49-F238E27FC236}">
                <a16:creationId xmlns:a16="http://schemas.microsoft.com/office/drawing/2014/main" id="{CFF4E37B-4E56-0E24-2B31-A4EA7602CF5B}"/>
              </a:ext>
            </a:extLst>
          </p:cNvPr>
          <p:cNvPicPr>
            <a:picLocks noChangeAspect="1"/>
          </p:cNvPicPr>
          <p:nvPr/>
        </p:nvPicPr>
        <p:blipFill rotWithShape="1">
          <a:blip r:embed="rId2">
            <a:extLst>
              <a:ext uri="{28A0092B-C50C-407E-A947-70E740481C1C}">
                <a14:useLocalDpi xmlns:a14="http://schemas.microsoft.com/office/drawing/2010/main" val="0"/>
              </a:ext>
            </a:extLst>
          </a:blip>
          <a:srcRect t="9685" b="11158"/>
          <a:stretch/>
        </p:blipFill>
        <p:spPr>
          <a:xfrm>
            <a:off x="3285934" y="1372342"/>
            <a:ext cx="2772001" cy="2835031"/>
          </a:xfrm>
          <a:prstGeom prst="rect">
            <a:avLst/>
          </a:prstGeom>
        </p:spPr>
      </p:pic>
      <p:sp>
        <p:nvSpPr>
          <p:cNvPr id="3" name="Freeform 22">
            <a:extLst>
              <a:ext uri="{FF2B5EF4-FFF2-40B4-BE49-F238E27FC236}">
                <a16:creationId xmlns:a16="http://schemas.microsoft.com/office/drawing/2014/main" id="{667CA329-B9E7-6F50-53E8-6102AA1211B9}"/>
              </a:ext>
            </a:extLst>
          </p:cNvPr>
          <p:cNvSpPr>
            <a:spLocks noEditPoints="1"/>
          </p:cNvSpPr>
          <p:nvPr/>
        </p:nvSpPr>
        <p:spPr bwMode="auto">
          <a:xfrm>
            <a:off x="7709249" y="1223964"/>
            <a:ext cx="3887788" cy="28575"/>
          </a:xfrm>
          <a:custGeom>
            <a:avLst/>
            <a:gdLst>
              <a:gd name="T0" fmla="*/ 2449 w 2449"/>
              <a:gd name="T1" fmla="*/ 12 h 18"/>
              <a:gd name="T2" fmla="*/ 2370 w 2449"/>
              <a:gd name="T3" fmla="*/ 18 h 18"/>
              <a:gd name="T4" fmla="*/ 2370 w 2449"/>
              <a:gd name="T5" fmla="*/ 12 h 18"/>
              <a:gd name="T6" fmla="*/ 2336 w 2449"/>
              <a:gd name="T7" fmla="*/ 18 h 18"/>
              <a:gd name="T8" fmla="*/ 2302 w 2449"/>
              <a:gd name="T9" fmla="*/ 18 h 18"/>
              <a:gd name="T10" fmla="*/ 2268 w 2449"/>
              <a:gd name="T11" fmla="*/ 10 h 18"/>
              <a:gd name="T12" fmla="*/ 2167 w 2449"/>
              <a:gd name="T13" fmla="*/ 17 h 18"/>
              <a:gd name="T14" fmla="*/ 2167 w 2449"/>
              <a:gd name="T15" fmla="*/ 10 h 18"/>
              <a:gd name="T16" fmla="*/ 2133 w 2449"/>
              <a:gd name="T17" fmla="*/ 17 h 18"/>
              <a:gd name="T18" fmla="*/ 2099 w 2449"/>
              <a:gd name="T19" fmla="*/ 17 h 18"/>
              <a:gd name="T20" fmla="*/ 2065 w 2449"/>
              <a:gd name="T21" fmla="*/ 10 h 18"/>
              <a:gd name="T22" fmla="*/ 1964 w 2449"/>
              <a:gd name="T23" fmla="*/ 15 h 18"/>
              <a:gd name="T24" fmla="*/ 1964 w 2449"/>
              <a:gd name="T25" fmla="*/ 8 h 18"/>
              <a:gd name="T26" fmla="*/ 1930 w 2449"/>
              <a:gd name="T27" fmla="*/ 15 h 18"/>
              <a:gd name="T28" fmla="*/ 1896 w 2449"/>
              <a:gd name="T29" fmla="*/ 15 h 18"/>
              <a:gd name="T30" fmla="*/ 1862 w 2449"/>
              <a:gd name="T31" fmla="*/ 8 h 18"/>
              <a:gd name="T32" fmla="*/ 1761 w 2449"/>
              <a:gd name="T33" fmla="*/ 15 h 18"/>
              <a:gd name="T34" fmla="*/ 1761 w 2449"/>
              <a:gd name="T35" fmla="*/ 8 h 18"/>
              <a:gd name="T36" fmla="*/ 1727 w 2449"/>
              <a:gd name="T37" fmla="*/ 15 h 18"/>
              <a:gd name="T38" fmla="*/ 1693 w 2449"/>
              <a:gd name="T39" fmla="*/ 15 h 18"/>
              <a:gd name="T40" fmla="*/ 1659 w 2449"/>
              <a:gd name="T41" fmla="*/ 8 h 18"/>
              <a:gd name="T42" fmla="*/ 1557 w 2449"/>
              <a:gd name="T43" fmla="*/ 13 h 18"/>
              <a:gd name="T44" fmla="*/ 1557 w 2449"/>
              <a:gd name="T45" fmla="*/ 6 h 18"/>
              <a:gd name="T46" fmla="*/ 1524 w 2449"/>
              <a:gd name="T47" fmla="*/ 13 h 18"/>
              <a:gd name="T48" fmla="*/ 1490 w 2449"/>
              <a:gd name="T49" fmla="*/ 13 h 18"/>
              <a:gd name="T50" fmla="*/ 1456 w 2449"/>
              <a:gd name="T51" fmla="*/ 6 h 18"/>
              <a:gd name="T52" fmla="*/ 1354 w 2449"/>
              <a:gd name="T53" fmla="*/ 13 h 18"/>
              <a:gd name="T54" fmla="*/ 1354 w 2449"/>
              <a:gd name="T55" fmla="*/ 6 h 18"/>
              <a:gd name="T56" fmla="*/ 1320 w 2449"/>
              <a:gd name="T57" fmla="*/ 13 h 18"/>
              <a:gd name="T58" fmla="*/ 1287 w 2449"/>
              <a:gd name="T59" fmla="*/ 12 h 18"/>
              <a:gd name="T60" fmla="*/ 1253 w 2449"/>
              <a:gd name="T61" fmla="*/ 5 h 18"/>
              <a:gd name="T62" fmla="*/ 1151 w 2449"/>
              <a:gd name="T63" fmla="*/ 12 h 18"/>
              <a:gd name="T64" fmla="*/ 1151 w 2449"/>
              <a:gd name="T65" fmla="*/ 5 h 18"/>
              <a:gd name="T66" fmla="*/ 1117 w 2449"/>
              <a:gd name="T67" fmla="*/ 12 h 18"/>
              <a:gd name="T68" fmla="*/ 1083 w 2449"/>
              <a:gd name="T69" fmla="*/ 12 h 18"/>
              <a:gd name="T70" fmla="*/ 1050 w 2449"/>
              <a:gd name="T71" fmla="*/ 5 h 18"/>
              <a:gd name="T72" fmla="*/ 948 w 2449"/>
              <a:gd name="T73" fmla="*/ 10 h 18"/>
              <a:gd name="T74" fmla="*/ 948 w 2449"/>
              <a:gd name="T75" fmla="*/ 3 h 18"/>
              <a:gd name="T76" fmla="*/ 914 w 2449"/>
              <a:gd name="T77" fmla="*/ 10 h 18"/>
              <a:gd name="T78" fmla="*/ 880 w 2449"/>
              <a:gd name="T79" fmla="*/ 10 h 18"/>
              <a:gd name="T80" fmla="*/ 846 w 2449"/>
              <a:gd name="T81" fmla="*/ 3 h 18"/>
              <a:gd name="T82" fmla="*/ 745 w 2449"/>
              <a:gd name="T83" fmla="*/ 10 h 18"/>
              <a:gd name="T84" fmla="*/ 745 w 2449"/>
              <a:gd name="T85" fmla="*/ 3 h 18"/>
              <a:gd name="T86" fmla="*/ 711 w 2449"/>
              <a:gd name="T87" fmla="*/ 10 h 18"/>
              <a:gd name="T88" fmla="*/ 677 w 2449"/>
              <a:gd name="T89" fmla="*/ 10 h 18"/>
              <a:gd name="T90" fmla="*/ 643 w 2449"/>
              <a:gd name="T91" fmla="*/ 3 h 18"/>
              <a:gd name="T92" fmla="*/ 542 w 2449"/>
              <a:gd name="T93" fmla="*/ 8 h 18"/>
              <a:gd name="T94" fmla="*/ 542 w 2449"/>
              <a:gd name="T95" fmla="*/ 1 h 18"/>
              <a:gd name="T96" fmla="*/ 508 w 2449"/>
              <a:gd name="T97" fmla="*/ 8 h 18"/>
              <a:gd name="T98" fmla="*/ 474 w 2449"/>
              <a:gd name="T99" fmla="*/ 8 h 18"/>
              <a:gd name="T100" fmla="*/ 440 w 2449"/>
              <a:gd name="T101" fmla="*/ 1 h 18"/>
              <a:gd name="T102" fmla="*/ 339 w 2449"/>
              <a:gd name="T103" fmla="*/ 8 h 18"/>
              <a:gd name="T104" fmla="*/ 339 w 2449"/>
              <a:gd name="T105" fmla="*/ 1 h 18"/>
              <a:gd name="T106" fmla="*/ 305 w 2449"/>
              <a:gd name="T107" fmla="*/ 8 h 18"/>
              <a:gd name="T108" fmla="*/ 271 w 2449"/>
              <a:gd name="T109" fmla="*/ 6 h 18"/>
              <a:gd name="T110" fmla="*/ 237 w 2449"/>
              <a:gd name="T111" fmla="*/ 0 h 18"/>
              <a:gd name="T112" fmla="*/ 136 w 2449"/>
              <a:gd name="T113" fmla="*/ 6 h 18"/>
              <a:gd name="T114" fmla="*/ 136 w 2449"/>
              <a:gd name="T115" fmla="*/ 0 h 18"/>
              <a:gd name="T116" fmla="*/ 102 w 2449"/>
              <a:gd name="T117" fmla="*/ 6 h 18"/>
              <a:gd name="T118" fmla="*/ 68 w 2449"/>
              <a:gd name="T119" fmla="*/ 6 h 18"/>
              <a:gd name="T120" fmla="*/ 34 w 2449"/>
              <a:gd name="T1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49" h="18">
                <a:moveTo>
                  <a:pt x="2438" y="18"/>
                </a:moveTo>
                <a:lnTo>
                  <a:pt x="2449" y="18"/>
                </a:lnTo>
                <a:lnTo>
                  <a:pt x="2449" y="12"/>
                </a:lnTo>
                <a:lnTo>
                  <a:pt x="2438" y="12"/>
                </a:lnTo>
                <a:lnTo>
                  <a:pt x="2438" y="18"/>
                </a:lnTo>
                <a:close/>
                <a:moveTo>
                  <a:pt x="2370" y="18"/>
                </a:moveTo>
                <a:lnTo>
                  <a:pt x="2404" y="18"/>
                </a:lnTo>
                <a:lnTo>
                  <a:pt x="2404" y="12"/>
                </a:lnTo>
                <a:lnTo>
                  <a:pt x="2370" y="12"/>
                </a:lnTo>
                <a:lnTo>
                  <a:pt x="2370" y="18"/>
                </a:lnTo>
                <a:close/>
                <a:moveTo>
                  <a:pt x="2302" y="18"/>
                </a:moveTo>
                <a:lnTo>
                  <a:pt x="2336" y="18"/>
                </a:lnTo>
                <a:lnTo>
                  <a:pt x="2336" y="12"/>
                </a:lnTo>
                <a:lnTo>
                  <a:pt x="2302" y="12"/>
                </a:lnTo>
                <a:lnTo>
                  <a:pt x="2302" y="18"/>
                </a:lnTo>
                <a:close/>
                <a:moveTo>
                  <a:pt x="2234" y="17"/>
                </a:moveTo>
                <a:lnTo>
                  <a:pt x="2268" y="17"/>
                </a:lnTo>
                <a:lnTo>
                  <a:pt x="2268" y="10"/>
                </a:lnTo>
                <a:lnTo>
                  <a:pt x="2234" y="10"/>
                </a:lnTo>
                <a:lnTo>
                  <a:pt x="2234" y="17"/>
                </a:lnTo>
                <a:close/>
                <a:moveTo>
                  <a:pt x="2167" y="17"/>
                </a:moveTo>
                <a:lnTo>
                  <a:pt x="2201" y="17"/>
                </a:lnTo>
                <a:lnTo>
                  <a:pt x="2201" y="10"/>
                </a:lnTo>
                <a:lnTo>
                  <a:pt x="2167" y="10"/>
                </a:lnTo>
                <a:lnTo>
                  <a:pt x="2167" y="17"/>
                </a:lnTo>
                <a:close/>
                <a:moveTo>
                  <a:pt x="2099" y="17"/>
                </a:moveTo>
                <a:lnTo>
                  <a:pt x="2133" y="17"/>
                </a:lnTo>
                <a:lnTo>
                  <a:pt x="2133" y="10"/>
                </a:lnTo>
                <a:lnTo>
                  <a:pt x="2099" y="10"/>
                </a:lnTo>
                <a:lnTo>
                  <a:pt x="2099" y="17"/>
                </a:lnTo>
                <a:close/>
                <a:moveTo>
                  <a:pt x="2031" y="17"/>
                </a:moveTo>
                <a:lnTo>
                  <a:pt x="2065" y="17"/>
                </a:lnTo>
                <a:lnTo>
                  <a:pt x="2065" y="10"/>
                </a:lnTo>
                <a:lnTo>
                  <a:pt x="2031" y="10"/>
                </a:lnTo>
                <a:lnTo>
                  <a:pt x="2031" y="17"/>
                </a:lnTo>
                <a:close/>
                <a:moveTo>
                  <a:pt x="1964" y="15"/>
                </a:moveTo>
                <a:lnTo>
                  <a:pt x="1998" y="17"/>
                </a:lnTo>
                <a:lnTo>
                  <a:pt x="1998" y="10"/>
                </a:lnTo>
                <a:lnTo>
                  <a:pt x="1964" y="8"/>
                </a:lnTo>
                <a:lnTo>
                  <a:pt x="1964" y="15"/>
                </a:lnTo>
                <a:close/>
                <a:moveTo>
                  <a:pt x="1896" y="15"/>
                </a:moveTo>
                <a:lnTo>
                  <a:pt x="1930" y="15"/>
                </a:lnTo>
                <a:lnTo>
                  <a:pt x="1930" y="8"/>
                </a:lnTo>
                <a:lnTo>
                  <a:pt x="1896" y="8"/>
                </a:lnTo>
                <a:lnTo>
                  <a:pt x="1896" y="15"/>
                </a:lnTo>
                <a:close/>
                <a:moveTo>
                  <a:pt x="1828" y="15"/>
                </a:moveTo>
                <a:lnTo>
                  <a:pt x="1862" y="15"/>
                </a:lnTo>
                <a:lnTo>
                  <a:pt x="1862" y="8"/>
                </a:lnTo>
                <a:lnTo>
                  <a:pt x="1828" y="8"/>
                </a:lnTo>
                <a:lnTo>
                  <a:pt x="1828" y="15"/>
                </a:lnTo>
                <a:close/>
                <a:moveTo>
                  <a:pt x="1761" y="15"/>
                </a:moveTo>
                <a:lnTo>
                  <a:pt x="1794" y="15"/>
                </a:lnTo>
                <a:lnTo>
                  <a:pt x="1794" y="8"/>
                </a:lnTo>
                <a:lnTo>
                  <a:pt x="1761" y="8"/>
                </a:lnTo>
                <a:lnTo>
                  <a:pt x="1761" y="15"/>
                </a:lnTo>
                <a:close/>
                <a:moveTo>
                  <a:pt x="1693" y="15"/>
                </a:moveTo>
                <a:lnTo>
                  <a:pt x="1727" y="15"/>
                </a:lnTo>
                <a:lnTo>
                  <a:pt x="1727" y="8"/>
                </a:lnTo>
                <a:lnTo>
                  <a:pt x="1693" y="8"/>
                </a:lnTo>
                <a:lnTo>
                  <a:pt x="1693" y="15"/>
                </a:lnTo>
                <a:close/>
                <a:moveTo>
                  <a:pt x="1625" y="13"/>
                </a:moveTo>
                <a:lnTo>
                  <a:pt x="1659" y="15"/>
                </a:lnTo>
                <a:lnTo>
                  <a:pt x="1659" y="8"/>
                </a:lnTo>
                <a:lnTo>
                  <a:pt x="1625" y="6"/>
                </a:lnTo>
                <a:lnTo>
                  <a:pt x="1625" y="13"/>
                </a:lnTo>
                <a:close/>
                <a:moveTo>
                  <a:pt x="1557" y="13"/>
                </a:moveTo>
                <a:lnTo>
                  <a:pt x="1591" y="13"/>
                </a:lnTo>
                <a:lnTo>
                  <a:pt x="1591" y="6"/>
                </a:lnTo>
                <a:lnTo>
                  <a:pt x="1557" y="6"/>
                </a:lnTo>
                <a:lnTo>
                  <a:pt x="1557" y="13"/>
                </a:lnTo>
                <a:close/>
                <a:moveTo>
                  <a:pt x="1490" y="13"/>
                </a:moveTo>
                <a:lnTo>
                  <a:pt x="1524" y="13"/>
                </a:lnTo>
                <a:lnTo>
                  <a:pt x="1524" y="6"/>
                </a:lnTo>
                <a:lnTo>
                  <a:pt x="1490" y="6"/>
                </a:lnTo>
                <a:lnTo>
                  <a:pt x="1490" y="13"/>
                </a:lnTo>
                <a:close/>
                <a:moveTo>
                  <a:pt x="1422" y="13"/>
                </a:moveTo>
                <a:lnTo>
                  <a:pt x="1456" y="13"/>
                </a:lnTo>
                <a:lnTo>
                  <a:pt x="1456" y="6"/>
                </a:lnTo>
                <a:lnTo>
                  <a:pt x="1422" y="6"/>
                </a:lnTo>
                <a:lnTo>
                  <a:pt x="1422" y="13"/>
                </a:lnTo>
                <a:close/>
                <a:moveTo>
                  <a:pt x="1354" y="13"/>
                </a:moveTo>
                <a:lnTo>
                  <a:pt x="1388" y="13"/>
                </a:lnTo>
                <a:lnTo>
                  <a:pt x="1388" y="6"/>
                </a:lnTo>
                <a:lnTo>
                  <a:pt x="1354" y="6"/>
                </a:lnTo>
                <a:lnTo>
                  <a:pt x="1354" y="13"/>
                </a:lnTo>
                <a:close/>
                <a:moveTo>
                  <a:pt x="1287" y="12"/>
                </a:moveTo>
                <a:lnTo>
                  <a:pt x="1320" y="13"/>
                </a:lnTo>
                <a:lnTo>
                  <a:pt x="1320" y="6"/>
                </a:lnTo>
                <a:lnTo>
                  <a:pt x="1287" y="5"/>
                </a:lnTo>
                <a:lnTo>
                  <a:pt x="1287" y="12"/>
                </a:lnTo>
                <a:close/>
                <a:moveTo>
                  <a:pt x="1219" y="12"/>
                </a:moveTo>
                <a:lnTo>
                  <a:pt x="1253" y="12"/>
                </a:lnTo>
                <a:lnTo>
                  <a:pt x="1253" y="5"/>
                </a:lnTo>
                <a:lnTo>
                  <a:pt x="1219" y="5"/>
                </a:lnTo>
                <a:lnTo>
                  <a:pt x="1219" y="12"/>
                </a:lnTo>
                <a:close/>
                <a:moveTo>
                  <a:pt x="1151" y="12"/>
                </a:moveTo>
                <a:lnTo>
                  <a:pt x="1185" y="12"/>
                </a:lnTo>
                <a:lnTo>
                  <a:pt x="1185" y="5"/>
                </a:lnTo>
                <a:lnTo>
                  <a:pt x="1151" y="5"/>
                </a:lnTo>
                <a:lnTo>
                  <a:pt x="1151" y="12"/>
                </a:lnTo>
                <a:close/>
                <a:moveTo>
                  <a:pt x="1083" y="12"/>
                </a:moveTo>
                <a:lnTo>
                  <a:pt x="1117" y="12"/>
                </a:lnTo>
                <a:lnTo>
                  <a:pt x="1117" y="5"/>
                </a:lnTo>
                <a:lnTo>
                  <a:pt x="1083" y="5"/>
                </a:lnTo>
                <a:lnTo>
                  <a:pt x="1083" y="12"/>
                </a:lnTo>
                <a:close/>
                <a:moveTo>
                  <a:pt x="1016" y="12"/>
                </a:moveTo>
                <a:lnTo>
                  <a:pt x="1050" y="12"/>
                </a:lnTo>
                <a:lnTo>
                  <a:pt x="1050" y="5"/>
                </a:lnTo>
                <a:lnTo>
                  <a:pt x="1016" y="5"/>
                </a:lnTo>
                <a:lnTo>
                  <a:pt x="1016" y="12"/>
                </a:lnTo>
                <a:close/>
                <a:moveTo>
                  <a:pt x="948" y="10"/>
                </a:moveTo>
                <a:lnTo>
                  <a:pt x="982" y="12"/>
                </a:lnTo>
                <a:lnTo>
                  <a:pt x="982" y="5"/>
                </a:lnTo>
                <a:lnTo>
                  <a:pt x="948" y="3"/>
                </a:lnTo>
                <a:lnTo>
                  <a:pt x="948" y="10"/>
                </a:lnTo>
                <a:close/>
                <a:moveTo>
                  <a:pt x="880" y="10"/>
                </a:moveTo>
                <a:lnTo>
                  <a:pt x="914" y="10"/>
                </a:lnTo>
                <a:lnTo>
                  <a:pt x="914" y="3"/>
                </a:lnTo>
                <a:lnTo>
                  <a:pt x="880" y="3"/>
                </a:lnTo>
                <a:lnTo>
                  <a:pt x="880" y="10"/>
                </a:lnTo>
                <a:close/>
                <a:moveTo>
                  <a:pt x="813" y="10"/>
                </a:moveTo>
                <a:lnTo>
                  <a:pt x="846" y="10"/>
                </a:lnTo>
                <a:lnTo>
                  <a:pt x="846" y="3"/>
                </a:lnTo>
                <a:lnTo>
                  <a:pt x="813" y="3"/>
                </a:lnTo>
                <a:lnTo>
                  <a:pt x="813" y="10"/>
                </a:lnTo>
                <a:close/>
                <a:moveTo>
                  <a:pt x="745" y="10"/>
                </a:moveTo>
                <a:lnTo>
                  <a:pt x="779" y="10"/>
                </a:lnTo>
                <a:lnTo>
                  <a:pt x="779" y="3"/>
                </a:lnTo>
                <a:lnTo>
                  <a:pt x="745" y="3"/>
                </a:lnTo>
                <a:lnTo>
                  <a:pt x="745" y="10"/>
                </a:lnTo>
                <a:close/>
                <a:moveTo>
                  <a:pt x="677" y="10"/>
                </a:moveTo>
                <a:lnTo>
                  <a:pt x="711" y="10"/>
                </a:lnTo>
                <a:lnTo>
                  <a:pt x="711" y="3"/>
                </a:lnTo>
                <a:lnTo>
                  <a:pt x="677" y="3"/>
                </a:lnTo>
                <a:lnTo>
                  <a:pt x="677" y="10"/>
                </a:lnTo>
                <a:close/>
                <a:moveTo>
                  <a:pt x="610" y="8"/>
                </a:moveTo>
                <a:lnTo>
                  <a:pt x="643" y="10"/>
                </a:lnTo>
                <a:lnTo>
                  <a:pt x="643" y="3"/>
                </a:lnTo>
                <a:lnTo>
                  <a:pt x="610" y="1"/>
                </a:lnTo>
                <a:lnTo>
                  <a:pt x="610" y="8"/>
                </a:lnTo>
                <a:close/>
                <a:moveTo>
                  <a:pt x="542" y="8"/>
                </a:moveTo>
                <a:lnTo>
                  <a:pt x="576" y="8"/>
                </a:lnTo>
                <a:lnTo>
                  <a:pt x="576" y="1"/>
                </a:lnTo>
                <a:lnTo>
                  <a:pt x="542" y="1"/>
                </a:lnTo>
                <a:lnTo>
                  <a:pt x="542" y="8"/>
                </a:lnTo>
                <a:close/>
                <a:moveTo>
                  <a:pt x="474" y="8"/>
                </a:moveTo>
                <a:lnTo>
                  <a:pt x="508" y="8"/>
                </a:lnTo>
                <a:lnTo>
                  <a:pt x="508" y="1"/>
                </a:lnTo>
                <a:lnTo>
                  <a:pt x="474" y="1"/>
                </a:lnTo>
                <a:lnTo>
                  <a:pt x="474" y="8"/>
                </a:lnTo>
                <a:close/>
                <a:moveTo>
                  <a:pt x="406" y="8"/>
                </a:moveTo>
                <a:lnTo>
                  <a:pt x="440" y="8"/>
                </a:lnTo>
                <a:lnTo>
                  <a:pt x="440" y="1"/>
                </a:lnTo>
                <a:lnTo>
                  <a:pt x="406" y="1"/>
                </a:lnTo>
                <a:lnTo>
                  <a:pt x="406" y="8"/>
                </a:lnTo>
                <a:close/>
                <a:moveTo>
                  <a:pt x="339" y="8"/>
                </a:moveTo>
                <a:lnTo>
                  <a:pt x="373" y="8"/>
                </a:lnTo>
                <a:lnTo>
                  <a:pt x="373" y="1"/>
                </a:lnTo>
                <a:lnTo>
                  <a:pt x="339" y="1"/>
                </a:lnTo>
                <a:lnTo>
                  <a:pt x="339" y="8"/>
                </a:lnTo>
                <a:close/>
                <a:moveTo>
                  <a:pt x="271" y="6"/>
                </a:moveTo>
                <a:lnTo>
                  <a:pt x="305" y="8"/>
                </a:lnTo>
                <a:lnTo>
                  <a:pt x="305" y="1"/>
                </a:lnTo>
                <a:lnTo>
                  <a:pt x="271" y="0"/>
                </a:lnTo>
                <a:lnTo>
                  <a:pt x="271" y="6"/>
                </a:lnTo>
                <a:close/>
                <a:moveTo>
                  <a:pt x="203" y="6"/>
                </a:moveTo>
                <a:lnTo>
                  <a:pt x="237" y="6"/>
                </a:lnTo>
                <a:lnTo>
                  <a:pt x="237" y="0"/>
                </a:lnTo>
                <a:lnTo>
                  <a:pt x="203" y="0"/>
                </a:lnTo>
                <a:lnTo>
                  <a:pt x="203" y="6"/>
                </a:lnTo>
                <a:close/>
                <a:moveTo>
                  <a:pt x="136" y="6"/>
                </a:moveTo>
                <a:lnTo>
                  <a:pt x="169" y="6"/>
                </a:lnTo>
                <a:lnTo>
                  <a:pt x="169" y="0"/>
                </a:lnTo>
                <a:lnTo>
                  <a:pt x="136" y="0"/>
                </a:lnTo>
                <a:lnTo>
                  <a:pt x="136" y="6"/>
                </a:lnTo>
                <a:close/>
                <a:moveTo>
                  <a:pt x="68" y="6"/>
                </a:moveTo>
                <a:lnTo>
                  <a:pt x="102" y="6"/>
                </a:lnTo>
                <a:lnTo>
                  <a:pt x="102" y="0"/>
                </a:lnTo>
                <a:lnTo>
                  <a:pt x="68" y="0"/>
                </a:lnTo>
                <a:lnTo>
                  <a:pt x="68" y="6"/>
                </a:lnTo>
                <a:close/>
                <a:moveTo>
                  <a:pt x="0" y="6"/>
                </a:moveTo>
                <a:lnTo>
                  <a:pt x="34" y="6"/>
                </a:lnTo>
                <a:lnTo>
                  <a:pt x="34" y="0"/>
                </a:lnTo>
                <a:lnTo>
                  <a:pt x="0" y="0"/>
                </a:lnTo>
                <a:lnTo>
                  <a:pt x="0" y="6"/>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4" name="Freeform 23">
            <a:extLst>
              <a:ext uri="{FF2B5EF4-FFF2-40B4-BE49-F238E27FC236}">
                <a16:creationId xmlns:a16="http://schemas.microsoft.com/office/drawing/2014/main" id="{C46F052D-60F6-0489-2435-B2EB531F3A85}"/>
              </a:ext>
            </a:extLst>
          </p:cNvPr>
          <p:cNvSpPr>
            <a:spLocks noEditPoints="1"/>
          </p:cNvSpPr>
          <p:nvPr/>
        </p:nvSpPr>
        <p:spPr bwMode="auto">
          <a:xfrm>
            <a:off x="7704487" y="3957639"/>
            <a:ext cx="3814763" cy="36513"/>
          </a:xfrm>
          <a:custGeom>
            <a:avLst/>
            <a:gdLst>
              <a:gd name="T0" fmla="*/ 0 w 2403"/>
              <a:gd name="T1" fmla="*/ 23 h 23"/>
              <a:gd name="T2" fmla="*/ 101 w 2403"/>
              <a:gd name="T3" fmla="*/ 15 h 23"/>
              <a:gd name="T4" fmla="*/ 101 w 2403"/>
              <a:gd name="T5" fmla="*/ 22 h 23"/>
              <a:gd name="T6" fmla="*/ 135 w 2403"/>
              <a:gd name="T7" fmla="*/ 15 h 23"/>
              <a:gd name="T8" fmla="*/ 169 w 2403"/>
              <a:gd name="T9" fmla="*/ 15 h 23"/>
              <a:gd name="T10" fmla="*/ 203 w 2403"/>
              <a:gd name="T11" fmla="*/ 22 h 23"/>
              <a:gd name="T12" fmla="*/ 304 w 2403"/>
              <a:gd name="T13" fmla="*/ 15 h 23"/>
              <a:gd name="T14" fmla="*/ 304 w 2403"/>
              <a:gd name="T15" fmla="*/ 22 h 23"/>
              <a:gd name="T16" fmla="*/ 338 w 2403"/>
              <a:gd name="T17" fmla="*/ 15 h 23"/>
              <a:gd name="T18" fmla="*/ 372 w 2403"/>
              <a:gd name="T19" fmla="*/ 13 h 23"/>
              <a:gd name="T20" fmla="*/ 406 w 2403"/>
              <a:gd name="T21" fmla="*/ 20 h 23"/>
              <a:gd name="T22" fmla="*/ 508 w 2403"/>
              <a:gd name="T23" fmla="*/ 13 h 23"/>
              <a:gd name="T24" fmla="*/ 508 w 2403"/>
              <a:gd name="T25" fmla="*/ 20 h 23"/>
              <a:gd name="T26" fmla="*/ 541 w 2403"/>
              <a:gd name="T27" fmla="*/ 13 h 23"/>
              <a:gd name="T28" fmla="*/ 575 w 2403"/>
              <a:gd name="T29" fmla="*/ 13 h 23"/>
              <a:gd name="T30" fmla="*/ 609 w 2403"/>
              <a:gd name="T31" fmla="*/ 18 h 23"/>
              <a:gd name="T32" fmla="*/ 711 w 2403"/>
              <a:gd name="T33" fmla="*/ 11 h 23"/>
              <a:gd name="T34" fmla="*/ 711 w 2403"/>
              <a:gd name="T35" fmla="*/ 18 h 23"/>
              <a:gd name="T36" fmla="*/ 745 w 2403"/>
              <a:gd name="T37" fmla="*/ 11 h 23"/>
              <a:gd name="T38" fmla="*/ 778 w 2403"/>
              <a:gd name="T39" fmla="*/ 11 h 23"/>
              <a:gd name="T40" fmla="*/ 812 w 2403"/>
              <a:gd name="T41" fmla="*/ 18 h 23"/>
              <a:gd name="T42" fmla="*/ 914 w 2403"/>
              <a:gd name="T43" fmla="*/ 10 h 23"/>
              <a:gd name="T44" fmla="*/ 914 w 2403"/>
              <a:gd name="T45" fmla="*/ 16 h 23"/>
              <a:gd name="T46" fmla="*/ 948 w 2403"/>
              <a:gd name="T47" fmla="*/ 10 h 23"/>
              <a:gd name="T48" fmla="*/ 982 w 2403"/>
              <a:gd name="T49" fmla="*/ 10 h 23"/>
              <a:gd name="T50" fmla="*/ 1015 w 2403"/>
              <a:gd name="T51" fmla="*/ 16 h 23"/>
              <a:gd name="T52" fmla="*/ 1117 w 2403"/>
              <a:gd name="T53" fmla="*/ 8 h 23"/>
              <a:gd name="T54" fmla="*/ 1117 w 2403"/>
              <a:gd name="T55" fmla="*/ 15 h 23"/>
              <a:gd name="T56" fmla="*/ 1151 w 2403"/>
              <a:gd name="T57" fmla="*/ 8 h 23"/>
              <a:gd name="T58" fmla="*/ 1185 w 2403"/>
              <a:gd name="T59" fmla="*/ 8 h 23"/>
              <a:gd name="T60" fmla="*/ 1218 w 2403"/>
              <a:gd name="T61" fmla="*/ 15 h 23"/>
              <a:gd name="T62" fmla="*/ 1320 w 2403"/>
              <a:gd name="T63" fmla="*/ 8 h 23"/>
              <a:gd name="T64" fmla="*/ 1320 w 2403"/>
              <a:gd name="T65" fmla="*/ 15 h 23"/>
              <a:gd name="T66" fmla="*/ 1354 w 2403"/>
              <a:gd name="T67" fmla="*/ 8 h 23"/>
              <a:gd name="T68" fmla="*/ 1388 w 2403"/>
              <a:gd name="T69" fmla="*/ 6 h 23"/>
              <a:gd name="T70" fmla="*/ 1422 w 2403"/>
              <a:gd name="T71" fmla="*/ 13 h 23"/>
              <a:gd name="T72" fmla="*/ 1523 w 2403"/>
              <a:gd name="T73" fmla="*/ 6 h 23"/>
              <a:gd name="T74" fmla="*/ 1523 w 2403"/>
              <a:gd name="T75" fmla="*/ 13 h 23"/>
              <a:gd name="T76" fmla="*/ 1557 w 2403"/>
              <a:gd name="T77" fmla="*/ 6 h 23"/>
              <a:gd name="T78" fmla="*/ 1591 w 2403"/>
              <a:gd name="T79" fmla="*/ 6 h 23"/>
              <a:gd name="T80" fmla="*/ 1625 w 2403"/>
              <a:gd name="T81" fmla="*/ 11 h 23"/>
              <a:gd name="T82" fmla="*/ 1726 w 2403"/>
              <a:gd name="T83" fmla="*/ 5 h 23"/>
              <a:gd name="T84" fmla="*/ 1726 w 2403"/>
              <a:gd name="T85" fmla="*/ 11 h 23"/>
              <a:gd name="T86" fmla="*/ 1760 w 2403"/>
              <a:gd name="T87" fmla="*/ 5 h 23"/>
              <a:gd name="T88" fmla="*/ 1794 w 2403"/>
              <a:gd name="T89" fmla="*/ 5 h 23"/>
              <a:gd name="T90" fmla="*/ 1828 w 2403"/>
              <a:gd name="T91" fmla="*/ 11 h 23"/>
              <a:gd name="T92" fmla="*/ 1929 w 2403"/>
              <a:gd name="T93" fmla="*/ 3 h 23"/>
              <a:gd name="T94" fmla="*/ 1929 w 2403"/>
              <a:gd name="T95" fmla="*/ 10 h 23"/>
              <a:gd name="T96" fmla="*/ 1963 w 2403"/>
              <a:gd name="T97" fmla="*/ 3 h 23"/>
              <a:gd name="T98" fmla="*/ 1997 w 2403"/>
              <a:gd name="T99" fmla="*/ 3 h 23"/>
              <a:gd name="T100" fmla="*/ 2031 w 2403"/>
              <a:gd name="T101" fmla="*/ 10 h 23"/>
              <a:gd name="T102" fmla="*/ 2133 w 2403"/>
              <a:gd name="T103" fmla="*/ 1 h 23"/>
              <a:gd name="T104" fmla="*/ 2133 w 2403"/>
              <a:gd name="T105" fmla="*/ 8 h 23"/>
              <a:gd name="T106" fmla="*/ 2166 w 2403"/>
              <a:gd name="T107" fmla="*/ 1 h 23"/>
              <a:gd name="T108" fmla="*/ 2200 w 2403"/>
              <a:gd name="T109" fmla="*/ 1 h 23"/>
              <a:gd name="T110" fmla="*/ 2234 w 2403"/>
              <a:gd name="T111" fmla="*/ 8 h 23"/>
              <a:gd name="T112" fmla="*/ 2336 w 2403"/>
              <a:gd name="T113" fmla="*/ 1 h 23"/>
              <a:gd name="T114" fmla="*/ 2336 w 2403"/>
              <a:gd name="T115" fmla="*/ 8 h 23"/>
              <a:gd name="T116" fmla="*/ 2370 w 2403"/>
              <a:gd name="T117" fmla="*/ 1 h 23"/>
              <a:gd name="T118" fmla="*/ 2403 w 2403"/>
              <a:gd name="T1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3" h="23">
                <a:moveTo>
                  <a:pt x="34" y="16"/>
                </a:moveTo>
                <a:lnTo>
                  <a:pt x="0" y="16"/>
                </a:lnTo>
                <a:lnTo>
                  <a:pt x="0" y="23"/>
                </a:lnTo>
                <a:lnTo>
                  <a:pt x="34" y="23"/>
                </a:lnTo>
                <a:lnTo>
                  <a:pt x="34" y="16"/>
                </a:lnTo>
                <a:close/>
                <a:moveTo>
                  <a:pt x="101" y="15"/>
                </a:moveTo>
                <a:lnTo>
                  <a:pt x="67" y="16"/>
                </a:lnTo>
                <a:lnTo>
                  <a:pt x="67" y="23"/>
                </a:lnTo>
                <a:lnTo>
                  <a:pt x="101" y="22"/>
                </a:lnTo>
                <a:lnTo>
                  <a:pt x="101" y="15"/>
                </a:lnTo>
                <a:close/>
                <a:moveTo>
                  <a:pt x="169" y="15"/>
                </a:moveTo>
                <a:lnTo>
                  <a:pt x="135" y="15"/>
                </a:lnTo>
                <a:lnTo>
                  <a:pt x="135" y="22"/>
                </a:lnTo>
                <a:lnTo>
                  <a:pt x="169" y="22"/>
                </a:lnTo>
                <a:lnTo>
                  <a:pt x="169" y="15"/>
                </a:lnTo>
                <a:close/>
                <a:moveTo>
                  <a:pt x="237" y="15"/>
                </a:moveTo>
                <a:lnTo>
                  <a:pt x="203" y="15"/>
                </a:lnTo>
                <a:lnTo>
                  <a:pt x="203" y="22"/>
                </a:lnTo>
                <a:lnTo>
                  <a:pt x="237" y="22"/>
                </a:lnTo>
                <a:lnTo>
                  <a:pt x="237" y="15"/>
                </a:lnTo>
                <a:close/>
                <a:moveTo>
                  <a:pt x="304" y="15"/>
                </a:moveTo>
                <a:lnTo>
                  <a:pt x="271" y="15"/>
                </a:lnTo>
                <a:lnTo>
                  <a:pt x="271" y="22"/>
                </a:lnTo>
                <a:lnTo>
                  <a:pt x="304" y="22"/>
                </a:lnTo>
                <a:lnTo>
                  <a:pt x="304" y="15"/>
                </a:lnTo>
                <a:close/>
                <a:moveTo>
                  <a:pt x="372" y="13"/>
                </a:moveTo>
                <a:lnTo>
                  <a:pt x="338" y="15"/>
                </a:lnTo>
                <a:lnTo>
                  <a:pt x="338" y="22"/>
                </a:lnTo>
                <a:lnTo>
                  <a:pt x="372" y="20"/>
                </a:lnTo>
                <a:lnTo>
                  <a:pt x="372" y="13"/>
                </a:lnTo>
                <a:close/>
                <a:moveTo>
                  <a:pt x="440" y="13"/>
                </a:moveTo>
                <a:lnTo>
                  <a:pt x="406" y="13"/>
                </a:lnTo>
                <a:lnTo>
                  <a:pt x="406" y="20"/>
                </a:lnTo>
                <a:lnTo>
                  <a:pt x="440" y="20"/>
                </a:lnTo>
                <a:lnTo>
                  <a:pt x="440" y="13"/>
                </a:lnTo>
                <a:close/>
                <a:moveTo>
                  <a:pt x="508" y="13"/>
                </a:moveTo>
                <a:lnTo>
                  <a:pt x="474" y="13"/>
                </a:lnTo>
                <a:lnTo>
                  <a:pt x="474" y="20"/>
                </a:lnTo>
                <a:lnTo>
                  <a:pt x="508" y="20"/>
                </a:lnTo>
                <a:lnTo>
                  <a:pt x="508" y="13"/>
                </a:lnTo>
                <a:close/>
                <a:moveTo>
                  <a:pt x="575" y="13"/>
                </a:moveTo>
                <a:lnTo>
                  <a:pt x="541" y="13"/>
                </a:lnTo>
                <a:lnTo>
                  <a:pt x="541" y="20"/>
                </a:lnTo>
                <a:lnTo>
                  <a:pt x="575" y="20"/>
                </a:lnTo>
                <a:lnTo>
                  <a:pt x="575" y="13"/>
                </a:lnTo>
                <a:close/>
                <a:moveTo>
                  <a:pt x="643" y="11"/>
                </a:moveTo>
                <a:lnTo>
                  <a:pt x="609" y="11"/>
                </a:lnTo>
                <a:lnTo>
                  <a:pt x="609" y="18"/>
                </a:lnTo>
                <a:lnTo>
                  <a:pt x="643" y="18"/>
                </a:lnTo>
                <a:lnTo>
                  <a:pt x="643" y="11"/>
                </a:lnTo>
                <a:close/>
                <a:moveTo>
                  <a:pt x="711" y="11"/>
                </a:moveTo>
                <a:lnTo>
                  <a:pt x="677" y="11"/>
                </a:lnTo>
                <a:lnTo>
                  <a:pt x="677" y="18"/>
                </a:lnTo>
                <a:lnTo>
                  <a:pt x="711" y="18"/>
                </a:lnTo>
                <a:lnTo>
                  <a:pt x="711" y="11"/>
                </a:lnTo>
                <a:close/>
                <a:moveTo>
                  <a:pt x="778" y="11"/>
                </a:moveTo>
                <a:lnTo>
                  <a:pt x="745" y="11"/>
                </a:lnTo>
                <a:lnTo>
                  <a:pt x="745" y="18"/>
                </a:lnTo>
                <a:lnTo>
                  <a:pt x="778" y="18"/>
                </a:lnTo>
                <a:lnTo>
                  <a:pt x="778" y="11"/>
                </a:lnTo>
                <a:close/>
                <a:moveTo>
                  <a:pt x="846" y="11"/>
                </a:moveTo>
                <a:lnTo>
                  <a:pt x="812" y="11"/>
                </a:lnTo>
                <a:lnTo>
                  <a:pt x="812" y="18"/>
                </a:lnTo>
                <a:lnTo>
                  <a:pt x="846" y="18"/>
                </a:lnTo>
                <a:lnTo>
                  <a:pt x="846" y="11"/>
                </a:lnTo>
                <a:close/>
                <a:moveTo>
                  <a:pt x="914" y="10"/>
                </a:moveTo>
                <a:lnTo>
                  <a:pt x="880" y="10"/>
                </a:lnTo>
                <a:lnTo>
                  <a:pt x="880" y="16"/>
                </a:lnTo>
                <a:lnTo>
                  <a:pt x="914" y="16"/>
                </a:lnTo>
                <a:lnTo>
                  <a:pt x="914" y="10"/>
                </a:lnTo>
                <a:close/>
                <a:moveTo>
                  <a:pt x="982" y="10"/>
                </a:moveTo>
                <a:lnTo>
                  <a:pt x="948" y="10"/>
                </a:lnTo>
                <a:lnTo>
                  <a:pt x="948" y="16"/>
                </a:lnTo>
                <a:lnTo>
                  <a:pt x="982" y="16"/>
                </a:lnTo>
                <a:lnTo>
                  <a:pt x="982" y="10"/>
                </a:lnTo>
                <a:close/>
                <a:moveTo>
                  <a:pt x="1049" y="10"/>
                </a:moveTo>
                <a:lnTo>
                  <a:pt x="1015" y="10"/>
                </a:lnTo>
                <a:lnTo>
                  <a:pt x="1015" y="16"/>
                </a:lnTo>
                <a:lnTo>
                  <a:pt x="1049" y="16"/>
                </a:lnTo>
                <a:lnTo>
                  <a:pt x="1049" y="10"/>
                </a:lnTo>
                <a:close/>
                <a:moveTo>
                  <a:pt x="1117" y="8"/>
                </a:moveTo>
                <a:lnTo>
                  <a:pt x="1083" y="10"/>
                </a:lnTo>
                <a:lnTo>
                  <a:pt x="1083" y="16"/>
                </a:lnTo>
                <a:lnTo>
                  <a:pt x="1117" y="15"/>
                </a:lnTo>
                <a:lnTo>
                  <a:pt x="1117" y="8"/>
                </a:lnTo>
                <a:close/>
                <a:moveTo>
                  <a:pt x="1185" y="8"/>
                </a:moveTo>
                <a:lnTo>
                  <a:pt x="1151" y="8"/>
                </a:lnTo>
                <a:lnTo>
                  <a:pt x="1151" y="15"/>
                </a:lnTo>
                <a:lnTo>
                  <a:pt x="1185" y="15"/>
                </a:lnTo>
                <a:lnTo>
                  <a:pt x="1185" y="8"/>
                </a:lnTo>
                <a:close/>
                <a:moveTo>
                  <a:pt x="1252" y="8"/>
                </a:moveTo>
                <a:lnTo>
                  <a:pt x="1218" y="8"/>
                </a:lnTo>
                <a:lnTo>
                  <a:pt x="1218" y="15"/>
                </a:lnTo>
                <a:lnTo>
                  <a:pt x="1252" y="15"/>
                </a:lnTo>
                <a:lnTo>
                  <a:pt x="1252" y="8"/>
                </a:lnTo>
                <a:close/>
                <a:moveTo>
                  <a:pt x="1320" y="8"/>
                </a:moveTo>
                <a:lnTo>
                  <a:pt x="1286" y="8"/>
                </a:lnTo>
                <a:lnTo>
                  <a:pt x="1286" y="15"/>
                </a:lnTo>
                <a:lnTo>
                  <a:pt x="1320" y="15"/>
                </a:lnTo>
                <a:lnTo>
                  <a:pt x="1320" y="8"/>
                </a:lnTo>
                <a:close/>
                <a:moveTo>
                  <a:pt x="1388" y="6"/>
                </a:moveTo>
                <a:lnTo>
                  <a:pt x="1354" y="8"/>
                </a:lnTo>
                <a:lnTo>
                  <a:pt x="1354" y="15"/>
                </a:lnTo>
                <a:lnTo>
                  <a:pt x="1388" y="13"/>
                </a:lnTo>
                <a:lnTo>
                  <a:pt x="1388" y="6"/>
                </a:lnTo>
                <a:close/>
                <a:moveTo>
                  <a:pt x="1455" y="6"/>
                </a:moveTo>
                <a:lnTo>
                  <a:pt x="1422" y="6"/>
                </a:lnTo>
                <a:lnTo>
                  <a:pt x="1422" y="13"/>
                </a:lnTo>
                <a:lnTo>
                  <a:pt x="1455" y="13"/>
                </a:lnTo>
                <a:lnTo>
                  <a:pt x="1455" y="6"/>
                </a:lnTo>
                <a:close/>
                <a:moveTo>
                  <a:pt x="1523" y="6"/>
                </a:moveTo>
                <a:lnTo>
                  <a:pt x="1489" y="6"/>
                </a:lnTo>
                <a:lnTo>
                  <a:pt x="1489" y="13"/>
                </a:lnTo>
                <a:lnTo>
                  <a:pt x="1523" y="13"/>
                </a:lnTo>
                <a:lnTo>
                  <a:pt x="1523" y="6"/>
                </a:lnTo>
                <a:close/>
                <a:moveTo>
                  <a:pt x="1591" y="6"/>
                </a:moveTo>
                <a:lnTo>
                  <a:pt x="1557" y="6"/>
                </a:lnTo>
                <a:lnTo>
                  <a:pt x="1557" y="13"/>
                </a:lnTo>
                <a:lnTo>
                  <a:pt x="1591" y="13"/>
                </a:lnTo>
                <a:lnTo>
                  <a:pt x="1591" y="6"/>
                </a:lnTo>
                <a:close/>
                <a:moveTo>
                  <a:pt x="1659" y="5"/>
                </a:moveTo>
                <a:lnTo>
                  <a:pt x="1625" y="5"/>
                </a:lnTo>
                <a:lnTo>
                  <a:pt x="1625" y="11"/>
                </a:lnTo>
                <a:lnTo>
                  <a:pt x="1659" y="11"/>
                </a:lnTo>
                <a:lnTo>
                  <a:pt x="1659" y="5"/>
                </a:lnTo>
                <a:close/>
                <a:moveTo>
                  <a:pt x="1726" y="5"/>
                </a:moveTo>
                <a:lnTo>
                  <a:pt x="1692" y="5"/>
                </a:lnTo>
                <a:lnTo>
                  <a:pt x="1692" y="11"/>
                </a:lnTo>
                <a:lnTo>
                  <a:pt x="1726" y="11"/>
                </a:lnTo>
                <a:lnTo>
                  <a:pt x="1726" y="5"/>
                </a:lnTo>
                <a:close/>
                <a:moveTo>
                  <a:pt x="1794" y="5"/>
                </a:moveTo>
                <a:lnTo>
                  <a:pt x="1760" y="5"/>
                </a:lnTo>
                <a:lnTo>
                  <a:pt x="1760" y="11"/>
                </a:lnTo>
                <a:lnTo>
                  <a:pt x="1794" y="11"/>
                </a:lnTo>
                <a:lnTo>
                  <a:pt x="1794" y="5"/>
                </a:lnTo>
                <a:close/>
                <a:moveTo>
                  <a:pt x="1862" y="5"/>
                </a:moveTo>
                <a:lnTo>
                  <a:pt x="1828" y="5"/>
                </a:lnTo>
                <a:lnTo>
                  <a:pt x="1828" y="11"/>
                </a:lnTo>
                <a:lnTo>
                  <a:pt x="1862" y="11"/>
                </a:lnTo>
                <a:lnTo>
                  <a:pt x="1862" y="5"/>
                </a:lnTo>
                <a:close/>
                <a:moveTo>
                  <a:pt x="1929" y="3"/>
                </a:moveTo>
                <a:lnTo>
                  <a:pt x="1896" y="3"/>
                </a:lnTo>
                <a:lnTo>
                  <a:pt x="1896" y="10"/>
                </a:lnTo>
                <a:lnTo>
                  <a:pt x="1929" y="10"/>
                </a:lnTo>
                <a:lnTo>
                  <a:pt x="1929" y="3"/>
                </a:lnTo>
                <a:close/>
                <a:moveTo>
                  <a:pt x="1997" y="3"/>
                </a:moveTo>
                <a:lnTo>
                  <a:pt x="1963" y="3"/>
                </a:lnTo>
                <a:lnTo>
                  <a:pt x="1963" y="10"/>
                </a:lnTo>
                <a:lnTo>
                  <a:pt x="1997" y="10"/>
                </a:lnTo>
                <a:lnTo>
                  <a:pt x="1997" y="3"/>
                </a:lnTo>
                <a:close/>
                <a:moveTo>
                  <a:pt x="2065" y="3"/>
                </a:moveTo>
                <a:lnTo>
                  <a:pt x="2031" y="3"/>
                </a:lnTo>
                <a:lnTo>
                  <a:pt x="2031" y="10"/>
                </a:lnTo>
                <a:lnTo>
                  <a:pt x="2065" y="10"/>
                </a:lnTo>
                <a:lnTo>
                  <a:pt x="2065" y="3"/>
                </a:lnTo>
                <a:close/>
                <a:moveTo>
                  <a:pt x="2133" y="1"/>
                </a:moveTo>
                <a:lnTo>
                  <a:pt x="2099" y="3"/>
                </a:lnTo>
                <a:lnTo>
                  <a:pt x="2099" y="10"/>
                </a:lnTo>
                <a:lnTo>
                  <a:pt x="2133" y="8"/>
                </a:lnTo>
                <a:lnTo>
                  <a:pt x="2133" y="1"/>
                </a:lnTo>
                <a:close/>
                <a:moveTo>
                  <a:pt x="2200" y="1"/>
                </a:moveTo>
                <a:lnTo>
                  <a:pt x="2166" y="1"/>
                </a:lnTo>
                <a:lnTo>
                  <a:pt x="2166" y="8"/>
                </a:lnTo>
                <a:lnTo>
                  <a:pt x="2200" y="8"/>
                </a:lnTo>
                <a:lnTo>
                  <a:pt x="2200" y="1"/>
                </a:lnTo>
                <a:close/>
                <a:moveTo>
                  <a:pt x="2268" y="1"/>
                </a:moveTo>
                <a:lnTo>
                  <a:pt x="2234" y="1"/>
                </a:lnTo>
                <a:lnTo>
                  <a:pt x="2234" y="8"/>
                </a:lnTo>
                <a:lnTo>
                  <a:pt x="2268" y="8"/>
                </a:lnTo>
                <a:lnTo>
                  <a:pt x="2268" y="1"/>
                </a:lnTo>
                <a:close/>
                <a:moveTo>
                  <a:pt x="2336" y="1"/>
                </a:moveTo>
                <a:lnTo>
                  <a:pt x="2302" y="1"/>
                </a:lnTo>
                <a:lnTo>
                  <a:pt x="2302" y="8"/>
                </a:lnTo>
                <a:lnTo>
                  <a:pt x="2336" y="8"/>
                </a:lnTo>
                <a:lnTo>
                  <a:pt x="2336" y="1"/>
                </a:lnTo>
                <a:close/>
                <a:moveTo>
                  <a:pt x="2403" y="0"/>
                </a:moveTo>
                <a:lnTo>
                  <a:pt x="2370" y="1"/>
                </a:lnTo>
                <a:lnTo>
                  <a:pt x="2370" y="8"/>
                </a:lnTo>
                <a:lnTo>
                  <a:pt x="2403" y="6"/>
                </a:lnTo>
                <a:lnTo>
                  <a:pt x="2403" y="0"/>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5" name="Freeform 77">
            <a:extLst>
              <a:ext uri="{FF2B5EF4-FFF2-40B4-BE49-F238E27FC236}">
                <a16:creationId xmlns:a16="http://schemas.microsoft.com/office/drawing/2014/main" id="{F0CCC96F-0152-BACE-A641-52D08CCA8317}"/>
              </a:ext>
            </a:extLst>
          </p:cNvPr>
          <p:cNvSpPr>
            <a:spLocks noEditPoints="1"/>
          </p:cNvSpPr>
          <p:nvPr/>
        </p:nvSpPr>
        <p:spPr bwMode="auto">
          <a:xfrm>
            <a:off x="4638605" y="1978026"/>
            <a:ext cx="1845094" cy="422753"/>
          </a:xfrm>
          <a:custGeom>
            <a:avLst/>
            <a:gdLst>
              <a:gd name="T0" fmla="*/ 739 w 739"/>
              <a:gd name="T1" fmla="*/ 4 h 1385"/>
              <a:gd name="T2" fmla="*/ 731 w 739"/>
              <a:gd name="T3" fmla="*/ 7 h 1385"/>
              <a:gd name="T4" fmla="*/ 705 w 739"/>
              <a:gd name="T5" fmla="*/ 70 h 1385"/>
              <a:gd name="T6" fmla="*/ 714 w 739"/>
              <a:gd name="T7" fmla="*/ 36 h 1385"/>
              <a:gd name="T8" fmla="*/ 705 w 739"/>
              <a:gd name="T9" fmla="*/ 70 h 1385"/>
              <a:gd name="T10" fmla="*/ 688 w 739"/>
              <a:gd name="T11" fmla="*/ 100 h 1385"/>
              <a:gd name="T12" fmla="*/ 666 w 739"/>
              <a:gd name="T13" fmla="*/ 126 h 1385"/>
              <a:gd name="T14" fmla="*/ 641 w 739"/>
              <a:gd name="T15" fmla="*/ 190 h 1385"/>
              <a:gd name="T16" fmla="*/ 651 w 739"/>
              <a:gd name="T17" fmla="*/ 156 h 1385"/>
              <a:gd name="T18" fmla="*/ 641 w 739"/>
              <a:gd name="T19" fmla="*/ 190 h 1385"/>
              <a:gd name="T20" fmla="*/ 626 w 739"/>
              <a:gd name="T21" fmla="*/ 219 h 1385"/>
              <a:gd name="T22" fmla="*/ 604 w 739"/>
              <a:gd name="T23" fmla="*/ 246 h 1385"/>
              <a:gd name="T24" fmla="*/ 577 w 739"/>
              <a:gd name="T25" fmla="*/ 309 h 1385"/>
              <a:gd name="T26" fmla="*/ 587 w 739"/>
              <a:gd name="T27" fmla="*/ 276 h 1385"/>
              <a:gd name="T28" fmla="*/ 577 w 739"/>
              <a:gd name="T29" fmla="*/ 309 h 1385"/>
              <a:gd name="T30" fmla="*/ 562 w 739"/>
              <a:gd name="T31" fmla="*/ 339 h 1385"/>
              <a:gd name="T32" fmla="*/ 540 w 739"/>
              <a:gd name="T33" fmla="*/ 366 h 1385"/>
              <a:gd name="T34" fmla="*/ 514 w 739"/>
              <a:gd name="T35" fmla="*/ 429 h 1385"/>
              <a:gd name="T36" fmla="*/ 524 w 739"/>
              <a:gd name="T37" fmla="*/ 395 h 1385"/>
              <a:gd name="T38" fmla="*/ 514 w 739"/>
              <a:gd name="T39" fmla="*/ 429 h 1385"/>
              <a:gd name="T40" fmla="*/ 499 w 739"/>
              <a:gd name="T41" fmla="*/ 459 h 1385"/>
              <a:gd name="T42" fmla="*/ 477 w 739"/>
              <a:gd name="T43" fmla="*/ 485 h 1385"/>
              <a:gd name="T44" fmla="*/ 450 w 739"/>
              <a:gd name="T45" fmla="*/ 549 h 1385"/>
              <a:gd name="T46" fmla="*/ 460 w 739"/>
              <a:gd name="T47" fmla="*/ 515 h 1385"/>
              <a:gd name="T48" fmla="*/ 450 w 739"/>
              <a:gd name="T49" fmla="*/ 549 h 1385"/>
              <a:gd name="T50" fmla="*/ 435 w 739"/>
              <a:gd name="T51" fmla="*/ 578 h 1385"/>
              <a:gd name="T52" fmla="*/ 413 w 739"/>
              <a:gd name="T53" fmla="*/ 605 h 1385"/>
              <a:gd name="T54" fmla="*/ 387 w 739"/>
              <a:gd name="T55" fmla="*/ 668 h 1385"/>
              <a:gd name="T56" fmla="*/ 397 w 739"/>
              <a:gd name="T57" fmla="*/ 635 h 1385"/>
              <a:gd name="T58" fmla="*/ 387 w 739"/>
              <a:gd name="T59" fmla="*/ 668 h 1385"/>
              <a:gd name="T60" fmla="*/ 370 w 739"/>
              <a:gd name="T61" fmla="*/ 698 h 1385"/>
              <a:gd name="T62" fmla="*/ 350 w 739"/>
              <a:gd name="T63" fmla="*/ 725 h 1385"/>
              <a:gd name="T64" fmla="*/ 323 w 739"/>
              <a:gd name="T65" fmla="*/ 788 h 1385"/>
              <a:gd name="T66" fmla="*/ 333 w 739"/>
              <a:gd name="T67" fmla="*/ 754 h 1385"/>
              <a:gd name="T68" fmla="*/ 323 w 739"/>
              <a:gd name="T69" fmla="*/ 788 h 1385"/>
              <a:gd name="T70" fmla="*/ 308 w 739"/>
              <a:gd name="T71" fmla="*/ 817 h 1385"/>
              <a:gd name="T72" fmla="*/ 286 w 739"/>
              <a:gd name="T73" fmla="*/ 844 h 1385"/>
              <a:gd name="T74" fmla="*/ 260 w 739"/>
              <a:gd name="T75" fmla="*/ 906 h 1385"/>
              <a:gd name="T76" fmla="*/ 270 w 739"/>
              <a:gd name="T77" fmla="*/ 874 h 1385"/>
              <a:gd name="T78" fmla="*/ 260 w 739"/>
              <a:gd name="T79" fmla="*/ 906 h 1385"/>
              <a:gd name="T80" fmla="*/ 243 w 739"/>
              <a:gd name="T81" fmla="*/ 937 h 1385"/>
              <a:gd name="T82" fmla="*/ 223 w 739"/>
              <a:gd name="T83" fmla="*/ 964 h 1385"/>
              <a:gd name="T84" fmla="*/ 196 w 739"/>
              <a:gd name="T85" fmla="*/ 1026 h 1385"/>
              <a:gd name="T86" fmla="*/ 206 w 739"/>
              <a:gd name="T87" fmla="*/ 994 h 1385"/>
              <a:gd name="T88" fmla="*/ 196 w 739"/>
              <a:gd name="T89" fmla="*/ 1026 h 1385"/>
              <a:gd name="T90" fmla="*/ 181 w 739"/>
              <a:gd name="T91" fmla="*/ 1057 h 1385"/>
              <a:gd name="T92" fmla="*/ 159 w 739"/>
              <a:gd name="T93" fmla="*/ 1084 h 1385"/>
              <a:gd name="T94" fmla="*/ 133 w 739"/>
              <a:gd name="T95" fmla="*/ 1147 h 1385"/>
              <a:gd name="T96" fmla="*/ 143 w 739"/>
              <a:gd name="T97" fmla="*/ 1113 h 1385"/>
              <a:gd name="T98" fmla="*/ 133 w 739"/>
              <a:gd name="T99" fmla="*/ 1147 h 1385"/>
              <a:gd name="T100" fmla="*/ 116 w 739"/>
              <a:gd name="T101" fmla="*/ 1175 h 1385"/>
              <a:gd name="T102" fmla="*/ 94 w 739"/>
              <a:gd name="T103" fmla="*/ 1203 h 1385"/>
              <a:gd name="T104" fmla="*/ 69 w 739"/>
              <a:gd name="T105" fmla="*/ 1265 h 1385"/>
              <a:gd name="T106" fmla="*/ 79 w 739"/>
              <a:gd name="T107" fmla="*/ 1233 h 1385"/>
              <a:gd name="T108" fmla="*/ 69 w 739"/>
              <a:gd name="T109" fmla="*/ 1265 h 1385"/>
              <a:gd name="T110" fmla="*/ 54 w 739"/>
              <a:gd name="T111" fmla="*/ 1296 h 1385"/>
              <a:gd name="T112" fmla="*/ 32 w 739"/>
              <a:gd name="T113" fmla="*/ 1323 h 1385"/>
              <a:gd name="T114" fmla="*/ 6 w 739"/>
              <a:gd name="T115" fmla="*/ 1385 h 1385"/>
              <a:gd name="T116" fmla="*/ 16 w 739"/>
              <a:gd name="T117" fmla="*/ 1352 h 1385"/>
              <a:gd name="T118" fmla="*/ 6 w 739"/>
              <a:gd name="T119" fmla="*/ 1385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9" h="1385">
                <a:moveTo>
                  <a:pt x="736" y="11"/>
                </a:moveTo>
                <a:lnTo>
                  <a:pt x="739" y="4"/>
                </a:lnTo>
                <a:lnTo>
                  <a:pt x="734" y="0"/>
                </a:lnTo>
                <a:lnTo>
                  <a:pt x="731" y="7"/>
                </a:lnTo>
                <a:lnTo>
                  <a:pt x="736" y="11"/>
                </a:lnTo>
                <a:close/>
                <a:moveTo>
                  <a:pt x="705" y="70"/>
                </a:moveTo>
                <a:lnTo>
                  <a:pt x="721" y="39"/>
                </a:lnTo>
                <a:lnTo>
                  <a:pt x="714" y="36"/>
                </a:lnTo>
                <a:lnTo>
                  <a:pt x="699" y="66"/>
                </a:lnTo>
                <a:lnTo>
                  <a:pt x="705" y="70"/>
                </a:lnTo>
                <a:close/>
                <a:moveTo>
                  <a:pt x="673" y="129"/>
                </a:moveTo>
                <a:lnTo>
                  <a:pt x="688" y="100"/>
                </a:lnTo>
                <a:lnTo>
                  <a:pt x="683" y="97"/>
                </a:lnTo>
                <a:lnTo>
                  <a:pt x="666" y="126"/>
                </a:lnTo>
                <a:lnTo>
                  <a:pt x="673" y="129"/>
                </a:lnTo>
                <a:close/>
                <a:moveTo>
                  <a:pt x="641" y="190"/>
                </a:moveTo>
                <a:lnTo>
                  <a:pt x="656" y="160"/>
                </a:lnTo>
                <a:lnTo>
                  <a:pt x="651" y="156"/>
                </a:lnTo>
                <a:lnTo>
                  <a:pt x="634" y="187"/>
                </a:lnTo>
                <a:lnTo>
                  <a:pt x="641" y="190"/>
                </a:lnTo>
                <a:close/>
                <a:moveTo>
                  <a:pt x="609" y="249"/>
                </a:moveTo>
                <a:lnTo>
                  <a:pt x="626" y="219"/>
                </a:lnTo>
                <a:lnTo>
                  <a:pt x="619" y="215"/>
                </a:lnTo>
                <a:lnTo>
                  <a:pt x="604" y="246"/>
                </a:lnTo>
                <a:lnTo>
                  <a:pt x="609" y="249"/>
                </a:lnTo>
                <a:close/>
                <a:moveTo>
                  <a:pt x="577" y="309"/>
                </a:moveTo>
                <a:lnTo>
                  <a:pt x="594" y="280"/>
                </a:lnTo>
                <a:lnTo>
                  <a:pt x="587" y="276"/>
                </a:lnTo>
                <a:lnTo>
                  <a:pt x="572" y="305"/>
                </a:lnTo>
                <a:lnTo>
                  <a:pt x="577" y="309"/>
                </a:lnTo>
                <a:close/>
                <a:moveTo>
                  <a:pt x="546" y="370"/>
                </a:moveTo>
                <a:lnTo>
                  <a:pt x="562" y="339"/>
                </a:lnTo>
                <a:lnTo>
                  <a:pt x="556" y="336"/>
                </a:lnTo>
                <a:lnTo>
                  <a:pt x="540" y="366"/>
                </a:lnTo>
                <a:lnTo>
                  <a:pt x="546" y="370"/>
                </a:lnTo>
                <a:close/>
                <a:moveTo>
                  <a:pt x="514" y="429"/>
                </a:moveTo>
                <a:lnTo>
                  <a:pt x="529" y="398"/>
                </a:lnTo>
                <a:lnTo>
                  <a:pt x="524" y="395"/>
                </a:lnTo>
                <a:lnTo>
                  <a:pt x="507" y="425"/>
                </a:lnTo>
                <a:lnTo>
                  <a:pt x="514" y="429"/>
                </a:lnTo>
                <a:close/>
                <a:moveTo>
                  <a:pt x="482" y="488"/>
                </a:moveTo>
                <a:lnTo>
                  <a:pt x="499" y="459"/>
                </a:lnTo>
                <a:lnTo>
                  <a:pt x="492" y="456"/>
                </a:lnTo>
                <a:lnTo>
                  <a:pt x="477" y="485"/>
                </a:lnTo>
                <a:lnTo>
                  <a:pt x="482" y="488"/>
                </a:lnTo>
                <a:close/>
                <a:moveTo>
                  <a:pt x="450" y="549"/>
                </a:moveTo>
                <a:lnTo>
                  <a:pt x="467" y="519"/>
                </a:lnTo>
                <a:lnTo>
                  <a:pt x="460" y="515"/>
                </a:lnTo>
                <a:lnTo>
                  <a:pt x="445" y="546"/>
                </a:lnTo>
                <a:lnTo>
                  <a:pt x="450" y="549"/>
                </a:lnTo>
                <a:close/>
                <a:moveTo>
                  <a:pt x="419" y="608"/>
                </a:moveTo>
                <a:lnTo>
                  <a:pt x="435" y="578"/>
                </a:lnTo>
                <a:lnTo>
                  <a:pt x="428" y="574"/>
                </a:lnTo>
                <a:lnTo>
                  <a:pt x="413" y="605"/>
                </a:lnTo>
                <a:lnTo>
                  <a:pt x="419" y="608"/>
                </a:lnTo>
                <a:close/>
                <a:moveTo>
                  <a:pt x="387" y="668"/>
                </a:moveTo>
                <a:lnTo>
                  <a:pt x="402" y="637"/>
                </a:lnTo>
                <a:lnTo>
                  <a:pt x="397" y="635"/>
                </a:lnTo>
                <a:lnTo>
                  <a:pt x="380" y="664"/>
                </a:lnTo>
                <a:lnTo>
                  <a:pt x="387" y="668"/>
                </a:lnTo>
                <a:close/>
                <a:moveTo>
                  <a:pt x="355" y="727"/>
                </a:moveTo>
                <a:lnTo>
                  <a:pt x="370" y="698"/>
                </a:lnTo>
                <a:lnTo>
                  <a:pt x="365" y="695"/>
                </a:lnTo>
                <a:lnTo>
                  <a:pt x="350" y="725"/>
                </a:lnTo>
                <a:lnTo>
                  <a:pt x="355" y="727"/>
                </a:lnTo>
                <a:close/>
                <a:moveTo>
                  <a:pt x="323" y="788"/>
                </a:moveTo>
                <a:lnTo>
                  <a:pt x="340" y="757"/>
                </a:lnTo>
                <a:lnTo>
                  <a:pt x="333" y="754"/>
                </a:lnTo>
                <a:lnTo>
                  <a:pt x="318" y="784"/>
                </a:lnTo>
                <a:lnTo>
                  <a:pt x="323" y="788"/>
                </a:lnTo>
                <a:close/>
                <a:moveTo>
                  <a:pt x="292" y="847"/>
                </a:moveTo>
                <a:lnTo>
                  <a:pt x="308" y="817"/>
                </a:lnTo>
                <a:lnTo>
                  <a:pt x="301" y="815"/>
                </a:lnTo>
                <a:lnTo>
                  <a:pt x="286" y="844"/>
                </a:lnTo>
                <a:lnTo>
                  <a:pt x="292" y="847"/>
                </a:lnTo>
                <a:close/>
                <a:moveTo>
                  <a:pt x="260" y="906"/>
                </a:moveTo>
                <a:lnTo>
                  <a:pt x="275" y="877"/>
                </a:lnTo>
                <a:lnTo>
                  <a:pt x="270" y="874"/>
                </a:lnTo>
                <a:lnTo>
                  <a:pt x="253" y="905"/>
                </a:lnTo>
                <a:lnTo>
                  <a:pt x="260" y="906"/>
                </a:lnTo>
                <a:close/>
                <a:moveTo>
                  <a:pt x="228" y="967"/>
                </a:moveTo>
                <a:lnTo>
                  <a:pt x="243" y="937"/>
                </a:lnTo>
                <a:lnTo>
                  <a:pt x="238" y="933"/>
                </a:lnTo>
                <a:lnTo>
                  <a:pt x="223" y="964"/>
                </a:lnTo>
                <a:lnTo>
                  <a:pt x="228" y="967"/>
                </a:lnTo>
                <a:close/>
                <a:moveTo>
                  <a:pt x="196" y="1026"/>
                </a:moveTo>
                <a:lnTo>
                  <a:pt x="213" y="996"/>
                </a:lnTo>
                <a:lnTo>
                  <a:pt x="206" y="994"/>
                </a:lnTo>
                <a:lnTo>
                  <a:pt x="191" y="1023"/>
                </a:lnTo>
                <a:lnTo>
                  <a:pt x="196" y="1026"/>
                </a:lnTo>
                <a:close/>
                <a:moveTo>
                  <a:pt x="165" y="1086"/>
                </a:moveTo>
                <a:lnTo>
                  <a:pt x="181" y="1057"/>
                </a:lnTo>
                <a:lnTo>
                  <a:pt x="174" y="1054"/>
                </a:lnTo>
                <a:lnTo>
                  <a:pt x="159" y="1084"/>
                </a:lnTo>
                <a:lnTo>
                  <a:pt x="165" y="1086"/>
                </a:lnTo>
                <a:close/>
                <a:moveTo>
                  <a:pt x="133" y="1147"/>
                </a:moveTo>
                <a:lnTo>
                  <a:pt x="149" y="1116"/>
                </a:lnTo>
                <a:lnTo>
                  <a:pt x="143" y="1113"/>
                </a:lnTo>
                <a:lnTo>
                  <a:pt x="127" y="1143"/>
                </a:lnTo>
                <a:lnTo>
                  <a:pt x="133" y="1147"/>
                </a:lnTo>
                <a:close/>
                <a:moveTo>
                  <a:pt x="101" y="1206"/>
                </a:moveTo>
                <a:lnTo>
                  <a:pt x="116" y="1175"/>
                </a:lnTo>
                <a:lnTo>
                  <a:pt x="111" y="1174"/>
                </a:lnTo>
                <a:lnTo>
                  <a:pt x="94" y="1203"/>
                </a:lnTo>
                <a:lnTo>
                  <a:pt x="101" y="1206"/>
                </a:lnTo>
                <a:close/>
                <a:moveTo>
                  <a:pt x="69" y="1265"/>
                </a:moveTo>
                <a:lnTo>
                  <a:pt x="86" y="1236"/>
                </a:lnTo>
                <a:lnTo>
                  <a:pt x="79" y="1233"/>
                </a:lnTo>
                <a:lnTo>
                  <a:pt x="64" y="1263"/>
                </a:lnTo>
                <a:lnTo>
                  <a:pt x="69" y="1265"/>
                </a:lnTo>
                <a:close/>
                <a:moveTo>
                  <a:pt x="37" y="1326"/>
                </a:moveTo>
                <a:lnTo>
                  <a:pt x="54" y="1296"/>
                </a:lnTo>
                <a:lnTo>
                  <a:pt x="47" y="1292"/>
                </a:lnTo>
                <a:lnTo>
                  <a:pt x="32" y="1323"/>
                </a:lnTo>
                <a:lnTo>
                  <a:pt x="37" y="1326"/>
                </a:lnTo>
                <a:close/>
                <a:moveTo>
                  <a:pt x="6" y="1385"/>
                </a:moveTo>
                <a:lnTo>
                  <a:pt x="22" y="1355"/>
                </a:lnTo>
                <a:lnTo>
                  <a:pt x="16" y="1352"/>
                </a:lnTo>
                <a:lnTo>
                  <a:pt x="0" y="1382"/>
                </a:lnTo>
                <a:lnTo>
                  <a:pt x="6" y="1385"/>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6" name="Freeform 78">
            <a:extLst>
              <a:ext uri="{FF2B5EF4-FFF2-40B4-BE49-F238E27FC236}">
                <a16:creationId xmlns:a16="http://schemas.microsoft.com/office/drawing/2014/main" id="{4FE33DEA-CD5A-0010-3B4F-BE13106B7EA1}"/>
              </a:ext>
            </a:extLst>
          </p:cNvPr>
          <p:cNvSpPr>
            <a:spLocks noEditPoints="1"/>
          </p:cNvSpPr>
          <p:nvPr/>
        </p:nvSpPr>
        <p:spPr bwMode="auto">
          <a:xfrm flipV="1">
            <a:off x="4496563" y="2325389"/>
            <a:ext cx="3174587" cy="1657651"/>
          </a:xfrm>
          <a:custGeom>
            <a:avLst/>
            <a:gdLst>
              <a:gd name="T0" fmla="*/ 1349 w 1349"/>
              <a:gd name="T1" fmla="*/ 7 h 310"/>
              <a:gd name="T2" fmla="*/ 1322 w 1349"/>
              <a:gd name="T3" fmla="*/ 6 h 310"/>
              <a:gd name="T4" fmla="*/ 1258 w 1349"/>
              <a:gd name="T5" fmla="*/ 28 h 310"/>
              <a:gd name="T6" fmla="*/ 1289 w 1349"/>
              <a:gd name="T7" fmla="*/ 14 h 310"/>
              <a:gd name="T8" fmla="*/ 1258 w 1349"/>
              <a:gd name="T9" fmla="*/ 28 h 310"/>
              <a:gd name="T10" fmla="*/ 1224 w 1349"/>
              <a:gd name="T11" fmla="*/ 34 h 310"/>
              <a:gd name="T12" fmla="*/ 1190 w 1349"/>
              <a:gd name="T13" fmla="*/ 36 h 310"/>
              <a:gd name="T14" fmla="*/ 1124 w 1349"/>
              <a:gd name="T15" fmla="*/ 58 h 310"/>
              <a:gd name="T16" fmla="*/ 1156 w 1349"/>
              <a:gd name="T17" fmla="*/ 43 h 310"/>
              <a:gd name="T18" fmla="*/ 1124 w 1349"/>
              <a:gd name="T19" fmla="*/ 58 h 310"/>
              <a:gd name="T20" fmla="*/ 1092 w 1349"/>
              <a:gd name="T21" fmla="*/ 65 h 310"/>
              <a:gd name="T22" fmla="*/ 1058 w 1349"/>
              <a:gd name="T23" fmla="*/ 65 h 310"/>
              <a:gd name="T24" fmla="*/ 992 w 1349"/>
              <a:gd name="T25" fmla="*/ 87 h 310"/>
              <a:gd name="T26" fmla="*/ 1024 w 1349"/>
              <a:gd name="T27" fmla="*/ 73 h 310"/>
              <a:gd name="T28" fmla="*/ 992 w 1349"/>
              <a:gd name="T29" fmla="*/ 87 h 310"/>
              <a:gd name="T30" fmla="*/ 960 w 1349"/>
              <a:gd name="T31" fmla="*/ 95 h 310"/>
              <a:gd name="T32" fmla="*/ 925 w 1349"/>
              <a:gd name="T33" fmla="*/ 95 h 310"/>
              <a:gd name="T34" fmla="*/ 860 w 1349"/>
              <a:gd name="T35" fmla="*/ 117 h 310"/>
              <a:gd name="T36" fmla="*/ 892 w 1349"/>
              <a:gd name="T37" fmla="*/ 102 h 310"/>
              <a:gd name="T38" fmla="*/ 860 w 1349"/>
              <a:gd name="T39" fmla="*/ 117 h 310"/>
              <a:gd name="T40" fmla="*/ 828 w 1349"/>
              <a:gd name="T41" fmla="*/ 124 h 310"/>
              <a:gd name="T42" fmla="*/ 793 w 1349"/>
              <a:gd name="T43" fmla="*/ 126 h 310"/>
              <a:gd name="T44" fmla="*/ 728 w 1349"/>
              <a:gd name="T45" fmla="*/ 146 h 310"/>
              <a:gd name="T46" fmla="*/ 760 w 1349"/>
              <a:gd name="T47" fmla="*/ 133 h 310"/>
              <a:gd name="T48" fmla="*/ 728 w 1349"/>
              <a:gd name="T49" fmla="*/ 146 h 310"/>
              <a:gd name="T50" fmla="*/ 696 w 1349"/>
              <a:gd name="T51" fmla="*/ 155 h 310"/>
              <a:gd name="T52" fmla="*/ 661 w 1349"/>
              <a:gd name="T53" fmla="*/ 155 h 310"/>
              <a:gd name="T54" fmla="*/ 596 w 1349"/>
              <a:gd name="T55" fmla="*/ 177 h 310"/>
              <a:gd name="T56" fmla="*/ 628 w 1349"/>
              <a:gd name="T57" fmla="*/ 161 h 310"/>
              <a:gd name="T58" fmla="*/ 596 w 1349"/>
              <a:gd name="T59" fmla="*/ 177 h 310"/>
              <a:gd name="T60" fmla="*/ 564 w 1349"/>
              <a:gd name="T61" fmla="*/ 183 h 310"/>
              <a:gd name="T62" fmla="*/ 528 w 1349"/>
              <a:gd name="T63" fmla="*/ 185 h 310"/>
              <a:gd name="T64" fmla="*/ 464 w 1349"/>
              <a:gd name="T65" fmla="*/ 205 h 310"/>
              <a:gd name="T66" fmla="*/ 496 w 1349"/>
              <a:gd name="T67" fmla="*/ 192 h 310"/>
              <a:gd name="T68" fmla="*/ 464 w 1349"/>
              <a:gd name="T69" fmla="*/ 205 h 310"/>
              <a:gd name="T70" fmla="*/ 432 w 1349"/>
              <a:gd name="T71" fmla="*/ 214 h 310"/>
              <a:gd name="T72" fmla="*/ 396 w 1349"/>
              <a:gd name="T73" fmla="*/ 214 h 310"/>
              <a:gd name="T74" fmla="*/ 332 w 1349"/>
              <a:gd name="T75" fmla="*/ 236 h 310"/>
              <a:gd name="T76" fmla="*/ 364 w 1349"/>
              <a:gd name="T77" fmla="*/ 222 h 310"/>
              <a:gd name="T78" fmla="*/ 332 w 1349"/>
              <a:gd name="T79" fmla="*/ 236 h 310"/>
              <a:gd name="T80" fmla="*/ 300 w 1349"/>
              <a:gd name="T81" fmla="*/ 243 h 310"/>
              <a:gd name="T82" fmla="*/ 264 w 1349"/>
              <a:gd name="T83" fmla="*/ 244 h 310"/>
              <a:gd name="T84" fmla="*/ 200 w 1349"/>
              <a:gd name="T85" fmla="*/ 265 h 310"/>
              <a:gd name="T86" fmla="*/ 232 w 1349"/>
              <a:gd name="T87" fmla="*/ 251 h 310"/>
              <a:gd name="T88" fmla="*/ 200 w 1349"/>
              <a:gd name="T89" fmla="*/ 265 h 310"/>
              <a:gd name="T90" fmla="*/ 168 w 1349"/>
              <a:gd name="T91" fmla="*/ 273 h 310"/>
              <a:gd name="T92" fmla="*/ 132 w 1349"/>
              <a:gd name="T93" fmla="*/ 273 h 310"/>
              <a:gd name="T94" fmla="*/ 68 w 1349"/>
              <a:gd name="T95" fmla="*/ 295 h 310"/>
              <a:gd name="T96" fmla="*/ 100 w 1349"/>
              <a:gd name="T97" fmla="*/ 282 h 310"/>
              <a:gd name="T98" fmla="*/ 68 w 1349"/>
              <a:gd name="T99" fmla="*/ 295 h 310"/>
              <a:gd name="T100" fmla="*/ 36 w 1349"/>
              <a:gd name="T101" fmla="*/ 302 h 310"/>
              <a:gd name="T102" fmla="*/ 0 w 1349"/>
              <a:gd name="T103" fmla="*/ 304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49" h="310">
                <a:moveTo>
                  <a:pt x="1324" y="12"/>
                </a:moveTo>
                <a:lnTo>
                  <a:pt x="1349" y="7"/>
                </a:lnTo>
                <a:lnTo>
                  <a:pt x="1348" y="0"/>
                </a:lnTo>
                <a:lnTo>
                  <a:pt x="1322" y="6"/>
                </a:lnTo>
                <a:lnTo>
                  <a:pt x="1324" y="12"/>
                </a:lnTo>
                <a:close/>
                <a:moveTo>
                  <a:pt x="1258" y="28"/>
                </a:moveTo>
                <a:lnTo>
                  <a:pt x="1290" y="21"/>
                </a:lnTo>
                <a:lnTo>
                  <a:pt x="1289" y="14"/>
                </a:lnTo>
                <a:lnTo>
                  <a:pt x="1256" y="21"/>
                </a:lnTo>
                <a:lnTo>
                  <a:pt x="1258" y="28"/>
                </a:lnTo>
                <a:close/>
                <a:moveTo>
                  <a:pt x="1190" y="43"/>
                </a:moveTo>
                <a:lnTo>
                  <a:pt x="1224" y="34"/>
                </a:lnTo>
                <a:lnTo>
                  <a:pt x="1222" y="28"/>
                </a:lnTo>
                <a:lnTo>
                  <a:pt x="1190" y="36"/>
                </a:lnTo>
                <a:lnTo>
                  <a:pt x="1190" y="43"/>
                </a:lnTo>
                <a:close/>
                <a:moveTo>
                  <a:pt x="1124" y="58"/>
                </a:moveTo>
                <a:lnTo>
                  <a:pt x="1158" y="50"/>
                </a:lnTo>
                <a:lnTo>
                  <a:pt x="1156" y="43"/>
                </a:lnTo>
                <a:lnTo>
                  <a:pt x="1124" y="51"/>
                </a:lnTo>
                <a:lnTo>
                  <a:pt x="1124" y="58"/>
                </a:lnTo>
                <a:close/>
                <a:moveTo>
                  <a:pt x="1058" y="72"/>
                </a:moveTo>
                <a:lnTo>
                  <a:pt x="1092" y="65"/>
                </a:lnTo>
                <a:lnTo>
                  <a:pt x="1090" y="58"/>
                </a:lnTo>
                <a:lnTo>
                  <a:pt x="1058" y="65"/>
                </a:lnTo>
                <a:lnTo>
                  <a:pt x="1058" y="72"/>
                </a:lnTo>
                <a:close/>
                <a:moveTo>
                  <a:pt x="992" y="87"/>
                </a:moveTo>
                <a:lnTo>
                  <a:pt x="1026" y="80"/>
                </a:lnTo>
                <a:lnTo>
                  <a:pt x="1024" y="73"/>
                </a:lnTo>
                <a:lnTo>
                  <a:pt x="992" y="80"/>
                </a:lnTo>
                <a:lnTo>
                  <a:pt x="992" y="87"/>
                </a:lnTo>
                <a:close/>
                <a:moveTo>
                  <a:pt x="926" y="102"/>
                </a:moveTo>
                <a:lnTo>
                  <a:pt x="960" y="95"/>
                </a:lnTo>
                <a:lnTo>
                  <a:pt x="958" y="89"/>
                </a:lnTo>
                <a:lnTo>
                  <a:pt x="925" y="95"/>
                </a:lnTo>
                <a:lnTo>
                  <a:pt x="926" y="102"/>
                </a:lnTo>
                <a:close/>
                <a:moveTo>
                  <a:pt x="860" y="117"/>
                </a:moveTo>
                <a:lnTo>
                  <a:pt x="894" y="109"/>
                </a:lnTo>
                <a:lnTo>
                  <a:pt x="892" y="102"/>
                </a:lnTo>
                <a:lnTo>
                  <a:pt x="859" y="111"/>
                </a:lnTo>
                <a:lnTo>
                  <a:pt x="860" y="117"/>
                </a:lnTo>
                <a:close/>
                <a:moveTo>
                  <a:pt x="794" y="131"/>
                </a:moveTo>
                <a:lnTo>
                  <a:pt x="828" y="124"/>
                </a:lnTo>
                <a:lnTo>
                  <a:pt x="826" y="117"/>
                </a:lnTo>
                <a:lnTo>
                  <a:pt x="793" y="126"/>
                </a:lnTo>
                <a:lnTo>
                  <a:pt x="794" y="131"/>
                </a:lnTo>
                <a:close/>
                <a:moveTo>
                  <a:pt x="728" y="146"/>
                </a:moveTo>
                <a:lnTo>
                  <a:pt x="762" y="139"/>
                </a:lnTo>
                <a:lnTo>
                  <a:pt x="760" y="133"/>
                </a:lnTo>
                <a:lnTo>
                  <a:pt x="727" y="139"/>
                </a:lnTo>
                <a:lnTo>
                  <a:pt x="728" y="146"/>
                </a:lnTo>
                <a:close/>
                <a:moveTo>
                  <a:pt x="662" y="161"/>
                </a:moveTo>
                <a:lnTo>
                  <a:pt x="696" y="155"/>
                </a:lnTo>
                <a:lnTo>
                  <a:pt x="694" y="148"/>
                </a:lnTo>
                <a:lnTo>
                  <a:pt x="661" y="155"/>
                </a:lnTo>
                <a:lnTo>
                  <a:pt x="662" y="161"/>
                </a:lnTo>
                <a:close/>
                <a:moveTo>
                  <a:pt x="596" y="177"/>
                </a:moveTo>
                <a:lnTo>
                  <a:pt x="630" y="168"/>
                </a:lnTo>
                <a:lnTo>
                  <a:pt x="628" y="161"/>
                </a:lnTo>
                <a:lnTo>
                  <a:pt x="594" y="170"/>
                </a:lnTo>
                <a:lnTo>
                  <a:pt x="596" y="177"/>
                </a:lnTo>
                <a:close/>
                <a:moveTo>
                  <a:pt x="530" y="192"/>
                </a:moveTo>
                <a:lnTo>
                  <a:pt x="564" y="183"/>
                </a:lnTo>
                <a:lnTo>
                  <a:pt x="562" y="177"/>
                </a:lnTo>
                <a:lnTo>
                  <a:pt x="528" y="185"/>
                </a:lnTo>
                <a:lnTo>
                  <a:pt x="530" y="192"/>
                </a:lnTo>
                <a:close/>
                <a:moveTo>
                  <a:pt x="464" y="205"/>
                </a:moveTo>
                <a:lnTo>
                  <a:pt x="498" y="199"/>
                </a:lnTo>
                <a:lnTo>
                  <a:pt x="496" y="192"/>
                </a:lnTo>
                <a:lnTo>
                  <a:pt x="462" y="199"/>
                </a:lnTo>
                <a:lnTo>
                  <a:pt x="464" y="205"/>
                </a:lnTo>
                <a:close/>
                <a:moveTo>
                  <a:pt x="398" y="221"/>
                </a:moveTo>
                <a:lnTo>
                  <a:pt x="432" y="214"/>
                </a:lnTo>
                <a:lnTo>
                  <a:pt x="430" y="207"/>
                </a:lnTo>
                <a:lnTo>
                  <a:pt x="396" y="214"/>
                </a:lnTo>
                <a:lnTo>
                  <a:pt x="398" y="221"/>
                </a:lnTo>
                <a:close/>
                <a:moveTo>
                  <a:pt x="332" y="236"/>
                </a:moveTo>
                <a:lnTo>
                  <a:pt x="366" y="229"/>
                </a:lnTo>
                <a:lnTo>
                  <a:pt x="364" y="222"/>
                </a:lnTo>
                <a:lnTo>
                  <a:pt x="330" y="229"/>
                </a:lnTo>
                <a:lnTo>
                  <a:pt x="332" y="236"/>
                </a:lnTo>
                <a:close/>
                <a:moveTo>
                  <a:pt x="266" y="251"/>
                </a:moveTo>
                <a:lnTo>
                  <a:pt x="300" y="243"/>
                </a:lnTo>
                <a:lnTo>
                  <a:pt x="298" y="236"/>
                </a:lnTo>
                <a:lnTo>
                  <a:pt x="264" y="244"/>
                </a:lnTo>
                <a:lnTo>
                  <a:pt x="266" y="251"/>
                </a:lnTo>
                <a:close/>
                <a:moveTo>
                  <a:pt x="200" y="265"/>
                </a:moveTo>
                <a:lnTo>
                  <a:pt x="234" y="258"/>
                </a:lnTo>
                <a:lnTo>
                  <a:pt x="232" y="251"/>
                </a:lnTo>
                <a:lnTo>
                  <a:pt x="198" y="260"/>
                </a:lnTo>
                <a:lnTo>
                  <a:pt x="200" y="265"/>
                </a:lnTo>
                <a:close/>
                <a:moveTo>
                  <a:pt x="134" y="280"/>
                </a:moveTo>
                <a:lnTo>
                  <a:pt x="168" y="273"/>
                </a:lnTo>
                <a:lnTo>
                  <a:pt x="166" y="266"/>
                </a:lnTo>
                <a:lnTo>
                  <a:pt x="132" y="273"/>
                </a:lnTo>
                <a:lnTo>
                  <a:pt x="134" y="280"/>
                </a:lnTo>
                <a:close/>
                <a:moveTo>
                  <a:pt x="68" y="295"/>
                </a:moveTo>
                <a:lnTo>
                  <a:pt x="102" y="288"/>
                </a:lnTo>
                <a:lnTo>
                  <a:pt x="100" y="282"/>
                </a:lnTo>
                <a:lnTo>
                  <a:pt x="66" y="288"/>
                </a:lnTo>
                <a:lnTo>
                  <a:pt x="68" y="295"/>
                </a:lnTo>
                <a:close/>
                <a:moveTo>
                  <a:pt x="2" y="310"/>
                </a:moveTo>
                <a:lnTo>
                  <a:pt x="36" y="302"/>
                </a:lnTo>
                <a:lnTo>
                  <a:pt x="34" y="295"/>
                </a:lnTo>
                <a:lnTo>
                  <a:pt x="0" y="304"/>
                </a:lnTo>
                <a:lnTo>
                  <a:pt x="2" y="310"/>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7" name="Ovale 6">
            <a:extLst>
              <a:ext uri="{FF2B5EF4-FFF2-40B4-BE49-F238E27FC236}">
                <a16:creationId xmlns:a16="http://schemas.microsoft.com/office/drawing/2014/main" id="{D0143E95-7B40-A152-26AB-79975E331499}"/>
              </a:ext>
            </a:extLst>
          </p:cNvPr>
          <p:cNvSpPr/>
          <p:nvPr/>
        </p:nvSpPr>
        <p:spPr>
          <a:xfrm>
            <a:off x="4468563" y="2293738"/>
            <a:ext cx="170043" cy="161254"/>
          </a:xfrm>
          <a:prstGeom prst="ellipse">
            <a:avLst/>
          </a:prstGeom>
          <a:solidFill>
            <a:schemeClr val="accent2">
              <a:lumMod val="60000"/>
              <a:lumOff val="40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Titillium Web" panose="00000500000000000000" pitchFamily="2" charset="0"/>
            </a:endParaRPr>
          </a:p>
        </p:txBody>
      </p:sp>
      <p:pic>
        <p:nvPicPr>
          <p:cNvPr id="9" name="Immagine 8">
            <a:extLst>
              <a:ext uri="{FF2B5EF4-FFF2-40B4-BE49-F238E27FC236}">
                <a16:creationId xmlns:a16="http://schemas.microsoft.com/office/drawing/2014/main" id="{15CF56A1-6CDF-E723-68FF-5F301D7BB52E}"/>
              </a:ext>
            </a:extLst>
          </p:cNvPr>
          <p:cNvPicPr/>
          <p:nvPr/>
        </p:nvPicPr>
        <p:blipFill>
          <a:blip r:embed="rId3"/>
          <a:stretch>
            <a:fillRect/>
          </a:stretch>
        </p:blipFill>
        <p:spPr>
          <a:xfrm>
            <a:off x="6301818" y="1249456"/>
            <a:ext cx="3218768" cy="2772000"/>
          </a:xfrm>
          <a:prstGeom prst="ellipse">
            <a:avLst/>
          </a:prstGeom>
          <a:ln>
            <a:solidFill>
              <a:schemeClr val="accent4">
                <a:lumMod val="75000"/>
              </a:schemeClr>
            </a:solidFill>
          </a:ln>
        </p:spPr>
      </p:pic>
      <p:pic>
        <p:nvPicPr>
          <p:cNvPr id="10" name="Immagine 9">
            <a:extLst>
              <a:ext uri="{FF2B5EF4-FFF2-40B4-BE49-F238E27FC236}">
                <a16:creationId xmlns:a16="http://schemas.microsoft.com/office/drawing/2014/main" id="{C8894533-0860-7E76-BEEE-43D95C99E116}"/>
              </a:ext>
            </a:extLst>
          </p:cNvPr>
          <p:cNvPicPr/>
          <p:nvPr/>
        </p:nvPicPr>
        <p:blipFill>
          <a:blip r:embed="rId4"/>
          <a:stretch>
            <a:fillRect/>
          </a:stretch>
        </p:blipFill>
        <p:spPr>
          <a:xfrm>
            <a:off x="9830604" y="1250674"/>
            <a:ext cx="3218768" cy="2772000"/>
          </a:xfrm>
          <a:prstGeom prst="ellipse">
            <a:avLst/>
          </a:prstGeom>
          <a:ln>
            <a:solidFill>
              <a:schemeClr val="accent4">
                <a:lumMod val="75000"/>
              </a:schemeClr>
            </a:solidFill>
          </a:ln>
        </p:spPr>
      </p:pic>
      <p:sp>
        <p:nvSpPr>
          <p:cNvPr id="8" name="Freeform 68">
            <a:extLst>
              <a:ext uri="{FF2B5EF4-FFF2-40B4-BE49-F238E27FC236}">
                <a16:creationId xmlns:a16="http://schemas.microsoft.com/office/drawing/2014/main" id="{C0006909-6321-A875-CB46-3EEF1389D479}"/>
              </a:ext>
            </a:extLst>
          </p:cNvPr>
          <p:cNvSpPr>
            <a:spLocks/>
          </p:cNvSpPr>
          <p:nvPr/>
        </p:nvSpPr>
        <p:spPr bwMode="auto">
          <a:xfrm>
            <a:off x="1425495" y="8210744"/>
            <a:ext cx="12801600" cy="0"/>
          </a:xfrm>
          <a:custGeom>
            <a:avLst/>
            <a:gdLst>
              <a:gd name="T0" fmla="*/ 8064 w 8064"/>
              <a:gd name="T1" fmla="*/ 1688 w 8064"/>
              <a:gd name="T2" fmla="*/ 0 w 8064"/>
              <a:gd name="T3" fmla="*/ 8064 w 8064"/>
            </a:gdLst>
            <a:ahLst/>
            <a:cxnLst>
              <a:cxn ang="0">
                <a:pos x="T0" y="0"/>
              </a:cxn>
              <a:cxn ang="0">
                <a:pos x="T1" y="0"/>
              </a:cxn>
              <a:cxn ang="0">
                <a:pos x="T2" y="0"/>
              </a:cxn>
              <a:cxn ang="0">
                <a:pos x="T3" y="0"/>
              </a:cxn>
            </a:cxnLst>
            <a:rect l="0" t="0" r="r" b="b"/>
            <a:pathLst>
              <a:path w="8064">
                <a:moveTo>
                  <a:pt x="8064" y="0"/>
                </a:moveTo>
                <a:lnTo>
                  <a:pt x="1688" y="0"/>
                </a:lnTo>
                <a:lnTo>
                  <a:pt x="0" y="0"/>
                </a:lnTo>
                <a:lnTo>
                  <a:pt x="8064" y="0"/>
                </a:lnTo>
                <a:close/>
              </a:path>
            </a:pathLst>
          </a:custGeom>
          <a:solidFill>
            <a:srgbClr val="D4B9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t-IT" sz="2400">
              <a:latin typeface="Titillium Web" panose="00000500000000000000" pitchFamily="2" charset="0"/>
            </a:endParaRPr>
          </a:p>
        </p:txBody>
      </p:sp>
      <p:sp>
        <p:nvSpPr>
          <p:cNvPr id="11" name="Freeform 69">
            <a:extLst>
              <a:ext uri="{FF2B5EF4-FFF2-40B4-BE49-F238E27FC236}">
                <a16:creationId xmlns:a16="http://schemas.microsoft.com/office/drawing/2014/main" id="{C6D9BB19-BBD4-E3B4-0A46-DC8990D55416}"/>
              </a:ext>
            </a:extLst>
          </p:cNvPr>
          <p:cNvSpPr>
            <a:spLocks/>
          </p:cNvSpPr>
          <p:nvPr/>
        </p:nvSpPr>
        <p:spPr bwMode="auto">
          <a:xfrm>
            <a:off x="1425495" y="8210744"/>
            <a:ext cx="12801600" cy="0"/>
          </a:xfrm>
          <a:custGeom>
            <a:avLst/>
            <a:gdLst>
              <a:gd name="T0" fmla="*/ 8064 w 8064"/>
              <a:gd name="T1" fmla="*/ 1688 w 8064"/>
              <a:gd name="T2" fmla="*/ 0 w 8064"/>
              <a:gd name="T3" fmla="*/ 8064 w 8064"/>
            </a:gdLst>
            <a:ahLst/>
            <a:cxnLst>
              <a:cxn ang="0">
                <a:pos x="T0" y="0"/>
              </a:cxn>
              <a:cxn ang="0">
                <a:pos x="T1" y="0"/>
              </a:cxn>
              <a:cxn ang="0">
                <a:pos x="T2" y="0"/>
              </a:cxn>
              <a:cxn ang="0">
                <a:pos x="T3" y="0"/>
              </a:cxn>
            </a:cxnLst>
            <a:rect l="0" t="0" r="r" b="b"/>
            <a:pathLst>
              <a:path w="8064">
                <a:moveTo>
                  <a:pt x="8064" y="0"/>
                </a:moveTo>
                <a:lnTo>
                  <a:pt x="1688" y="0"/>
                </a:lnTo>
                <a:lnTo>
                  <a:pt x="0" y="0"/>
                </a:lnTo>
                <a:lnTo>
                  <a:pt x="80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t-IT" sz="2400">
              <a:latin typeface="Titillium Web" panose="00000500000000000000" pitchFamily="2" charset="0"/>
            </a:endParaRPr>
          </a:p>
        </p:txBody>
      </p:sp>
      <p:sp>
        <p:nvSpPr>
          <p:cNvPr id="12" name="Rettangolo 11">
            <a:extLst>
              <a:ext uri="{FF2B5EF4-FFF2-40B4-BE49-F238E27FC236}">
                <a16:creationId xmlns:a16="http://schemas.microsoft.com/office/drawing/2014/main" id="{422073A0-C273-B99F-C14F-18F797B85A8D}"/>
              </a:ext>
            </a:extLst>
          </p:cNvPr>
          <p:cNvSpPr/>
          <p:nvPr/>
        </p:nvSpPr>
        <p:spPr>
          <a:xfrm>
            <a:off x="2921818" y="7731138"/>
            <a:ext cx="2700000" cy="612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13" name="TextBox 43">
            <a:extLst>
              <a:ext uri="{FF2B5EF4-FFF2-40B4-BE49-F238E27FC236}">
                <a16:creationId xmlns:a16="http://schemas.microsoft.com/office/drawing/2014/main" id="{C7BCF288-3C5F-AB93-8318-741FE1CE5712}"/>
              </a:ext>
            </a:extLst>
          </p:cNvPr>
          <p:cNvSpPr txBox="1"/>
          <p:nvPr/>
        </p:nvSpPr>
        <p:spPr>
          <a:xfrm>
            <a:off x="2992615" y="7865782"/>
            <a:ext cx="2571297"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ATTUATORI DI II LIVELLO</a:t>
            </a:r>
          </a:p>
        </p:txBody>
      </p:sp>
      <p:sp>
        <p:nvSpPr>
          <p:cNvPr id="14" name="Rettangolo 13">
            <a:extLst>
              <a:ext uri="{FF2B5EF4-FFF2-40B4-BE49-F238E27FC236}">
                <a16:creationId xmlns:a16="http://schemas.microsoft.com/office/drawing/2014/main" id="{5E4D701F-965D-36A2-D0D0-A3229A8F4FBD}"/>
              </a:ext>
            </a:extLst>
          </p:cNvPr>
          <p:cNvSpPr/>
          <p:nvPr/>
        </p:nvSpPr>
        <p:spPr>
          <a:xfrm>
            <a:off x="2938165" y="5472383"/>
            <a:ext cx="2700000" cy="1363824"/>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15" name="TextBox 43">
            <a:extLst>
              <a:ext uri="{FF2B5EF4-FFF2-40B4-BE49-F238E27FC236}">
                <a16:creationId xmlns:a16="http://schemas.microsoft.com/office/drawing/2014/main" id="{1BF70AB6-51E3-9AF3-310C-6BFCD0685996}"/>
              </a:ext>
            </a:extLst>
          </p:cNvPr>
          <p:cNvSpPr txBox="1"/>
          <p:nvPr/>
        </p:nvSpPr>
        <p:spPr>
          <a:xfrm>
            <a:off x="3072418" y="5884977"/>
            <a:ext cx="2431493" cy="749547"/>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DESCRIZIONE DELL’INTERVENTO</a:t>
            </a:r>
          </a:p>
        </p:txBody>
      </p:sp>
      <p:sp>
        <p:nvSpPr>
          <p:cNvPr id="16" name="Rettangolo 15">
            <a:extLst>
              <a:ext uri="{FF2B5EF4-FFF2-40B4-BE49-F238E27FC236}">
                <a16:creationId xmlns:a16="http://schemas.microsoft.com/office/drawing/2014/main" id="{B95FD1B5-9C85-086D-B56B-DB328EAA7EF4}"/>
              </a:ext>
            </a:extLst>
          </p:cNvPr>
          <p:cNvSpPr/>
          <p:nvPr/>
        </p:nvSpPr>
        <p:spPr>
          <a:xfrm>
            <a:off x="2928264" y="6955931"/>
            <a:ext cx="2700000" cy="612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17" name="TextBox 43">
            <a:extLst>
              <a:ext uri="{FF2B5EF4-FFF2-40B4-BE49-F238E27FC236}">
                <a16:creationId xmlns:a16="http://schemas.microsoft.com/office/drawing/2014/main" id="{018E91AA-2A94-E0F4-98DB-218126487851}"/>
              </a:ext>
            </a:extLst>
          </p:cNvPr>
          <p:cNvSpPr txBox="1"/>
          <p:nvPr/>
        </p:nvSpPr>
        <p:spPr>
          <a:xfrm>
            <a:off x="3112318" y="7148612"/>
            <a:ext cx="2431493"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VALORI ECONOMICI</a:t>
            </a:r>
          </a:p>
        </p:txBody>
      </p:sp>
      <p:sp>
        <p:nvSpPr>
          <p:cNvPr id="18" name="Rettangolo 46">
            <a:extLst>
              <a:ext uri="{FF2B5EF4-FFF2-40B4-BE49-F238E27FC236}">
                <a16:creationId xmlns:a16="http://schemas.microsoft.com/office/drawing/2014/main" id="{7022DA7C-AF0F-3904-43A5-E5F46AE4EF5B}"/>
              </a:ext>
            </a:extLst>
          </p:cNvPr>
          <p:cNvSpPr/>
          <p:nvPr/>
        </p:nvSpPr>
        <p:spPr>
          <a:xfrm>
            <a:off x="5737429" y="6979636"/>
            <a:ext cx="9024598"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just" defTabSz="640080">
              <a:buFont typeface="Wingdings" panose="05000000000000000000" pitchFamily="2" charset="2"/>
              <a:buChar char="q"/>
              <a:defRPr/>
            </a:pPr>
            <a:r>
              <a:rPr lang="it-IT" sz="2000" b="1">
                <a:solidFill>
                  <a:schemeClr val="tx1"/>
                </a:solidFill>
                <a:latin typeface="Titillium Web" panose="00000500000000000000" pitchFamily="2" charset="0"/>
              </a:rPr>
              <a:t>Valore finanziato: </a:t>
            </a:r>
            <a:r>
              <a:rPr lang="en-US" sz="2000">
                <a:solidFill>
                  <a:srgbClr val="000000"/>
                </a:solidFill>
                <a:latin typeface="Titillium Web" panose="00000500000000000000" pitchFamily="2" charset="0"/>
              </a:rPr>
              <a:t>2.000.000,00 €</a:t>
            </a:r>
            <a:r>
              <a:rPr lang="en-US" sz="2000">
                <a:latin typeface="Titillium Web" panose="00000500000000000000" pitchFamily="2" charset="0"/>
              </a:rPr>
              <a:t> </a:t>
            </a:r>
            <a:r>
              <a:rPr lang="it-IT" sz="2000" b="1">
                <a:solidFill>
                  <a:schemeClr val="tx1"/>
                </a:solidFill>
                <a:latin typeface="Titillium Web" panose="00000500000000000000" pitchFamily="2" charset="0"/>
              </a:rPr>
              <a:t> </a:t>
            </a:r>
          </a:p>
        </p:txBody>
      </p:sp>
      <p:sp>
        <p:nvSpPr>
          <p:cNvPr id="19" name="Rettangolo 46">
            <a:extLst>
              <a:ext uri="{FF2B5EF4-FFF2-40B4-BE49-F238E27FC236}">
                <a16:creationId xmlns:a16="http://schemas.microsoft.com/office/drawing/2014/main" id="{8533F22D-7FFF-6639-6AB3-5BBF42B3053E}"/>
              </a:ext>
            </a:extLst>
          </p:cNvPr>
          <p:cNvSpPr/>
          <p:nvPr/>
        </p:nvSpPr>
        <p:spPr>
          <a:xfrm>
            <a:off x="5757690" y="5471368"/>
            <a:ext cx="9004337" cy="1344261"/>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1900">
                <a:solidFill>
                  <a:schemeClr val="tx1"/>
                </a:solidFill>
                <a:latin typeface="Titillium Web" panose="00000500000000000000" pitchFamily="2" charset="0"/>
              </a:rPr>
              <a:t>Il progetto si inserisce all’interno di una più ampia strategia di riqualificazione delle stazioni della rete di Ferrovie Nord Milano Spa e consiste nel rifacimento esterno della </a:t>
            </a:r>
            <a:r>
              <a:rPr lang="it-IT" sz="1900" b="1">
                <a:solidFill>
                  <a:schemeClr val="tx1"/>
                </a:solidFill>
                <a:latin typeface="Titillium Web" panose="00000500000000000000" pitchFamily="2" charset="0"/>
              </a:rPr>
              <a:t>stazione di Domodossola</a:t>
            </a:r>
            <a:r>
              <a:rPr lang="it-IT" sz="1900">
                <a:solidFill>
                  <a:schemeClr val="tx1"/>
                </a:solidFill>
                <a:latin typeface="Titillium Web" panose="00000500000000000000" pitchFamily="2" charset="0"/>
              </a:rPr>
              <a:t> e nella riqualificazione della Piazza su Via Filelfo in Milano.</a:t>
            </a:r>
            <a:endParaRPr lang="en-US" sz="1900" b="1">
              <a:solidFill>
                <a:schemeClr val="tx1"/>
              </a:solidFill>
              <a:highlight>
                <a:srgbClr val="FFFF00"/>
              </a:highlight>
              <a:latin typeface="Titillium Web" panose="00000500000000000000" pitchFamily="2" charset="0"/>
            </a:endParaRPr>
          </a:p>
        </p:txBody>
      </p:sp>
      <p:sp>
        <p:nvSpPr>
          <p:cNvPr id="20" name="Rettangolo 46">
            <a:extLst>
              <a:ext uri="{FF2B5EF4-FFF2-40B4-BE49-F238E27FC236}">
                <a16:creationId xmlns:a16="http://schemas.microsoft.com/office/drawing/2014/main" id="{ED9034D5-0F0C-01AE-0328-A6B4C22245E1}"/>
              </a:ext>
            </a:extLst>
          </p:cNvPr>
          <p:cNvSpPr/>
          <p:nvPr/>
        </p:nvSpPr>
        <p:spPr>
          <a:xfrm>
            <a:off x="5737429" y="8467627"/>
            <a:ext cx="2714962"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2000" b="1">
                <a:solidFill>
                  <a:schemeClr val="tx1"/>
                </a:solidFill>
                <a:latin typeface="Titillium Web" panose="00000500000000000000" pitchFamily="2" charset="0"/>
              </a:rPr>
              <a:t>In esecuzione</a:t>
            </a:r>
          </a:p>
        </p:txBody>
      </p:sp>
      <p:sp>
        <p:nvSpPr>
          <p:cNvPr id="21" name="Rettangolo 46">
            <a:extLst>
              <a:ext uri="{FF2B5EF4-FFF2-40B4-BE49-F238E27FC236}">
                <a16:creationId xmlns:a16="http://schemas.microsoft.com/office/drawing/2014/main" id="{687CBC1D-6BA4-7CEE-6B56-6C470DCE354B}"/>
              </a:ext>
            </a:extLst>
          </p:cNvPr>
          <p:cNvSpPr/>
          <p:nvPr/>
        </p:nvSpPr>
        <p:spPr>
          <a:xfrm>
            <a:off x="5737429" y="7729034"/>
            <a:ext cx="9024598"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2000" b="1">
                <a:solidFill>
                  <a:schemeClr val="tx1"/>
                </a:solidFill>
                <a:latin typeface="Titillium Web" panose="00000500000000000000" pitchFamily="2" charset="0"/>
              </a:rPr>
              <a:t>Ferrovie Nord</a:t>
            </a:r>
            <a:endParaRPr lang="en-US" sz="2000" b="1">
              <a:solidFill>
                <a:schemeClr val="tx1"/>
              </a:solidFill>
              <a:latin typeface="Titillium Web" panose="00000500000000000000" pitchFamily="2" charset="0"/>
            </a:endParaRPr>
          </a:p>
        </p:txBody>
      </p:sp>
      <p:pic>
        <p:nvPicPr>
          <p:cNvPr id="28" name="Immagine 27" descr="Immagine che contiene clipart, Elementi grafici, cartone animato, design&#10;&#10;Descrizione generata automaticamente">
            <a:extLst>
              <a:ext uri="{FF2B5EF4-FFF2-40B4-BE49-F238E27FC236}">
                <a16:creationId xmlns:a16="http://schemas.microsoft.com/office/drawing/2014/main" id="{C9C1240A-3830-4B20-FD11-3B0509B3FB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442" y="7767642"/>
            <a:ext cx="533759" cy="533759"/>
          </a:xfrm>
          <a:prstGeom prst="rect">
            <a:avLst/>
          </a:prstGeom>
        </p:spPr>
      </p:pic>
      <p:pic>
        <p:nvPicPr>
          <p:cNvPr id="43" name="Immagine 42" descr="Immagine che contiene schermata, Elementi grafici, clipart, design&#10;&#10;Descrizione generata automaticamente">
            <a:extLst>
              <a:ext uri="{FF2B5EF4-FFF2-40B4-BE49-F238E27FC236}">
                <a16:creationId xmlns:a16="http://schemas.microsoft.com/office/drawing/2014/main" id="{9966779A-CFA1-1290-BBA8-427EEA6B69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7300" y="5839098"/>
            <a:ext cx="533900" cy="533900"/>
          </a:xfrm>
          <a:prstGeom prst="rect">
            <a:avLst/>
          </a:prstGeom>
        </p:spPr>
      </p:pic>
      <p:pic>
        <p:nvPicPr>
          <p:cNvPr id="44" name="Immagine 43" descr="Immagine che contiene schermata, Elementi grafici, cartone animato, design&#10;&#10;Descrizione generata automaticamente">
            <a:extLst>
              <a:ext uri="{FF2B5EF4-FFF2-40B4-BE49-F238E27FC236}">
                <a16:creationId xmlns:a16="http://schemas.microsoft.com/office/drawing/2014/main" id="{EEF3BDF0-D6DA-1DD8-D591-1DE6A49BA2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7441" y="7041829"/>
            <a:ext cx="533759" cy="533759"/>
          </a:xfrm>
          <a:prstGeom prst="rect">
            <a:avLst/>
          </a:prstGeom>
        </p:spPr>
      </p:pic>
      <p:sp>
        <p:nvSpPr>
          <p:cNvPr id="47" name="Rettangolo 46">
            <a:extLst>
              <a:ext uri="{FF2B5EF4-FFF2-40B4-BE49-F238E27FC236}">
                <a16:creationId xmlns:a16="http://schemas.microsoft.com/office/drawing/2014/main" id="{0959F61D-6399-F01E-607F-85371C38DB86}"/>
              </a:ext>
            </a:extLst>
          </p:cNvPr>
          <p:cNvSpPr/>
          <p:nvPr/>
        </p:nvSpPr>
        <p:spPr>
          <a:xfrm>
            <a:off x="9299099" y="8425328"/>
            <a:ext cx="2700000" cy="697805"/>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48" name="TextBox 43">
            <a:extLst>
              <a:ext uri="{FF2B5EF4-FFF2-40B4-BE49-F238E27FC236}">
                <a16:creationId xmlns:a16="http://schemas.microsoft.com/office/drawing/2014/main" id="{DC27FFA9-C9A1-D04C-96DD-FBE512040A83}"/>
              </a:ext>
            </a:extLst>
          </p:cNvPr>
          <p:cNvSpPr txBox="1"/>
          <p:nvPr/>
        </p:nvSpPr>
        <p:spPr>
          <a:xfrm>
            <a:off x="9407402" y="8609899"/>
            <a:ext cx="2382884"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CANTIERE</a:t>
            </a:r>
          </a:p>
        </p:txBody>
      </p:sp>
      <p:sp>
        <p:nvSpPr>
          <p:cNvPr id="49" name="Rettangolo 46">
            <a:extLst>
              <a:ext uri="{FF2B5EF4-FFF2-40B4-BE49-F238E27FC236}">
                <a16:creationId xmlns:a16="http://schemas.microsoft.com/office/drawing/2014/main" id="{A015E7BA-71C2-6407-E36B-9E1E0BD5FB93}"/>
              </a:ext>
            </a:extLst>
          </p:cNvPr>
          <p:cNvSpPr/>
          <p:nvPr/>
        </p:nvSpPr>
        <p:spPr>
          <a:xfrm>
            <a:off x="12114712" y="8422672"/>
            <a:ext cx="2647316" cy="697805"/>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2000" b="1">
                <a:solidFill>
                  <a:schemeClr val="tx1"/>
                </a:solidFill>
                <a:latin typeface="Titillium Web" panose="00000500000000000000" pitchFamily="2" charset="0"/>
              </a:rPr>
              <a:t>Avviato</a:t>
            </a:r>
            <a:endParaRPr lang="en-US" sz="2000" b="1">
              <a:solidFill>
                <a:schemeClr val="tx1"/>
              </a:solidFill>
              <a:latin typeface="Titillium Web" panose="00000500000000000000" pitchFamily="2" charset="0"/>
            </a:endParaRPr>
          </a:p>
        </p:txBody>
      </p:sp>
      <p:pic>
        <p:nvPicPr>
          <p:cNvPr id="50" name="Immagine 49" descr="Immagine che contiene cono, Carattere, design&#10;&#10;Descrizione generata automaticamente">
            <a:extLst>
              <a:ext uri="{FF2B5EF4-FFF2-40B4-BE49-F238E27FC236}">
                <a16:creationId xmlns:a16="http://schemas.microsoft.com/office/drawing/2014/main" id="{34B75DBA-3F19-FD44-E8FC-31B71686F0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4406" y="8509402"/>
            <a:ext cx="516795" cy="516795"/>
          </a:xfrm>
          <a:prstGeom prst="rect">
            <a:avLst/>
          </a:prstGeom>
        </p:spPr>
      </p:pic>
      <p:sp>
        <p:nvSpPr>
          <p:cNvPr id="51" name="Rettangolo 50">
            <a:extLst>
              <a:ext uri="{FF2B5EF4-FFF2-40B4-BE49-F238E27FC236}">
                <a16:creationId xmlns:a16="http://schemas.microsoft.com/office/drawing/2014/main" id="{863234BB-238F-EE40-6590-6380866B0DF0}"/>
              </a:ext>
            </a:extLst>
          </p:cNvPr>
          <p:cNvSpPr/>
          <p:nvPr/>
        </p:nvSpPr>
        <p:spPr>
          <a:xfrm>
            <a:off x="2897739" y="8475134"/>
            <a:ext cx="2724079" cy="648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pic>
        <p:nvPicPr>
          <p:cNvPr id="52" name="Immagine 51" descr="Immagine che contiene schermata, Elementi grafici, grafica, Carattere&#10;&#10;Descrizione generata automaticamente">
            <a:extLst>
              <a:ext uri="{FF2B5EF4-FFF2-40B4-BE49-F238E27FC236}">
                <a16:creationId xmlns:a16="http://schemas.microsoft.com/office/drawing/2014/main" id="{9354E196-8FA1-8334-32BD-8FF0BCF9C4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95622" y="8519365"/>
            <a:ext cx="419280" cy="419280"/>
          </a:xfrm>
          <a:prstGeom prst="rect">
            <a:avLst/>
          </a:prstGeom>
        </p:spPr>
      </p:pic>
      <p:sp>
        <p:nvSpPr>
          <p:cNvPr id="53" name="TextBox 43">
            <a:extLst>
              <a:ext uri="{FF2B5EF4-FFF2-40B4-BE49-F238E27FC236}">
                <a16:creationId xmlns:a16="http://schemas.microsoft.com/office/drawing/2014/main" id="{A3D80DB3-1EC0-2104-6B3E-928BB9DF850F}"/>
              </a:ext>
            </a:extLst>
          </p:cNvPr>
          <p:cNvSpPr txBox="1"/>
          <p:nvPr/>
        </p:nvSpPr>
        <p:spPr>
          <a:xfrm>
            <a:off x="3018707" y="8681661"/>
            <a:ext cx="2382884"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STATUS INTERVENTO</a:t>
            </a:r>
          </a:p>
        </p:txBody>
      </p:sp>
      <p:sp>
        <p:nvSpPr>
          <p:cNvPr id="54" name="Rectangle 13">
            <a:extLst>
              <a:ext uri="{FF2B5EF4-FFF2-40B4-BE49-F238E27FC236}">
                <a16:creationId xmlns:a16="http://schemas.microsoft.com/office/drawing/2014/main" id="{C3CBFE1C-BA28-606F-D1C7-F6087AD61F67}"/>
              </a:ext>
            </a:extLst>
          </p:cNvPr>
          <p:cNvSpPr>
            <a:spLocks noChangeArrowheads="1"/>
          </p:cNvSpPr>
          <p:nvPr/>
        </p:nvSpPr>
        <p:spPr bwMode="auto">
          <a:xfrm>
            <a:off x="7518344" y="4081874"/>
            <a:ext cx="4338355" cy="314495"/>
          </a:xfrm>
          <a:prstGeom prst="rect">
            <a:avLst/>
          </a:prstGeom>
          <a:solidFill>
            <a:srgbClr val="C8A6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it-IT" b="1">
                <a:latin typeface="Titillium Web" panose="00000500000000000000" pitchFamily="2" charset="0"/>
              </a:rPr>
              <a:t>Stazione di ferrovie nord </a:t>
            </a:r>
            <a:r>
              <a:rPr lang="en-US" b="1">
                <a:latin typeface="Titillium Web" panose="00000500000000000000" pitchFamily="2" charset="0"/>
              </a:rPr>
              <a:t>- Domodossola</a:t>
            </a:r>
            <a:endParaRPr lang="it-IT" b="1">
              <a:latin typeface="Titillium Web" panose="00000500000000000000" pitchFamily="2" charset="0"/>
            </a:endParaRPr>
          </a:p>
        </p:txBody>
      </p:sp>
      <p:pic>
        <p:nvPicPr>
          <p:cNvPr id="23" name="Google Shape;120;p1">
            <a:extLst>
              <a:ext uri="{FF2B5EF4-FFF2-40B4-BE49-F238E27FC236}">
                <a16:creationId xmlns:a16="http://schemas.microsoft.com/office/drawing/2014/main" id="{BCD9E1C9-67EF-1507-FBC4-2B09B5D3E514}"/>
              </a:ext>
            </a:extLst>
          </p:cNvPr>
          <p:cNvPicPr preferRelativeResize="0"/>
          <p:nvPr/>
        </p:nvPicPr>
        <p:blipFill rotWithShape="1">
          <a:blip r:embed="rId10">
            <a:alphaModFix/>
          </a:blip>
          <a:srcRect/>
          <a:stretch/>
        </p:blipFill>
        <p:spPr>
          <a:xfrm>
            <a:off x="15309247" y="271263"/>
            <a:ext cx="1461463" cy="863597"/>
          </a:xfrm>
          <a:prstGeom prst="rect">
            <a:avLst/>
          </a:prstGeom>
          <a:noFill/>
          <a:ln>
            <a:noFill/>
          </a:ln>
        </p:spPr>
      </p:pic>
      <p:sp>
        <p:nvSpPr>
          <p:cNvPr id="24" name="Segnaposto numero diapositiva 2">
            <a:extLst>
              <a:ext uri="{FF2B5EF4-FFF2-40B4-BE49-F238E27FC236}">
                <a16:creationId xmlns:a16="http://schemas.microsoft.com/office/drawing/2014/main" id="{48C1D6D9-ED53-11CE-5372-FE099DA4F5F1}"/>
              </a:ext>
            </a:extLst>
          </p:cNvPr>
          <p:cNvSpPr txBox="1">
            <a:spLocks/>
          </p:cNvSpPr>
          <p:nvPr/>
        </p:nvSpPr>
        <p:spPr>
          <a:xfrm>
            <a:off x="12758816" y="9034673"/>
            <a:ext cx="3840480" cy="511175"/>
          </a:xfrm>
          <a:prstGeom prst="rect">
            <a:avLst/>
          </a:prstGeom>
        </p:spPr>
        <p:txBody>
          <a:bodyPr vert="horz" lIns="91440" tIns="45720" rIns="91440" bIns="45720" rtlCol="0" anchor="ctr"/>
          <a:lstStyle>
            <a:defPPr>
              <a:defRPr lang="en-US"/>
            </a:defPPr>
            <a:lvl1pPr marL="0" algn="r" defTabSz="457200" rtl="0" eaLnBrk="1" latinLnBrk="0" hangingPunct="1">
              <a:defRPr sz="1155" kern="1200">
                <a:solidFill>
                  <a:schemeClr val="tx1">
                    <a:tint val="75000"/>
                  </a:schemeClr>
                </a:solidFill>
                <a:latin typeface="Titillium Web"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E64E33-F4D1-9045-8634-9E2D4E4CE3B0}" type="slidenum">
              <a:rPr lang="it-IT" sz="1800" b="1" smtClean="0">
                <a:solidFill>
                  <a:schemeClr val="tx1"/>
                </a:solidFill>
                <a:latin typeface="Titillium Web" panose="00000500000000000000" pitchFamily="2" charset="0"/>
              </a:rPr>
              <a:pPr/>
              <a:t>13</a:t>
            </a:fld>
            <a:endParaRPr lang="it-IT" sz="1800" b="1">
              <a:solidFill>
                <a:schemeClr val="tx1"/>
              </a:solidFill>
              <a:latin typeface="Titillium Web" panose="00000500000000000000" pitchFamily="2" charset="0"/>
            </a:endParaRPr>
          </a:p>
        </p:txBody>
      </p:sp>
    </p:spTree>
    <p:extLst>
      <p:ext uri="{BB962C8B-B14F-4D97-AF65-F5344CB8AC3E}">
        <p14:creationId xmlns:p14="http://schemas.microsoft.com/office/powerpoint/2010/main" val="720372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CasellaDiTesto 58">
            <a:extLst>
              <a:ext uri="{FF2B5EF4-FFF2-40B4-BE49-F238E27FC236}">
                <a16:creationId xmlns:a16="http://schemas.microsoft.com/office/drawing/2014/main" id="{F4A41157-EAF4-A87B-9547-6FD42AE95236}"/>
              </a:ext>
            </a:extLst>
          </p:cNvPr>
          <p:cNvSpPr txBox="1"/>
          <p:nvPr/>
        </p:nvSpPr>
        <p:spPr>
          <a:xfrm>
            <a:off x="2044531" y="1012719"/>
            <a:ext cx="13088556" cy="3610800"/>
          </a:xfrm>
          <a:prstGeom prst="rect">
            <a:avLst/>
          </a:prstGeom>
          <a:solidFill>
            <a:schemeClr val="bg1">
              <a:lumMod val="95000"/>
            </a:schemeClr>
          </a:solidFill>
        </p:spPr>
        <p:txBody>
          <a:bodyPr wrap="square" rtlCol="0">
            <a:spAutoFit/>
          </a:bodyPr>
          <a:lstStyle/>
          <a:p>
            <a:endParaRPr lang="en-US">
              <a:latin typeface="Titillium Web" panose="00000500000000000000" pitchFamily="2" charset="0"/>
            </a:endParaRPr>
          </a:p>
        </p:txBody>
      </p:sp>
      <p:sp>
        <p:nvSpPr>
          <p:cNvPr id="123" name="CasellaDiTesto 122">
            <a:extLst>
              <a:ext uri="{FF2B5EF4-FFF2-40B4-BE49-F238E27FC236}">
                <a16:creationId xmlns:a16="http://schemas.microsoft.com/office/drawing/2014/main" id="{4C158CBD-1129-45F0-A853-FE455C36A345}"/>
              </a:ext>
            </a:extLst>
          </p:cNvPr>
          <p:cNvSpPr txBox="1"/>
          <p:nvPr/>
        </p:nvSpPr>
        <p:spPr>
          <a:xfrm>
            <a:off x="1839063" y="4723306"/>
            <a:ext cx="13390673" cy="707886"/>
          </a:xfrm>
          <a:prstGeom prst="rect">
            <a:avLst/>
          </a:prstGeom>
          <a:solidFill>
            <a:schemeClr val="bg1"/>
          </a:solidFill>
          <a:ln w="38100">
            <a:noFill/>
          </a:ln>
        </p:spPr>
        <p:txBody>
          <a:bodyPr wrap="square">
            <a:spAutoFit/>
          </a:bodyPr>
          <a:lstStyle/>
          <a:p>
            <a:pPr algn="ctr"/>
            <a:r>
              <a:rPr lang="it-IT" sz="2000" b="1">
                <a:latin typeface="Titillium Web" panose="00000500000000000000" pitchFamily="2" charset="0"/>
              </a:rPr>
              <a:t>M5 INCLUSIONE E COESIONE - C2 INFRASTRUTTURE SOCIALI, FAMIGLIE, COMUNITA’ E ETERZO SETTORE - INV.2.2 PIANI URBANI INTEGRATI</a:t>
            </a:r>
          </a:p>
        </p:txBody>
      </p:sp>
      <p:sp>
        <p:nvSpPr>
          <p:cNvPr id="58" name="Freeform 91">
            <a:extLst>
              <a:ext uri="{FF2B5EF4-FFF2-40B4-BE49-F238E27FC236}">
                <a16:creationId xmlns:a16="http://schemas.microsoft.com/office/drawing/2014/main" id="{6EAC942B-ABEF-A61C-B592-80FFEEE46115}"/>
              </a:ext>
            </a:extLst>
          </p:cNvPr>
          <p:cNvSpPr>
            <a:spLocks/>
          </p:cNvSpPr>
          <p:nvPr/>
        </p:nvSpPr>
        <p:spPr bwMode="auto">
          <a:xfrm>
            <a:off x="529188" y="-31135"/>
            <a:ext cx="14895443" cy="429955"/>
          </a:xfrm>
          <a:custGeom>
            <a:avLst/>
            <a:gdLst>
              <a:gd name="T0" fmla="*/ 6312 w 6312"/>
              <a:gd name="T1" fmla="*/ 298 h 298"/>
              <a:gd name="T2" fmla="*/ 6312 w 6312"/>
              <a:gd name="T3" fmla="*/ 296 h 298"/>
              <a:gd name="T4" fmla="*/ 0 w 6312"/>
              <a:gd name="T5" fmla="*/ 296 h 298"/>
              <a:gd name="T6" fmla="*/ 0 w 6312"/>
              <a:gd name="T7" fmla="*/ 2 h 298"/>
              <a:gd name="T8" fmla="*/ 6310 w 6312"/>
              <a:gd name="T9" fmla="*/ 2 h 298"/>
              <a:gd name="T10" fmla="*/ 6310 w 6312"/>
              <a:gd name="T11" fmla="*/ 298 h 298"/>
              <a:gd name="T12" fmla="*/ 6312 w 6312"/>
              <a:gd name="T13" fmla="*/ 298 h 298"/>
              <a:gd name="T14" fmla="*/ 6312 w 6312"/>
              <a:gd name="T15" fmla="*/ 296 h 298"/>
              <a:gd name="T16" fmla="*/ 6312 w 6312"/>
              <a:gd name="T17" fmla="*/ 298 h 298"/>
              <a:gd name="T18" fmla="*/ 6312 w 6312"/>
              <a:gd name="T19" fmla="*/ 298 h 298"/>
              <a:gd name="T20" fmla="*/ 6312 w 6312"/>
              <a:gd name="T21" fmla="*/ 0 h 298"/>
              <a:gd name="T22" fmla="*/ 0 w 6312"/>
              <a:gd name="T23" fmla="*/ 0 h 298"/>
              <a:gd name="T24" fmla="*/ 0 w 6312"/>
              <a:gd name="T25" fmla="*/ 298 h 298"/>
              <a:gd name="T26" fmla="*/ 6312 w 6312"/>
              <a:gd name="T27" fmla="*/ 298 h 298"/>
              <a:gd name="T28" fmla="*/ 6312 w 6312"/>
              <a:gd name="T29" fmla="*/ 298 h 298"/>
              <a:gd name="T30" fmla="*/ 6312 w 6312"/>
              <a:gd name="T31"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12" h="298">
                <a:moveTo>
                  <a:pt x="6312" y="298"/>
                </a:moveTo>
                <a:lnTo>
                  <a:pt x="6312" y="296"/>
                </a:lnTo>
                <a:lnTo>
                  <a:pt x="0" y="296"/>
                </a:lnTo>
                <a:lnTo>
                  <a:pt x="0" y="2"/>
                </a:lnTo>
                <a:lnTo>
                  <a:pt x="6310" y="2"/>
                </a:lnTo>
                <a:lnTo>
                  <a:pt x="6310" y="298"/>
                </a:lnTo>
                <a:lnTo>
                  <a:pt x="6312" y="298"/>
                </a:lnTo>
                <a:lnTo>
                  <a:pt x="6312" y="296"/>
                </a:lnTo>
                <a:lnTo>
                  <a:pt x="6312" y="298"/>
                </a:lnTo>
                <a:lnTo>
                  <a:pt x="6312" y="298"/>
                </a:lnTo>
                <a:lnTo>
                  <a:pt x="6312" y="0"/>
                </a:lnTo>
                <a:lnTo>
                  <a:pt x="0" y="0"/>
                </a:lnTo>
                <a:lnTo>
                  <a:pt x="0" y="298"/>
                </a:lnTo>
                <a:lnTo>
                  <a:pt x="6312" y="298"/>
                </a:lnTo>
                <a:lnTo>
                  <a:pt x="6312" y="298"/>
                </a:lnTo>
                <a:lnTo>
                  <a:pt x="6312" y="298"/>
                </a:lnTo>
                <a:close/>
              </a:path>
            </a:pathLst>
          </a:custGeom>
          <a:noFill/>
          <a:ln>
            <a:noFill/>
          </a:ln>
        </p:spPr>
        <p:style>
          <a:lnRef idx="0">
            <a:scrgbClr r="0" g="0" b="0"/>
          </a:lnRef>
          <a:fillRef idx="0">
            <a:scrgbClr r="0" g="0" b="0"/>
          </a:fillRef>
          <a:effectRef idx="0">
            <a:scrgbClr r="0" g="0" b="0"/>
          </a:effectRef>
          <a:fontRef idx="minor">
            <a:schemeClr val="accent2"/>
          </a:fontRef>
        </p:style>
        <p:txBody>
          <a:bodyPr vert="horz" wrap="square" lIns="91440" tIns="45720" rIns="91440" bIns="45720" numCol="1" anchor="t" anchorCtr="0" compatLnSpc="1">
            <a:prstTxWarp prst="textNoShape">
              <a:avLst/>
            </a:prstTxWarp>
          </a:bodyPr>
          <a:lstStyle/>
          <a:p>
            <a:r>
              <a:rPr lang="it-IT" sz="3200" b="1">
                <a:solidFill>
                  <a:schemeClr val="tx1"/>
                </a:solidFill>
                <a:latin typeface="Titillium Web" panose="00000500000000000000" pitchFamily="2" charset="0"/>
              </a:rPr>
              <a:t>Ferrovie Nord - Interventi di riqualificazione della stazione e delle piastre, incluse rampe di accesso, ascensori e scale mobili della stazione– Bovisa (8/14)</a:t>
            </a:r>
          </a:p>
        </p:txBody>
      </p:sp>
      <p:pic>
        <p:nvPicPr>
          <p:cNvPr id="8" name="Immagine 7">
            <a:extLst>
              <a:ext uri="{FF2B5EF4-FFF2-40B4-BE49-F238E27FC236}">
                <a16:creationId xmlns:a16="http://schemas.microsoft.com/office/drawing/2014/main" id="{7B8F04C3-34C5-2E8F-A513-9F750A4570BE}"/>
              </a:ext>
            </a:extLst>
          </p:cNvPr>
          <p:cNvPicPr>
            <a:picLocks noChangeAspect="1"/>
          </p:cNvPicPr>
          <p:nvPr/>
        </p:nvPicPr>
        <p:blipFill rotWithShape="1">
          <a:blip r:embed="rId2">
            <a:extLst>
              <a:ext uri="{28A0092B-C50C-407E-A947-70E740481C1C}">
                <a14:useLocalDpi xmlns:a14="http://schemas.microsoft.com/office/drawing/2010/main" val="0"/>
              </a:ext>
            </a:extLst>
          </a:blip>
          <a:srcRect t="9685" b="11158"/>
          <a:stretch/>
        </p:blipFill>
        <p:spPr>
          <a:xfrm>
            <a:off x="3473685" y="1529358"/>
            <a:ext cx="2772001" cy="2835031"/>
          </a:xfrm>
          <a:prstGeom prst="rect">
            <a:avLst/>
          </a:prstGeom>
        </p:spPr>
      </p:pic>
      <p:sp>
        <p:nvSpPr>
          <p:cNvPr id="11" name="Rectangle 7">
            <a:extLst>
              <a:ext uri="{FF2B5EF4-FFF2-40B4-BE49-F238E27FC236}">
                <a16:creationId xmlns:a16="http://schemas.microsoft.com/office/drawing/2014/main" id="{2519910E-DAAE-9ED9-3A15-B087D35CFE65}"/>
              </a:ext>
            </a:extLst>
          </p:cNvPr>
          <p:cNvSpPr>
            <a:spLocks noChangeArrowheads="1"/>
          </p:cNvSpPr>
          <p:nvPr/>
        </p:nvSpPr>
        <p:spPr bwMode="auto">
          <a:xfrm>
            <a:off x="4223306" y="1350963"/>
            <a:ext cx="11255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13" name="Freeform 22">
            <a:extLst>
              <a:ext uri="{FF2B5EF4-FFF2-40B4-BE49-F238E27FC236}">
                <a16:creationId xmlns:a16="http://schemas.microsoft.com/office/drawing/2014/main" id="{95D863D0-7DE6-0987-410C-7BC731224D57}"/>
              </a:ext>
            </a:extLst>
          </p:cNvPr>
          <p:cNvSpPr>
            <a:spLocks noEditPoints="1"/>
          </p:cNvSpPr>
          <p:nvPr/>
        </p:nvSpPr>
        <p:spPr bwMode="auto">
          <a:xfrm>
            <a:off x="7879097" y="1437994"/>
            <a:ext cx="3887788" cy="28575"/>
          </a:xfrm>
          <a:custGeom>
            <a:avLst/>
            <a:gdLst>
              <a:gd name="T0" fmla="*/ 2449 w 2449"/>
              <a:gd name="T1" fmla="*/ 12 h 18"/>
              <a:gd name="T2" fmla="*/ 2370 w 2449"/>
              <a:gd name="T3" fmla="*/ 18 h 18"/>
              <a:gd name="T4" fmla="*/ 2370 w 2449"/>
              <a:gd name="T5" fmla="*/ 12 h 18"/>
              <a:gd name="T6" fmla="*/ 2336 w 2449"/>
              <a:gd name="T7" fmla="*/ 18 h 18"/>
              <a:gd name="T8" fmla="*/ 2302 w 2449"/>
              <a:gd name="T9" fmla="*/ 18 h 18"/>
              <a:gd name="T10" fmla="*/ 2268 w 2449"/>
              <a:gd name="T11" fmla="*/ 10 h 18"/>
              <a:gd name="T12" fmla="*/ 2167 w 2449"/>
              <a:gd name="T13" fmla="*/ 17 h 18"/>
              <a:gd name="T14" fmla="*/ 2167 w 2449"/>
              <a:gd name="T15" fmla="*/ 10 h 18"/>
              <a:gd name="T16" fmla="*/ 2133 w 2449"/>
              <a:gd name="T17" fmla="*/ 17 h 18"/>
              <a:gd name="T18" fmla="*/ 2099 w 2449"/>
              <a:gd name="T19" fmla="*/ 17 h 18"/>
              <a:gd name="T20" fmla="*/ 2065 w 2449"/>
              <a:gd name="T21" fmla="*/ 10 h 18"/>
              <a:gd name="T22" fmla="*/ 1964 w 2449"/>
              <a:gd name="T23" fmla="*/ 15 h 18"/>
              <a:gd name="T24" fmla="*/ 1964 w 2449"/>
              <a:gd name="T25" fmla="*/ 8 h 18"/>
              <a:gd name="T26" fmla="*/ 1930 w 2449"/>
              <a:gd name="T27" fmla="*/ 15 h 18"/>
              <a:gd name="T28" fmla="*/ 1896 w 2449"/>
              <a:gd name="T29" fmla="*/ 15 h 18"/>
              <a:gd name="T30" fmla="*/ 1862 w 2449"/>
              <a:gd name="T31" fmla="*/ 8 h 18"/>
              <a:gd name="T32" fmla="*/ 1761 w 2449"/>
              <a:gd name="T33" fmla="*/ 15 h 18"/>
              <a:gd name="T34" fmla="*/ 1761 w 2449"/>
              <a:gd name="T35" fmla="*/ 8 h 18"/>
              <a:gd name="T36" fmla="*/ 1727 w 2449"/>
              <a:gd name="T37" fmla="*/ 15 h 18"/>
              <a:gd name="T38" fmla="*/ 1693 w 2449"/>
              <a:gd name="T39" fmla="*/ 15 h 18"/>
              <a:gd name="T40" fmla="*/ 1659 w 2449"/>
              <a:gd name="T41" fmla="*/ 8 h 18"/>
              <a:gd name="T42" fmla="*/ 1557 w 2449"/>
              <a:gd name="T43" fmla="*/ 13 h 18"/>
              <a:gd name="T44" fmla="*/ 1557 w 2449"/>
              <a:gd name="T45" fmla="*/ 6 h 18"/>
              <a:gd name="T46" fmla="*/ 1524 w 2449"/>
              <a:gd name="T47" fmla="*/ 13 h 18"/>
              <a:gd name="T48" fmla="*/ 1490 w 2449"/>
              <a:gd name="T49" fmla="*/ 13 h 18"/>
              <a:gd name="T50" fmla="*/ 1456 w 2449"/>
              <a:gd name="T51" fmla="*/ 6 h 18"/>
              <a:gd name="T52" fmla="*/ 1354 w 2449"/>
              <a:gd name="T53" fmla="*/ 13 h 18"/>
              <a:gd name="T54" fmla="*/ 1354 w 2449"/>
              <a:gd name="T55" fmla="*/ 6 h 18"/>
              <a:gd name="T56" fmla="*/ 1320 w 2449"/>
              <a:gd name="T57" fmla="*/ 13 h 18"/>
              <a:gd name="T58" fmla="*/ 1287 w 2449"/>
              <a:gd name="T59" fmla="*/ 12 h 18"/>
              <a:gd name="T60" fmla="*/ 1253 w 2449"/>
              <a:gd name="T61" fmla="*/ 5 h 18"/>
              <a:gd name="T62" fmla="*/ 1151 w 2449"/>
              <a:gd name="T63" fmla="*/ 12 h 18"/>
              <a:gd name="T64" fmla="*/ 1151 w 2449"/>
              <a:gd name="T65" fmla="*/ 5 h 18"/>
              <a:gd name="T66" fmla="*/ 1117 w 2449"/>
              <a:gd name="T67" fmla="*/ 12 h 18"/>
              <a:gd name="T68" fmla="*/ 1083 w 2449"/>
              <a:gd name="T69" fmla="*/ 12 h 18"/>
              <a:gd name="T70" fmla="*/ 1050 w 2449"/>
              <a:gd name="T71" fmla="*/ 5 h 18"/>
              <a:gd name="T72" fmla="*/ 948 w 2449"/>
              <a:gd name="T73" fmla="*/ 10 h 18"/>
              <a:gd name="T74" fmla="*/ 948 w 2449"/>
              <a:gd name="T75" fmla="*/ 3 h 18"/>
              <a:gd name="T76" fmla="*/ 914 w 2449"/>
              <a:gd name="T77" fmla="*/ 10 h 18"/>
              <a:gd name="T78" fmla="*/ 880 w 2449"/>
              <a:gd name="T79" fmla="*/ 10 h 18"/>
              <a:gd name="T80" fmla="*/ 846 w 2449"/>
              <a:gd name="T81" fmla="*/ 3 h 18"/>
              <a:gd name="T82" fmla="*/ 745 w 2449"/>
              <a:gd name="T83" fmla="*/ 10 h 18"/>
              <a:gd name="T84" fmla="*/ 745 w 2449"/>
              <a:gd name="T85" fmla="*/ 3 h 18"/>
              <a:gd name="T86" fmla="*/ 711 w 2449"/>
              <a:gd name="T87" fmla="*/ 10 h 18"/>
              <a:gd name="T88" fmla="*/ 677 w 2449"/>
              <a:gd name="T89" fmla="*/ 10 h 18"/>
              <a:gd name="T90" fmla="*/ 643 w 2449"/>
              <a:gd name="T91" fmla="*/ 3 h 18"/>
              <a:gd name="T92" fmla="*/ 542 w 2449"/>
              <a:gd name="T93" fmla="*/ 8 h 18"/>
              <a:gd name="T94" fmla="*/ 542 w 2449"/>
              <a:gd name="T95" fmla="*/ 1 h 18"/>
              <a:gd name="T96" fmla="*/ 508 w 2449"/>
              <a:gd name="T97" fmla="*/ 8 h 18"/>
              <a:gd name="T98" fmla="*/ 474 w 2449"/>
              <a:gd name="T99" fmla="*/ 8 h 18"/>
              <a:gd name="T100" fmla="*/ 440 w 2449"/>
              <a:gd name="T101" fmla="*/ 1 h 18"/>
              <a:gd name="T102" fmla="*/ 339 w 2449"/>
              <a:gd name="T103" fmla="*/ 8 h 18"/>
              <a:gd name="T104" fmla="*/ 339 w 2449"/>
              <a:gd name="T105" fmla="*/ 1 h 18"/>
              <a:gd name="T106" fmla="*/ 305 w 2449"/>
              <a:gd name="T107" fmla="*/ 8 h 18"/>
              <a:gd name="T108" fmla="*/ 271 w 2449"/>
              <a:gd name="T109" fmla="*/ 6 h 18"/>
              <a:gd name="T110" fmla="*/ 237 w 2449"/>
              <a:gd name="T111" fmla="*/ 0 h 18"/>
              <a:gd name="T112" fmla="*/ 136 w 2449"/>
              <a:gd name="T113" fmla="*/ 6 h 18"/>
              <a:gd name="T114" fmla="*/ 136 w 2449"/>
              <a:gd name="T115" fmla="*/ 0 h 18"/>
              <a:gd name="T116" fmla="*/ 102 w 2449"/>
              <a:gd name="T117" fmla="*/ 6 h 18"/>
              <a:gd name="T118" fmla="*/ 68 w 2449"/>
              <a:gd name="T119" fmla="*/ 6 h 18"/>
              <a:gd name="T120" fmla="*/ 34 w 2449"/>
              <a:gd name="T1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49" h="18">
                <a:moveTo>
                  <a:pt x="2438" y="18"/>
                </a:moveTo>
                <a:lnTo>
                  <a:pt x="2449" y="18"/>
                </a:lnTo>
                <a:lnTo>
                  <a:pt x="2449" y="12"/>
                </a:lnTo>
                <a:lnTo>
                  <a:pt x="2438" y="12"/>
                </a:lnTo>
                <a:lnTo>
                  <a:pt x="2438" y="18"/>
                </a:lnTo>
                <a:close/>
                <a:moveTo>
                  <a:pt x="2370" y="18"/>
                </a:moveTo>
                <a:lnTo>
                  <a:pt x="2404" y="18"/>
                </a:lnTo>
                <a:lnTo>
                  <a:pt x="2404" y="12"/>
                </a:lnTo>
                <a:lnTo>
                  <a:pt x="2370" y="12"/>
                </a:lnTo>
                <a:lnTo>
                  <a:pt x="2370" y="18"/>
                </a:lnTo>
                <a:close/>
                <a:moveTo>
                  <a:pt x="2302" y="18"/>
                </a:moveTo>
                <a:lnTo>
                  <a:pt x="2336" y="18"/>
                </a:lnTo>
                <a:lnTo>
                  <a:pt x="2336" y="12"/>
                </a:lnTo>
                <a:lnTo>
                  <a:pt x="2302" y="12"/>
                </a:lnTo>
                <a:lnTo>
                  <a:pt x="2302" y="18"/>
                </a:lnTo>
                <a:close/>
                <a:moveTo>
                  <a:pt x="2234" y="17"/>
                </a:moveTo>
                <a:lnTo>
                  <a:pt x="2268" y="17"/>
                </a:lnTo>
                <a:lnTo>
                  <a:pt x="2268" y="10"/>
                </a:lnTo>
                <a:lnTo>
                  <a:pt x="2234" y="10"/>
                </a:lnTo>
                <a:lnTo>
                  <a:pt x="2234" y="17"/>
                </a:lnTo>
                <a:close/>
                <a:moveTo>
                  <a:pt x="2167" y="17"/>
                </a:moveTo>
                <a:lnTo>
                  <a:pt x="2201" y="17"/>
                </a:lnTo>
                <a:lnTo>
                  <a:pt x="2201" y="10"/>
                </a:lnTo>
                <a:lnTo>
                  <a:pt x="2167" y="10"/>
                </a:lnTo>
                <a:lnTo>
                  <a:pt x="2167" y="17"/>
                </a:lnTo>
                <a:close/>
                <a:moveTo>
                  <a:pt x="2099" y="17"/>
                </a:moveTo>
                <a:lnTo>
                  <a:pt x="2133" y="17"/>
                </a:lnTo>
                <a:lnTo>
                  <a:pt x="2133" y="10"/>
                </a:lnTo>
                <a:lnTo>
                  <a:pt x="2099" y="10"/>
                </a:lnTo>
                <a:lnTo>
                  <a:pt x="2099" y="17"/>
                </a:lnTo>
                <a:close/>
                <a:moveTo>
                  <a:pt x="2031" y="17"/>
                </a:moveTo>
                <a:lnTo>
                  <a:pt x="2065" y="17"/>
                </a:lnTo>
                <a:lnTo>
                  <a:pt x="2065" y="10"/>
                </a:lnTo>
                <a:lnTo>
                  <a:pt x="2031" y="10"/>
                </a:lnTo>
                <a:lnTo>
                  <a:pt x="2031" y="17"/>
                </a:lnTo>
                <a:close/>
                <a:moveTo>
                  <a:pt x="1964" y="15"/>
                </a:moveTo>
                <a:lnTo>
                  <a:pt x="1998" y="17"/>
                </a:lnTo>
                <a:lnTo>
                  <a:pt x="1998" y="10"/>
                </a:lnTo>
                <a:lnTo>
                  <a:pt x="1964" y="8"/>
                </a:lnTo>
                <a:lnTo>
                  <a:pt x="1964" y="15"/>
                </a:lnTo>
                <a:close/>
                <a:moveTo>
                  <a:pt x="1896" y="15"/>
                </a:moveTo>
                <a:lnTo>
                  <a:pt x="1930" y="15"/>
                </a:lnTo>
                <a:lnTo>
                  <a:pt x="1930" y="8"/>
                </a:lnTo>
                <a:lnTo>
                  <a:pt x="1896" y="8"/>
                </a:lnTo>
                <a:lnTo>
                  <a:pt x="1896" y="15"/>
                </a:lnTo>
                <a:close/>
                <a:moveTo>
                  <a:pt x="1828" y="15"/>
                </a:moveTo>
                <a:lnTo>
                  <a:pt x="1862" y="15"/>
                </a:lnTo>
                <a:lnTo>
                  <a:pt x="1862" y="8"/>
                </a:lnTo>
                <a:lnTo>
                  <a:pt x="1828" y="8"/>
                </a:lnTo>
                <a:lnTo>
                  <a:pt x="1828" y="15"/>
                </a:lnTo>
                <a:close/>
                <a:moveTo>
                  <a:pt x="1761" y="15"/>
                </a:moveTo>
                <a:lnTo>
                  <a:pt x="1794" y="15"/>
                </a:lnTo>
                <a:lnTo>
                  <a:pt x="1794" y="8"/>
                </a:lnTo>
                <a:lnTo>
                  <a:pt x="1761" y="8"/>
                </a:lnTo>
                <a:lnTo>
                  <a:pt x="1761" y="15"/>
                </a:lnTo>
                <a:close/>
                <a:moveTo>
                  <a:pt x="1693" y="15"/>
                </a:moveTo>
                <a:lnTo>
                  <a:pt x="1727" y="15"/>
                </a:lnTo>
                <a:lnTo>
                  <a:pt x="1727" y="8"/>
                </a:lnTo>
                <a:lnTo>
                  <a:pt x="1693" y="8"/>
                </a:lnTo>
                <a:lnTo>
                  <a:pt x="1693" y="15"/>
                </a:lnTo>
                <a:close/>
                <a:moveTo>
                  <a:pt x="1625" y="13"/>
                </a:moveTo>
                <a:lnTo>
                  <a:pt x="1659" y="15"/>
                </a:lnTo>
                <a:lnTo>
                  <a:pt x="1659" y="8"/>
                </a:lnTo>
                <a:lnTo>
                  <a:pt x="1625" y="6"/>
                </a:lnTo>
                <a:lnTo>
                  <a:pt x="1625" y="13"/>
                </a:lnTo>
                <a:close/>
                <a:moveTo>
                  <a:pt x="1557" y="13"/>
                </a:moveTo>
                <a:lnTo>
                  <a:pt x="1591" y="13"/>
                </a:lnTo>
                <a:lnTo>
                  <a:pt x="1591" y="6"/>
                </a:lnTo>
                <a:lnTo>
                  <a:pt x="1557" y="6"/>
                </a:lnTo>
                <a:lnTo>
                  <a:pt x="1557" y="13"/>
                </a:lnTo>
                <a:close/>
                <a:moveTo>
                  <a:pt x="1490" y="13"/>
                </a:moveTo>
                <a:lnTo>
                  <a:pt x="1524" y="13"/>
                </a:lnTo>
                <a:lnTo>
                  <a:pt x="1524" y="6"/>
                </a:lnTo>
                <a:lnTo>
                  <a:pt x="1490" y="6"/>
                </a:lnTo>
                <a:lnTo>
                  <a:pt x="1490" y="13"/>
                </a:lnTo>
                <a:close/>
                <a:moveTo>
                  <a:pt x="1422" y="13"/>
                </a:moveTo>
                <a:lnTo>
                  <a:pt x="1456" y="13"/>
                </a:lnTo>
                <a:lnTo>
                  <a:pt x="1456" y="6"/>
                </a:lnTo>
                <a:lnTo>
                  <a:pt x="1422" y="6"/>
                </a:lnTo>
                <a:lnTo>
                  <a:pt x="1422" y="13"/>
                </a:lnTo>
                <a:close/>
                <a:moveTo>
                  <a:pt x="1354" y="13"/>
                </a:moveTo>
                <a:lnTo>
                  <a:pt x="1388" y="13"/>
                </a:lnTo>
                <a:lnTo>
                  <a:pt x="1388" y="6"/>
                </a:lnTo>
                <a:lnTo>
                  <a:pt x="1354" y="6"/>
                </a:lnTo>
                <a:lnTo>
                  <a:pt x="1354" y="13"/>
                </a:lnTo>
                <a:close/>
                <a:moveTo>
                  <a:pt x="1287" y="12"/>
                </a:moveTo>
                <a:lnTo>
                  <a:pt x="1320" y="13"/>
                </a:lnTo>
                <a:lnTo>
                  <a:pt x="1320" y="6"/>
                </a:lnTo>
                <a:lnTo>
                  <a:pt x="1287" y="5"/>
                </a:lnTo>
                <a:lnTo>
                  <a:pt x="1287" y="12"/>
                </a:lnTo>
                <a:close/>
                <a:moveTo>
                  <a:pt x="1219" y="12"/>
                </a:moveTo>
                <a:lnTo>
                  <a:pt x="1253" y="12"/>
                </a:lnTo>
                <a:lnTo>
                  <a:pt x="1253" y="5"/>
                </a:lnTo>
                <a:lnTo>
                  <a:pt x="1219" y="5"/>
                </a:lnTo>
                <a:lnTo>
                  <a:pt x="1219" y="12"/>
                </a:lnTo>
                <a:close/>
                <a:moveTo>
                  <a:pt x="1151" y="12"/>
                </a:moveTo>
                <a:lnTo>
                  <a:pt x="1185" y="12"/>
                </a:lnTo>
                <a:lnTo>
                  <a:pt x="1185" y="5"/>
                </a:lnTo>
                <a:lnTo>
                  <a:pt x="1151" y="5"/>
                </a:lnTo>
                <a:lnTo>
                  <a:pt x="1151" y="12"/>
                </a:lnTo>
                <a:close/>
                <a:moveTo>
                  <a:pt x="1083" y="12"/>
                </a:moveTo>
                <a:lnTo>
                  <a:pt x="1117" y="12"/>
                </a:lnTo>
                <a:lnTo>
                  <a:pt x="1117" y="5"/>
                </a:lnTo>
                <a:lnTo>
                  <a:pt x="1083" y="5"/>
                </a:lnTo>
                <a:lnTo>
                  <a:pt x="1083" y="12"/>
                </a:lnTo>
                <a:close/>
                <a:moveTo>
                  <a:pt x="1016" y="12"/>
                </a:moveTo>
                <a:lnTo>
                  <a:pt x="1050" y="12"/>
                </a:lnTo>
                <a:lnTo>
                  <a:pt x="1050" y="5"/>
                </a:lnTo>
                <a:lnTo>
                  <a:pt x="1016" y="5"/>
                </a:lnTo>
                <a:lnTo>
                  <a:pt x="1016" y="12"/>
                </a:lnTo>
                <a:close/>
                <a:moveTo>
                  <a:pt x="948" y="10"/>
                </a:moveTo>
                <a:lnTo>
                  <a:pt x="982" y="12"/>
                </a:lnTo>
                <a:lnTo>
                  <a:pt x="982" y="5"/>
                </a:lnTo>
                <a:lnTo>
                  <a:pt x="948" y="3"/>
                </a:lnTo>
                <a:lnTo>
                  <a:pt x="948" y="10"/>
                </a:lnTo>
                <a:close/>
                <a:moveTo>
                  <a:pt x="880" y="10"/>
                </a:moveTo>
                <a:lnTo>
                  <a:pt x="914" y="10"/>
                </a:lnTo>
                <a:lnTo>
                  <a:pt x="914" y="3"/>
                </a:lnTo>
                <a:lnTo>
                  <a:pt x="880" y="3"/>
                </a:lnTo>
                <a:lnTo>
                  <a:pt x="880" y="10"/>
                </a:lnTo>
                <a:close/>
                <a:moveTo>
                  <a:pt x="813" y="10"/>
                </a:moveTo>
                <a:lnTo>
                  <a:pt x="846" y="10"/>
                </a:lnTo>
                <a:lnTo>
                  <a:pt x="846" y="3"/>
                </a:lnTo>
                <a:lnTo>
                  <a:pt x="813" y="3"/>
                </a:lnTo>
                <a:lnTo>
                  <a:pt x="813" y="10"/>
                </a:lnTo>
                <a:close/>
                <a:moveTo>
                  <a:pt x="745" y="10"/>
                </a:moveTo>
                <a:lnTo>
                  <a:pt x="779" y="10"/>
                </a:lnTo>
                <a:lnTo>
                  <a:pt x="779" y="3"/>
                </a:lnTo>
                <a:lnTo>
                  <a:pt x="745" y="3"/>
                </a:lnTo>
                <a:lnTo>
                  <a:pt x="745" y="10"/>
                </a:lnTo>
                <a:close/>
                <a:moveTo>
                  <a:pt x="677" y="10"/>
                </a:moveTo>
                <a:lnTo>
                  <a:pt x="711" y="10"/>
                </a:lnTo>
                <a:lnTo>
                  <a:pt x="711" y="3"/>
                </a:lnTo>
                <a:lnTo>
                  <a:pt x="677" y="3"/>
                </a:lnTo>
                <a:lnTo>
                  <a:pt x="677" y="10"/>
                </a:lnTo>
                <a:close/>
                <a:moveTo>
                  <a:pt x="610" y="8"/>
                </a:moveTo>
                <a:lnTo>
                  <a:pt x="643" y="10"/>
                </a:lnTo>
                <a:lnTo>
                  <a:pt x="643" y="3"/>
                </a:lnTo>
                <a:lnTo>
                  <a:pt x="610" y="1"/>
                </a:lnTo>
                <a:lnTo>
                  <a:pt x="610" y="8"/>
                </a:lnTo>
                <a:close/>
                <a:moveTo>
                  <a:pt x="542" y="8"/>
                </a:moveTo>
                <a:lnTo>
                  <a:pt x="576" y="8"/>
                </a:lnTo>
                <a:lnTo>
                  <a:pt x="576" y="1"/>
                </a:lnTo>
                <a:lnTo>
                  <a:pt x="542" y="1"/>
                </a:lnTo>
                <a:lnTo>
                  <a:pt x="542" y="8"/>
                </a:lnTo>
                <a:close/>
                <a:moveTo>
                  <a:pt x="474" y="8"/>
                </a:moveTo>
                <a:lnTo>
                  <a:pt x="508" y="8"/>
                </a:lnTo>
                <a:lnTo>
                  <a:pt x="508" y="1"/>
                </a:lnTo>
                <a:lnTo>
                  <a:pt x="474" y="1"/>
                </a:lnTo>
                <a:lnTo>
                  <a:pt x="474" y="8"/>
                </a:lnTo>
                <a:close/>
                <a:moveTo>
                  <a:pt x="406" y="8"/>
                </a:moveTo>
                <a:lnTo>
                  <a:pt x="440" y="8"/>
                </a:lnTo>
                <a:lnTo>
                  <a:pt x="440" y="1"/>
                </a:lnTo>
                <a:lnTo>
                  <a:pt x="406" y="1"/>
                </a:lnTo>
                <a:lnTo>
                  <a:pt x="406" y="8"/>
                </a:lnTo>
                <a:close/>
                <a:moveTo>
                  <a:pt x="339" y="8"/>
                </a:moveTo>
                <a:lnTo>
                  <a:pt x="373" y="8"/>
                </a:lnTo>
                <a:lnTo>
                  <a:pt x="373" y="1"/>
                </a:lnTo>
                <a:lnTo>
                  <a:pt x="339" y="1"/>
                </a:lnTo>
                <a:lnTo>
                  <a:pt x="339" y="8"/>
                </a:lnTo>
                <a:close/>
                <a:moveTo>
                  <a:pt x="271" y="6"/>
                </a:moveTo>
                <a:lnTo>
                  <a:pt x="305" y="8"/>
                </a:lnTo>
                <a:lnTo>
                  <a:pt x="305" y="1"/>
                </a:lnTo>
                <a:lnTo>
                  <a:pt x="271" y="0"/>
                </a:lnTo>
                <a:lnTo>
                  <a:pt x="271" y="6"/>
                </a:lnTo>
                <a:close/>
                <a:moveTo>
                  <a:pt x="203" y="6"/>
                </a:moveTo>
                <a:lnTo>
                  <a:pt x="237" y="6"/>
                </a:lnTo>
                <a:lnTo>
                  <a:pt x="237" y="0"/>
                </a:lnTo>
                <a:lnTo>
                  <a:pt x="203" y="0"/>
                </a:lnTo>
                <a:lnTo>
                  <a:pt x="203" y="6"/>
                </a:lnTo>
                <a:close/>
                <a:moveTo>
                  <a:pt x="136" y="6"/>
                </a:moveTo>
                <a:lnTo>
                  <a:pt x="169" y="6"/>
                </a:lnTo>
                <a:lnTo>
                  <a:pt x="169" y="0"/>
                </a:lnTo>
                <a:lnTo>
                  <a:pt x="136" y="0"/>
                </a:lnTo>
                <a:lnTo>
                  <a:pt x="136" y="6"/>
                </a:lnTo>
                <a:close/>
                <a:moveTo>
                  <a:pt x="68" y="6"/>
                </a:moveTo>
                <a:lnTo>
                  <a:pt x="102" y="6"/>
                </a:lnTo>
                <a:lnTo>
                  <a:pt x="102" y="0"/>
                </a:lnTo>
                <a:lnTo>
                  <a:pt x="68" y="0"/>
                </a:lnTo>
                <a:lnTo>
                  <a:pt x="68" y="6"/>
                </a:lnTo>
                <a:close/>
                <a:moveTo>
                  <a:pt x="0" y="6"/>
                </a:moveTo>
                <a:lnTo>
                  <a:pt x="34" y="6"/>
                </a:lnTo>
                <a:lnTo>
                  <a:pt x="34" y="0"/>
                </a:lnTo>
                <a:lnTo>
                  <a:pt x="0" y="0"/>
                </a:lnTo>
                <a:lnTo>
                  <a:pt x="0" y="6"/>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14" name="Freeform 23">
            <a:extLst>
              <a:ext uri="{FF2B5EF4-FFF2-40B4-BE49-F238E27FC236}">
                <a16:creationId xmlns:a16="http://schemas.microsoft.com/office/drawing/2014/main" id="{B5BB262A-8968-B9EC-C6E6-56F6A99754F4}"/>
              </a:ext>
            </a:extLst>
          </p:cNvPr>
          <p:cNvSpPr>
            <a:spLocks noEditPoints="1"/>
          </p:cNvSpPr>
          <p:nvPr/>
        </p:nvSpPr>
        <p:spPr bwMode="auto">
          <a:xfrm>
            <a:off x="7912657" y="4097339"/>
            <a:ext cx="3814763" cy="36513"/>
          </a:xfrm>
          <a:custGeom>
            <a:avLst/>
            <a:gdLst>
              <a:gd name="T0" fmla="*/ 0 w 2403"/>
              <a:gd name="T1" fmla="*/ 23 h 23"/>
              <a:gd name="T2" fmla="*/ 101 w 2403"/>
              <a:gd name="T3" fmla="*/ 15 h 23"/>
              <a:gd name="T4" fmla="*/ 101 w 2403"/>
              <a:gd name="T5" fmla="*/ 22 h 23"/>
              <a:gd name="T6" fmla="*/ 135 w 2403"/>
              <a:gd name="T7" fmla="*/ 15 h 23"/>
              <a:gd name="T8" fmla="*/ 169 w 2403"/>
              <a:gd name="T9" fmla="*/ 15 h 23"/>
              <a:gd name="T10" fmla="*/ 203 w 2403"/>
              <a:gd name="T11" fmla="*/ 22 h 23"/>
              <a:gd name="T12" fmla="*/ 304 w 2403"/>
              <a:gd name="T13" fmla="*/ 15 h 23"/>
              <a:gd name="T14" fmla="*/ 304 w 2403"/>
              <a:gd name="T15" fmla="*/ 22 h 23"/>
              <a:gd name="T16" fmla="*/ 338 w 2403"/>
              <a:gd name="T17" fmla="*/ 15 h 23"/>
              <a:gd name="T18" fmla="*/ 372 w 2403"/>
              <a:gd name="T19" fmla="*/ 13 h 23"/>
              <a:gd name="T20" fmla="*/ 406 w 2403"/>
              <a:gd name="T21" fmla="*/ 20 h 23"/>
              <a:gd name="T22" fmla="*/ 508 w 2403"/>
              <a:gd name="T23" fmla="*/ 13 h 23"/>
              <a:gd name="T24" fmla="*/ 508 w 2403"/>
              <a:gd name="T25" fmla="*/ 20 h 23"/>
              <a:gd name="T26" fmla="*/ 541 w 2403"/>
              <a:gd name="T27" fmla="*/ 13 h 23"/>
              <a:gd name="T28" fmla="*/ 575 w 2403"/>
              <a:gd name="T29" fmla="*/ 13 h 23"/>
              <a:gd name="T30" fmla="*/ 609 w 2403"/>
              <a:gd name="T31" fmla="*/ 18 h 23"/>
              <a:gd name="T32" fmla="*/ 711 w 2403"/>
              <a:gd name="T33" fmla="*/ 11 h 23"/>
              <a:gd name="T34" fmla="*/ 711 w 2403"/>
              <a:gd name="T35" fmla="*/ 18 h 23"/>
              <a:gd name="T36" fmla="*/ 745 w 2403"/>
              <a:gd name="T37" fmla="*/ 11 h 23"/>
              <a:gd name="T38" fmla="*/ 778 w 2403"/>
              <a:gd name="T39" fmla="*/ 11 h 23"/>
              <a:gd name="T40" fmla="*/ 812 w 2403"/>
              <a:gd name="T41" fmla="*/ 18 h 23"/>
              <a:gd name="T42" fmla="*/ 914 w 2403"/>
              <a:gd name="T43" fmla="*/ 10 h 23"/>
              <a:gd name="T44" fmla="*/ 914 w 2403"/>
              <a:gd name="T45" fmla="*/ 16 h 23"/>
              <a:gd name="T46" fmla="*/ 948 w 2403"/>
              <a:gd name="T47" fmla="*/ 10 h 23"/>
              <a:gd name="T48" fmla="*/ 982 w 2403"/>
              <a:gd name="T49" fmla="*/ 10 h 23"/>
              <a:gd name="T50" fmla="*/ 1015 w 2403"/>
              <a:gd name="T51" fmla="*/ 16 h 23"/>
              <a:gd name="T52" fmla="*/ 1117 w 2403"/>
              <a:gd name="T53" fmla="*/ 8 h 23"/>
              <a:gd name="T54" fmla="*/ 1117 w 2403"/>
              <a:gd name="T55" fmla="*/ 15 h 23"/>
              <a:gd name="T56" fmla="*/ 1151 w 2403"/>
              <a:gd name="T57" fmla="*/ 8 h 23"/>
              <a:gd name="T58" fmla="*/ 1185 w 2403"/>
              <a:gd name="T59" fmla="*/ 8 h 23"/>
              <a:gd name="T60" fmla="*/ 1218 w 2403"/>
              <a:gd name="T61" fmla="*/ 15 h 23"/>
              <a:gd name="T62" fmla="*/ 1320 w 2403"/>
              <a:gd name="T63" fmla="*/ 8 h 23"/>
              <a:gd name="T64" fmla="*/ 1320 w 2403"/>
              <a:gd name="T65" fmla="*/ 15 h 23"/>
              <a:gd name="T66" fmla="*/ 1354 w 2403"/>
              <a:gd name="T67" fmla="*/ 8 h 23"/>
              <a:gd name="T68" fmla="*/ 1388 w 2403"/>
              <a:gd name="T69" fmla="*/ 6 h 23"/>
              <a:gd name="T70" fmla="*/ 1422 w 2403"/>
              <a:gd name="T71" fmla="*/ 13 h 23"/>
              <a:gd name="T72" fmla="*/ 1523 w 2403"/>
              <a:gd name="T73" fmla="*/ 6 h 23"/>
              <a:gd name="T74" fmla="*/ 1523 w 2403"/>
              <a:gd name="T75" fmla="*/ 13 h 23"/>
              <a:gd name="T76" fmla="*/ 1557 w 2403"/>
              <a:gd name="T77" fmla="*/ 6 h 23"/>
              <a:gd name="T78" fmla="*/ 1591 w 2403"/>
              <a:gd name="T79" fmla="*/ 6 h 23"/>
              <a:gd name="T80" fmla="*/ 1625 w 2403"/>
              <a:gd name="T81" fmla="*/ 11 h 23"/>
              <a:gd name="T82" fmla="*/ 1726 w 2403"/>
              <a:gd name="T83" fmla="*/ 5 h 23"/>
              <a:gd name="T84" fmla="*/ 1726 w 2403"/>
              <a:gd name="T85" fmla="*/ 11 h 23"/>
              <a:gd name="T86" fmla="*/ 1760 w 2403"/>
              <a:gd name="T87" fmla="*/ 5 h 23"/>
              <a:gd name="T88" fmla="*/ 1794 w 2403"/>
              <a:gd name="T89" fmla="*/ 5 h 23"/>
              <a:gd name="T90" fmla="*/ 1828 w 2403"/>
              <a:gd name="T91" fmla="*/ 11 h 23"/>
              <a:gd name="T92" fmla="*/ 1929 w 2403"/>
              <a:gd name="T93" fmla="*/ 3 h 23"/>
              <a:gd name="T94" fmla="*/ 1929 w 2403"/>
              <a:gd name="T95" fmla="*/ 10 h 23"/>
              <a:gd name="T96" fmla="*/ 1963 w 2403"/>
              <a:gd name="T97" fmla="*/ 3 h 23"/>
              <a:gd name="T98" fmla="*/ 1997 w 2403"/>
              <a:gd name="T99" fmla="*/ 3 h 23"/>
              <a:gd name="T100" fmla="*/ 2031 w 2403"/>
              <a:gd name="T101" fmla="*/ 10 h 23"/>
              <a:gd name="T102" fmla="*/ 2133 w 2403"/>
              <a:gd name="T103" fmla="*/ 1 h 23"/>
              <a:gd name="T104" fmla="*/ 2133 w 2403"/>
              <a:gd name="T105" fmla="*/ 8 h 23"/>
              <a:gd name="T106" fmla="*/ 2166 w 2403"/>
              <a:gd name="T107" fmla="*/ 1 h 23"/>
              <a:gd name="T108" fmla="*/ 2200 w 2403"/>
              <a:gd name="T109" fmla="*/ 1 h 23"/>
              <a:gd name="T110" fmla="*/ 2234 w 2403"/>
              <a:gd name="T111" fmla="*/ 8 h 23"/>
              <a:gd name="T112" fmla="*/ 2336 w 2403"/>
              <a:gd name="T113" fmla="*/ 1 h 23"/>
              <a:gd name="T114" fmla="*/ 2336 w 2403"/>
              <a:gd name="T115" fmla="*/ 8 h 23"/>
              <a:gd name="T116" fmla="*/ 2370 w 2403"/>
              <a:gd name="T117" fmla="*/ 1 h 23"/>
              <a:gd name="T118" fmla="*/ 2403 w 2403"/>
              <a:gd name="T1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3" h="23">
                <a:moveTo>
                  <a:pt x="34" y="16"/>
                </a:moveTo>
                <a:lnTo>
                  <a:pt x="0" y="16"/>
                </a:lnTo>
                <a:lnTo>
                  <a:pt x="0" y="23"/>
                </a:lnTo>
                <a:lnTo>
                  <a:pt x="34" y="23"/>
                </a:lnTo>
                <a:lnTo>
                  <a:pt x="34" y="16"/>
                </a:lnTo>
                <a:close/>
                <a:moveTo>
                  <a:pt x="101" y="15"/>
                </a:moveTo>
                <a:lnTo>
                  <a:pt x="67" y="16"/>
                </a:lnTo>
                <a:lnTo>
                  <a:pt x="67" y="23"/>
                </a:lnTo>
                <a:lnTo>
                  <a:pt x="101" y="22"/>
                </a:lnTo>
                <a:lnTo>
                  <a:pt x="101" y="15"/>
                </a:lnTo>
                <a:close/>
                <a:moveTo>
                  <a:pt x="169" y="15"/>
                </a:moveTo>
                <a:lnTo>
                  <a:pt x="135" y="15"/>
                </a:lnTo>
                <a:lnTo>
                  <a:pt x="135" y="22"/>
                </a:lnTo>
                <a:lnTo>
                  <a:pt x="169" y="22"/>
                </a:lnTo>
                <a:lnTo>
                  <a:pt x="169" y="15"/>
                </a:lnTo>
                <a:close/>
                <a:moveTo>
                  <a:pt x="237" y="15"/>
                </a:moveTo>
                <a:lnTo>
                  <a:pt x="203" y="15"/>
                </a:lnTo>
                <a:lnTo>
                  <a:pt x="203" y="22"/>
                </a:lnTo>
                <a:lnTo>
                  <a:pt x="237" y="22"/>
                </a:lnTo>
                <a:lnTo>
                  <a:pt x="237" y="15"/>
                </a:lnTo>
                <a:close/>
                <a:moveTo>
                  <a:pt x="304" y="15"/>
                </a:moveTo>
                <a:lnTo>
                  <a:pt x="271" y="15"/>
                </a:lnTo>
                <a:lnTo>
                  <a:pt x="271" y="22"/>
                </a:lnTo>
                <a:lnTo>
                  <a:pt x="304" y="22"/>
                </a:lnTo>
                <a:lnTo>
                  <a:pt x="304" y="15"/>
                </a:lnTo>
                <a:close/>
                <a:moveTo>
                  <a:pt x="372" y="13"/>
                </a:moveTo>
                <a:lnTo>
                  <a:pt x="338" y="15"/>
                </a:lnTo>
                <a:lnTo>
                  <a:pt x="338" y="22"/>
                </a:lnTo>
                <a:lnTo>
                  <a:pt x="372" y="20"/>
                </a:lnTo>
                <a:lnTo>
                  <a:pt x="372" y="13"/>
                </a:lnTo>
                <a:close/>
                <a:moveTo>
                  <a:pt x="440" y="13"/>
                </a:moveTo>
                <a:lnTo>
                  <a:pt x="406" y="13"/>
                </a:lnTo>
                <a:lnTo>
                  <a:pt x="406" y="20"/>
                </a:lnTo>
                <a:lnTo>
                  <a:pt x="440" y="20"/>
                </a:lnTo>
                <a:lnTo>
                  <a:pt x="440" y="13"/>
                </a:lnTo>
                <a:close/>
                <a:moveTo>
                  <a:pt x="508" y="13"/>
                </a:moveTo>
                <a:lnTo>
                  <a:pt x="474" y="13"/>
                </a:lnTo>
                <a:lnTo>
                  <a:pt x="474" y="20"/>
                </a:lnTo>
                <a:lnTo>
                  <a:pt x="508" y="20"/>
                </a:lnTo>
                <a:lnTo>
                  <a:pt x="508" y="13"/>
                </a:lnTo>
                <a:close/>
                <a:moveTo>
                  <a:pt x="575" y="13"/>
                </a:moveTo>
                <a:lnTo>
                  <a:pt x="541" y="13"/>
                </a:lnTo>
                <a:lnTo>
                  <a:pt x="541" y="20"/>
                </a:lnTo>
                <a:lnTo>
                  <a:pt x="575" y="20"/>
                </a:lnTo>
                <a:lnTo>
                  <a:pt x="575" y="13"/>
                </a:lnTo>
                <a:close/>
                <a:moveTo>
                  <a:pt x="643" y="11"/>
                </a:moveTo>
                <a:lnTo>
                  <a:pt x="609" y="11"/>
                </a:lnTo>
                <a:lnTo>
                  <a:pt x="609" y="18"/>
                </a:lnTo>
                <a:lnTo>
                  <a:pt x="643" y="18"/>
                </a:lnTo>
                <a:lnTo>
                  <a:pt x="643" y="11"/>
                </a:lnTo>
                <a:close/>
                <a:moveTo>
                  <a:pt x="711" y="11"/>
                </a:moveTo>
                <a:lnTo>
                  <a:pt x="677" y="11"/>
                </a:lnTo>
                <a:lnTo>
                  <a:pt x="677" y="18"/>
                </a:lnTo>
                <a:lnTo>
                  <a:pt x="711" y="18"/>
                </a:lnTo>
                <a:lnTo>
                  <a:pt x="711" y="11"/>
                </a:lnTo>
                <a:close/>
                <a:moveTo>
                  <a:pt x="778" y="11"/>
                </a:moveTo>
                <a:lnTo>
                  <a:pt x="745" y="11"/>
                </a:lnTo>
                <a:lnTo>
                  <a:pt x="745" y="18"/>
                </a:lnTo>
                <a:lnTo>
                  <a:pt x="778" y="18"/>
                </a:lnTo>
                <a:lnTo>
                  <a:pt x="778" y="11"/>
                </a:lnTo>
                <a:close/>
                <a:moveTo>
                  <a:pt x="846" y="11"/>
                </a:moveTo>
                <a:lnTo>
                  <a:pt x="812" y="11"/>
                </a:lnTo>
                <a:lnTo>
                  <a:pt x="812" y="18"/>
                </a:lnTo>
                <a:lnTo>
                  <a:pt x="846" y="18"/>
                </a:lnTo>
                <a:lnTo>
                  <a:pt x="846" y="11"/>
                </a:lnTo>
                <a:close/>
                <a:moveTo>
                  <a:pt x="914" y="10"/>
                </a:moveTo>
                <a:lnTo>
                  <a:pt x="880" y="10"/>
                </a:lnTo>
                <a:lnTo>
                  <a:pt x="880" y="16"/>
                </a:lnTo>
                <a:lnTo>
                  <a:pt x="914" y="16"/>
                </a:lnTo>
                <a:lnTo>
                  <a:pt x="914" y="10"/>
                </a:lnTo>
                <a:close/>
                <a:moveTo>
                  <a:pt x="982" y="10"/>
                </a:moveTo>
                <a:lnTo>
                  <a:pt x="948" y="10"/>
                </a:lnTo>
                <a:lnTo>
                  <a:pt x="948" y="16"/>
                </a:lnTo>
                <a:lnTo>
                  <a:pt x="982" y="16"/>
                </a:lnTo>
                <a:lnTo>
                  <a:pt x="982" y="10"/>
                </a:lnTo>
                <a:close/>
                <a:moveTo>
                  <a:pt x="1049" y="10"/>
                </a:moveTo>
                <a:lnTo>
                  <a:pt x="1015" y="10"/>
                </a:lnTo>
                <a:lnTo>
                  <a:pt x="1015" y="16"/>
                </a:lnTo>
                <a:lnTo>
                  <a:pt x="1049" y="16"/>
                </a:lnTo>
                <a:lnTo>
                  <a:pt x="1049" y="10"/>
                </a:lnTo>
                <a:close/>
                <a:moveTo>
                  <a:pt x="1117" y="8"/>
                </a:moveTo>
                <a:lnTo>
                  <a:pt x="1083" y="10"/>
                </a:lnTo>
                <a:lnTo>
                  <a:pt x="1083" y="16"/>
                </a:lnTo>
                <a:lnTo>
                  <a:pt x="1117" y="15"/>
                </a:lnTo>
                <a:lnTo>
                  <a:pt x="1117" y="8"/>
                </a:lnTo>
                <a:close/>
                <a:moveTo>
                  <a:pt x="1185" y="8"/>
                </a:moveTo>
                <a:lnTo>
                  <a:pt x="1151" y="8"/>
                </a:lnTo>
                <a:lnTo>
                  <a:pt x="1151" y="15"/>
                </a:lnTo>
                <a:lnTo>
                  <a:pt x="1185" y="15"/>
                </a:lnTo>
                <a:lnTo>
                  <a:pt x="1185" y="8"/>
                </a:lnTo>
                <a:close/>
                <a:moveTo>
                  <a:pt x="1252" y="8"/>
                </a:moveTo>
                <a:lnTo>
                  <a:pt x="1218" y="8"/>
                </a:lnTo>
                <a:lnTo>
                  <a:pt x="1218" y="15"/>
                </a:lnTo>
                <a:lnTo>
                  <a:pt x="1252" y="15"/>
                </a:lnTo>
                <a:lnTo>
                  <a:pt x="1252" y="8"/>
                </a:lnTo>
                <a:close/>
                <a:moveTo>
                  <a:pt x="1320" y="8"/>
                </a:moveTo>
                <a:lnTo>
                  <a:pt x="1286" y="8"/>
                </a:lnTo>
                <a:lnTo>
                  <a:pt x="1286" y="15"/>
                </a:lnTo>
                <a:lnTo>
                  <a:pt x="1320" y="15"/>
                </a:lnTo>
                <a:lnTo>
                  <a:pt x="1320" y="8"/>
                </a:lnTo>
                <a:close/>
                <a:moveTo>
                  <a:pt x="1388" y="6"/>
                </a:moveTo>
                <a:lnTo>
                  <a:pt x="1354" y="8"/>
                </a:lnTo>
                <a:lnTo>
                  <a:pt x="1354" y="15"/>
                </a:lnTo>
                <a:lnTo>
                  <a:pt x="1388" y="13"/>
                </a:lnTo>
                <a:lnTo>
                  <a:pt x="1388" y="6"/>
                </a:lnTo>
                <a:close/>
                <a:moveTo>
                  <a:pt x="1455" y="6"/>
                </a:moveTo>
                <a:lnTo>
                  <a:pt x="1422" y="6"/>
                </a:lnTo>
                <a:lnTo>
                  <a:pt x="1422" y="13"/>
                </a:lnTo>
                <a:lnTo>
                  <a:pt x="1455" y="13"/>
                </a:lnTo>
                <a:lnTo>
                  <a:pt x="1455" y="6"/>
                </a:lnTo>
                <a:close/>
                <a:moveTo>
                  <a:pt x="1523" y="6"/>
                </a:moveTo>
                <a:lnTo>
                  <a:pt x="1489" y="6"/>
                </a:lnTo>
                <a:lnTo>
                  <a:pt x="1489" y="13"/>
                </a:lnTo>
                <a:lnTo>
                  <a:pt x="1523" y="13"/>
                </a:lnTo>
                <a:lnTo>
                  <a:pt x="1523" y="6"/>
                </a:lnTo>
                <a:close/>
                <a:moveTo>
                  <a:pt x="1591" y="6"/>
                </a:moveTo>
                <a:lnTo>
                  <a:pt x="1557" y="6"/>
                </a:lnTo>
                <a:lnTo>
                  <a:pt x="1557" y="13"/>
                </a:lnTo>
                <a:lnTo>
                  <a:pt x="1591" y="13"/>
                </a:lnTo>
                <a:lnTo>
                  <a:pt x="1591" y="6"/>
                </a:lnTo>
                <a:close/>
                <a:moveTo>
                  <a:pt x="1659" y="5"/>
                </a:moveTo>
                <a:lnTo>
                  <a:pt x="1625" y="5"/>
                </a:lnTo>
                <a:lnTo>
                  <a:pt x="1625" y="11"/>
                </a:lnTo>
                <a:lnTo>
                  <a:pt x="1659" y="11"/>
                </a:lnTo>
                <a:lnTo>
                  <a:pt x="1659" y="5"/>
                </a:lnTo>
                <a:close/>
                <a:moveTo>
                  <a:pt x="1726" y="5"/>
                </a:moveTo>
                <a:lnTo>
                  <a:pt x="1692" y="5"/>
                </a:lnTo>
                <a:lnTo>
                  <a:pt x="1692" y="11"/>
                </a:lnTo>
                <a:lnTo>
                  <a:pt x="1726" y="11"/>
                </a:lnTo>
                <a:lnTo>
                  <a:pt x="1726" y="5"/>
                </a:lnTo>
                <a:close/>
                <a:moveTo>
                  <a:pt x="1794" y="5"/>
                </a:moveTo>
                <a:lnTo>
                  <a:pt x="1760" y="5"/>
                </a:lnTo>
                <a:lnTo>
                  <a:pt x="1760" y="11"/>
                </a:lnTo>
                <a:lnTo>
                  <a:pt x="1794" y="11"/>
                </a:lnTo>
                <a:lnTo>
                  <a:pt x="1794" y="5"/>
                </a:lnTo>
                <a:close/>
                <a:moveTo>
                  <a:pt x="1862" y="5"/>
                </a:moveTo>
                <a:lnTo>
                  <a:pt x="1828" y="5"/>
                </a:lnTo>
                <a:lnTo>
                  <a:pt x="1828" y="11"/>
                </a:lnTo>
                <a:lnTo>
                  <a:pt x="1862" y="11"/>
                </a:lnTo>
                <a:lnTo>
                  <a:pt x="1862" y="5"/>
                </a:lnTo>
                <a:close/>
                <a:moveTo>
                  <a:pt x="1929" y="3"/>
                </a:moveTo>
                <a:lnTo>
                  <a:pt x="1896" y="3"/>
                </a:lnTo>
                <a:lnTo>
                  <a:pt x="1896" y="10"/>
                </a:lnTo>
                <a:lnTo>
                  <a:pt x="1929" y="10"/>
                </a:lnTo>
                <a:lnTo>
                  <a:pt x="1929" y="3"/>
                </a:lnTo>
                <a:close/>
                <a:moveTo>
                  <a:pt x="1997" y="3"/>
                </a:moveTo>
                <a:lnTo>
                  <a:pt x="1963" y="3"/>
                </a:lnTo>
                <a:lnTo>
                  <a:pt x="1963" y="10"/>
                </a:lnTo>
                <a:lnTo>
                  <a:pt x="1997" y="10"/>
                </a:lnTo>
                <a:lnTo>
                  <a:pt x="1997" y="3"/>
                </a:lnTo>
                <a:close/>
                <a:moveTo>
                  <a:pt x="2065" y="3"/>
                </a:moveTo>
                <a:lnTo>
                  <a:pt x="2031" y="3"/>
                </a:lnTo>
                <a:lnTo>
                  <a:pt x="2031" y="10"/>
                </a:lnTo>
                <a:lnTo>
                  <a:pt x="2065" y="10"/>
                </a:lnTo>
                <a:lnTo>
                  <a:pt x="2065" y="3"/>
                </a:lnTo>
                <a:close/>
                <a:moveTo>
                  <a:pt x="2133" y="1"/>
                </a:moveTo>
                <a:lnTo>
                  <a:pt x="2099" y="3"/>
                </a:lnTo>
                <a:lnTo>
                  <a:pt x="2099" y="10"/>
                </a:lnTo>
                <a:lnTo>
                  <a:pt x="2133" y="8"/>
                </a:lnTo>
                <a:lnTo>
                  <a:pt x="2133" y="1"/>
                </a:lnTo>
                <a:close/>
                <a:moveTo>
                  <a:pt x="2200" y="1"/>
                </a:moveTo>
                <a:lnTo>
                  <a:pt x="2166" y="1"/>
                </a:lnTo>
                <a:lnTo>
                  <a:pt x="2166" y="8"/>
                </a:lnTo>
                <a:lnTo>
                  <a:pt x="2200" y="8"/>
                </a:lnTo>
                <a:lnTo>
                  <a:pt x="2200" y="1"/>
                </a:lnTo>
                <a:close/>
                <a:moveTo>
                  <a:pt x="2268" y="1"/>
                </a:moveTo>
                <a:lnTo>
                  <a:pt x="2234" y="1"/>
                </a:lnTo>
                <a:lnTo>
                  <a:pt x="2234" y="8"/>
                </a:lnTo>
                <a:lnTo>
                  <a:pt x="2268" y="8"/>
                </a:lnTo>
                <a:lnTo>
                  <a:pt x="2268" y="1"/>
                </a:lnTo>
                <a:close/>
                <a:moveTo>
                  <a:pt x="2336" y="1"/>
                </a:moveTo>
                <a:lnTo>
                  <a:pt x="2302" y="1"/>
                </a:lnTo>
                <a:lnTo>
                  <a:pt x="2302" y="8"/>
                </a:lnTo>
                <a:lnTo>
                  <a:pt x="2336" y="8"/>
                </a:lnTo>
                <a:lnTo>
                  <a:pt x="2336" y="1"/>
                </a:lnTo>
                <a:close/>
                <a:moveTo>
                  <a:pt x="2403" y="0"/>
                </a:moveTo>
                <a:lnTo>
                  <a:pt x="2370" y="1"/>
                </a:lnTo>
                <a:lnTo>
                  <a:pt x="2370" y="8"/>
                </a:lnTo>
                <a:lnTo>
                  <a:pt x="2403" y="6"/>
                </a:lnTo>
                <a:lnTo>
                  <a:pt x="2403" y="0"/>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15" name="Freeform 77">
            <a:extLst>
              <a:ext uri="{FF2B5EF4-FFF2-40B4-BE49-F238E27FC236}">
                <a16:creationId xmlns:a16="http://schemas.microsoft.com/office/drawing/2014/main" id="{CB7275E9-F2F4-E2B6-F1ED-8D1F363767BA}"/>
              </a:ext>
            </a:extLst>
          </p:cNvPr>
          <p:cNvSpPr>
            <a:spLocks noEditPoints="1"/>
          </p:cNvSpPr>
          <p:nvPr/>
        </p:nvSpPr>
        <p:spPr bwMode="auto">
          <a:xfrm>
            <a:off x="4806956" y="2386013"/>
            <a:ext cx="2188352" cy="90488"/>
          </a:xfrm>
          <a:custGeom>
            <a:avLst/>
            <a:gdLst>
              <a:gd name="T0" fmla="*/ 739 w 739"/>
              <a:gd name="T1" fmla="*/ 4 h 1385"/>
              <a:gd name="T2" fmla="*/ 731 w 739"/>
              <a:gd name="T3" fmla="*/ 7 h 1385"/>
              <a:gd name="T4" fmla="*/ 705 w 739"/>
              <a:gd name="T5" fmla="*/ 70 h 1385"/>
              <a:gd name="T6" fmla="*/ 714 w 739"/>
              <a:gd name="T7" fmla="*/ 36 h 1385"/>
              <a:gd name="T8" fmla="*/ 705 w 739"/>
              <a:gd name="T9" fmla="*/ 70 h 1385"/>
              <a:gd name="T10" fmla="*/ 688 w 739"/>
              <a:gd name="T11" fmla="*/ 100 h 1385"/>
              <a:gd name="T12" fmla="*/ 666 w 739"/>
              <a:gd name="T13" fmla="*/ 126 h 1385"/>
              <a:gd name="T14" fmla="*/ 641 w 739"/>
              <a:gd name="T15" fmla="*/ 190 h 1385"/>
              <a:gd name="T16" fmla="*/ 651 w 739"/>
              <a:gd name="T17" fmla="*/ 156 h 1385"/>
              <a:gd name="T18" fmla="*/ 641 w 739"/>
              <a:gd name="T19" fmla="*/ 190 h 1385"/>
              <a:gd name="T20" fmla="*/ 626 w 739"/>
              <a:gd name="T21" fmla="*/ 219 h 1385"/>
              <a:gd name="T22" fmla="*/ 604 w 739"/>
              <a:gd name="T23" fmla="*/ 246 h 1385"/>
              <a:gd name="T24" fmla="*/ 577 w 739"/>
              <a:gd name="T25" fmla="*/ 309 h 1385"/>
              <a:gd name="T26" fmla="*/ 587 w 739"/>
              <a:gd name="T27" fmla="*/ 276 h 1385"/>
              <a:gd name="T28" fmla="*/ 577 w 739"/>
              <a:gd name="T29" fmla="*/ 309 h 1385"/>
              <a:gd name="T30" fmla="*/ 562 w 739"/>
              <a:gd name="T31" fmla="*/ 339 h 1385"/>
              <a:gd name="T32" fmla="*/ 540 w 739"/>
              <a:gd name="T33" fmla="*/ 366 h 1385"/>
              <a:gd name="T34" fmla="*/ 514 w 739"/>
              <a:gd name="T35" fmla="*/ 429 h 1385"/>
              <a:gd name="T36" fmla="*/ 524 w 739"/>
              <a:gd name="T37" fmla="*/ 395 h 1385"/>
              <a:gd name="T38" fmla="*/ 514 w 739"/>
              <a:gd name="T39" fmla="*/ 429 h 1385"/>
              <a:gd name="T40" fmla="*/ 499 w 739"/>
              <a:gd name="T41" fmla="*/ 459 h 1385"/>
              <a:gd name="T42" fmla="*/ 477 w 739"/>
              <a:gd name="T43" fmla="*/ 485 h 1385"/>
              <a:gd name="T44" fmla="*/ 450 w 739"/>
              <a:gd name="T45" fmla="*/ 549 h 1385"/>
              <a:gd name="T46" fmla="*/ 460 w 739"/>
              <a:gd name="T47" fmla="*/ 515 h 1385"/>
              <a:gd name="T48" fmla="*/ 450 w 739"/>
              <a:gd name="T49" fmla="*/ 549 h 1385"/>
              <a:gd name="T50" fmla="*/ 435 w 739"/>
              <a:gd name="T51" fmla="*/ 578 h 1385"/>
              <a:gd name="T52" fmla="*/ 413 w 739"/>
              <a:gd name="T53" fmla="*/ 605 h 1385"/>
              <a:gd name="T54" fmla="*/ 387 w 739"/>
              <a:gd name="T55" fmla="*/ 668 h 1385"/>
              <a:gd name="T56" fmla="*/ 397 w 739"/>
              <a:gd name="T57" fmla="*/ 635 h 1385"/>
              <a:gd name="T58" fmla="*/ 387 w 739"/>
              <a:gd name="T59" fmla="*/ 668 h 1385"/>
              <a:gd name="T60" fmla="*/ 370 w 739"/>
              <a:gd name="T61" fmla="*/ 698 h 1385"/>
              <a:gd name="T62" fmla="*/ 350 w 739"/>
              <a:gd name="T63" fmla="*/ 725 h 1385"/>
              <a:gd name="T64" fmla="*/ 323 w 739"/>
              <a:gd name="T65" fmla="*/ 788 h 1385"/>
              <a:gd name="T66" fmla="*/ 333 w 739"/>
              <a:gd name="T67" fmla="*/ 754 h 1385"/>
              <a:gd name="T68" fmla="*/ 323 w 739"/>
              <a:gd name="T69" fmla="*/ 788 h 1385"/>
              <a:gd name="T70" fmla="*/ 308 w 739"/>
              <a:gd name="T71" fmla="*/ 817 h 1385"/>
              <a:gd name="T72" fmla="*/ 286 w 739"/>
              <a:gd name="T73" fmla="*/ 844 h 1385"/>
              <a:gd name="T74" fmla="*/ 260 w 739"/>
              <a:gd name="T75" fmla="*/ 906 h 1385"/>
              <a:gd name="T76" fmla="*/ 270 w 739"/>
              <a:gd name="T77" fmla="*/ 874 h 1385"/>
              <a:gd name="T78" fmla="*/ 260 w 739"/>
              <a:gd name="T79" fmla="*/ 906 h 1385"/>
              <a:gd name="T80" fmla="*/ 243 w 739"/>
              <a:gd name="T81" fmla="*/ 937 h 1385"/>
              <a:gd name="T82" fmla="*/ 223 w 739"/>
              <a:gd name="T83" fmla="*/ 964 h 1385"/>
              <a:gd name="T84" fmla="*/ 196 w 739"/>
              <a:gd name="T85" fmla="*/ 1026 h 1385"/>
              <a:gd name="T86" fmla="*/ 206 w 739"/>
              <a:gd name="T87" fmla="*/ 994 h 1385"/>
              <a:gd name="T88" fmla="*/ 196 w 739"/>
              <a:gd name="T89" fmla="*/ 1026 h 1385"/>
              <a:gd name="T90" fmla="*/ 181 w 739"/>
              <a:gd name="T91" fmla="*/ 1057 h 1385"/>
              <a:gd name="T92" fmla="*/ 159 w 739"/>
              <a:gd name="T93" fmla="*/ 1084 h 1385"/>
              <a:gd name="T94" fmla="*/ 133 w 739"/>
              <a:gd name="T95" fmla="*/ 1147 h 1385"/>
              <a:gd name="T96" fmla="*/ 143 w 739"/>
              <a:gd name="T97" fmla="*/ 1113 h 1385"/>
              <a:gd name="T98" fmla="*/ 133 w 739"/>
              <a:gd name="T99" fmla="*/ 1147 h 1385"/>
              <a:gd name="T100" fmla="*/ 116 w 739"/>
              <a:gd name="T101" fmla="*/ 1175 h 1385"/>
              <a:gd name="T102" fmla="*/ 94 w 739"/>
              <a:gd name="T103" fmla="*/ 1203 h 1385"/>
              <a:gd name="T104" fmla="*/ 69 w 739"/>
              <a:gd name="T105" fmla="*/ 1265 h 1385"/>
              <a:gd name="T106" fmla="*/ 79 w 739"/>
              <a:gd name="T107" fmla="*/ 1233 h 1385"/>
              <a:gd name="T108" fmla="*/ 69 w 739"/>
              <a:gd name="T109" fmla="*/ 1265 h 1385"/>
              <a:gd name="T110" fmla="*/ 54 w 739"/>
              <a:gd name="T111" fmla="*/ 1296 h 1385"/>
              <a:gd name="T112" fmla="*/ 32 w 739"/>
              <a:gd name="T113" fmla="*/ 1323 h 1385"/>
              <a:gd name="T114" fmla="*/ 6 w 739"/>
              <a:gd name="T115" fmla="*/ 1385 h 1385"/>
              <a:gd name="T116" fmla="*/ 16 w 739"/>
              <a:gd name="T117" fmla="*/ 1352 h 1385"/>
              <a:gd name="T118" fmla="*/ 6 w 739"/>
              <a:gd name="T119" fmla="*/ 1385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9" h="1385">
                <a:moveTo>
                  <a:pt x="736" y="11"/>
                </a:moveTo>
                <a:lnTo>
                  <a:pt x="739" y="4"/>
                </a:lnTo>
                <a:lnTo>
                  <a:pt x="734" y="0"/>
                </a:lnTo>
                <a:lnTo>
                  <a:pt x="731" y="7"/>
                </a:lnTo>
                <a:lnTo>
                  <a:pt x="736" y="11"/>
                </a:lnTo>
                <a:close/>
                <a:moveTo>
                  <a:pt x="705" y="70"/>
                </a:moveTo>
                <a:lnTo>
                  <a:pt x="721" y="39"/>
                </a:lnTo>
                <a:lnTo>
                  <a:pt x="714" y="36"/>
                </a:lnTo>
                <a:lnTo>
                  <a:pt x="699" y="66"/>
                </a:lnTo>
                <a:lnTo>
                  <a:pt x="705" y="70"/>
                </a:lnTo>
                <a:close/>
                <a:moveTo>
                  <a:pt x="673" y="129"/>
                </a:moveTo>
                <a:lnTo>
                  <a:pt x="688" y="100"/>
                </a:lnTo>
                <a:lnTo>
                  <a:pt x="683" y="97"/>
                </a:lnTo>
                <a:lnTo>
                  <a:pt x="666" y="126"/>
                </a:lnTo>
                <a:lnTo>
                  <a:pt x="673" y="129"/>
                </a:lnTo>
                <a:close/>
                <a:moveTo>
                  <a:pt x="641" y="190"/>
                </a:moveTo>
                <a:lnTo>
                  <a:pt x="656" y="160"/>
                </a:lnTo>
                <a:lnTo>
                  <a:pt x="651" y="156"/>
                </a:lnTo>
                <a:lnTo>
                  <a:pt x="634" y="187"/>
                </a:lnTo>
                <a:lnTo>
                  <a:pt x="641" y="190"/>
                </a:lnTo>
                <a:close/>
                <a:moveTo>
                  <a:pt x="609" y="249"/>
                </a:moveTo>
                <a:lnTo>
                  <a:pt x="626" y="219"/>
                </a:lnTo>
                <a:lnTo>
                  <a:pt x="619" y="215"/>
                </a:lnTo>
                <a:lnTo>
                  <a:pt x="604" y="246"/>
                </a:lnTo>
                <a:lnTo>
                  <a:pt x="609" y="249"/>
                </a:lnTo>
                <a:close/>
                <a:moveTo>
                  <a:pt x="577" y="309"/>
                </a:moveTo>
                <a:lnTo>
                  <a:pt x="594" y="280"/>
                </a:lnTo>
                <a:lnTo>
                  <a:pt x="587" y="276"/>
                </a:lnTo>
                <a:lnTo>
                  <a:pt x="572" y="305"/>
                </a:lnTo>
                <a:lnTo>
                  <a:pt x="577" y="309"/>
                </a:lnTo>
                <a:close/>
                <a:moveTo>
                  <a:pt x="546" y="370"/>
                </a:moveTo>
                <a:lnTo>
                  <a:pt x="562" y="339"/>
                </a:lnTo>
                <a:lnTo>
                  <a:pt x="556" y="336"/>
                </a:lnTo>
                <a:lnTo>
                  <a:pt x="540" y="366"/>
                </a:lnTo>
                <a:lnTo>
                  <a:pt x="546" y="370"/>
                </a:lnTo>
                <a:close/>
                <a:moveTo>
                  <a:pt x="514" y="429"/>
                </a:moveTo>
                <a:lnTo>
                  <a:pt x="529" y="398"/>
                </a:lnTo>
                <a:lnTo>
                  <a:pt x="524" y="395"/>
                </a:lnTo>
                <a:lnTo>
                  <a:pt x="507" y="425"/>
                </a:lnTo>
                <a:lnTo>
                  <a:pt x="514" y="429"/>
                </a:lnTo>
                <a:close/>
                <a:moveTo>
                  <a:pt x="482" y="488"/>
                </a:moveTo>
                <a:lnTo>
                  <a:pt x="499" y="459"/>
                </a:lnTo>
                <a:lnTo>
                  <a:pt x="492" y="456"/>
                </a:lnTo>
                <a:lnTo>
                  <a:pt x="477" y="485"/>
                </a:lnTo>
                <a:lnTo>
                  <a:pt x="482" y="488"/>
                </a:lnTo>
                <a:close/>
                <a:moveTo>
                  <a:pt x="450" y="549"/>
                </a:moveTo>
                <a:lnTo>
                  <a:pt x="467" y="519"/>
                </a:lnTo>
                <a:lnTo>
                  <a:pt x="460" y="515"/>
                </a:lnTo>
                <a:lnTo>
                  <a:pt x="445" y="546"/>
                </a:lnTo>
                <a:lnTo>
                  <a:pt x="450" y="549"/>
                </a:lnTo>
                <a:close/>
                <a:moveTo>
                  <a:pt x="419" y="608"/>
                </a:moveTo>
                <a:lnTo>
                  <a:pt x="435" y="578"/>
                </a:lnTo>
                <a:lnTo>
                  <a:pt x="428" y="574"/>
                </a:lnTo>
                <a:lnTo>
                  <a:pt x="413" y="605"/>
                </a:lnTo>
                <a:lnTo>
                  <a:pt x="419" y="608"/>
                </a:lnTo>
                <a:close/>
                <a:moveTo>
                  <a:pt x="387" y="668"/>
                </a:moveTo>
                <a:lnTo>
                  <a:pt x="402" y="637"/>
                </a:lnTo>
                <a:lnTo>
                  <a:pt x="397" y="635"/>
                </a:lnTo>
                <a:lnTo>
                  <a:pt x="380" y="664"/>
                </a:lnTo>
                <a:lnTo>
                  <a:pt x="387" y="668"/>
                </a:lnTo>
                <a:close/>
                <a:moveTo>
                  <a:pt x="355" y="727"/>
                </a:moveTo>
                <a:lnTo>
                  <a:pt x="370" y="698"/>
                </a:lnTo>
                <a:lnTo>
                  <a:pt x="365" y="695"/>
                </a:lnTo>
                <a:lnTo>
                  <a:pt x="350" y="725"/>
                </a:lnTo>
                <a:lnTo>
                  <a:pt x="355" y="727"/>
                </a:lnTo>
                <a:close/>
                <a:moveTo>
                  <a:pt x="323" y="788"/>
                </a:moveTo>
                <a:lnTo>
                  <a:pt x="340" y="757"/>
                </a:lnTo>
                <a:lnTo>
                  <a:pt x="333" y="754"/>
                </a:lnTo>
                <a:lnTo>
                  <a:pt x="318" y="784"/>
                </a:lnTo>
                <a:lnTo>
                  <a:pt x="323" y="788"/>
                </a:lnTo>
                <a:close/>
                <a:moveTo>
                  <a:pt x="292" y="847"/>
                </a:moveTo>
                <a:lnTo>
                  <a:pt x="308" y="817"/>
                </a:lnTo>
                <a:lnTo>
                  <a:pt x="301" y="815"/>
                </a:lnTo>
                <a:lnTo>
                  <a:pt x="286" y="844"/>
                </a:lnTo>
                <a:lnTo>
                  <a:pt x="292" y="847"/>
                </a:lnTo>
                <a:close/>
                <a:moveTo>
                  <a:pt x="260" y="906"/>
                </a:moveTo>
                <a:lnTo>
                  <a:pt x="275" y="877"/>
                </a:lnTo>
                <a:lnTo>
                  <a:pt x="270" y="874"/>
                </a:lnTo>
                <a:lnTo>
                  <a:pt x="253" y="905"/>
                </a:lnTo>
                <a:lnTo>
                  <a:pt x="260" y="906"/>
                </a:lnTo>
                <a:close/>
                <a:moveTo>
                  <a:pt x="228" y="967"/>
                </a:moveTo>
                <a:lnTo>
                  <a:pt x="243" y="937"/>
                </a:lnTo>
                <a:lnTo>
                  <a:pt x="238" y="933"/>
                </a:lnTo>
                <a:lnTo>
                  <a:pt x="223" y="964"/>
                </a:lnTo>
                <a:lnTo>
                  <a:pt x="228" y="967"/>
                </a:lnTo>
                <a:close/>
                <a:moveTo>
                  <a:pt x="196" y="1026"/>
                </a:moveTo>
                <a:lnTo>
                  <a:pt x="213" y="996"/>
                </a:lnTo>
                <a:lnTo>
                  <a:pt x="206" y="994"/>
                </a:lnTo>
                <a:lnTo>
                  <a:pt x="191" y="1023"/>
                </a:lnTo>
                <a:lnTo>
                  <a:pt x="196" y="1026"/>
                </a:lnTo>
                <a:close/>
                <a:moveTo>
                  <a:pt x="165" y="1086"/>
                </a:moveTo>
                <a:lnTo>
                  <a:pt x="181" y="1057"/>
                </a:lnTo>
                <a:lnTo>
                  <a:pt x="174" y="1054"/>
                </a:lnTo>
                <a:lnTo>
                  <a:pt x="159" y="1084"/>
                </a:lnTo>
                <a:lnTo>
                  <a:pt x="165" y="1086"/>
                </a:lnTo>
                <a:close/>
                <a:moveTo>
                  <a:pt x="133" y="1147"/>
                </a:moveTo>
                <a:lnTo>
                  <a:pt x="149" y="1116"/>
                </a:lnTo>
                <a:lnTo>
                  <a:pt x="143" y="1113"/>
                </a:lnTo>
                <a:lnTo>
                  <a:pt x="127" y="1143"/>
                </a:lnTo>
                <a:lnTo>
                  <a:pt x="133" y="1147"/>
                </a:lnTo>
                <a:close/>
                <a:moveTo>
                  <a:pt x="101" y="1206"/>
                </a:moveTo>
                <a:lnTo>
                  <a:pt x="116" y="1175"/>
                </a:lnTo>
                <a:lnTo>
                  <a:pt x="111" y="1174"/>
                </a:lnTo>
                <a:lnTo>
                  <a:pt x="94" y="1203"/>
                </a:lnTo>
                <a:lnTo>
                  <a:pt x="101" y="1206"/>
                </a:lnTo>
                <a:close/>
                <a:moveTo>
                  <a:pt x="69" y="1265"/>
                </a:moveTo>
                <a:lnTo>
                  <a:pt x="86" y="1236"/>
                </a:lnTo>
                <a:lnTo>
                  <a:pt x="79" y="1233"/>
                </a:lnTo>
                <a:lnTo>
                  <a:pt x="64" y="1263"/>
                </a:lnTo>
                <a:lnTo>
                  <a:pt x="69" y="1265"/>
                </a:lnTo>
                <a:close/>
                <a:moveTo>
                  <a:pt x="37" y="1326"/>
                </a:moveTo>
                <a:lnTo>
                  <a:pt x="54" y="1296"/>
                </a:lnTo>
                <a:lnTo>
                  <a:pt x="47" y="1292"/>
                </a:lnTo>
                <a:lnTo>
                  <a:pt x="32" y="1323"/>
                </a:lnTo>
                <a:lnTo>
                  <a:pt x="37" y="1326"/>
                </a:lnTo>
                <a:close/>
                <a:moveTo>
                  <a:pt x="6" y="1385"/>
                </a:moveTo>
                <a:lnTo>
                  <a:pt x="22" y="1355"/>
                </a:lnTo>
                <a:lnTo>
                  <a:pt x="16" y="1352"/>
                </a:lnTo>
                <a:lnTo>
                  <a:pt x="0" y="1382"/>
                </a:lnTo>
                <a:lnTo>
                  <a:pt x="6" y="1385"/>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16" name="Freeform 78">
            <a:extLst>
              <a:ext uri="{FF2B5EF4-FFF2-40B4-BE49-F238E27FC236}">
                <a16:creationId xmlns:a16="http://schemas.microsoft.com/office/drawing/2014/main" id="{5E9FFE62-5F4E-74B1-3ABE-8F9F5A1D7237}"/>
              </a:ext>
            </a:extLst>
          </p:cNvPr>
          <p:cNvSpPr>
            <a:spLocks noEditPoints="1"/>
          </p:cNvSpPr>
          <p:nvPr/>
        </p:nvSpPr>
        <p:spPr bwMode="auto">
          <a:xfrm flipV="1">
            <a:off x="4791081" y="2555226"/>
            <a:ext cx="3073950" cy="1542112"/>
          </a:xfrm>
          <a:custGeom>
            <a:avLst/>
            <a:gdLst>
              <a:gd name="T0" fmla="*/ 1349 w 1349"/>
              <a:gd name="T1" fmla="*/ 7 h 310"/>
              <a:gd name="T2" fmla="*/ 1322 w 1349"/>
              <a:gd name="T3" fmla="*/ 6 h 310"/>
              <a:gd name="T4" fmla="*/ 1258 w 1349"/>
              <a:gd name="T5" fmla="*/ 28 h 310"/>
              <a:gd name="T6" fmla="*/ 1289 w 1349"/>
              <a:gd name="T7" fmla="*/ 14 h 310"/>
              <a:gd name="T8" fmla="*/ 1258 w 1349"/>
              <a:gd name="T9" fmla="*/ 28 h 310"/>
              <a:gd name="T10" fmla="*/ 1224 w 1349"/>
              <a:gd name="T11" fmla="*/ 34 h 310"/>
              <a:gd name="T12" fmla="*/ 1190 w 1349"/>
              <a:gd name="T13" fmla="*/ 36 h 310"/>
              <a:gd name="T14" fmla="*/ 1124 w 1349"/>
              <a:gd name="T15" fmla="*/ 58 h 310"/>
              <a:gd name="T16" fmla="*/ 1156 w 1349"/>
              <a:gd name="T17" fmla="*/ 43 h 310"/>
              <a:gd name="T18" fmla="*/ 1124 w 1349"/>
              <a:gd name="T19" fmla="*/ 58 h 310"/>
              <a:gd name="T20" fmla="*/ 1092 w 1349"/>
              <a:gd name="T21" fmla="*/ 65 h 310"/>
              <a:gd name="T22" fmla="*/ 1058 w 1349"/>
              <a:gd name="T23" fmla="*/ 65 h 310"/>
              <a:gd name="T24" fmla="*/ 992 w 1349"/>
              <a:gd name="T25" fmla="*/ 87 h 310"/>
              <a:gd name="T26" fmla="*/ 1024 w 1349"/>
              <a:gd name="T27" fmla="*/ 73 h 310"/>
              <a:gd name="T28" fmla="*/ 992 w 1349"/>
              <a:gd name="T29" fmla="*/ 87 h 310"/>
              <a:gd name="T30" fmla="*/ 960 w 1349"/>
              <a:gd name="T31" fmla="*/ 95 h 310"/>
              <a:gd name="T32" fmla="*/ 925 w 1349"/>
              <a:gd name="T33" fmla="*/ 95 h 310"/>
              <a:gd name="T34" fmla="*/ 860 w 1349"/>
              <a:gd name="T35" fmla="*/ 117 h 310"/>
              <a:gd name="T36" fmla="*/ 892 w 1349"/>
              <a:gd name="T37" fmla="*/ 102 h 310"/>
              <a:gd name="T38" fmla="*/ 860 w 1349"/>
              <a:gd name="T39" fmla="*/ 117 h 310"/>
              <a:gd name="T40" fmla="*/ 828 w 1349"/>
              <a:gd name="T41" fmla="*/ 124 h 310"/>
              <a:gd name="T42" fmla="*/ 793 w 1349"/>
              <a:gd name="T43" fmla="*/ 126 h 310"/>
              <a:gd name="T44" fmla="*/ 728 w 1349"/>
              <a:gd name="T45" fmla="*/ 146 h 310"/>
              <a:gd name="T46" fmla="*/ 760 w 1349"/>
              <a:gd name="T47" fmla="*/ 133 h 310"/>
              <a:gd name="T48" fmla="*/ 728 w 1349"/>
              <a:gd name="T49" fmla="*/ 146 h 310"/>
              <a:gd name="T50" fmla="*/ 696 w 1349"/>
              <a:gd name="T51" fmla="*/ 155 h 310"/>
              <a:gd name="T52" fmla="*/ 661 w 1349"/>
              <a:gd name="T53" fmla="*/ 155 h 310"/>
              <a:gd name="T54" fmla="*/ 596 w 1349"/>
              <a:gd name="T55" fmla="*/ 177 h 310"/>
              <a:gd name="T56" fmla="*/ 628 w 1349"/>
              <a:gd name="T57" fmla="*/ 161 h 310"/>
              <a:gd name="T58" fmla="*/ 596 w 1349"/>
              <a:gd name="T59" fmla="*/ 177 h 310"/>
              <a:gd name="T60" fmla="*/ 564 w 1349"/>
              <a:gd name="T61" fmla="*/ 183 h 310"/>
              <a:gd name="T62" fmla="*/ 528 w 1349"/>
              <a:gd name="T63" fmla="*/ 185 h 310"/>
              <a:gd name="T64" fmla="*/ 464 w 1349"/>
              <a:gd name="T65" fmla="*/ 205 h 310"/>
              <a:gd name="T66" fmla="*/ 496 w 1349"/>
              <a:gd name="T67" fmla="*/ 192 h 310"/>
              <a:gd name="T68" fmla="*/ 464 w 1349"/>
              <a:gd name="T69" fmla="*/ 205 h 310"/>
              <a:gd name="T70" fmla="*/ 432 w 1349"/>
              <a:gd name="T71" fmla="*/ 214 h 310"/>
              <a:gd name="T72" fmla="*/ 396 w 1349"/>
              <a:gd name="T73" fmla="*/ 214 h 310"/>
              <a:gd name="T74" fmla="*/ 332 w 1349"/>
              <a:gd name="T75" fmla="*/ 236 h 310"/>
              <a:gd name="T76" fmla="*/ 364 w 1349"/>
              <a:gd name="T77" fmla="*/ 222 h 310"/>
              <a:gd name="T78" fmla="*/ 332 w 1349"/>
              <a:gd name="T79" fmla="*/ 236 h 310"/>
              <a:gd name="T80" fmla="*/ 300 w 1349"/>
              <a:gd name="T81" fmla="*/ 243 h 310"/>
              <a:gd name="T82" fmla="*/ 264 w 1349"/>
              <a:gd name="T83" fmla="*/ 244 h 310"/>
              <a:gd name="T84" fmla="*/ 200 w 1349"/>
              <a:gd name="T85" fmla="*/ 265 h 310"/>
              <a:gd name="T86" fmla="*/ 232 w 1349"/>
              <a:gd name="T87" fmla="*/ 251 h 310"/>
              <a:gd name="T88" fmla="*/ 200 w 1349"/>
              <a:gd name="T89" fmla="*/ 265 h 310"/>
              <a:gd name="T90" fmla="*/ 168 w 1349"/>
              <a:gd name="T91" fmla="*/ 273 h 310"/>
              <a:gd name="T92" fmla="*/ 132 w 1349"/>
              <a:gd name="T93" fmla="*/ 273 h 310"/>
              <a:gd name="T94" fmla="*/ 68 w 1349"/>
              <a:gd name="T95" fmla="*/ 295 h 310"/>
              <a:gd name="T96" fmla="*/ 100 w 1349"/>
              <a:gd name="T97" fmla="*/ 282 h 310"/>
              <a:gd name="T98" fmla="*/ 68 w 1349"/>
              <a:gd name="T99" fmla="*/ 295 h 310"/>
              <a:gd name="T100" fmla="*/ 36 w 1349"/>
              <a:gd name="T101" fmla="*/ 302 h 310"/>
              <a:gd name="T102" fmla="*/ 0 w 1349"/>
              <a:gd name="T103" fmla="*/ 304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49" h="310">
                <a:moveTo>
                  <a:pt x="1324" y="12"/>
                </a:moveTo>
                <a:lnTo>
                  <a:pt x="1349" y="7"/>
                </a:lnTo>
                <a:lnTo>
                  <a:pt x="1348" y="0"/>
                </a:lnTo>
                <a:lnTo>
                  <a:pt x="1322" y="6"/>
                </a:lnTo>
                <a:lnTo>
                  <a:pt x="1324" y="12"/>
                </a:lnTo>
                <a:close/>
                <a:moveTo>
                  <a:pt x="1258" y="28"/>
                </a:moveTo>
                <a:lnTo>
                  <a:pt x="1290" y="21"/>
                </a:lnTo>
                <a:lnTo>
                  <a:pt x="1289" y="14"/>
                </a:lnTo>
                <a:lnTo>
                  <a:pt x="1256" y="21"/>
                </a:lnTo>
                <a:lnTo>
                  <a:pt x="1258" y="28"/>
                </a:lnTo>
                <a:close/>
                <a:moveTo>
                  <a:pt x="1190" y="43"/>
                </a:moveTo>
                <a:lnTo>
                  <a:pt x="1224" y="34"/>
                </a:lnTo>
                <a:lnTo>
                  <a:pt x="1222" y="28"/>
                </a:lnTo>
                <a:lnTo>
                  <a:pt x="1190" y="36"/>
                </a:lnTo>
                <a:lnTo>
                  <a:pt x="1190" y="43"/>
                </a:lnTo>
                <a:close/>
                <a:moveTo>
                  <a:pt x="1124" y="58"/>
                </a:moveTo>
                <a:lnTo>
                  <a:pt x="1158" y="50"/>
                </a:lnTo>
                <a:lnTo>
                  <a:pt x="1156" y="43"/>
                </a:lnTo>
                <a:lnTo>
                  <a:pt x="1124" y="51"/>
                </a:lnTo>
                <a:lnTo>
                  <a:pt x="1124" y="58"/>
                </a:lnTo>
                <a:close/>
                <a:moveTo>
                  <a:pt x="1058" y="72"/>
                </a:moveTo>
                <a:lnTo>
                  <a:pt x="1092" y="65"/>
                </a:lnTo>
                <a:lnTo>
                  <a:pt x="1090" y="58"/>
                </a:lnTo>
                <a:lnTo>
                  <a:pt x="1058" y="65"/>
                </a:lnTo>
                <a:lnTo>
                  <a:pt x="1058" y="72"/>
                </a:lnTo>
                <a:close/>
                <a:moveTo>
                  <a:pt x="992" y="87"/>
                </a:moveTo>
                <a:lnTo>
                  <a:pt x="1026" y="80"/>
                </a:lnTo>
                <a:lnTo>
                  <a:pt x="1024" y="73"/>
                </a:lnTo>
                <a:lnTo>
                  <a:pt x="992" y="80"/>
                </a:lnTo>
                <a:lnTo>
                  <a:pt x="992" y="87"/>
                </a:lnTo>
                <a:close/>
                <a:moveTo>
                  <a:pt x="926" y="102"/>
                </a:moveTo>
                <a:lnTo>
                  <a:pt x="960" y="95"/>
                </a:lnTo>
                <a:lnTo>
                  <a:pt x="958" y="89"/>
                </a:lnTo>
                <a:lnTo>
                  <a:pt x="925" y="95"/>
                </a:lnTo>
                <a:lnTo>
                  <a:pt x="926" y="102"/>
                </a:lnTo>
                <a:close/>
                <a:moveTo>
                  <a:pt x="860" y="117"/>
                </a:moveTo>
                <a:lnTo>
                  <a:pt x="894" y="109"/>
                </a:lnTo>
                <a:lnTo>
                  <a:pt x="892" y="102"/>
                </a:lnTo>
                <a:lnTo>
                  <a:pt x="859" y="111"/>
                </a:lnTo>
                <a:lnTo>
                  <a:pt x="860" y="117"/>
                </a:lnTo>
                <a:close/>
                <a:moveTo>
                  <a:pt x="794" y="131"/>
                </a:moveTo>
                <a:lnTo>
                  <a:pt x="828" y="124"/>
                </a:lnTo>
                <a:lnTo>
                  <a:pt x="826" y="117"/>
                </a:lnTo>
                <a:lnTo>
                  <a:pt x="793" y="126"/>
                </a:lnTo>
                <a:lnTo>
                  <a:pt x="794" y="131"/>
                </a:lnTo>
                <a:close/>
                <a:moveTo>
                  <a:pt x="728" y="146"/>
                </a:moveTo>
                <a:lnTo>
                  <a:pt x="762" y="139"/>
                </a:lnTo>
                <a:lnTo>
                  <a:pt x="760" y="133"/>
                </a:lnTo>
                <a:lnTo>
                  <a:pt x="727" y="139"/>
                </a:lnTo>
                <a:lnTo>
                  <a:pt x="728" y="146"/>
                </a:lnTo>
                <a:close/>
                <a:moveTo>
                  <a:pt x="662" y="161"/>
                </a:moveTo>
                <a:lnTo>
                  <a:pt x="696" y="155"/>
                </a:lnTo>
                <a:lnTo>
                  <a:pt x="694" y="148"/>
                </a:lnTo>
                <a:lnTo>
                  <a:pt x="661" y="155"/>
                </a:lnTo>
                <a:lnTo>
                  <a:pt x="662" y="161"/>
                </a:lnTo>
                <a:close/>
                <a:moveTo>
                  <a:pt x="596" y="177"/>
                </a:moveTo>
                <a:lnTo>
                  <a:pt x="630" y="168"/>
                </a:lnTo>
                <a:lnTo>
                  <a:pt x="628" y="161"/>
                </a:lnTo>
                <a:lnTo>
                  <a:pt x="594" y="170"/>
                </a:lnTo>
                <a:lnTo>
                  <a:pt x="596" y="177"/>
                </a:lnTo>
                <a:close/>
                <a:moveTo>
                  <a:pt x="530" y="192"/>
                </a:moveTo>
                <a:lnTo>
                  <a:pt x="564" y="183"/>
                </a:lnTo>
                <a:lnTo>
                  <a:pt x="562" y="177"/>
                </a:lnTo>
                <a:lnTo>
                  <a:pt x="528" y="185"/>
                </a:lnTo>
                <a:lnTo>
                  <a:pt x="530" y="192"/>
                </a:lnTo>
                <a:close/>
                <a:moveTo>
                  <a:pt x="464" y="205"/>
                </a:moveTo>
                <a:lnTo>
                  <a:pt x="498" y="199"/>
                </a:lnTo>
                <a:lnTo>
                  <a:pt x="496" y="192"/>
                </a:lnTo>
                <a:lnTo>
                  <a:pt x="462" y="199"/>
                </a:lnTo>
                <a:lnTo>
                  <a:pt x="464" y="205"/>
                </a:lnTo>
                <a:close/>
                <a:moveTo>
                  <a:pt x="398" y="221"/>
                </a:moveTo>
                <a:lnTo>
                  <a:pt x="432" y="214"/>
                </a:lnTo>
                <a:lnTo>
                  <a:pt x="430" y="207"/>
                </a:lnTo>
                <a:lnTo>
                  <a:pt x="396" y="214"/>
                </a:lnTo>
                <a:lnTo>
                  <a:pt x="398" y="221"/>
                </a:lnTo>
                <a:close/>
                <a:moveTo>
                  <a:pt x="332" y="236"/>
                </a:moveTo>
                <a:lnTo>
                  <a:pt x="366" y="229"/>
                </a:lnTo>
                <a:lnTo>
                  <a:pt x="364" y="222"/>
                </a:lnTo>
                <a:lnTo>
                  <a:pt x="330" y="229"/>
                </a:lnTo>
                <a:lnTo>
                  <a:pt x="332" y="236"/>
                </a:lnTo>
                <a:close/>
                <a:moveTo>
                  <a:pt x="266" y="251"/>
                </a:moveTo>
                <a:lnTo>
                  <a:pt x="300" y="243"/>
                </a:lnTo>
                <a:lnTo>
                  <a:pt x="298" y="236"/>
                </a:lnTo>
                <a:lnTo>
                  <a:pt x="264" y="244"/>
                </a:lnTo>
                <a:lnTo>
                  <a:pt x="266" y="251"/>
                </a:lnTo>
                <a:close/>
                <a:moveTo>
                  <a:pt x="200" y="265"/>
                </a:moveTo>
                <a:lnTo>
                  <a:pt x="234" y="258"/>
                </a:lnTo>
                <a:lnTo>
                  <a:pt x="232" y="251"/>
                </a:lnTo>
                <a:lnTo>
                  <a:pt x="198" y="260"/>
                </a:lnTo>
                <a:lnTo>
                  <a:pt x="200" y="265"/>
                </a:lnTo>
                <a:close/>
                <a:moveTo>
                  <a:pt x="134" y="280"/>
                </a:moveTo>
                <a:lnTo>
                  <a:pt x="168" y="273"/>
                </a:lnTo>
                <a:lnTo>
                  <a:pt x="166" y="266"/>
                </a:lnTo>
                <a:lnTo>
                  <a:pt x="132" y="273"/>
                </a:lnTo>
                <a:lnTo>
                  <a:pt x="134" y="280"/>
                </a:lnTo>
                <a:close/>
                <a:moveTo>
                  <a:pt x="68" y="295"/>
                </a:moveTo>
                <a:lnTo>
                  <a:pt x="102" y="288"/>
                </a:lnTo>
                <a:lnTo>
                  <a:pt x="100" y="282"/>
                </a:lnTo>
                <a:lnTo>
                  <a:pt x="66" y="288"/>
                </a:lnTo>
                <a:lnTo>
                  <a:pt x="68" y="295"/>
                </a:lnTo>
                <a:close/>
                <a:moveTo>
                  <a:pt x="2" y="310"/>
                </a:moveTo>
                <a:lnTo>
                  <a:pt x="36" y="302"/>
                </a:lnTo>
                <a:lnTo>
                  <a:pt x="34" y="295"/>
                </a:lnTo>
                <a:lnTo>
                  <a:pt x="0" y="304"/>
                </a:lnTo>
                <a:lnTo>
                  <a:pt x="2" y="310"/>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17" name="Ovale 16">
            <a:extLst>
              <a:ext uri="{FF2B5EF4-FFF2-40B4-BE49-F238E27FC236}">
                <a16:creationId xmlns:a16="http://schemas.microsoft.com/office/drawing/2014/main" id="{6C2C2238-010B-0F08-6666-BDD4312A3804}"/>
              </a:ext>
            </a:extLst>
          </p:cNvPr>
          <p:cNvSpPr/>
          <p:nvPr/>
        </p:nvSpPr>
        <p:spPr>
          <a:xfrm>
            <a:off x="4613101" y="2393972"/>
            <a:ext cx="170043" cy="161254"/>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Titillium Web" panose="00000500000000000000" pitchFamily="2" charset="0"/>
            </a:endParaRPr>
          </a:p>
        </p:txBody>
      </p:sp>
      <p:pic>
        <p:nvPicPr>
          <p:cNvPr id="18" name="Immagine 17">
            <a:extLst>
              <a:ext uri="{FF2B5EF4-FFF2-40B4-BE49-F238E27FC236}">
                <a16:creationId xmlns:a16="http://schemas.microsoft.com/office/drawing/2014/main" id="{493002B8-7683-13BB-7005-8A5A14C2AE17}"/>
              </a:ext>
            </a:extLst>
          </p:cNvPr>
          <p:cNvPicPr>
            <a:picLocks/>
          </p:cNvPicPr>
          <p:nvPr/>
        </p:nvPicPr>
        <p:blipFill>
          <a:blip r:embed="rId3" cstate="hqprint">
            <a:extLst>
              <a:ext uri="{28A0092B-C50C-407E-A947-70E740481C1C}">
                <a14:useLocalDpi xmlns:a14="http://schemas.microsoft.com/office/drawing/2010/main" val="0"/>
              </a:ext>
            </a:extLst>
          </a:blip>
          <a:stretch>
            <a:fillRect/>
          </a:stretch>
        </p:blipFill>
        <p:spPr>
          <a:xfrm>
            <a:off x="6894090" y="1365506"/>
            <a:ext cx="2772000" cy="2772000"/>
          </a:xfrm>
          <a:prstGeom prst="ellipse">
            <a:avLst/>
          </a:prstGeom>
          <a:ln>
            <a:solidFill>
              <a:schemeClr val="accent4">
                <a:lumMod val="75000"/>
              </a:schemeClr>
            </a:solidFill>
          </a:ln>
        </p:spPr>
      </p:pic>
      <p:pic>
        <p:nvPicPr>
          <p:cNvPr id="19" name="Immagine 18">
            <a:extLst>
              <a:ext uri="{FF2B5EF4-FFF2-40B4-BE49-F238E27FC236}">
                <a16:creationId xmlns:a16="http://schemas.microsoft.com/office/drawing/2014/main" id="{3DAD9ABC-074B-EF0A-A12A-1AE2EBE4C7D2}"/>
              </a:ext>
            </a:extLst>
          </p:cNvPr>
          <p:cNvPicPr/>
          <p:nvPr/>
        </p:nvPicPr>
        <p:blipFill>
          <a:blip r:embed="rId4"/>
          <a:stretch>
            <a:fillRect/>
          </a:stretch>
        </p:blipFill>
        <p:spPr>
          <a:xfrm>
            <a:off x="9979892" y="1396898"/>
            <a:ext cx="2772000" cy="2772000"/>
          </a:xfrm>
          <a:prstGeom prst="ellipse">
            <a:avLst/>
          </a:prstGeom>
          <a:ln>
            <a:solidFill>
              <a:schemeClr val="accent4">
                <a:lumMod val="75000"/>
              </a:schemeClr>
            </a:solidFill>
          </a:ln>
        </p:spPr>
      </p:pic>
      <p:grpSp>
        <p:nvGrpSpPr>
          <p:cNvPr id="20" name="Gruppo 19">
            <a:extLst>
              <a:ext uri="{FF2B5EF4-FFF2-40B4-BE49-F238E27FC236}">
                <a16:creationId xmlns:a16="http://schemas.microsoft.com/office/drawing/2014/main" id="{72D1DFE6-1604-D443-F8EE-86A4296B3E1E}"/>
              </a:ext>
            </a:extLst>
          </p:cNvPr>
          <p:cNvGrpSpPr/>
          <p:nvPr/>
        </p:nvGrpSpPr>
        <p:grpSpPr>
          <a:xfrm>
            <a:off x="8011081" y="4230418"/>
            <a:ext cx="3716338" cy="338554"/>
            <a:chOff x="4654067" y="4345092"/>
            <a:chExt cx="3716338" cy="338554"/>
          </a:xfrm>
        </p:grpSpPr>
        <p:sp>
          <p:nvSpPr>
            <p:cNvPr id="22" name="Rectangle 13">
              <a:extLst>
                <a:ext uri="{FF2B5EF4-FFF2-40B4-BE49-F238E27FC236}">
                  <a16:creationId xmlns:a16="http://schemas.microsoft.com/office/drawing/2014/main" id="{E449C75F-2E0E-CA57-D4CD-8B1B69995A6B}"/>
                </a:ext>
              </a:extLst>
            </p:cNvPr>
            <p:cNvSpPr>
              <a:spLocks noChangeArrowheads="1"/>
            </p:cNvSpPr>
            <p:nvPr/>
          </p:nvSpPr>
          <p:spPr bwMode="auto">
            <a:xfrm>
              <a:off x="4654067" y="4381392"/>
              <a:ext cx="3716338" cy="287338"/>
            </a:xfrm>
            <a:prstGeom prst="rect">
              <a:avLst/>
            </a:prstGeom>
            <a:solidFill>
              <a:srgbClr val="C8A6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23" name="CasellaDiTesto 22">
              <a:extLst>
                <a:ext uri="{FF2B5EF4-FFF2-40B4-BE49-F238E27FC236}">
                  <a16:creationId xmlns:a16="http://schemas.microsoft.com/office/drawing/2014/main" id="{2A7FE8F9-B56F-1E55-19B2-D733D4408B86}"/>
                </a:ext>
              </a:extLst>
            </p:cNvPr>
            <p:cNvSpPr txBox="1"/>
            <p:nvPr/>
          </p:nvSpPr>
          <p:spPr>
            <a:xfrm>
              <a:off x="4940500" y="4345092"/>
              <a:ext cx="2887100" cy="338554"/>
            </a:xfrm>
            <a:prstGeom prst="rect">
              <a:avLst/>
            </a:prstGeom>
            <a:noFill/>
          </p:spPr>
          <p:txBody>
            <a:bodyPr wrap="square">
              <a:spAutoFit/>
            </a:bodyPr>
            <a:lstStyle/>
            <a:p>
              <a:pPr algn="ctr"/>
              <a:r>
                <a:rPr lang="it-IT" sz="1600" b="1">
                  <a:latin typeface="Titillium Web" panose="00000500000000000000" pitchFamily="2" charset="0"/>
                </a:rPr>
                <a:t>Stazione ferroviaria Bovisa</a:t>
              </a:r>
            </a:p>
          </p:txBody>
        </p:sp>
      </p:grpSp>
      <p:sp>
        <p:nvSpPr>
          <p:cNvPr id="2" name="Freeform 68">
            <a:extLst>
              <a:ext uri="{FF2B5EF4-FFF2-40B4-BE49-F238E27FC236}">
                <a16:creationId xmlns:a16="http://schemas.microsoft.com/office/drawing/2014/main" id="{BFB553D8-C7E9-01A2-95E2-F2FAF55AA1BC}"/>
              </a:ext>
            </a:extLst>
          </p:cNvPr>
          <p:cNvSpPr>
            <a:spLocks/>
          </p:cNvSpPr>
          <p:nvPr/>
        </p:nvSpPr>
        <p:spPr bwMode="auto">
          <a:xfrm>
            <a:off x="1558015" y="8210744"/>
            <a:ext cx="12801600" cy="0"/>
          </a:xfrm>
          <a:custGeom>
            <a:avLst/>
            <a:gdLst>
              <a:gd name="T0" fmla="*/ 8064 w 8064"/>
              <a:gd name="T1" fmla="*/ 1688 w 8064"/>
              <a:gd name="T2" fmla="*/ 0 w 8064"/>
              <a:gd name="T3" fmla="*/ 8064 w 8064"/>
            </a:gdLst>
            <a:ahLst/>
            <a:cxnLst>
              <a:cxn ang="0">
                <a:pos x="T0" y="0"/>
              </a:cxn>
              <a:cxn ang="0">
                <a:pos x="T1" y="0"/>
              </a:cxn>
              <a:cxn ang="0">
                <a:pos x="T2" y="0"/>
              </a:cxn>
              <a:cxn ang="0">
                <a:pos x="T3" y="0"/>
              </a:cxn>
            </a:cxnLst>
            <a:rect l="0" t="0" r="r" b="b"/>
            <a:pathLst>
              <a:path w="8064">
                <a:moveTo>
                  <a:pt x="8064" y="0"/>
                </a:moveTo>
                <a:lnTo>
                  <a:pt x="1688" y="0"/>
                </a:lnTo>
                <a:lnTo>
                  <a:pt x="0" y="0"/>
                </a:lnTo>
                <a:lnTo>
                  <a:pt x="8064" y="0"/>
                </a:lnTo>
                <a:close/>
              </a:path>
            </a:pathLst>
          </a:custGeom>
          <a:solidFill>
            <a:srgbClr val="D4B9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t-IT" sz="2400">
              <a:latin typeface="Titillium Web" panose="00000500000000000000" pitchFamily="2" charset="0"/>
            </a:endParaRPr>
          </a:p>
        </p:txBody>
      </p:sp>
      <p:sp>
        <p:nvSpPr>
          <p:cNvPr id="3" name="Freeform 69">
            <a:extLst>
              <a:ext uri="{FF2B5EF4-FFF2-40B4-BE49-F238E27FC236}">
                <a16:creationId xmlns:a16="http://schemas.microsoft.com/office/drawing/2014/main" id="{602BD541-F36A-3A98-574A-3EEF898CAB4D}"/>
              </a:ext>
            </a:extLst>
          </p:cNvPr>
          <p:cNvSpPr>
            <a:spLocks/>
          </p:cNvSpPr>
          <p:nvPr/>
        </p:nvSpPr>
        <p:spPr bwMode="auto">
          <a:xfrm>
            <a:off x="1558015" y="8210744"/>
            <a:ext cx="12801600" cy="0"/>
          </a:xfrm>
          <a:custGeom>
            <a:avLst/>
            <a:gdLst>
              <a:gd name="T0" fmla="*/ 8064 w 8064"/>
              <a:gd name="T1" fmla="*/ 1688 w 8064"/>
              <a:gd name="T2" fmla="*/ 0 w 8064"/>
              <a:gd name="T3" fmla="*/ 8064 w 8064"/>
            </a:gdLst>
            <a:ahLst/>
            <a:cxnLst>
              <a:cxn ang="0">
                <a:pos x="T0" y="0"/>
              </a:cxn>
              <a:cxn ang="0">
                <a:pos x="T1" y="0"/>
              </a:cxn>
              <a:cxn ang="0">
                <a:pos x="T2" y="0"/>
              </a:cxn>
              <a:cxn ang="0">
                <a:pos x="T3" y="0"/>
              </a:cxn>
            </a:cxnLst>
            <a:rect l="0" t="0" r="r" b="b"/>
            <a:pathLst>
              <a:path w="8064">
                <a:moveTo>
                  <a:pt x="8064" y="0"/>
                </a:moveTo>
                <a:lnTo>
                  <a:pt x="1688" y="0"/>
                </a:lnTo>
                <a:lnTo>
                  <a:pt x="0" y="0"/>
                </a:lnTo>
                <a:lnTo>
                  <a:pt x="80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t-IT" sz="2400">
              <a:latin typeface="Titillium Web" panose="00000500000000000000" pitchFamily="2" charset="0"/>
            </a:endParaRPr>
          </a:p>
        </p:txBody>
      </p:sp>
      <p:sp>
        <p:nvSpPr>
          <p:cNvPr id="4" name="Rettangolo 3">
            <a:extLst>
              <a:ext uri="{FF2B5EF4-FFF2-40B4-BE49-F238E27FC236}">
                <a16:creationId xmlns:a16="http://schemas.microsoft.com/office/drawing/2014/main" id="{FDC143CF-3A8F-1693-A43A-B34A334D7ED4}"/>
              </a:ext>
            </a:extLst>
          </p:cNvPr>
          <p:cNvSpPr/>
          <p:nvPr/>
        </p:nvSpPr>
        <p:spPr>
          <a:xfrm>
            <a:off x="3054338" y="7731138"/>
            <a:ext cx="2700000" cy="612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5" name="TextBox 43">
            <a:extLst>
              <a:ext uri="{FF2B5EF4-FFF2-40B4-BE49-F238E27FC236}">
                <a16:creationId xmlns:a16="http://schemas.microsoft.com/office/drawing/2014/main" id="{30DB026D-5370-F7AA-709E-894AE8F864B3}"/>
              </a:ext>
            </a:extLst>
          </p:cNvPr>
          <p:cNvSpPr txBox="1"/>
          <p:nvPr/>
        </p:nvSpPr>
        <p:spPr>
          <a:xfrm>
            <a:off x="3149967" y="7875795"/>
            <a:ext cx="2526364"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ATTUATORI DI II LIVELLO</a:t>
            </a:r>
          </a:p>
        </p:txBody>
      </p:sp>
      <p:sp>
        <p:nvSpPr>
          <p:cNvPr id="6" name="Rettangolo 5">
            <a:extLst>
              <a:ext uri="{FF2B5EF4-FFF2-40B4-BE49-F238E27FC236}">
                <a16:creationId xmlns:a16="http://schemas.microsoft.com/office/drawing/2014/main" id="{B53B987A-5BA0-D09D-AD02-892626742A70}"/>
              </a:ext>
            </a:extLst>
          </p:cNvPr>
          <p:cNvSpPr/>
          <p:nvPr/>
        </p:nvSpPr>
        <p:spPr>
          <a:xfrm>
            <a:off x="3070685" y="5472383"/>
            <a:ext cx="2700000" cy="1363824"/>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7" name="TextBox 43">
            <a:extLst>
              <a:ext uri="{FF2B5EF4-FFF2-40B4-BE49-F238E27FC236}">
                <a16:creationId xmlns:a16="http://schemas.microsoft.com/office/drawing/2014/main" id="{A64FE416-6890-1F1F-BE5D-6BC3271E1FAD}"/>
              </a:ext>
            </a:extLst>
          </p:cNvPr>
          <p:cNvSpPr txBox="1"/>
          <p:nvPr/>
        </p:nvSpPr>
        <p:spPr>
          <a:xfrm>
            <a:off x="3231100" y="5882955"/>
            <a:ext cx="2431493" cy="749547"/>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DESCRIZIONE DELL’INTERVENTO</a:t>
            </a:r>
          </a:p>
        </p:txBody>
      </p:sp>
      <p:sp>
        <p:nvSpPr>
          <p:cNvPr id="9" name="Rettangolo 8">
            <a:extLst>
              <a:ext uri="{FF2B5EF4-FFF2-40B4-BE49-F238E27FC236}">
                <a16:creationId xmlns:a16="http://schemas.microsoft.com/office/drawing/2014/main" id="{F99B5A08-81D3-2799-FE9F-893A7D35E888}"/>
              </a:ext>
            </a:extLst>
          </p:cNvPr>
          <p:cNvSpPr/>
          <p:nvPr/>
        </p:nvSpPr>
        <p:spPr>
          <a:xfrm>
            <a:off x="3060784" y="6955931"/>
            <a:ext cx="2700000" cy="612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10" name="TextBox 43">
            <a:extLst>
              <a:ext uri="{FF2B5EF4-FFF2-40B4-BE49-F238E27FC236}">
                <a16:creationId xmlns:a16="http://schemas.microsoft.com/office/drawing/2014/main" id="{14536194-22BB-CCF6-3E8B-8C5E0F2E6ACC}"/>
              </a:ext>
            </a:extLst>
          </p:cNvPr>
          <p:cNvSpPr txBox="1"/>
          <p:nvPr/>
        </p:nvSpPr>
        <p:spPr>
          <a:xfrm>
            <a:off x="3244838" y="7148612"/>
            <a:ext cx="2431493"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VALORI ECONOMICI</a:t>
            </a:r>
          </a:p>
        </p:txBody>
      </p:sp>
      <p:sp>
        <p:nvSpPr>
          <p:cNvPr id="12" name="Rettangolo 46">
            <a:extLst>
              <a:ext uri="{FF2B5EF4-FFF2-40B4-BE49-F238E27FC236}">
                <a16:creationId xmlns:a16="http://schemas.microsoft.com/office/drawing/2014/main" id="{E0AFEA52-4337-A4AC-6B09-7426878FDB23}"/>
              </a:ext>
            </a:extLst>
          </p:cNvPr>
          <p:cNvSpPr/>
          <p:nvPr/>
        </p:nvSpPr>
        <p:spPr>
          <a:xfrm>
            <a:off x="5869949" y="6979636"/>
            <a:ext cx="9024598"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just" defTabSz="640080">
              <a:buFont typeface="Wingdings" panose="05000000000000000000" pitchFamily="2" charset="2"/>
              <a:buChar char="q"/>
              <a:defRPr/>
            </a:pPr>
            <a:r>
              <a:rPr lang="it-IT" sz="2000" b="1">
                <a:solidFill>
                  <a:schemeClr val="tx1"/>
                </a:solidFill>
                <a:latin typeface="Titillium Web" panose="00000500000000000000" pitchFamily="2" charset="0"/>
              </a:rPr>
              <a:t>Valore finanziato: </a:t>
            </a:r>
            <a:r>
              <a:rPr lang="en-US" sz="2000">
                <a:solidFill>
                  <a:srgbClr val="000000"/>
                </a:solidFill>
                <a:latin typeface="Titillium Web" panose="00000500000000000000" pitchFamily="2" charset="0"/>
              </a:rPr>
              <a:t>5.995.897,20 €</a:t>
            </a:r>
            <a:r>
              <a:rPr lang="en-US" sz="2000">
                <a:latin typeface="Titillium Web" panose="00000500000000000000" pitchFamily="2" charset="0"/>
              </a:rPr>
              <a:t> </a:t>
            </a:r>
            <a:endParaRPr lang="it-IT" sz="2000">
              <a:solidFill>
                <a:schemeClr val="tx1"/>
              </a:solidFill>
              <a:latin typeface="Titillium Web" panose="00000500000000000000" pitchFamily="2" charset="0"/>
            </a:endParaRPr>
          </a:p>
        </p:txBody>
      </p:sp>
      <p:sp>
        <p:nvSpPr>
          <p:cNvPr id="21" name="Rettangolo 46">
            <a:extLst>
              <a:ext uri="{FF2B5EF4-FFF2-40B4-BE49-F238E27FC236}">
                <a16:creationId xmlns:a16="http://schemas.microsoft.com/office/drawing/2014/main" id="{40FD14FC-B3FF-1861-487D-CAE80F236D90}"/>
              </a:ext>
            </a:extLst>
          </p:cNvPr>
          <p:cNvSpPr/>
          <p:nvPr/>
        </p:nvSpPr>
        <p:spPr>
          <a:xfrm>
            <a:off x="5890210" y="5471368"/>
            <a:ext cx="9004337" cy="1344261"/>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1900">
                <a:solidFill>
                  <a:schemeClr val="tx1"/>
                </a:solidFill>
                <a:latin typeface="Titillium Web" panose="00000500000000000000" pitchFamily="2" charset="0"/>
              </a:rPr>
              <a:t>Riqualificazione di nodi di interscambio intermodali e miglioramento dell’accessibilità di stazioni della Metro linee 1 e 2, in collaborazione con ATM, RFI e Ferrovie Nord per agevolare l’interconnessione tra l’area periferica ed il resto della città incentivando l’uso di treni e metro anche da parte delle fasce più vulnerabili della popolazione.</a:t>
            </a:r>
            <a:endParaRPr lang="en-US" sz="1900" b="1">
              <a:solidFill>
                <a:schemeClr val="tx1"/>
              </a:solidFill>
              <a:highlight>
                <a:srgbClr val="FFFF00"/>
              </a:highlight>
              <a:latin typeface="Titillium Web" panose="00000500000000000000" pitchFamily="2" charset="0"/>
            </a:endParaRPr>
          </a:p>
        </p:txBody>
      </p:sp>
      <p:sp>
        <p:nvSpPr>
          <p:cNvPr id="28" name="Rettangolo 46">
            <a:extLst>
              <a:ext uri="{FF2B5EF4-FFF2-40B4-BE49-F238E27FC236}">
                <a16:creationId xmlns:a16="http://schemas.microsoft.com/office/drawing/2014/main" id="{51528F75-10C7-8F15-055B-CF998DD4B2EE}"/>
              </a:ext>
            </a:extLst>
          </p:cNvPr>
          <p:cNvSpPr/>
          <p:nvPr/>
        </p:nvSpPr>
        <p:spPr>
          <a:xfrm>
            <a:off x="5880505" y="8472377"/>
            <a:ext cx="2700000"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2000" b="1" err="1">
                <a:solidFill>
                  <a:schemeClr val="tx1"/>
                </a:solidFill>
                <a:latin typeface="Titillium Web" panose="00000500000000000000" pitchFamily="2" charset="0"/>
              </a:rPr>
              <a:t>Prog</a:t>
            </a:r>
            <a:r>
              <a:rPr lang="it-IT" sz="2000" b="1">
                <a:solidFill>
                  <a:schemeClr val="tx1"/>
                </a:solidFill>
                <a:latin typeface="Titillium Web" panose="00000500000000000000" pitchFamily="2" charset="0"/>
              </a:rPr>
              <a:t>. post agg. (AIC – AQ)</a:t>
            </a:r>
          </a:p>
        </p:txBody>
      </p:sp>
      <p:sp>
        <p:nvSpPr>
          <p:cNvPr id="43" name="Rettangolo 46">
            <a:extLst>
              <a:ext uri="{FF2B5EF4-FFF2-40B4-BE49-F238E27FC236}">
                <a16:creationId xmlns:a16="http://schemas.microsoft.com/office/drawing/2014/main" id="{03E021EB-DDCA-DA3F-4807-AFFDD269DB47}"/>
              </a:ext>
            </a:extLst>
          </p:cNvPr>
          <p:cNvSpPr/>
          <p:nvPr/>
        </p:nvSpPr>
        <p:spPr>
          <a:xfrm>
            <a:off x="5869949" y="7729034"/>
            <a:ext cx="9024598"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2000" b="1">
                <a:solidFill>
                  <a:schemeClr val="tx1"/>
                </a:solidFill>
                <a:latin typeface="Titillium Web" panose="00000500000000000000" pitchFamily="2" charset="0"/>
              </a:rPr>
              <a:t>Ferrovie Nord</a:t>
            </a:r>
            <a:endParaRPr lang="en-US" sz="2000" b="1">
              <a:solidFill>
                <a:schemeClr val="tx1"/>
              </a:solidFill>
              <a:latin typeface="Titillium Web" panose="00000500000000000000" pitchFamily="2" charset="0"/>
            </a:endParaRPr>
          </a:p>
        </p:txBody>
      </p:sp>
      <p:pic>
        <p:nvPicPr>
          <p:cNvPr id="44" name="Immagine 43" descr="Immagine che contiene clipart, Elementi grafici, cartone animato, design&#10;&#10;Descrizione generata automaticamente">
            <a:extLst>
              <a:ext uri="{FF2B5EF4-FFF2-40B4-BE49-F238E27FC236}">
                <a16:creationId xmlns:a16="http://schemas.microsoft.com/office/drawing/2014/main" id="{F05292C8-CF5B-5725-EB38-3F7366D876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0861" y="7754435"/>
            <a:ext cx="533759" cy="533759"/>
          </a:xfrm>
          <a:prstGeom prst="rect">
            <a:avLst/>
          </a:prstGeom>
        </p:spPr>
      </p:pic>
      <p:pic>
        <p:nvPicPr>
          <p:cNvPr id="49" name="Immagine 48" descr="Immagine che contiene schermata, Elementi grafici, clipart, design&#10;&#10;Descrizione generata automaticamente">
            <a:extLst>
              <a:ext uri="{FF2B5EF4-FFF2-40B4-BE49-F238E27FC236}">
                <a16:creationId xmlns:a16="http://schemas.microsoft.com/office/drawing/2014/main" id="{D55159CF-E593-387E-0797-F866004CC7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2862" y="5873281"/>
            <a:ext cx="533900" cy="533900"/>
          </a:xfrm>
          <a:prstGeom prst="rect">
            <a:avLst/>
          </a:prstGeom>
        </p:spPr>
      </p:pic>
      <p:pic>
        <p:nvPicPr>
          <p:cNvPr id="50" name="Immagine 49" descr="Immagine che contiene schermata, Elementi grafici, cartone animato, design&#10;&#10;Descrizione generata automaticamente">
            <a:extLst>
              <a:ext uri="{FF2B5EF4-FFF2-40B4-BE49-F238E27FC236}">
                <a16:creationId xmlns:a16="http://schemas.microsoft.com/office/drawing/2014/main" id="{7A85AFC7-77AD-02DE-5075-4E41F2A4DA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3003" y="7042083"/>
            <a:ext cx="533759" cy="533759"/>
          </a:xfrm>
          <a:prstGeom prst="rect">
            <a:avLst/>
          </a:prstGeom>
        </p:spPr>
      </p:pic>
      <p:sp>
        <p:nvSpPr>
          <p:cNvPr id="51" name="Rettangolo 50">
            <a:extLst>
              <a:ext uri="{FF2B5EF4-FFF2-40B4-BE49-F238E27FC236}">
                <a16:creationId xmlns:a16="http://schemas.microsoft.com/office/drawing/2014/main" id="{521760C7-C28D-0100-870C-88E318C1DEE7}"/>
              </a:ext>
            </a:extLst>
          </p:cNvPr>
          <p:cNvSpPr/>
          <p:nvPr/>
        </p:nvSpPr>
        <p:spPr>
          <a:xfrm>
            <a:off x="9229362" y="8457103"/>
            <a:ext cx="2700000" cy="612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52" name="TextBox 43">
            <a:extLst>
              <a:ext uri="{FF2B5EF4-FFF2-40B4-BE49-F238E27FC236}">
                <a16:creationId xmlns:a16="http://schemas.microsoft.com/office/drawing/2014/main" id="{61B26CA2-6A0A-EACE-E44C-08B387FA3096}"/>
              </a:ext>
            </a:extLst>
          </p:cNvPr>
          <p:cNvSpPr txBox="1"/>
          <p:nvPr/>
        </p:nvSpPr>
        <p:spPr>
          <a:xfrm>
            <a:off x="9467650" y="8573172"/>
            <a:ext cx="2382884"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C</a:t>
            </a:r>
            <a:r>
              <a:rPr lang="it-IT" sz="1800">
                <a:solidFill>
                  <a:prstClr val="white"/>
                </a:solidFill>
                <a:latin typeface="Titillium Web" panose="00000500000000000000" pitchFamily="2" charset="0"/>
              </a:rPr>
              <a:t>ANTIERE</a:t>
            </a:r>
            <a:endParaRPr lang="en-US" sz="1800">
              <a:solidFill>
                <a:prstClr val="white"/>
              </a:solidFill>
              <a:latin typeface="Titillium Web" panose="00000500000000000000" pitchFamily="2" charset="0"/>
            </a:endParaRPr>
          </a:p>
        </p:txBody>
      </p:sp>
      <p:sp>
        <p:nvSpPr>
          <p:cNvPr id="53" name="Rettangolo 46">
            <a:extLst>
              <a:ext uri="{FF2B5EF4-FFF2-40B4-BE49-F238E27FC236}">
                <a16:creationId xmlns:a16="http://schemas.microsoft.com/office/drawing/2014/main" id="{073D45FE-5B39-FE8E-A88E-D87595CE3F80}"/>
              </a:ext>
            </a:extLst>
          </p:cNvPr>
          <p:cNvSpPr/>
          <p:nvPr/>
        </p:nvSpPr>
        <p:spPr>
          <a:xfrm>
            <a:off x="12055277" y="8463507"/>
            <a:ext cx="2823481"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2000" b="1">
                <a:solidFill>
                  <a:schemeClr val="tx1"/>
                </a:solidFill>
                <a:latin typeface="Titillium Web" panose="00000500000000000000" pitchFamily="2" charset="0"/>
              </a:rPr>
              <a:t>Da avviare</a:t>
            </a:r>
            <a:endParaRPr lang="en-US" sz="2000" b="1">
              <a:solidFill>
                <a:schemeClr val="tx1"/>
              </a:solidFill>
              <a:latin typeface="Titillium Web" panose="00000500000000000000" pitchFamily="2" charset="0"/>
            </a:endParaRPr>
          </a:p>
        </p:txBody>
      </p:sp>
      <p:pic>
        <p:nvPicPr>
          <p:cNvPr id="54" name="Immagine 53" descr="Immagine che contiene cono, Carattere, design&#10;&#10;Descrizione generata automaticamente">
            <a:extLst>
              <a:ext uri="{FF2B5EF4-FFF2-40B4-BE49-F238E27FC236}">
                <a16:creationId xmlns:a16="http://schemas.microsoft.com/office/drawing/2014/main" id="{69A193AF-A8BC-97CB-ACAD-71EAB073FC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92862" y="8495258"/>
            <a:ext cx="530237" cy="545084"/>
          </a:xfrm>
          <a:prstGeom prst="rect">
            <a:avLst/>
          </a:prstGeom>
        </p:spPr>
      </p:pic>
      <p:sp>
        <p:nvSpPr>
          <p:cNvPr id="55" name="Rettangolo 54">
            <a:extLst>
              <a:ext uri="{FF2B5EF4-FFF2-40B4-BE49-F238E27FC236}">
                <a16:creationId xmlns:a16="http://schemas.microsoft.com/office/drawing/2014/main" id="{721B298D-A154-50CA-6672-164E90096A8D}"/>
              </a:ext>
            </a:extLst>
          </p:cNvPr>
          <p:cNvSpPr/>
          <p:nvPr/>
        </p:nvSpPr>
        <p:spPr>
          <a:xfrm>
            <a:off x="3054339" y="8449369"/>
            <a:ext cx="2700000" cy="648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pic>
        <p:nvPicPr>
          <p:cNvPr id="56" name="Immagine 55" descr="Immagine che contiene schermata, Elementi grafici, grafica, Carattere&#10;&#10;Descrizione generata automaticamente">
            <a:extLst>
              <a:ext uri="{FF2B5EF4-FFF2-40B4-BE49-F238E27FC236}">
                <a16:creationId xmlns:a16="http://schemas.microsoft.com/office/drawing/2014/main" id="{F16FEE8C-2665-76BF-2D0E-3AC9AF9068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60770" y="8598208"/>
            <a:ext cx="419280" cy="419280"/>
          </a:xfrm>
          <a:prstGeom prst="rect">
            <a:avLst/>
          </a:prstGeom>
        </p:spPr>
      </p:pic>
      <p:sp>
        <p:nvSpPr>
          <p:cNvPr id="57" name="TextBox 43">
            <a:extLst>
              <a:ext uri="{FF2B5EF4-FFF2-40B4-BE49-F238E27FC236}">
                <a16:creationId xmlns:a16="http://schemas.microsoft.com/office/drawing/2014/main" id="{AC587734-C176-E44B-81A6-1E9E9CE70086}"/>
              </a:ext>
            </a:extLst>
          </p:cNvPr>
          <p:cNvSpPr txBox="1"/>
          <p:nvPr/>
        </p:nvSpPr>
        <p:spPr>
          <a:xfrm>
            <a:off x="3421659" y="8626448"/>
            <a:ext cx="2382884"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STATUS INTERVENTO</a:t>
            </a:r>
          </a:p>
        </p:txBody>
      </p:sp>
      <p:pic>
        <p:nvPicPr>
          <p:cNvPr id="25" name="Google Shape;120;p1">
            <a:extLst>
              <a:ext uri="{FF2B5EF4-FFF2-40B4-BE49-F238E27FC236}">
                <a16:creationId xmlns:a16="http://schemas.microsoft.com/office/drawing/2014/main" id="{36E3D5AF-9699-6090-C9FE-0CA4D7E671E9}"/>
              </a:ext>
            </a:extLst>
          </p:cNvPr>
          <p:cNvPicPr preferRelativeResize="0"/>
          <p:nvPr/>
        </p:nvPicPr>
        <p:blipFill rotWithShape="1">
          <a:blip r:embed="rId10">
            <a:alphaModFix/>
          </a:blip>
          <a:srcRect/>
          <a:stretch/>
        </p:blipFill>
        <p:spPr>
          <a:xfrm>
            <a:off x="15229737" y="271263"/>
            <a:ext cx="1540974" cy="848562"/>
          </a:xfrm>
          <a:prstGeom prst="rect">
            <a:avLst/>
          </a:prstGeom>
          <a:noFill/>
          <a:ln>
            <a:noFill/>
          </a:ln>
        </p:spPr>
      </p:pic>
      <p:sp>
        <p:nvSpPr>
          <p:cNvPr id="26" name="Segnaposto numero diapositiva 2">
            <a:extLst>
              <a:ext uri="{FF2B5EF4-FFF2-40B4-BE49-F238E27FC236}">
                <a16:creationId xmlns:a16="http://schemas.microsoft.com/office/drawing/2014/main" id="{6B586226-0164-66D8-950C-8457548A9E5F}"/>
              </a:ext>
            </a:extLst>
          </p:cNvPr>
          <p:cNvSpPr txBox="1">
            <a:spLocks/>
          </p:cNvSpPr>
          <p:nvPr/>
        </p:nvSpPr>
        <p:spPr>
          <a:xfrm>
            <a:off x="12758816" y="9034673"/>
            <a:ext cx="3840480" cy="511175"/>
          </a:xfrm>
          <a:prstGeom prst="rect">
            <a:avLst/>
          </a:prstGeom>
        </p:spPr>
        <p:txBody>
          <a:bodyPr vert="horz" lIns="91440" tIns="45720" rIns="91440" bIns="45720" rtlCol="0" anchor="ctr"/>
          <a:lstStyle>
            <a:defPPr>
              <a:defRPr lang="en-US"/>
            </a:defPPr>
            <a:lvl1pPr marL="0" algn="r" defTabSz="457200" rtl="0" eaLnBrk="1" latinLnBrk="0" hangingPunct="1">
              <a:defRPr sz="1155" kern="1200">
                <a:solidFill>
                  <a:schemeClr val="tx1">
                    <a:tint val="75000"/>
                  </a:schemeClr>
                </a:solidFill>
                <a:latin typeface="Titillium Web"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E64E33-F4D1-9045-8634-9E2D4E4CE3B0}" type="slidenum">
              <a:rPr lang="it-IT" sz="1800" b="1" smtClean="0">
                <a:solidFill>
                  <a:schemeClr val="tx1"/>
                </a:solidFill>
                <a:latin typeface="Titillium Web" panose="00000500000000000000" pitchFamily="2" charset="0"/>
              </a:rPr>
              <a:pPr/>
              <a:t>14</a:t>
            </a:fld>
            <a:endParaRPr lang="it-IT" sz="1800" b="1">
              <a:solidFill>
                <a:schemeClr val="tx1"/>
              </a:solidFill>
              <a:latin typeface="Titillium Web" panose="00000500000000000000" pitchFamily="2" charset="0"/>
            </a:endParaRPr>
          </a:p>
        </p:txBody>
      </p:sp>
    </p:spTree>
    <p:extLst>
      <p:ext uri="{BB962C8B-B14F-4D97-AF65-F5344CB8AC3E}">
        <p14:creationId xmlns:p14="http://schemas.microsoft.com/office/powerpoint/2010/main" val="903919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CasellaDiTesto 58">
            <a:extLst>
              <a:ext uri="{FF2B5EF4-FFF2-40B4-BE49-F238E27FC236}">
                <a16:creationId xmlns:a16="http://schemas.microsoft.com/office/drawing/2014/main" id="{F4A41157-EAF4-A87B-9547-6FD42AE95236}"/>
              </a:ext>
            </a:extLst>
          </p:cNvPr>
          <p:cNvSpPr txBox="1"/>
          <p:nvPr/>
        </p:nvSpPr>
        <p:spPr>
          <a:xfrm>
            <a:off x="2018024" y="1397030"/>
            <a:ext cx="13106009" cy="3610800"/>
          </a:xfrm>
          <a:prstGeom prst="rect">
            <a:avLst/>
          </a:prstGeom>
          <a:solidFill>
            <a:schemeClr val="bg1">
              <a:lumMod val="95000"/>
            </a:schemeClr>
          </a:solidFill>
        </p:spPr>
        <p:txBody>
          <a:bodyPr wrap="square" rtlCol="0">
            <a:spAutoFit/>
          </a:bodyPr>
          <a:lstStyle/>
          <a:p>
            <a:endParaRPr lang="en-US">
              <a:latin typeface="Titillium Web" panose="00000500000000000000" pitchFamily="2" charset="0"/>
            </a:endParaRPr>
          </a:p>
        </p:txBody>
      </p:sp>
      <p:sp>
        <p:nvSpPr>
          <p:cNvPr id="123" name="CasellaDiTesto 122">
            <a:extLst>
              <a:ext uri="{FF2B5EF4-FFF2-40B4-BE49-F238E27FC236}">
                <a16:creationId xmlns:a16="http://schemas.microsoft.com/office/drawing/2014/main" id="{4C158CBD-1129-45F0-A853-FE455C36A345}"/>
              </a:ext>
            </a:extLst>
          </p:cNvPr>
          <p:cNvSpPr txBox="1"/>
          <p:nvPr/>
        </p:nvSpPr>
        <p:spPr>
          <a:xfrm>
            <a:off x="1661352" y="5139822"/>
            <a:ext cx="13462679" cy="707886"/>
          </a:xfrm>
          <a:prstGeom prst="rect">
            <a:avLst/>
          </a:prstGeom>
          <a:solidFill>
            <a:schemeClr val="bg1"/>
          </a:solidFill>
          <a:ln w="38100">
            <a:noFill/>
          </a:ln>
        </p:spPr>
        <p:txBody>
          <a:bodyPr wrap="square">
            <a:spAutoFit/>
          </a:bodyPr>
          <a:lstStyle/>
          <a:p>
            <a:pPr algn="ctr"/>
            <a:r>
              <a:rPr lang="it-IT" sz="2000" b="1">
                <a:latin typeface="Titillium Web" panose="00000500000000000000" pitchFamily="2" charset="0"/>
              </a:rPr>
              <a:t>M5 INCLUSIONE E COESIONE - C2 INFRASTRUTTURE SOCIALI, FAMIGLIE, COMUNITA’ E ETERZO SETTORE - INV.2.2 PIANI URBANI INTEGRATI</a:t>
            </a:r>
          </a:p>
        </p:txBody>
      </p:sp>
      <p:sp>
        <p:nvSpPr>
          <p:cNvPr id="58" name="Freeform 91">
            <a:extLst>
              <a:ext uri="{FF2B5EF4-FFF2-40B4-BE49-F238E27FC236}">
                <a16:creationId xmlns:a16="http://schemas.microsoft.com/office/drawing/2014/main" id="{6EAC942B-ABEF-A61C-B592-80FFEEE46115}"/>
              </a:ext>
            </a:extLst>
          </p:cNvPr>
          <p:cNvSpPr>
            <a:spLocks/>
          </p:cNvSpPr>
          <p:nvPr/>
        </p:nvSpPr>
        <p:spPr bwMode="auto">
          <a:xfrm>
            <a:off x="1223269" y="114668"/>
            <a:ext cx="13900765" cy="429955"/>
          </a:xfrm>
          <a:custGeom>
            <a:avLst/>
            <a:gdLst>
              <a:gd name="T0" fmla="*/ 6312 w 6312"/>
              <a:gd name="T1" fmla="*/ 298 h 298"/>
              <a:gd name="T2" fmla="*/ 6312 w 6312"/>
              <a:gd name="T3" fmla="*/ 296 h 298"/>
              <a:gd name="T4" fmla="*/ 0 w 6312"/>
              <a:gd name="T5" fmla="*/ 296 h 298"/>
              <a:gd name="T6" fmla="*/ 0 w 6312"/>
              <a:gd name="T7" fmla="*/ 2 h 298"/>
              <a:gd name="T8" fmla="*/ 6310 w 6312"/>
              <a:gd name="T9" fmla="*/ 2 h 298"/>
              <a:gd name="T10" fmla="*/ 6310 w 6312"/>
              <a:gd name="T11" fmla="*/ 298 h 298"/>
              <a:gd name="T12" fmla="*/ 6312 w 6312"/>
              <a:gd name="T13" fmla="*/ 298 h 298"/>
              <a:gd name="T14" fmla="*/ 6312 w 6312"/>
              <a:gd name="T15" fmla="*/ 296 h 298"/>
              <a:gd name="T16" fmla="*/ 6312 w 6312"/>
              <a:gd name="T17" fmla="*/ 298 h 298"/>
              <a:gd name="T18" fmla="*/ 6312 w 6312"/>
              <a:gd name="T19" fmla="*/ 298 h 298"/>
              <a:gd name="T20" fmla="*/ 6312 w 6312"/>
              <a:gd name="T21" fmla="*/ 0 h 298"/>
              <a:gd name="T22" fmla="*/ 0 w 6312"/>
              <a:gd name="T23" fmla="*/ 0 h 298"/>
              <a:gd name="T24" fmla="*/ 0 w 6312"/>
              <a:gd name="T25" fmla="*/ 298 h 298"/>
              <a:gd name="T26" fmla="*/ 6312 w 6312"/>
              <a:gd name="T27" fmla="*/ 298 h 298"/>
              <a:gd name="T28" fmla="*/ 6312 w 6312"/>
              <a:gd name="T29" fmla="*/ 298 h 298"/>
              <a:gd name="T30" fmla="*/ 6312 w 6312"/>
              <a:gd name="T31"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12" h="298">
                <a:moveTo>
                  <a:pt x="6312" y="298"/>
                </a:moveTo>
                <a:lnTo>
                  <a:pt x="6312" y="296"/>
                </a:lnTo>
                <a:lnTo>
                  <a:pt x="0" y="296"/>
                </a:lnTo>
                <a:lnTo>
                  <a:pt x="0" y="2"/>
                </a:lnTo>
                <a:lnTo>
                  <a:pt x="6310" y="2"/>
                </a:lnTo>
                <a:lnTo>
                  <a:pt x="6310" y="298"/>
                </a:lnTo>
                <a:lnTo>
                  <a:pt x="6312" y="298"/>
                </a:lnTo>
                <a:lnTo>
                  <a:pt x="6312" y="296"/>
                </a:lnTo>
                <a:lnTo>
                  <a:pt x="6312" y="298"/>
                </a:lnTo>
                <a:lnTo>
                  <a:pt x="6312" y="298"/>
                </a:lnTo>
                <a:lnTo>
                  <a:pt x="6312" y="0"/>
                </a:lnTo>
                <a:lnTo>
                  <a:pt x="0" y="0"/>
                </a:lnTo>
                <a:lnTo>
                  <a:pt x="0" y="298"/>
                </a:lnTo>
                <a:lnTo>
                  <a:pt x="6312" y="298"/>
                </a:lnTo>
                <a:lnTo>
                  <a:pt x="6312" y="298"/>
                </a:lnTo>
                <a:lnTo>
                  <a:pt x="6312" y="298"/>
                </a:lnTo>
                <a:close/>
              </a:path>
            </a:pathLst>
          </a:custGeom>
          <a:noFill/>
          <a:ln>
            <a:noFill/>
          </a:ln>
        </p:spPr>
        <p:style>
          <a:lnRef idx="0">
            <a:scrgbClr r="0" g="0" b="0"/>
          </a:lnRef>
          <a:fillRef idx="0">
            <a:scrgbClr r="0" g="0" b="0"/>
          </a:fillRef>
          <a:effectRef idx="0">
            <a:scrgbClr r="0" g="0" b="0"/>
          </a:effectRef>
          <a:fontRef idx="minor">
            <a:schemeClr val="accent2"/>
          </a:fontRef>
        </p:style>
        <p:txBody>
          <a:bodyPr vert="horz" wrap="square" lIns="91440" tIns="45720" rIns="91440" bIns="45720" numCol="1" anchor="t" anchorCtr="0" compatLnSpc="1">
            <a:prstTxWarp prst="textNoShape">
              <a:avLst/>
            </a:prstTxWarp>
          </a:bodyPr>
          <a:lstStyle/>
          <a:p>
            <a:r>
              <a:rPr lang="it-IT" sz="3200" b="1">
                <a:solidFill>
                  <a:schemeClr val="tx1"/>
                </a:solidFill>
                <a:latin typeface="Titillium Web" panose="00000500000000000000" pitchFamily="2" charset="0"/>
              </a:rPr>
              <a:t>Superamento delle barriere architettoniche nelle principali stazioni della rete metropolitana milanese - Garibaldi M2 (9/14)</a:t>
            </a:r>
          </a:p>
        </p:txBody>
      </p:sp>
      <p:grpSp>
        <p:nvGrpSpPr>
          <p:cNvPr id="2" name="Gruppo 1">
            <a:extLst>
              <a:ext uri="{FF2B5EF4-FFF2-40B4-BE49-F238E27FC236}">
                <a16:creationId xmlns:a16="http://schemas.microsoft.com/office/drawing/2014/main" id="{5BE3164D-0B0B-05A2-A6C5-D45C4893878C}"/>
              </a:ext>
            </a:extLst>
          </p:cNvPr>
          <p:cNvGrpSpPr/>
          <p:nvPr/>
        </p:nvGrpSpPr>
        <p:grpSpPr>
          <a:xfrm>
            <a:off x="3581348" y="1640025"/>
            <a:ext cx="2772001" cy="2835031"/>
            <a:chOff x="30468" y="3253703"/>
            <a:chExt cx="2772001" cy="2835031"/>
          </a:xfrm>
        </p:grpSpPr>
        <p:pic>
          <p:nvPicPr>
            <p:cNvPr id="3" name="Immagine 2">
              <a:extLst>
                <a:ext uri="{FF2B5EF4-FFF2-40B4-BE49-F238E27FC236}">
                  <a16:creationId xmlns:a16="http://schemas.microsoft.com/office/drawing/2014/main" id="{FEC4C67B-050C-ED4C-A762-82F512DF1757}"/>
                </a:ext>
              </a:extLst>
            </p:cNvPr>
            <p:cNvPicPr>
              <a:picLocks noChangeAspect="1"/>
            </p:cNvPicPr>
            <p:nvPr/>
          </p:nvPicPr>
          <p:blipFill rotWithShape="1">
            <a:blip r:embed="rId2">
              <a:extLst>
                <a:ext uri="{28A0092B-C50C-407E-A947-70E740481C1C}">
                  <a14:useLocalDpi xmlns:a14="http://schemas.microsoft.com/office/drawing/2010/main" val="0"/>
                </a:ext>
              </a:extLst>
            </a:blip>
            <a:srcRect t="9685" b="11158"/>
            <a:stretch/>
          </p:blipFill>
          <p:spPr>
            <a:xfrm>
              <a:off x="30468" y="3253703"/>
              <a:ext cx="2772001" cy="2835031"/>
            </a:xfrm>
            <a:prstGeom prst="rect">
              <a:avLst/>
            </a:prstGeom>
          </p:spPr>
        </p:pic>
        <p:sp>
          <p:nvSpPr>
            <p:cNvPr id="4" name="Ovale 3">
              <a:extLst>
                <a:ext uri="{FF2B5EF4-FFF2-40B4-BE49-F238E27FC236}">
                  <a16:creationId xmlns:a16="http://schemas.microsoft.com/office/drawing/2014/main" id="{BCCC836F-6653-FB78-D8B9-E1702D4FF6E3}"/>
                </a:ext>
              </a:extLst>
            </p:cNvPr>
            <p:cNvSpPr/>
            <p:nvPr/>
          </p:nvSpPr>
          <p:spPr>
            <a:xfrm>
              <a:off x="1652216" y="4214383"/>
              <a:ext cx="170043" cy="161254"/>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Titillium Web" panose="00000500000000000000" pitchFamily="2" charset="0"/>
              </a:endParaRPr>
            </a:p>
          </p:txBody>
        </p:sp>
      </p:grpSp>
      <p:sp>
        <p:nvSpPr>
          <p:cNvPr id="5" name="Freeform 22">
            <a:extLst>
              <a:ext uri="{FF2B5EF4-FFF2-40B4-BE49-F238E27FC236}">
                <a16:creationId xmlns:a16="http://schemas.microsoft.com/office/drawing/2014/main" id="{4FC88B01-B2E2-3DE0-8FCE-CEDBD33928FE}"/>
              </a:ext>
            </a:extLst>
          </p:cNvPr>
          <p:cNvSpPr>
            <a:spLocks noEditPoints="1"/>
          </p:cNvSpPr>
          <p:nvPr/>
        </p:nvSpPr>
        <p:spPr bwMode="auto">
          <a:xfrm>
            <a:off x="7884338" y="1658777"/>
            <a:ext cx="3887788" cy="28575"/>
          </a:xfrm>
          <a:custGeom>
            <a:avLst/>
            <a:gdLst>
              <a:gd name="T0" fmla="*/ 2449 w 2449"/>
              <a:gd name="T1" fmla="*/ 12 h 18"/>
              <a:gd name="T2" fmla="*/ 2370 w 2449"/>
              <a:gd name="T3" fmla="*/ 18 h 18"/>
              <a:gd name="T4" fmla="*/ 2370 w 2449"/>
              <a:gd name="T5" fmla="*/ 12 h 18"/>
              <a:gd name="T6" fmla="*/ 2336 w 2449"/>
              <a:gd name="T7" fmla="*/ 18 h 18"/>
              <a:gd name="T8" fmla="*/ 2302 w 2449"/>
              <a:gd name="T9" fmla="*/ 18 h 18"/>
              <a:gd name="T10" fmla="*/ 2268 w 2449"/>
              <a:gd name="T11" fmla="*/ 10 h 18"/>
              <a:gd name="T12" fmla="*/ 2167 w 2449"/>
              <a:gd name="T13" fmla="*/ 17 h 18"/>
              <a:gd name="T14" fmla="*/ 2167 w 2449"/>
              <a:gd name="T15" fmla="*/ 10 h 18"/>
              <a:gd name="T16" fmla="*/ 2133 w 2449"/>
              <a:gd name="T17" fmla="*/ 17 h 18"/>
              <a:gd name="T18" fmla="*/ 2099 w 2449"/>
              <a:gd name="T19" fmla="*/ 17 h 18"/>
              <a:gd name="T20" fmla="*/ 2065 w 2449"/>
              <a:gd name="T21" fmla="*/ 10 h 18"/>
              <a:gd name="T22" fmla="*/ 1964 w 2449"/>
              <a:gd name="T23" fmla="*/ 15 h 18"/>
              <a:gd name="T24" fmla="*/ 1964 w 2449"/>
              <a:gd name="T25" fmla="*/ 8 h 18"/>
              <a:gd name="T26" fmla="*/ 1930 w 2449"/>
              <a:gd name="T27" fmla="*/ 15 h 18"/>
              <a:gd name="T28" fmla="*/ 1896 w 2449"/>
              <a:gd name="T29" fmla="*/ 15 h 18"/>
              <a:gd name="T30" fmla="*/ 1862 w 2449"/>
              <a:gd name="T31" fmla="*/ 8 h 18"/>
              <a:gd name="T32" fmla="*/ 1761 w 2449"/>
              <a:gd name="T33" fmla="*/ 15 h 18"/>
              <a:gd name="T34" fmla="*/ 1761 w 2449"/>
              <a:gd name="T35" fmla="*/ 8 h 18"/>
              <a:gd name="T36" fmla="*/ 1727 w 2449"/>
              <a:gd name="T37" fmla="*/ 15 h 18"/>
              <a:gd name="T38" fmla="*/ 1693 w 2449"/>
              <a:gd name="T39" fmla="*/ 15 h 18"/>
              <a:gd name="T40" fmla="*/ 1659 w 2449"/>
              <a:gd name="T41" fmla="*/ 8 h 18"/>
              <a:gd name="T42" fmla="*/ 1557 w 2449"/>
              <a:gd name="T43" fmla="*/ 13 h 18"/>
              <a:gd name="T44" fmla="*/ 1557 w 2449"/>
              <a:gd name="T45" fmla="*/ 6 h 18"/>
              <a:gd name="T46" fmla="*/ 1524 w 2449"/>
              <a:gd name="T47" fmla="*/ 13 h 18"/>
              <a:gd name="T48" fmla="*/ 1490 w 2449"/>
              <a:gd name="T49" fmla="*/ 13 h 18"/>
              <a:gd name="T50" fmla="*/ 1456 w 2449"/>
              <a:gd name="T51" fmla="*/ 6 h 18"/>
              <a:gd name="T52" fmla="*/ 1354 w 2449"/>
              <a:gd name="T53" fmla="*/ 13 h 18"/>
              <a:gd name="T54" fmla="*/ 1354 w 2449"/>
              <a:gd name="T55" fmla="*/ 6 h 18"/>
              <a:gd name="T56" fmla="*/ 1320 w 2449"/>
              <a:gd name="T57" fmla="*/ 13 h 18"/>
              <a:gd name="T58" fmla="*/ 1287 w 2449"/>
              <a:gd name="T59" fmla="*/ 12 h 18"/>
              <a:gd name="T60" fmla="*/ 1253 w 2449"/>
              <a:gd name="T61" fmla="*/ 5 h 18"/>
              <a:gd name="T62" fmla="*/ 1151 w 2449"/>
              <a:gd name="T63" fmla="*/ 12 h 18"/>
              <a:gd name="T64" fmla="*/ 1151 w 2449"/>
              <a:gd name="T65" fmla="*/ 5 h 18"/>
              <a:gd name="T66" fmla="*/ 1117 w 2449"/>
              <a:gd name="T67" fmla="*/ 12 h 18"/>
              <a:gd name="T68" fmla="*/ 1083 w 2449"/>
              <a:gd name="T69" fmla="*/ 12 h 18"/>
              <a:gd name="T70" fmla="*/ 1050 w 2449"/>
              <a:gd name="T71" fmla="*/ 5 h 18"/>
              <a:gd name="T72" fmla="*/ 948 w 2449"/>
              <a:gd name="T73" fmla="*/ 10 h 18"/>
              <a:gd name="T74" fmla="*/ 948 w 2449"/>
              <a:gd name="T75" fmla="*/ 3 h 18"/>
              <a:gd name="T76" fmla="*/ 914 w 2449"/>
              <a:gd name="T77" fmla="*/ 10 h 18"/>
              <a:gd name="T78" fmla="*/ 880 w 2449"/>
              <a:gd name="T79" fmla="*/ 10 h 18"/>
              <a:gd name="T80" fmla="*/ 846 w 2449"/>
              <a:gd name="T81" fmla="*/ 3 h 18"/>
              <a:gd name="T82" fmla="*/ 745 w 2449"/>
              <a:gd name="T83" fmla="*/ 10 h 18"/>
              <a:gd name="T84" fmla="*/ 745 w 2449"/>
              <a:gd name="T85" fmla="*/ 3 h 18"/>
              <a:gd name="T86" fmla="*/ 711 w 2449"/>
              <a:gd name="T87" fmla="*/ 10 h 18"/>
              <a:gd name="T88" fmla="*/ 677 w 2449"/>
              <a:gd name="T89" fmla="*/ 10 h 18"/>
              <a:gd name="T90" fmla="*/ 643 w 2449"/>
              <a:gd name="T91" fmla="*/ 3 h 18"/>
              <a:gd name="T92" fmla="*/ 542 w 2449"/>
              <a:gd name="T93" fmla="*/ 8 h 18"/>
              <a:gd name="T94" fmla="*/ 542 w 2449"/>
              <a:gd name="T95" fmla="*/ 1 h 18"/>
              <a:gd name="T96" fmla="*/ 508 w 2449"/>
              <a:gd name="T97" fmla="*/ 8 h 18"/>
              <a:gd name="T98" fmla="*/ 474 w 2449"/>
              <a:gd name="T99" fmla="*/ 8 h 18"/>
              <a:gd name="T100" fmla="*/ 440 w 2449"/>
              <a:gd name="T101" fmla="*/ 1 h 18"/>
              <a:gd name="T102" fmla="*/ 339 w 2449"/>
              <a:gd name="T103" fmla="*/ 8 h 18"/>
              <a:gd name="T104" fmla="*/ 339 w 2449"/>
              <a:gd name="T105" fmla="*/ 1 h 18"/>
              <a:gd name="T106" fmla="*/ 305 w 2449"/>
              <a:gd name="T107" fmla="*/ 8 h 18"/>
              <a:gd name="T108" fmla="*/ 271 w 2449"/>
              <a:gd name="T109" fmla="*/ 6 h 18"/>
              <a:gd name="T110" fmla="*/ 237 w 2449"/>
              <a:gd name="T111" fmla="*/ 0 h 18"/>
              <a:gd name="T112" fmla="*/ 136 w 2449"/>
              <a:gd name="T113" fmla="*/ 6 h 18"/>
              <a:gd name="T114" fmla="*/ 136 w 2449"/>
              <a:gd name="T115" fmla="*/ 0 h 18"/>
              <a:gd name="T116" fmla="*/ 102 w 2449"/>
              <a:gd name="T117" fmla="*/ 6 h 18"/>
              <a:gd name="T118" fmla="*/ 68 w 2449"/>
              <a:gd name="T119" fmla="*/ 6 h 18"/>
              <a:gd name="T120" fmla="*/ 34 w 2449"/>
              <a:gd name="T1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49" h="18">
                <a:moveTo>
                  <a:pt x="2438" y="18"/>
                </a:moveTo>
                <a:lnTo>
                  <a:pt x="2449" y="18"/>
                </a:lnTo>
                <a:lnTo>
                  <a:pt x="2449" y="12"/>
                </a:lnTo>
                <a:lnTo>
                  <a:pt x="2438" y="12"/>
                </a:lnTo>
                <a:lnTo>
                  <a:pt x="2438" y="18"/>
                </a:lnTo>
                <a:close/>
                <a:moveTo>
                  <a:pt x="2370" y="18"/>
                </a:moveTo>
                <a:lnTo>
                  <a:pt x="2404" y="18"/>
                </a:lnTo>
                <a:lnTo>
                  <a:pt x="2404" y="12"/>
                </a:lnTo>
                <a:lnTo>
                  <a:pt x="2370" y="12"/>
                </a:lnTo>
                <a:lnTo>
                  <a:pt x="2370" y="18"/>
                </a:lnTo>
                <a:close/>
                <a:moveTo>
                  <a:pt x="2302" y="18"/>
                </a:moveTo>
                <a:lnTo>
                  <a:pt x="2336" y="18"/>
                </a:lnTo>
                <a:lnTo>
                  <a:pt x="2336" y="12"/>
                </a:lnTo>
                <a:lnTo>
                  <a:pt x="2302" y="12"/>
                </a:lnTo>
                <a:lnTo>
                  <a:pt x="2302" y="18"/>
                </a:lnTo>
                <a:close/>
                <a:moveTo>
                  <a:pt x="2234" y="17"/>
                </a:moveTo>
                <a:lnTo>
                  <a:pt x="2268" y="17"/>
                </a:lnTo>
                <a:lnTo>
                  <a:pt x="2268" y="10"/>
                </a:lnTo>
                <a:lnTo>
                  <a:pt x="2234" y="10"/>
                </a:lnTo>
                <a:lnTo>
                  <a:pt x="2234" y="17"/>
                </a:lnTo>
                <a:close/>
                <a:moveTo>
                  <a:pt x="2167" y="17"/>
                </a:moveTo>
                <a:lnTo>
                  <a:pt x="2201" y="17"/>
                </a:lnTo>
                <a:lnTo>
                  <a:pt x="2201" y="10"/>
                </a:lnTo>
                <a:lnTo>
                  <a:pt x="2167" y="10"/>
                </a:lnTo>
                <a:lnTo>
                  <a:pt x="2167" y="17"/>
                </a:lnTo>
                <a:close/>
                <a:moveTo>
                  <a:pt x="2099" y="17"/>
                </a:moveTo>
                <a:lnTo>
                  <a:pt x="2133" y="17"/>
                </a:lnTo>
                <a:lnTo>
                  <a:pt x="2133" y="10"/>
                </a:lnTo>
                <a:lnTo>
                  <a:pt x="2099" y="10"/>
                </a:lnTo>
                <a:lnTo>
                  <a:pt x="2099" y="17"/>
                </a:lnTo>
                <a:close/>
                <a:moveTo>
                  <a:pt x="2031" y="17"/>
                </a:moveTo>
                <a:lnTo>
                  <a:pt x="2065" y="17"/>
                </a:lnTo>
                <a:lnTo>
                  <a:pt x="2065" y="10"/>
                </a:lnTo>
                <a:lnTo>
                  <a:pt x="2031" y="10"/>
                </a:lnTo>
                <a:lnTo>
                  <a:pt x="2031" y="17"/>
                </a:lnTo>
                <a:close/>
                <a:moveTo>
                  <a:pt x="1964" y="15"/>
                </a:moveTo>
                <a:lnTo>
                  <a:pt x="1998" y="17"/>
                </a:lnTo>
                <a:lnTo>
                  <a:pt x="1998" y="10"/>
                </a:lnTo>
                <a:lnTo>
                  <a:pt x="1964" y="8"/>
                </a:lnTo>
                <a:lnTo>
                  <a:pt x="1964" y="15"/>
                </a:lnTo>
                <a:close/>
                <a:moveTo>
                  <a:pt x="1896" y="15"/>
                </a:moveTo>
                <a:lnTo>
                  <a:pt x="1930" y="15"/>
                </a:lnTo>
                <a:lnTo>
                  <a:pt x="1930" y="8"/>
                </a:lnTo>
                <a:lnTo>
                  <a:pt x="1896" y="8"/>
                </a:lnTo>
                <a:lnTo>
                  <a:pt x="1896" y="15"/>
                </a:lnTo>
                <a:close/>
                <a:moveTo>
                  <a:pt x="1828" y="15"/>
                </a:moveTo>
                <a:lnTo>
                  <a:pt x="1862" y="15"/>
                </a:lnTo>
                <a:lnTo>
                  <a:pt x="1862" y="8"/>
                </a:lnTo>
                <a:lnTo>
                  <a:pt x="1828" y="8"/>
                </a:lnTo>
                <a:lnTo>
                  <a:pt x="1828" y="15"/>
                </a:lnTo>
                <a:close/>
                <a:moveTo>
                  <a:pt x="1761" y="15"/>
                </a:moveTo>
                <a:lnTo>
                  <a:pt x="1794" y="15"/>
                </a:lnTo>
                <a:lnTo>
                  <a:pt x="1794" y="8"/>
                </a:lnTo>
                <a:lnTo>
                  <a:pt x="1761" y="8"/>
                </a:lnTo>
                <a:lnTo>
                  <a:pt x="1761" y="15"/>
                </a:lnTo>
                <a:close/>
                <a:moveTo>
                  <a:pt x="1693" y="15"/>
                </a:moveTo>
                <a:lnTo>
                  <a:pt x="1727" y="15"/>
                </a:lnTo>
                <a:lnTo>
                  <a:pt x="1727" y="8"/>
                </a:lnTo>
                <a:lnTo>
                  <a:pt x="1693" y="8"/>
                </a:lnTo>
                <a:lnTo>
                  <a:pt x="1693" y="15"/>
                </a:lnTo>
                <a:close/>
                <a:moveTo>
                  <a:pt x="1625" y="13"/>
                </a:moveTo>
                <a:lnTo>
                  <a:pt x="1659" y="15"/>
                </a:lnTo>
                <a:lnTo>
                  <a:pt x="1659" y="8"/>
                </a:lnTo>
                <a:lnTo>
                  <a:pt x="1625" y="6"/>
                </a:lnTo>
                <a:lnTo>
                  <a:pt x="1625" y="13"/>
                </a:lnTo>
                <a:close/>
                <a:moveTo>
                  <a:pt x="1557" y="13"/>
                </a:moveTo>
                <a:lnTo>
                  <a:pt x="1591" y="13"/>
                </a:lnTo>
                <a:lnTo>
                  <a:pt x="1591" y="6"/>
                </a:lnTo>
                <a:lnTo>
                  <a:pt x="1557" y="6"/>
                </a:lnTo>
                <a:lnTo>
                  <a:pt x="1557" y="13"/>
                </a:lnTo>
                <a:close/>
                <a:moveTo>
                  <a:pt x="1490" y="13"/>
                </a:moveTo>
                <a:lnTo>
                  <a:pt x="1524" y="13"/>
                </a:lnTo>
                <a:lnTo>
                  <a:pt x="1524" y="6"/>
                </a:lnTo>
                <a:lnTo>
                  <a:pt x="1490" y="6"/>
                </a:lnTo>
                <a:lnTo>
                  <a:pt x="1490" y="13"/>
                </a:lnTo>
                <a:close/>
                <a:moveTo>
                  <a:pt x="1422" y="13"/>
                </a:moveTo>
                <a:lnTo>
                  <a:pt x="1456" y="13"/>
                </a:lnTo>
                <a:lnTo>
                  <a:pt x="1456" y="6"/>
                </a:lnTo>
                <a:lnTo>
                  <a:pt x="1422" y="6"/>
                </a:lnTo>
                <a:lnTo>
                  <a:pt x="1422" y="13"/>
                </a:lnTo>
                <a:close/>
                <a:moveTo>
                  <a:pt x="1354" y="13"/>
                </a:moveTo>
                <a:lnTo>
                  <a:pt x="1388" y="13"/>
                </a:lnTo>
                <a:lnTo>
                  <a:pt x="1388" y="6"/>
                </a:lnTo>
                <a:lnTo>
                  <a:pt x="1354" y="6"/>
                </a:lnTo>
                <a:lnTo>
                  <a:pt x="1354" y="13"/>
                </a:lnTo>
                <a:close/>
                <a:moveTo>
                  <a:pt x="1287" y="12"/>
                </a:moveTo>
                <a:lnTo>
                  <a:pt x="1320" y="13"/>
                </a:lnTo>
                <a:lnTo>
                  <a:pt x="1320" y="6"/>
                </a:lnTo>
                <a:lnTo>
                  <a:pt x="1287" y="5"/>
                </a:lnTo>
                <a:lnTo>
                  <a:pt x="1287" y="12"/>
                </a:lnTo>
                <a:close/>
                <a:moveTo>
                  <a:pt x="1219" y="12"/>
                </a:moveTo>
                <a:lnTo>
                  <a:pt x="1253" y="12"/>
                </a:lnTo>
                <a:lnTo>
                  <a:pt x="1253" y="5"/>
                </a:lnTo>
                <a:lnTo>
                  <a:pt x="1219" y="5"/>
                </a:lnTo>
                <a:lnTo>
                  <a:pt x="1219" y="12"/>
                </a:lnTo>
                <a:close/>
                <a:moveTo>
                  <a:pt x="1151" y="12"/>
                </a:moveTo>
                <a:lnTo>
                  <a:pt x="1185" y="12"/>
                </a:lnTo>
                <a:lnTo>
                  <a:pt x="1185" y="5"/>
                </a:lnTo>
                <a:lnTo>
                  <a:pt x="1151" y="5"/>
                </a:lnTo>
                <a:lnTo>
                  <a:pt x="1151" y="12"/>
                </a:lnTo>
                <a:close/>
                <a:moveTo>
                  <a:pt x="1083" y="12"/>
                </a:moveTo>
                <a:lnTo>
                  <a:pt x="1117" y="12"/>
                </a:lnTo>
                <a:lnTo>
                  <a:pt x="1117" y="5"/>
                </a:lnTo>
                <a:lnTo>
                  <a:pt x="1083" y="5"/>
                </a:lnTo>
                <a:lnTo>
                  <a:pt x="1083" y="12"/>
                </a:lnTo>
                <a:close/>
                <a:moveTo>
                  <a:pt x="1016" y="12"/>
                </a:moveTo>
                <a:lnTo>
                  <a:pt x="1050" y="12"/>
                </a:lnTo>
                <a:lnTo>
                  <a:pt x="1050" y="5"/>
                </a:lnTo>
                <a:lnTo>
                  <a:pt x="1016" y="5"/>
                </a:lnTo>
                <a:lnTo>
                  <a:pt x="1016" y="12"/>
                </a:lnTo>
                <a:close/>
                <a:moveTo>
                  <a:pt x="948" y="10"/>
                </a:moveTo>
                <a:lnTo>
                  <a:pt x="982" y="12"/>
                </a:lnTo>
                <a:lnTo>
                  <a:pt x="982" y="5"/>
                </a:lnTo>
                <a:lnTo>
                  <a:pt x="948" y="3"/>
                </a:lnTo>
                <a:lnTo>
                  <a:pt x="948" y="10"/>
                </a:lnTo>
                <a:close/>
                <a:moveTo>
                  <a:pt x="880" y="10"/>
                </a:moveTo>
                <a:lnTo>
                  <a:pt x="914" y="10"/>
                </a:lnTo>
                <a:lnTo>
                  <a:pt x="914" y="3"/>
                </a:lnTo>
                <a:lnTo>
                  <a:pt x="880" y="3"/>
                </a:lnTo>
                <a:lnTo>
                  <a:pt x="880" y="10"/>
                </a:lnTo>
                <a:close/>
                <a:moveTo>
                  <a:pt x="813" y="10"/>
                </a:moveTo>
                <a:lnTo>
                  <a:pt x="846" y="10"/>
                </a:lnTo>
                <a:lnTo>
                  <a:pt x="846" y="3"/>
                </a:lnTo>
                <a:lnTo>
                  <a:pt x="813" y="3"/>
                </a:lnTo>
                <a:lnTo>
                  <a:pt x="813" y="10"/>
                </a:lnTo>
                <a:close/>
                <a:moveTo>
                  <a:pt x="745" y="10"/>
                </a:moveTo>
                <a:lnTo>
                  <a:pt x="779" y="10"/>
                </a:lnTo>
                <a:lnTo>
                  <a:pt x="779" y="3"/>
                </a:lnTo>
                <a:lnTo>
                  <a:pt x="745" y="3"/>
                </a:lnTo>
                <a:lnTo>
                  <a:pt x="745" y="10"/>
                </a:lnTo>
                <a:close/>
                <a:moveTo>
                  <a:pt x="677" y="10"/>
                </a:moveTo>
                <a:lnTo>
                  <a:pt x="711" y="10"/>
                </a:lnTo>
                <a:lnTo>
                  <a:pt x="711" y="3"/>
                </a:lnTo>
                <a:lnTo>
                  <a:pt x="677" y="3"/>
                </a:lnTo>
                <a:lnTo>
                  <a:pt x="677" y="10"/>
                </a:lnTo>
                <a:close/>
                <a:moveTo>
                  <a:pt x="610" y="8"/>
                </a:moveTo>
                <a:lnTo>
                  <a:pt x="643" y="10"/>
                </a:lnTo>
                <a:lnTo>
                  <a:pt x="643" y="3"/>
                </a:lnTo>
                <a:lnTo>
                  <a:pt x="610" y="1"/>
                </a:lnTo>
                <a:lnTo>
                  <a:pt x="610" y="8"/>
                </a:lnTo>
                <a:close/>
                <a:moveTo>
                  <a:pt x="542" y="8"/>
                </a:moveTo>
                <a:lnTo>
                  <a:pt x="576" y="8"/>
                </a:lnTo>
                <a:lnTo>
                  <a:pt x="576" y="1"/>
                </a:lnTo>
                <a:lnTo>
                  <a:pt x="542" y="1"/>
                </a:lnTo>
                <a:lnTo>
                  <a:pt x="542" y="8"/>
                </a:lnTo>
                <a:close/>
                <a:moveTo>
                  <a:pt x="474" y="8"/>
                </a:moveTo>
                <a:lnTo>
                  <a:pt x="508" y="8"/>
                </a:lnTo>
                <a:lnTo>
                  <a:pt x="508" y="1"/>
                </a:lnTo>
                <a:lnTo>
                  <a:pt x="474" y="1"/>
                </a:lnTo>
                <a:lnTo>
                  <a:pt x="474" y="8"/>
                </a:lnTo>
                <a:close/>
                <a:moveTo>
                  <a:pt x="406" y="8"/>
                </a:moveTo>
                <a:lnTo>
                  <a:pt x="440" y="8"/>
                </a:lnTo>
                <a:lnTo>
                  <a:pt x="440" y="1"/>
                </a:lnTo>
                <a:lnTo>
                  <a:pt x="406" y="1"/>
                </a:lnTo>
                <a:lnTo>
                  <a:pt x="406" y="8"/>
                </a:lnTo>
                <a:close/>
                <a:moveTo>
                  <a:pt x="339" y="8"/>
                </a:moveTo>
                <a:lnTo>
                  <a:pt x="373" y="8"/>
                </a:lnTo>
                <a:lnTo>
                  <a:pt x="373" y="1"/>
                </a:lnTo>
                <a:lnTo>
                  <a:pt x="339" y="1"/>
                </a:lnTo>
                <a:lnTo>
                  <a:pt x="339" y="8"/>
                </a:lnTo>
                <a:close/>
                <a:moveTo>
                  <a:pt x="271" y="6"/>
                </a:moveTo>
                <a:lnTo>
                  <a:pt x="305" y="8"/>
                </a:lnTo>
                <a:lnTo>
                  <a:pt x="305" y="1"/>
                </a:lnTo>
                <a:lnTo>
                  <a:pt x="271" y="0"/>
                </a:lnTo>
                <a:lnTo>
                  <a:pt x="271" y="6"/>
                </a:lnTo>
                <a:close/>
                <a:moveTo>
                  <a:pt x="203" y="6"/>
                </a:moveTo>
                <a:lnTo>
                  <a:pt x="237" y="6"/>
                </a:lnTo>
                <a:lnTo>
                  <a:pt x="237" y="0"/>
                </a:lnTo>
                <a:lnTo>
                  <a:pt x="203" y="0"/>
                </a:lnTo>
                <a:lnTo>
                  <a:pt x="203" y="6"/>
                </a:lnTo>
                <a:close/>
                <a:moveTo>
                  <a:pt x="136" y="6"/>
                </a:moveTo>
                <a:lnTo>
                  <a:pt x="169" y="6"/>
                </a:lnTo>
                <a:lnTo>
                  <a:pt x="169" y="0"/>
                </a:lnTo>
                <a:lnTo>
                  <a:pt x="136" y="0"/>
                </a:lnTo>
                <a:lnTo>
                  <a:pt x="136" y="6"/>
                </a:lnTo>
                <a:close/>
                <a:moveTo>
                  <a:pt x="68" y="6"/>
                </a:moveTo>
                <a:lnTo>
                  <a:pt x="102" y="6"/>
                </a:lnTo>
                <a:lnTo>
                  <a:pt x="102" y="0"/>
                </a:lnTo>
                <a:lnTo>
                  <a:pt x="68" y="0"/>
                </a:lnTo>
                <a:lnTo>
                  <a:pt x="68" y="6"/>
                </a:lnTo>
                <a:close/>
                <a:moveTo>
                  <a:pt x="0" y="6"/>
                </a:moveTo>
                <a:lnTo>
                  <a:pt x="34" y="6"/>
                </a:lnTo>
                <a:lnTo>
                  <a:pt x="34" y="0"/>
                </a:lnTo>
                <a:lnTo>
                  <a:pt x="0" y="0"/>
                </a:lnTo>
                <a:lnTo>
                  <a:pt x="0" y="6"/>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6" name="Freeform 23">
            <a:extLst>
              <a:ext uri="{FF2B5EF4-FFF2-40B4-BE49-F238E27FC236}">
                <a16:creationId xmlns:a16="http://schemas.microsoft.com/office/drawing/2014/main" id="{A9630E42-90F2-A7DC-4948-9CFD79536E80}"/>
              </a:ext>
            </a:extLst>
          </p:cNvPr>
          <p:cNvSpPr>
            <a:spLocks noEditPoints="1"/>
          </p:cNvSpPr>
          <p:nvPr/>
        </p:nvSpPr>
        <p:spPr bwMode="auto">
          <a:xfrm>
            <a:off x="7936951" y="4341950"/>
            <a:ext cx="3814763" cy="36513"/>
          </a:xfrm>
          <a:custGeom>
            <a:avLst/>
            <a:gdLst>
              <a:gd name="T0" fmla="*/ 0 w 2403"/>
              <a:gd name="T1" fmla="*/ 23 h 23"/>
              <a:gd name="T2" fmla="*/ 101 w 2403"/>
              <a:gd name="T3" fmla="*/ 15 h 23"/>
              <a:gd name="T4" fmla="*/ 101 w 2403"/>
              <a:gd name="T5" fmla="*/ 22 h 23"/>
              <a:gd name="T6" fmla="*/ 135 w 2403"/>
              <a:gd name="T7" fmla="*/ 15 h 23"/>
              <a:gd name="T8" fmla="*/ 169 w 2403"/>
              <a:gd name="T9" fmla="*/ 15 h 23"/>
              <a:gd name="T10" fmla="*/ 203 w 2403"/>
              <a:gd name="T11" fmla="*/ 22 h 23"/>
              <a:gd name="T12" fmla="*/ 304 w 2403"/>
              <a:gd name="T13" fmla="*/ 15 h 23"/>
              <a:gd name="T14" fmla="*/ 304 w 2403"/>
              <a:gd name="T15" fmla="*/ 22 h 23"/>
              <a:gd name="T16" fmla="*/ 338 w 2403"/>
              <a:gd name="T17" fmla="*/ 15 h 23"/>
              <a:gd name="T18" fmla="*/ 372 w 2403"/>
              <a:gd name="T19" fmla="*/ 13 h 23"/>
              <a:gd name="T20" fmla="*/ 406 w 2403"/>
              <a:gd name="T21" fmla="*/ 20 h 23"/>
              <a:gd name="T22" fmla="*/ 508 w 2403"/>
              <a:gd name="T23" fmla="*/ 13 h 23"/>
              <a:gd name="T24" fmla="*/ 508 w 2403"/>
              <a:gd name="T25" fmla="*/ 20 h 23"/>
              <a:gd name="T26" fmla="*/ 541 w 2403"/>
              <a:gd name="T27" fmla="*/ 13 h 23"/>
              <a:gd name="T28" fmla="*/ 575 w 2403"/>
              <a:gd name="T29" fmla="*/ 13 h 23"/>
              <a:gd name="T30" fmla="*/ 609 w 2403"/>
              <a:gd name="T31" fmla="*/ 18 h 23"/>
              <a:gd name="T32" fmla="*/ 711 w 2403"/>
              <a:gd name="T33" fmla="*/ 11 h 23"/>
              <a:gd name="T34" fmla="*/ 711 w 2403"/>
              <a:gd name="T35" fmla="*/ 18 h 23"/>
              <a:gd name="T36" fmla="*/ 745 w 2403"/>
              <a:gd name="T37" fmla="*/ 11 h 23"/>
              <a:gd name="T38" fmla="*/ 778 w 2403"/>
              <a:gd name="T39" fmla="*/ 11 h 23"/>
              <a:gd name="T40" fmla="*/ 812 w 2403"/>
              <a:gd name="T41" fmla="*/ 18 h 23"/>
              <a:gd name="T42" fmla="*/ 914 w 2403"/>
              <a:gd name="T43" fmla="*/ 10 h 23"/>
              <a:gd name="T44" fmla="*/ 914 w 2403"/>
              <a:gd name="T45" fmla="*/ 16 h 23"/>
              <a:gd name="T46" fmla="*/ 948 w 2403"/>
              <a:gd name="T47" fmla="*/ 10 h 23"/>
              <a:gd name="T48" fmla="*/ 982 w 2403"/>
              <a:gd name="T49" fmla="*/ 10 h 23"/>
              <a:gd name="T50" fmla="*/ 1015 w 2403"/>
              <a:gd name="T51" fmla="*/ 16 h 23"/>
              <a:gd name="T52" fmla="*/ 1117 w 2403"/>
              <a:gd name="T53" fmla="*/ 8 h 23"/>
              <a:gd name="T54" fmla="*/ 1117 w 2403"/>
              <a:gd name="T55" fmla="*/ 15 h 23"/>
              <a:gd name="T56" fmla="*/ 1151 w 2403"/>
              <a:gd name="T57" fmla="*/ 8 h 23"/>
              <a:gd name="T58" fmla="*/ 1185 w 2403"/>
              <a:gd name="T59" fmla="*/ 8 h 23"/>
              <a:gd name="T60" fmla="*/ 1218 w 2403"/>
              <a:gd name="T61" fmla="*/ 15 h 23"/>
              <a:gd name="T62" fmla="*/ 1320 w 2403"/>
              <a:gd name="T63" fmla="*/ 8 h 23"/>
              <a:gd name="T64" fmla="*/ 1320 w 2403"/>
              <a:gd name="T65" fmla="*/ 15 h 23"/>
              <a:gd name="T66" fmla="*/ 1354 w 2403"/>
              <a:gd name="T67" fmla="*/ 8 h 23"/>
              <a:gd name="T68" fmla="*/ 1388 w 2403"/>
              <a:gd name="T69" fmla="*/ 6 h 23"/>
              <a:gd name="T70" fmla="*/ 1422 w 2403"/>
              <a:gd name="T71" fmla="*/ 13 h 23"/>
              <a:gd name="T72" fmla="*/ 1523 w 2403"/>
              <a:gd name="T73" fmla="*/ 6 h 23"/>
              <a:gd name="T74" fmla="*/ 1523 w 2403"/>
              <a:gd name="T75" fmla="*/ 13 h 23"/>
              <a:gd name="T76" fmla="*/ 1557 w 2403"/>
              <a:gd name="T77" fmla="*/ 6 h 23"/>
              <a:gd name="T78" fmla="*/ 1591 w 2403"/>
              <a:gd name="T79" fmla="*/ 6 h 23"/>
              <a:gd name="T80" fmla="*/ 1625 w 2403"/>
              <a:gd name="T81" fmla="*/ 11 h 23"/>
              <a:gd name="T82" fmla="*/ 1726 w 2403"/>
              <a:gd name="T83" fmla="*/ 5 h 23"/>
              <a:gd name="T84" fmla="*/ 1726 w 2403"/>
              <a:gd name="T85" fmla="*/ 11 h 23"/>
              <a:gd name="T86" fmla="*/ 1760 w 2403"/>
              <a:gd name="T87" fmla="*/ 5 h 23"/>
              <a:gd name="T88" fmla="*/ 1794 w 2403"/>
              <a:gd name="T89" fmla="*/ 5 h 23"/>
              <a:gd name="T90" fmla="*/ 1828 w 2403"/>
              <a:gd name="T91" fmla="*/ 11 h 23"/>
              <a:gd name="T92" fmla="*/ 1929 w 2403"/>
              <a:gd name="T93" fmla="*/ 3 h 23"/>
              <a:gd name="T94" fmla="*/ 1929 w 2403"/>
              <a:gd name="T95" fmla="*/ 10 h 23"/>
              <a:gd name="T96" fmla="*/ 1963 w 2403"/>
              <a:gd name="T97" fmla="*/ 3 h 23"/>
              <a:gd name="T98" fmla="*/ 1997 w 2403"/>
              <a:gd name="T99" fmla="*/ 3 h 23"/>
              <a:gd name="T100" fmla="*/ 2031 w 2403"/>
              <a:gd name="T101" fmla="*/ 10 h 23"/>
              <a:gd name="T102" fmla="*/ 2133 w 2403"/>
              <a:gd name="T103" fmla="*/ 1 h 23"/>
              <a:gd name="T104" fmla="*/ 2133 w 2403"/>
              <a:gd name="T105" fmla="*/ 8 h 23"/>
              <a:gd name="T106" fmla="*/ 2166 w 2403"/>
              <a:gd name="T107" fmla="*/ 1 h 23"/>
              <a:gd name="T108" fmla="*/ 2200 w 2403"/>
              <a:gd name="T109" fmla="*/ 1 h 23"/>
              <a:gd name="T110" fmla="*/ 2234 w 2403"/>
              <a:gd name="T111" fmla="*/ 8 h 23"/>
              <a:gd name="T112" fmla="*/ 2336 w 2403"/>
              <a:gd name="T113" fmla="*/ 1 h 23"/>
              <a:gd name="T114" fmla="*/ 2336 w 2403"/>
              <a:gd name="T115" fmla="*/ 8 h 23"/>
              <a:gd name="T116" fmla="*/ 2370 w 2403"/>
              <a:gd name="T117" fmla="*/ 1 h 23"/>
              <a:gd name="T118" fmla="*/ 2403 w 2403"/>
              <a:gd name="T1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3" h="23">
                <a:moveTo>
                  <a:pt x="34" y="16"/>
                </a:moveTo>
                <a:lnTo>
                  <a:pt x="0" y="16"/>
                </a:lnTo>
                <a:lnTo>
                  <a:pt x="0" y="23"/>
                </a:lnTo>
                <a:lnTo>
                  <a:pt x="34" y="23"/>
                </a:lnTo>
                <a:lnTo>
                  <a:pt x="34" y="16"/>
                </a:lnTo>
                <a:close/>
                <a:moveTo>
                  <a:pt x="101" y="15"/>
                </a:moveTo>
                <a:lnTo>
                  <a:pt x="67" y="16"/>
                </a:lnTo>
                <a:lnTo>
                  <a:pt x="67" y="23"/>
                </a:lnTo>
                <a:lnTo>
                  <a:pt x="101" y="22"/>
                </a:lnTo>
                <a:lnTo>
                  <a:pt x="101" y="15"/>
                </a:lnTo>
                <a:close/>
                <a:moveTo>
                  <a:pt x="169" y="15"/>
                </a:moveTo>
                <a:lnTo>
                  <a:pt x="135" y="15"/>
                </a:lnTo>
                <a:lnTo>
                  <a:pt x="135" y="22"/>
                </a:lnTo>
                <a:lnTo>
                  <a:pt x="169" y="22"/>
                </a:lnTo>
                <a:lnTo>
                  <a:pt x="169" y="15"/>
                </a:lnTo>
                <a:close/>
                <a:moveTo>
                  <a:pt x="237" y="15"/>
                </a:moveTo>
                <a:lnTo>
                  <a:pt x="203" y="15"/>
                </a:lnTo>
                <a:lnTo>
                  <a:pt x="203" y="22"/>
                </a:lnTo>
                <a:lnTo>
                  <a:pt x="237" y="22"/>
                </a:lnTo>
                <a:lnTo>
                  <a:pt x="237" y="15"/>
                </a:lnTo>
                <a:close/>
                <a:moveTo>
                  <a:pt x="304" y="15"/>
                </a:moveTo>
                <a:lnTo>
                  <a:pt x="271" y="15"/>
                </a:lnTo>
                <a:lnTo>
                  <a:pt x="271" y="22"/>
                </a:lnTo>
                <a:lnTo>
                  <a:pt x="304" y="22"/>
                </a:lnTo>
                <a:lnTo>
                  <a:pt x="304" y="15"/>
                </a:lnTo>
                <a:close/>
                <a:moveTo>
                  <a:pt x="372" y="13"/>
                </a:moveTo>
                <a:lnTo>
                  <a:pt x="338" y="15"/>
                </a:lnTo>
                <a:lnTo>
                  <a:pt x="338" y="22"/>
                </a:lnTo>
                <a:lnTo>
                  <a:pt x="372" y="20"/>
                </a:lnTo>
                <a:lnTo>
                  <a:pt x="372" y="13"/>
                </a:lnTo>
                <a:close/>
                <a:moveTo>
                  <a:pt x="440" y="13"/>
                </a:moveTo>
                <a:lnTo>
                  <a:pt x="406" y="13"/>
                </a:lnTo>
                <a:lnTo>
                  <a:pt x="406" y="20"/>
                </a:lnTo>
                <a:lnTo>
                  <a:pt x="440" y="20"/>
                </a:lnTo>
                <a:lnTo>
                  <a:pt x="440" y="13"/>
                </a:lnTo>
                <a:close/>
                <a:moveTo>
                  <a:pt x="508" y="13"/>
                </a:moveTo>
                <a:lnTo>
                  <a:pt x="474" y="13"/>
                </a:lnTo>
                <a:lnTo>
                  <a:pt x="474" y="20"/>
                </a:lnTo>
                <a:lnTo>
                  <a:pt x="508" y="20"/>
                </a:lnTo>
                <a:lnTo>
                  <a:pt x="508" y="13"/>
                </a:lnTo>
                <a:close/>
                <a:moveTo>
                  <a:pt x="575" y="13"/>
                </a:moveTo>
                <a:lnTo>
                  <a:pt x="541" y="13"/>
                </a:lnTo>
                <a:lnTo>
                  <a:pt x="541" y="20"/>
                </a:lnTo>
                <a:lnTo>
                  <a:pt x="575" y="20"/>
                </a:lnTo>
                <a:lnTo>
                  <a:pt x="575" y="13"/>
                </a:lnTo>
                <a:close/>
                <a:moveTo>
                  <a:pt x="643" y="11"/>
                </a:moveTo>
                <a:lnTo>
                  <a:pt x="609" y="11"/>
                </a:lnTo>
                <a:lnTo>
                  <a:pt x="609" y="18"/>
                </a:lnTo>
                <a:lnTo>
                  <a:pt x="643" y="18"/>
                </a:lnTo>
                <a:lnTo>
                  <a:pt x="643" y="11"/>
                </a:lnTo>
                <a:close/>
                <a:moveTo>
                  <a:pt x="711" y="11"/>
                </a:moveTo>
                <a:lnTo>
                  <a:pt x="677" y="11"/>
                </a:lnTo>
                <a:lnTo>
                  <a:pt x="677" y="18"/>
                </a:lnTo>
                <a:lnTo>
                  <a:pt x="711" y="18"/>
                </a:lnTo>
                <a:lnTo>
                  <a:pt x="711" y="11"/>
                </a:lnTo>
                <a:close/>
                <a:moveTo>
                  <a:pt x="778" y="11"/>
                </a:moveTo>
                <a:lnTo>
                  <a:pt x="745" y="11"/>
                </a:lnTo>
                <a:lnTo>
                  <a:pt x="745" y="18"/>
                </a:lnTo>
                <a:lnTo>
                  <a:pt x="778" y="18"/>
                </a:lnTo>
                <a:lnTo>
                  <a:pt x="778" y="11"/>
                </a:lnTo>
                <a:close/>
                <a:moveTo>
                  <a:pt x="846" y="11"/>
                </a:moveTo>
                <a:lnTo>
                  <a:pt x="812" y="11"/>
                </a:lnTo>
                <a:lnTo>
                  <a:pt x="812" y="18"/>
                </a:lnTo>
                <a:lnTo>
                  <a:pt x="846" y="18"/>
                </a:lnTo>
                <a:lnTo>
                  <a:pt x="846" y="11"/>
                </a:lnTo>
                <a:close/>
                <a:moveTo>
                  <a:pt x="914" y="10"/>
                </a:moveTo>
                <a:lnTo>
                  <a:pt x="880" y="10"/>
                </a:lnTo>
                <a:lnTo>
                  <a:pt x="880" y="16"/>
                </a:lnTo>
                <a:lnTo>
                  <a:pt x="914" y="16"/>
                </a:lnTo>
                <a:lnTo>
                  <a:pt x="914" y="10"/>
                </a:lnTo>
                <a:close/>
                <a:moveTo>
                  <a:pt x="982" y="10"/>
                </a:moveTo>
                <a:lnTo>
                  <a:pt x="948" y="10"/>
                </a:lnTo>
                <a:lnTo>
                  <a:pt x="948" y="16"/>
                </a:lnTo>
                <a:lnTo>
                  <a:pt x="982" y="16"/>
                </a:lnTo>
                <a:lnTo>
                  <a:pt x="982" y="10"/>
                </a:lnTo>
                <a:close/>
                <a:moveTo>
                  <a:pt x="1049" y="10"/>
                </a:moveTo>
                <a:lnTo>
                  <a:pt x="1015" y="10"/>
                </a:lnTo>
                <a:lnTo>
                  <a:pt x="1015" y="16"/>
                </a:lnTo>
                <a:lnTo>
                  <a:pt x="1049" y="16"/>
                </a:lnTo>
                <a:lnTo>
                  <a:pt x="1049" y="10"/>
                </a:lnTo>
                <a:close/>
                <a:moveTo>
                  <a:pt x="1117" y="8"/>
                </a:moveTo>
                <a:lnTo>
                  <a:pt x="1083" y="10"/>
                </a:lnTo>
                <a:lnTo>
                  <a:pt x="1083" y="16"/>
                </a:lnTo>
                <a:lnTo>
                  <a:pt x="1117" y="15"/>
                </a:lnTo>
                <a:lnTo>
                  <a:pt x="1117" y="8"/>
                </a:lnTo>
                <a:close/>
                <a:moveTo>
                  <a:pt x="1185" y="8"/>
                </a:moveTo>
                <a:lnTo>
                  <a:pt x="1151" y="8"/>
                </a:lnTo>
                <a:lnTo>
                  <a:pt x="1151" y="15"/>
                </a:lnTo>
                <a:lnTo>
                  <a:pt x="1185" y="15"/>
                </a:lnTo>
                <a:lnTo>
                  <a:pt x="1185" y="8"/>
                </a:lnTo>
                <a:close/>
                <a:moveTo>
                  <a:pt x="1252" y="8"/>
                </a:moveTo>
                <a:lnTo>
                  <a:pt x="1218" y="8"/>
                </a:lnTo>
                <a:lnTo>
                  <a:pt x="1218" y="15"/>
                </a:lnTo>
                <a:lnTo>
                  <a:pt x="1252" y="15"/>
                </a:lnTo>
                <a:lnTo>
                  <a:pt x="1252" y="8"/>
                </a:lnTo>
                <a:close/>
                <a:moveTo>
                  <a:pt x="1320" y="8"/>
                </a:moveTo>
                <a:lnTo>
                  <a:pt x="1286" y="8"/>
                </a:lnTo>
                <a:lnTo>
                  <a:pt x="1286" y="15"/>
                </a:lnTo>
                <a:lnTo>
                  <a:pt x="1320" y="15"/>
                </a:lnTo>
                <a:lnTo>
                  <a:pt x="1320" y="8"/>
                </a:lnTo>
                <a:close/>
                <a:moveTo>
                  <a:pt x="1388" y="6"/>
                </a:moveTo>
                <a:lnTo>
                  <a:pt x="1354" y="8"/>
                </a:lnTo>
                <a:lnTo>
                  <a:pt x="1354" y="15"/>
                </a:lnTo>
                <a:lnTo>
                  <a:pt x="1388" y="13"/>
                </a:lnTo>
                <a:lnTo>
                  <a:pt x="1388" y="6"/>
                </a:lnTo>
                <a:close/>
                <a:moveTo>
                  <a:pt x="1455" y="6"/>
                </a:moveTo>
                <a:lnTo>
                  <a:pt x="1422" y="6"/>
                </a:lnTo>
                <a:lnTo>
                  <a:pt x="1422" y="13"/>
                </a:lnTo>
                <a:lnTo>
                  <a:pt x="1455" y="13"/>
                </a:lnTo>
                <a:lnTo>
                  <a:pt x="1455" y="6"/>
                </a:lnTo>
                <a:close/>
                <a:moveTo>
                  <a:pt x="1523" y="6"/>
                </a:moveTo>
                <a:lnTo>
                  <a:pt x="1489" y="6"/>
                </a:lnTo>
                <a:lnTo>
                  <a:pt x="1489" y="13"/>
                </a:lnTo>
                <a:lnTo>
                  <a:pt x="1523" y="13"/>
                </a:lnTo>
                <a:lnTo>
                  <a:pt x="1523" y="6"/>
                </a:lnTo>
                <a:close/>
                <a:moveTo>
                  <a:pt x="1591" y="6"/>
                </a:moveTo>
                <a:lnTo>
                  <a:pt x="1557" y="6"/>
                </a:lnTo>
                <a:lnTo>
                  <a:pt x="1557" y="13"/>
                </a:lnTo>
                <a:lnTo>
                  <a:pt x="1591" y="13"/>
                </a:lnTo>
                <a:lnTo>
                  <a:pt x="1591" y="6"/>
                </a:lnTo>
                <a:close/>
                <a:moveTo>
                  <a:pt x="1659" y="5"/>
                </a:moveTo>
                <a:lnTo>
                  <a:pt x="1625" y="5"/>
                </a:lnTo>
                <a:lnTo>
                  <a:pt x="1625" y="11"/>
                </a:lnTo>
                <a:lnTo>
                  <a:pt x="1659" y="11"/>
                </a:lnTo>
                <a:lnTo>
                  <a:pt x="1659" y="5"/>
                </a:lnTo>
                <a:close/>
                <a:moveTo>
                  <a:pt x="1726" y="5"/>
                </a:moveTo>
                <a:lnTo>
                  <a:pt x="1692" y="5"/>
                </a:lnTo>
                <a:lnTo>
                  <a:pt x="1692" y="11"/>
                </a:lnTo>
                <a:lnTo>
                  <a:pt x="1726" y="11"/>
                </a:lnTo>
                <a:lnTo>
                  <a:pt x="1726" y="5"/>
                </a:lnTo>
                <a:close/>
                <a:moveTo>
                  <a:pt x="1794" y="5"/>
                </a:moveTo>
                <a:lnTo>
                  <a:pt x="1760" y="5"/>
                </a:lnTo>
                <a:lnTo>
                  <a:pt x="1760" y="11"/>
                </a:lnTo>
                <a:lnTo>
                  <a:pt x="1794" y="11"/>
                </a:lnTo>
                <a:lnTo>
                  <a:pt x="1794" y="5"/>
                </a:lnTo>
                <a:close/>
                <a:moveTo>
                  <a:pt x="1862" y="5"/>
                </a:moveTo>
                <a:lnTo>
                  <a:pt x="1828" y="5"/>
                </a:lnTo>
                <a:lnTo>
                  <a:pt x="1828" y="11"/>
                </a:lnTo>
                <a:lnTo>
                  <a:pt x="1862" y="11"/>
                </a:lnTo>
                <a:lnTo>
                  <a:pt x="1862" y="5"/>
                </a:lnTo>
                <a:close/>
                <a:moveTo>
                  <a:pt x="1929" y="3"/>
                </a:moveTo>
                <a:lnTo>
                  <a:pt x="1896" y="3"/>
                </a:lnTo>
                <a:lnTo>
                  <a:pt x="1896" y="10"/>
                </a:lnTo>
                <a:lnTo>
                  <a:pt x="1929" y="10"/>
                </a:lnTo>
                <a:lnTo>
                  <a:pt x="1929" y="3"/>
                </a:lnTo>
                <a:close/>
                <a:moveTo>
                  <a:pt x="1997" y="3"/>
                </a:moveTo>
                <a:lnTo>
                  <a:pt x="1963" y="3"/>
                </a:lnTo>
                <a:lnTo>
                  <a:pt x="1963" y="10"/>
                </a:lnTo>
                <a:lnTo>
                  <a:pt x="1997" y="10"/>
                </a:lnTo>
                <a:lnTo>
                  <a:pt x="1997" y="3"/>
                </a:lnTo>
                <a:close/>
                <a:moveTo>
                  <a:pt x="2065" y="3"/>
                </a:moveTo>
                <a:lnTo>
                  <a:pt x="2031" y="3"/>
                </a:lnTo>
                <a:lnTo>
                  <a:pt x="2031" y="10"/>
                </a:lnTo>
                <a:lnTo>
                  <a:pt x="2065" y="10"/>
                </a:lnTo>
                <a:lnTo>
                  <a:pt x="2065" y="3"/>
                </a:lnTo>
                <a:close/>
                <a:moveTo>
                  <a:pt x="2133" y="1"/>
                </a:moveTo>
                <a:lnTo>
                  <a:pt x="2099" y="3"/>
                </a:lnTo>
                <a:lnTo>
                  <a:pt x="2099" y="10"/>
                </a:lnTo>
                <a:lnTo>
                  <a:pt x="2133" y="8"/>
                </a:lnTo>
                <a:lnTo>
                  <a:pt x="2133" y="1"/>
                </a:lnTo>
                <a:close/>
                <a:moveTo>
                  <a:pt x="2200" y="1"/>
                </a:moveTo>
                <a:lnTo>
                  <a:pt x="2166" y="1"/>
                </a:lnTo>
                <a:lnTo>
                  <a:pt x="2166" y="8"/>
                </a:lnTo>
                <a:lnTo>
                  <a:pt x="2200" y="8"/>
                </a:lnTo>
                <a:lnTo>
                  <a:pt x="2200" y="1"/>
                </a:lnTo>
                <a:close/>
                <a:moveTo>
                  <a:pt x="2268" y="1"/>
                </a:moveTo>
                <a:lnTo>
                  <a:pt x="2234" y="1"/>
                </a:lnTo>
                <a:lnTo>
                  <a:pt x="2234" y="8"/>
                </a:lnTo>
                <a:lnTo>
                  <a:pt x="2268" y="8"/>
                </a:lnTo>
                <a:lnTo>
                  <a:pt x="2268" y="1"/>
                </a:lnTo>
                <a:close/>
                <a:moveTo>
                  <a:pt x="2336" y="1"/>
                </a:moveTo>
                <a:lnTo>
                  <a:pt x="2302" y="1"/>
                </a:lnTo>
                <a:lnTo>
                  <a:pt x="2302" y="8"/>
                </a:lnTo>
                <a:lnTo>
                  <a:pt x="2336" y="8"/>
                </a:lnTo>
                <a:lnTo>
                  <a:pt x="2336" y="1"/>
                </a:lnTo>
                <a:close/>
                <a:moveTo>
                  <a:pt x="2403" y="0"/>
                </a:moveTo>
                <a:lnTo>
                  <a:pt x="2370" y="1"/>
                </a:lnTo>
                <a:lnTo>
                  <a:pt x="2370" y="8"/>
                </a:lnTo>
                <a:lnTo>
                  <a:pt x="2403" y="6"/>
                </a:lnTo>
                <a:lnTo>
                  <a:pt x="2403" y="0"/>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7" name="Freeform 77">
            <a:extLst>
              <a:ext uri="{FF2B5EF4-FFF2-40B4-BE49-F238E27FC236}">
                <a16:creationId xmlns:a16="http://schemas.microsoft.com/office/drawing/2014/main" id="{89A33BA2-3D77-4CC5-E723-5DFC77F1354D}"/>
              </a:ext>
            </a:extLst>
          </p:cNvPr>
          <p:cNvSpPr>
            <a:spLocks noEditPoints="1"/>
          </p:cNvSpPr>
          <p:nvPr/>
        </p:nvSpPr>
        <p:spPr bwMode="auto">
          <a:xfrm rot="602068">
            <a:off x="5415282" y="2439288"/>
            <a:ext cx="1311212" cy="325543"/>
          </a:xfrm>
          <a:custGeom>
            <a:avLst/>
            <a:gdLst>
              <a:gd name="T0" fmla="*/ 739 w 739"/>
              <a:gd name="T1" fmla="*/ 4 h 1385"/>
              <a:gd name="T2" fmla="*/ 731 w 739"/>
              <a:gd name="T3" fmla="*/ 7 h 1385"/>
              <a:gd name="T4" fmla="*/ 705 w 739"/>
              <a:gd name="T5" fmla="*/ 70 h 1385"/>
              <a:gd name="T6" fmla="*/ 714 w 739"/>
              <a:gd name="T7" fmla="*/ 36 h 1385"/>
              <a:gd name="T8" fmla="*/ 705 w 739"/>
              <a:gd name="T9" fmla="*/ 70 h 1385"/>
              <a:gd name="T10" fmla="*/ 688 w 739"/>
              <a:gd name="T11" fmla="*/ 100 h 1385"/>
              <a:gd name="T12" fmla="*/ 666 w 739"/>
              <a:gd name="T13" fmla="*/ 126 h 1385"/>
              <a:gd name="T14" fmla="*/ 641 w 739"/>
              <a:gd name="T15" fmla="*/ 190 h 1385"/>
              <a:gd name="T16" fmla="*/ 651 w 739"/>
              <a:gd name="T17" fmla="*/ 156 h 1385"/>
              <a:gd name="T18" fmla="*/ 641 w 739"/>
              <a:gd name="T19" fmla="*/ 190 h 1385"/>
              <a:gd name="T20" fmla="*/ 626 w 739"/>
              <a:gd name="T21" fmla="*/ 219 h 1385"/>
              <a:gd name="T22" fmla="*/ 604 w 739"/>
              <a:gd name="T23" fmla="*/ 246 h 1385"/>
              <a:gd name="T24" fmla="*/ 577 w 739"/>
              <a:gd name="T25" fmla="*/ 309 h 1385"/>
              <a:gd name="T26" fmla="*/ 587 w 739"/>
              <a:gd name="T27" fmla="*/ 276 h 1385"/>
              <a:gd name="T28" fmla="*/ 577 w 739"/>
              <a:gd name="T29" fmla="*/ 309 h 1385"/>
              <a:gd name="T30" fmla="*/ 562 w 739"/>
              <a:gd name="T31" fmla="*/ 339 h 1385"/>
              <a:gd name="T32" fmla="*/ 540 w 739"/>
              <a:gd name="T33" fmla="*/ 366 h 1385"/>
              <a:gd name="T34" fmla="*/ 514 w 739"/>
              <a:gd name="T35" fmla="*/ 429 h 1385"/>
              <a:gd name="T36" fmla="*/ 524 w 739"/>
              <a:gd name="T37" fmla="*/ 395 h 1385"/>
              <a:gd name="T38" fmla="*/ 514 w 739"/>
              <a:gd name="T39" fmla="*/ 429 h 1385"/>
              <a:gd name="T40" fmla="*/ 499 w 739"/>
              <a:gd name="T41" fmla="*/ 459 h 1385"/>
              <a:gd name="T42" fmla="*/ 477 w 739"/>
              <a:gd name="T43" fmla="*/ 485 h 1385"/>
              <a:gd name="T44" fmla="*/ 450 w 739"/>
              <a:gd name="T45" fmla="*/ 549 h 1385"/>
              <a:gd name="T46" fmla="*/ 460 w 739"/>
              <a:gd name="T47" fmla="*/ 515 h 1385"/>
              <a:gd name="T48" fmla="*/ 450 w 739"/>
              <a:gd name="T49" fmla="*/ 549 h 1385"/>
              <a:gd name="T50" fmla="*/ 435 w 739"/>
              <a:gd name="T51" fmla="*/ 578 h 1385"/>
              <a:gd name="T52" fmla="*/ 413 w 739"/>
              <a:gd name="T53" fmla="*/ 605 h 1385"/>
              <a:gd name="T54" fmla="*/ 387 w 739"/>
              <a:gd name="T55" fmla="*/ 668 h 1385"/>
              <a:gd name="T56" fmla="*/ 397 w 739"/>
              <a:gd name="T57" fmla="*/ 635 h 1385"/>
              <a:gd name="T58" fmla="*/ 387 w 739"/>
              <a:gd name="T59" fmla="*/ 668 h 1385"/>
              <a:gd name="T60" fmla="*/ 370 w 739"/>
              <a:gd name="T61" fmla="*/ 698 h 1385"/>
              <a:gd name="T62" fmla="*/ 350 w 739"/>
              <a:gd name="T63" fmla="*/ 725 h 1385"/>
              <a:gd name="T64" fmla="*/ 323 w 739"/>
              <a:gd name="T65" fmla="*/ 788 h 1385"/>
              <a:gd name="T66" fmla="*/ 333 w 739"/>
              <a:gd name="T67" fmla="*/ 754 h 1385"/>
              <a:gd name="T68" fmla="*/ 323 w 739"/>
              <a:gd name="T69" fmla="*/ 788 h 1385"/>
              <a:gd name="T70" fmla="*/ 308 w 739"/>
              <a:gd name="T71" fmla="*/ 817 h 1385"/>
              <a:gd name="T72" fmla="*/ 286 w 739"/>
              <a:gd name="T73" fmla="*/ 844 h 1385"/>
              <a:gd name="T74" fmla="*/ 260 w 739"/>
              <a:gd name="T75" fmla="*/ 906 h 1385"/>
              <a:gd name="T76" fmla="*/ 270 w 739"/>
              <a:gd name="T77" fmla="*/ 874 h 1385"/>
              <a:gd name="T78" fmla="*/ 260 w 739"/>
              <a:gd name="T79" fmla="*/ 906 h 1385"/>
              <a:gd name="T80" fmla="*/ 243 w 739"/>
              <a:gd name="T81" fmla="*/ 937 h 1385"/>
              <a:gd name="T82" fmla="*/ 223 w 739"/>
              <a:gd name="T83" fmla="*/ 964 h 1385"/>
              <a:gd name="T84" fmla="*/ 196 w 739"/>
              <a:gd name="T85" fmla="*/ 1026 h 1385"/>
              <a:gd name="T86" fmla="*/ 206 w 739"/>
              <a:gd name="T87" fmla="*/ 994 h 1385"/>
              <a:gd name="T88" fmla="*/ 196 w 739"/>
              <a:gd name="T89" fmla="*/ 1026 h 1385"/>
              <a:gd name="T90" fmla="*/ 181 w 739"/>
              <a:gd name="T91" fmla="*/ 1057 h 1385"/>
              <a:gd name="T92" fmla="*/ 159 w 739"/>
              <a:gd name="T93" fmla="*/ 1084 h 1385"/>
              <a:gd name="T94" fmla="*/ 133 w 739"/>
              <a:gd name="T95" fmla="*/ 1147 h 1385"/>
              <a:gd name="T96" fmla="*/ 143 w 739"/>
              <a:gd name="T97" fmla="*/ 1113 h 1385"/>
              <a:gd name="T98" fmla="*/ 133 w 739"/>
              <a:gd name="T99" fmla="*/ 1147 h 1385"/>
              <a:gd name="T100" fmla="*/ 116 w 739"/>
              <a:gd name="T101" fmla="*/ 1175 h 1385"/>
              <a:gd name="T102" fmla="*/ 94 w 739"/>
              <a:gd name="T103" fmla="*/ 1203 h 1385"/>
              <a:gd name="T104" fmla="*/ 69 w 739"/>
              <a:gd name="T105" fmla="*/ 1265 h 1385"/>
              <a:gd name="T106" fmla="*/ 79 w 739"/>
              <a:gd name="T107" fmla="*/ 1233 h 1385"/>
              <a:gd name="T108" fmla="*/ 69 w 739"/>
              <a:gd name="T109" fmla="*/ 1265 h 1385"/>
              <a:gd name="T110" fmla="*/ 54 w 739"/>
              <a:gd name="T111" fmla="*/ 1296 h 1385"/>
              <a:gd name="T112" fmla="*/ 32 w 739"/>
              <a:gd name="T113" fmla="*/ 1323 h 1385"/>
              <a:gd name="T114" fmla="*/ 6 w 739"/>
              <a:gd name="T115" fmla="*/ 1385 h 1385"/>
              <a:gd name="T116" fmla="*/ 16 w 739"/>
              <a:gd name="T117" fmla="*/ 1352 h 1385"/>
              <a:gd name="T118" fmla="*/ 6 w 739"/>
              <a:gd name="T119" fmla="*/ 1385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9" h="1385">
                <a:moveTo>
                  <a:pt x="736" y="11"/>
                </a:moveTo>
                <a:lnTo>
                  <a:pt x="739" y="4"/>
                </a:lnTo>
                <a:lnTo>
                  <a:pt x="734" y="0"/>
                </a:lnTo>
                <a:lnTo>
                  <a:pt x="731" y="7"/>
                </a:lnTo>
                <a:lnTo>
                  <a:pt x="736" y="11"/>
                </a:lnTo>
                <a:close/>
                <a:moveTo>
                  <a:pt x="705" y="70"/>
                </a:moveTo>
                <a:lnTo>
                  <a:pt x="721" y="39"/>
                </a:lnTo>
                <a:lnTo>
                  <a:pt x="714" y="36"/>
                </a:lnTo>
                <a:lnTo>
                  <a:pt x="699" y="66"/>
                </a:lnTo>
                <a:lnTo>
                  <a:pt x="705" y="70"/>
                </a:lnTo>
                <a:close/>
                <a:moveTo>
                  <a:pt x="673" y="129"/>
                </a:moveTo>
                <a:lnTo>
                  <a:pt x="688" y="100"/>
                </a:lnTo>
                <a:lnTo>
                  <a:pt x="683" y="97"/>
                </a:lnTo>
                <a:lnTo>
                  <a:pt x="666" y="126"/>
                </a:lnTo>
                <a:lnTo>
                  <a:pt x="673" y="129"/>
                </a:lnTo>
                <a:close/>
                <a:moveTo>
                  <a:pt x="641" y="190"/>
                </a:moveTo>
                <a:lnTo>
                  <a:pt x="656" y="160"/>
                </a:lnTo>
                <a:lnTo>
                  <a:pt x="651" y="156"/>
                </a:lnTo>
                <a:lnTo>
                  <a:pt x="634" y="187"/>
                </a:lnTo>
                <a:lnTo>
                  <a:pt x="641" y="190"/>
                </a:lnTo>
                <a:close/>
                <a:moveTo>
                  <a:pt x="609" y="249"/>
                </a:moveTo>
                <a:lnTo>
                  <a:pt x="626" y="219"/>
                </a:lnTo>
                <a:lnTo>
                  <a:pt x="619" y="215"/>
                </a:lnTo>
                <a:lnTo>
                  <a:pt x="604" y="246"/>
                </a:lnTo>
                <a:lnTo>
                  <a:pt x="609" y="249"/>
                </a:lnTo>
                <a:close/>
                <a:moveTo>
                  <a:pt x="577" y="309"/>
                </a:moveTo>
                <a:lnTo>
                  <a:pt x="594" y="280"/>
                </a:lnTo>
                <a:lnTo>
                  <a:pt x="587" y="276"/>
                </a:lnTo>
                <a:lnTo>
                  <a:pt x="572" y="305"/>
                </a:lnTo>
                <a:lnTo>
                  <a:pt x="577" y="309"/>
                </a:lnTo>
                <a:close/>
                <a:moveTo>
                  <a:pt x="546" y="370"/>
                </a:moveTo>
                <a:lnTo>
                  <a:pt x="562" y="339"/>
                </a:lnTo>
                <a:lnTo>
                  <a:pt x="556" y="336"/>
                </a:lnTo>
                <a:lnTo>
                  <a:pt x="540" y="366"/>
                </a:lnTo>
                <a:lnTo>
                  <a:pt x="546" y="370"/>
                </a:lnTo>
                <a:close/>
                <a:moveTo>
                  <a:pt x="514" y="429"/>
                </a:moveTo>
                <a:lnTo>
                  <a:pt x="529" y="398"/>
                </a:lnTo>
                <a:lnTo>
                  <a:pt x="524" y="395"/>
                </a:lnTo>
                <a:lnTo>
                  <a:pt x="507" y="425"/>
                </a:lnTo>
                <a:lnTo>
                  <a:pt x="514" y="429"/>
                </a:lnTo>
                <a:close/>
                <a:moveTo>
                  <a:pt x="482" y="488"/>
                </a:moveTo>
                <a:lnTo>
                  <a:pt x="499" y="459"/>
                </a:lnTo>
                <a:lnTo>
                  <a:pt x="492" y="456"/>
                </a:lnTo>
                <a:lnTo>
                  <a:pt x="477" y="485"/>
                </a:lnTo>
                <a:lnTo>
                  <a:pt x="482" y="488"/>
                </a:lnTo>
                <a:close/>
                <a:moveTo>
                  <a:pt x="450" y="549"/>
                </a:moveTo>
                <a:lnTo>
                  <a:pt x="467" y="519"/>
                </a:lnTo>
                <a:lnTo>
                  <a:pt x="460" y="515"/>
                </a:lnTo>
                <a:lnTo>
                  <a:pt x="445" y="546"/>
                </a:lnTo>
                <a:lnTo>
                  <a:pt x="450" y="549"/>
                </a:lnTo>
                <a:close/>
                <a:moveTo>
                  <a:pt x="419" y="608"/>
                </a:moveTo>
                <a:lnTo>
                  <a:pt x="435" y="578"/>
                </a:lnTo>
                <a:lnTo>
                  <a:pt x="428" y="574"/>
                </a:lnTo>
                <a:lnTo>
                  <a:pt x="413" y="605"/>
                </a:lnTo>
                <a:lnTo>
                  <a:pt x="419" y="608"/>
                </a:lnTo>
                <a:close/>
                <a:moveTo>
                  <a:pt x="387" y="668"/>
                </a:moveTo>
                <a:lnTo>
                  <a:pt x="402" y="637"/>
                </a:lnTo>
                <a:lnTo>
                  <a:pt x="397" y="635"/>
                </a:lnTo>
                <a:lnTo>
                  <a:pt x="380" y="664"/>
                </a:lnTo>
                <a:lnTo>
                  <a:pt x="387" y="668"/>
                </a:lnTo>
                <a:close/>
                <a:moveTo>
                  <a:pt x="355" y="727"/>
                </a:moveTo>
                <a:lnTo>
                  <a:pt x="370" y="698"/>
                </a:lnTo>
                <a:lnTo>
                  <a:pt x="365" y="695"/>
                </a:lnTo>
                <a:lnTo>
                  <a:pt x="350" y="725"/>
                </a:lnTo>
                <a:lnTo>
                  <a:pt x="355" y="727"/>
                </a:lnTo>
                <a:close/>
                <a:moveTo>
                  <a:pt x="323" y="788"/>
                </a:moveTo>
                <a:lnTo>
                  <a:pt x="340" y="757"/>
                </a:lnTo>
                <a:lnTo>
                  <a:pt x="333" y="754"/>
                </a:lnTo>
                <a:lnTo>
                  <a:pt x="318" y="784"/>
                </a:lnTo>
                <a:lnTo>
                  <a:pt x="323" y="788"/>
                </a:lnTo>
                <a:close/>
                <a:moveTo>
                  <a:pt x="292" y="847"/>
                </a:moveTo>
                <a:lnTo>
                  <a:pt x="308" y="817"/>
                </a:lnTo>
                <a:lnTo>
                  <a:pt x="301" y="815"/>
                </a:lnTo>
                <a:lnTo>
                  <a:pt x="286" y="844"/>
                </a:lnTo>
                <a:lnTo>
                  <a:pt x="292" y="847"/>
                </a:lnTo>
                <a:close/>
                <a:moveTo>
                  <a:pt x="260" y="906"/>
                </a:moveTo>
                <a:lnTo>
                  <a:pt x="275" y="877"/>
                </a:lnTo>
                <a:lnTo>
                  <a:pt x="270" y="874"/>
                </a:lnTo>
                <a:lnTo>
                  <a:pt x="253" y="905"/>
                </a:lnTo>
                <a:lnTo>
                  <a:pt x="260" y="906"/>
                </a:lnTo>
                <a:close/>
                <a:moveTo>
                  <a:pt x="228" y="967"/>
                </a:moveTo>
                <a:lnTo>
                  <a:pt x="243" y="937"/>
                </a:lnTo>
                <a:lnTo>
                  <a:pt x="238" y="933"/>
                </a:lnTo>
                <a:lnTo>
                  <a:pt x="223" y="964"/>
                </a:lnTo>
                <a:lnTo>
                  <a:pt x="228" y="967"/>
                </a:lnTo>
                <a:close/>
                <a:moveTo>
                  <a:pt x="196" y="1026"/>
                </a:moveTo>
                <a:lnTo>
                  <a:pt x="213" y="996"/>
                </a:lnTo>
                <a:lnTo>
                  <a:pt x="206" y="994"/>
                </a:lnTo>
                <a:lnTo>
                  <a:pt x="191" y="1023"/>
                </a:lnTo>
                <a:lnTo>
                  <a:pt x="196" y="1026"/>
                </a:lnTo>
                <a:close/>
                <a:moveTo>
                  <a:pt x="165" y="1086"/>
                </a:moveTo>
                <a:lnTo>
                  <a:pt x="181" y="1057"/>
                </a:lnTo>
                <a:lnTo>
                  <a:pt x="174" y="1054"/>
                </a:lnTo>
                <a:lnTo>
                  <a:pt x="159" y="1084"/>
                </a:lnTo>
                <a:lnTo>
                  <a:pt x="165" y="1086"/>
                </a:lnTo>
                <a:close/>
                <a:moveTo>
                  <a:pt x="133" y="1147"/>
                </a:moveTo>
                <a:lnTo>
                  <a:pt x="149" y="1116"/>
                </a:lnTo>
                <a:lnTo>
                  <a:pt x="143" y="1113"/>
                </a:lnTo>
                <a:lnTo>
                  <a:pt x="127" y="1143"/>
                </a:lnTo>
                <a:lnTo>
                  <a:pt x="133" y="1147"/>
                </a:lnTo>
                <a:close/>
                <a:moveTo>
                  <a:pt x="101" y="1206"/>
                </a:moveTo>
                <a:lnTo>
                  <a:pt x="116" y="1175"/>
                </a:lnTo>
                <a:lnTo>
                  <a:pt x="111" y="1174"/>
                </a:lnTo>
                <a:lnTo>
                  <a:pt x="94" y="1203"/>
                </a:lnTo>
                <a:lnTo>
                  <a:pt x="101" y="1206"/>
                </a:lnTo>
                <a:close/>
                <a:moveTo>
                  <a:pt x="69" y="1265"/>
                </a:moveTo>
                <a:lnTo>
                  <a:pt x="86" y="1236"/>
                </a:lnTo>
                <a:lnTo>
                  <a:pt x="79" y="1233"/>
                </a:lnTo>
                <a:lnTo>
                  <a:pt x="64" y="1263"/>
                </a:lnTo>
                <a:lnTo>
                  <a:pt x="69" y="1265"/>
                </a:lnTo>
                <a:close/>
                <a:moveTo>
                  <a:pt x="37" y="1326"/>
                </a:moveTo>
                <a:lnTo>
                  <a:pt x="54" y="1296"/>
                </a:lnTo>
                <a:lnTo>
                  <a:pt x="47" y="1292"/>
                </a:lnTo>
                <a:lnTo>
                  <a:pt x="32" y="1323"/>
                </a:lnTo>
                <a:lnTo>
                  <a:pt x="37" y="1326"/>
                </a:lnTo>
                <a:close/>
                <a:moveTo>
                  <a:pt x="6" y="1385"/>
                </a:moveTo>
                <a:lnTo>
                  <a:pt x="22" y="1355"/>
                </a:lnTo>
                <a:lnTo>
                  <a:pt x="16" y="1352"/>
                </a:lnTo>
                <a:lnTo>
                  <a:pt x="0" y="1382"/>
                </a:lnTo>
                <a:lnTo>
                  <a:pt x="6" y="1385"/>
                </a:lnTo>
                <a:close/>
              </a:path>
            </a:pathLst>
          </a:custGeom>
          <a:solidFill>
            <a:srgbClr val="BC9537"/>
          </a:solidFill>
          <a:ln w="2857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effectLst>
                <a:outerShdw blurRad="38100" dist="38100" dir="2700000" algn="tl">
                  <a:srgbClr val="000000">
                    <a:alpha val="43137"/>
                  </a:srgbClr>
                </a:outerShdw>
              </a:effectLst>
              <a:latin typeface="Titillium Web" panose="00000500000000000000" pitchFamily="2" charset="0"/>
            </a:endParaRPr>
          </a:p>
        </p:txBody>
      </p:sp>
      <p:pic>
        <p:nvPicPr>
          <p:cNvPr id="9" name="Immagine 8">
            <a:extLst>
              <a:ext uri="{FF2B5EF4-FFF2-40B4-BE49-F238E27FC236}">
                <a16:creationId xmlns:a16="http://schemas.microsoft.com/office/drawing/2014/main" id="{C285C6D0-7F40-CC2F-3EBF-9D7682ADB52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603634" y="1546803"/>
            <a:ext cx="2902968" cy="2835031"/>
          </a:xfrm>
          <a:prstGeom prst="ellipse">
            <a:avLst/>
          </a:prstGeom>
          <a:ln>
            <a:solidFill>
              <a:schemeClr val="accent4">
                <a:lumMod val="75000"/>
              </a:schemeClr>
            </a:solidFill>
          </a:ln>
        </p:spPr>
      </p:pic>
      <p:pic>
        <p:nvPicPr>
          <p:cNvPr id="10" name="Immagine 9">
            <a:extLst>
              <a:ext uri="{FF2B5EF4-FFF2-40B4-BE49-F238E27FC236}">
                <a16:creationId xmlns:a16="http://schemas.microsoft.com/office/drawing/2014/main" id="{7D374D2C-0EF7-F03D-8645-A3A7646C05F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9898082" y="1574697"/>
            <a:ext cx="2902968" cy="2815441"/>
          </a:xfrm>
          <a:prstGeom prst="ellipse">
            <a:avLst/>
          </a:prstGeom>
          <a:ln>
            <a:solidFill>
              <a:schemeClr val="accent4">
                <a:lumMod val="75000"/>
              </a:schemeClr>
            </a:solidFill>
          </a:ln>
        </p:spPr>
      </p:pic>
      <p:grpSp>
        <p:nvGrpSpPr>
          <p:cNvPr id="20" name="Gruppo 19">
            <a:extLst>
              <a:ext uri="{FF2B5EF4-FFF2-40B4-BE49-F238E27FC236}">
                <a16:creationId xmlns:a16="http://schemas.microsoft.com/office/drawing/2014/main" id="{2FC2737E-B5B1-8D8F-DE62-F963A61225FC}"/>
              </a:ext>
            </a:extLst>
          </p:cNvPr>
          <p:cNvGrpSpPr/>
          <p:nvPr/>
        </p:nvGrpSpPr>
        <p:grpSpPr>
          <a:xfrm>
            <a:off x="7855602" y="4492274"/>
            <a:ext cx="3716338" cy="369429"/>
            <a:chOff x="4530725" y="3819984"/>
            <a:chExt cx="3716338" cy="369429"/>
          </a:xfrm>
        </p:grpSpPr>
        <p:sp>
          <p:nvSpPr>
            <p:cNvPr id="22" name="Rectangle 13">
              <a:extLst>
                <a:ext uri="{FF2B5EF4-FFF2-40B4-BE49-F238E27FC236}">
                  <a16:creationId xmlns:a16="http://schemas.microsoft.com/office/drawing/2014/main" id="{B6075986-D88A-D315-B7AA-156652E7FBEA}"/>
                </a:ext>
              </a:extLst>
            </p:cNvPr>
            <p:cNvSpPr>
              <a:spLocks noChangeArrowheads="1"/>
            </p:cNvSpPr>
            <p:nvPr/>
          </p:nvSpPr>
          <p:spPr bwMode="auto">
            <a:xfrm>
              <a:off x="4530725" y="3823401"/>
              <a:ext cx="3716338" cy="366012"/>
            </a:xfrm>
            <a:prstGeom prst="rect">
              <a:avLst/>
            </a:prstGeom>
            <a:solidFill>
              <a:srgbClr val="C8A6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sz="1600" b="1">
                <a:latin typeface="Titillium Web" panose="00000500000000000000" pitchFamily="2" charset="0"/>
              </a:endParaRPr>
            </a:p>
          </p:txBody>
        </p:sp>
        <p:sp>
          <p:nvSpPr>
            <p:cNvPr id="23" name="CasellaDiTesto 22">
              <a:extLst>
                <a:ext uri="{FF2B5EF4-FFF2-40B4-BE49-F238E27FC236}">
                  <a16:creationId xmlns:a16="http://schemas.microsoft.com/office/drawing/2014/main" id="{1A93175F-C424-EC82-62EA-5612184013EA}"/>
                </a:ext>
              </a:extLst>
            </p:cNvPr>
            <p:cNvSpPr txBox="1"/>
            <p:nvPr/>
          </p:nvSpPr>
          <p:spPr>
            <a:xfrm>
              <a:off x="4530725" y="3819984"/>
              <a:ext cx="3689351" cy="338554"/>
            </a:xfrm>
            <a:prstGeom prst="rect">
              <a:avLst/>
            </a:prstGeom>
            <a:noFill/>
          </p:spPr>
          <p:txBody>
            <a:bodyPr wrap="square">
              <a:spAutoFit/>
            </a:bodyPr>
            <a:lstStyle/>
            <a:p>
              <a:pPr algn="ctr"/>
              <a:r>
                <a:rPr lang="it-IT" sz="1600" b="1">
                  <a:latin typeface="Titillium Web" panose="00000500000000000000" pitchFamily="2" charset="0"/>
                </a:rPr>
                <a:t>Stazione metropolitana Garibaldi</a:t>
              </a:r>
            </a:p>
          </p:txBody>
        </p:sp>
      </p:grpSp>
      <p:sp>
        <p:nvSpPr>
          <p:cNvPr id="14" name="Rettangolo 13">
            <a:extLst>
              <a:ext uri="{FF2B5EF4-FFF2-40B4-BE49-F238E27FC236}">
                <a16:creationId xmlns:a16="http://schemas.microsoft.com/office/drawing/2014/main" id="{886B10E2-AE19-7E28-5928-DBBD613C072A}"/>
              </a:ext>
            </a:extLst>
          </p:cNvPr>
          <p:cNvSpPr/>
          <p:nvPr/>
        </p:nvSpPr>
        <p:spPr>
          <a:xfrm>
            <a:off x="3017675" y="5856694"/>
            <a:ext cx="2700000" cy="1363824"/>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15" name="TextBox 43">
            <a:extLst>
              <a:ext uri="{FF2B5EF4-FFF2-40B4-BE49-F238E27FC236}">
                <a16:creationId xmlns:a16="http://schemas.microsoft.com/office/drawing/2014/main" id="{7F2DFF12-F1EA-4F26-A710-8894FEEF1C14}"/>
              </a:ext>
            </a:extLst>
          </p:cNvPr>
          <p:cNvSpPr txBox="1"/>
          <p:nvPr/>
        </p:nvSpPr>
        <p:spPr>
          <a:xfrm>
            <a:off x="3098190" y="6231045"/>
            <a:ext cx="2431493" cy="749547"/>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DESCRIZIONE DELL’INTERVENTO</a:t>
            </a:r>
          </a:p>
        </p:txBody>
      </p:sp>
      <p:sp>
        <p:nvSpPr>
          <p:cNvPr id="16" name="Rettangolo 15">
            <a:extLst>
              <a:ext uri="{FF2B5EF4-FFF2-40B4-BE49-F238E27FC236}">
                <a16:creationId xmlns:a16="http://schemas.microsoft.com/office/drawing/2014/main" id="{64FFC060-366F-011F-7026-AD3A99EDD721}"/>
              </a:ext>
            </a:extLst>
          </p:cNvPr>
          <p:cNvSpPr/>
          <p:nvPr/>
        </p:nvSpPr>
        <p:spPr>
          <a:xfrm>
            <a:off x="3007774" y="7340242"/>
            <a:ext cx="2700000" cy="612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17" name="TextBox 43">
            <a:extLst>
              <a:ext uri="{FF2B5EF4-FFF2-40B4-BE49-F238E27FC236}">
                <a16:creationId xmlns:a16="http://schemas.microsoft.com/office/drawing/2014/main" id="{A1711D1D-8ED5-74C9-5FA5-38B95A5EC2CE}"/>
              </a:ext>
            </a:extLst>
          </p:cNvPr>
          <p:cNvSpPr txBox="1"/>
          <p:nvPr/>
        </p:nvSpPr>
        <p:spPr>
          <a:xfrm>
            <a:off x="3205080" y="7532923"/>
            <a:ext cx="2431493"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VALORI ECONOMICI</a:t>
            </a:r>
          </a:p>
        </p:txBody>
      </p:sp>
      <p:sp>
        <p:nvSpPr>
          <p:cNvPr id="18" name="Rettangolo 46">
            <a:extLst>
              <a:ext uri="{FF2B5EF4-FFF2-40B4-BE49-F238E27FC236}">
                <a16:creationId xmlns:a16="http://schemas.microsoft.com/office/drawing/2014/main" id="{DE67CDE9-82C8-2B07-930E-3E067526A7C0}"/>
              </a:ext>
            </a:extLst>
          </p:cNvPr>
          <p:cNvSpPr/>
          <p:nvPr/>
        </p:nvSpPr>
        <p:spPr>
          <a:xfrm>
            <a:off x="5830190" y="7363947"/>
            <a:ext cx="9042051"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just" defTabSz="640080">
              <a:buFont typeface="Wingdings" panose="05000000000000000000" pitchFamily="2" charset="2"/>
              <a:buChar char="q"/>
              <a:defRPr/>
            </a:pPr>
            <a:r>
              <a:rPr lang="it-IT" sz="2000" b="1">
                <a:solidFill>
                  <a:schemeClr val="tx1"/>
                </a:solidFill>
                <a:latin typeface="Titillium Web" panose="00000500000000000000" pitchFamily="2" charset="0"/>
              </a:rPr>
              <a:t>Valore finanziato: </a:t>
            </a:r>
            <a:r>
              <a:rPr lang="en-US" sz="2000">
                <a:solidFill>
                  <a:srgbClr val="000000"/>
                </a:solidFill>
                <a:latin typeface="Titillium Web" panose="00000500000000000000" pitchFamily="2" charset="0"/>
              </a:rPr>
              <a:t>2.024.117,90 €</a:t>
            </a:r>
            <a:r>
              <a:rPr lang="en-US" sz="2000">
                <a:latin typeface="Titillium Web" panose="00000500000000000000" pitchFamily="2" charset="0"/>
              </a:rPr>
              <a:t> </a:t>
            </a:r>
            <a:endParaRPr lang="it-IT" sz="2000">
              <a:solidFill>
                <a:schemeClr val="tx1"/>
              </a:solidFill>
              <a:latin typeface="Titillium Web" panose="00000500000000000000" pitchFamily="2" charset="0"/>
            </a:endParaRPr>
          </a:p>
        </p:txBody>
      </p:sp>
      <p:sp>
        <p:nvSpPr>
          <p:cNvPr id="19" name="Rettangolo 46">
            <a:extLst>
              <a:ext uri="{FF2B5EF4-FFF2-40B4-BE49-F238E27FC236}">
                <a16:creationId xmlns:a16="http://schemas.microsoft.com/office/drawing/2014/main" id="{C6CAF299-C5A5-D95C-832D-2CF58FA6F724}"/>
              </a:ext>
            </a:extLst>
          </p:cNvPr>
          <p:cNvSpPr/>
          <p:nvPr/>
        </p:nvSpPr>
        <p:spPr>
          <a:xfrm>
            <a:off x="5837200" y="5855679"/>
            <a:ext cx="9034510" cy="1344261"/>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1900">
                <a:solidFill>
                  <a:schemeClr val="tx1"/>
                </a:solidFill>
                <a:latin typeface="Titillium Web" panose="00000500000000000000" pitchFamily="2" charset="0"/>
              </a:rPr>
              <a:t>Riqualificazione di nodi di interscambio intermodali e miglioramento dell’accessibilità di stazioni della Metro linee 1 e 2, in collaborazione con ATM, RFI e Ferrovie Nord per agevolare l’interconnessione tra l’area periferica ed il resto della città incentivando l’uso di treni e metro anche da parte delle fasce più vulnerabili della popolazione.</a:t>
            </a:r>
            <a:endParaRPr lang="en-US" sz="1900" b="1">
              <a:solidFill>
                <a:schemeClr val="tx1"/>
              </a:solidFill>
              <a:highlight>
                <a:srgbClr val="FFFF00"/>
              </a:highlight>
              <a:latin typeface="Titillium Web" panose="00000500000000000000" pitchFamily="2" charset="0"/>
            </a:endParaRPr>
          </a:p>
        </p:txBody>
      </p:sp>
      <p:sp>
        <p:nvSpPr>
          <p:cNvPr id="21" name="Rettangolo 46">
            <a:extLst>
              <a:ext uri="{FF2B5EF4-FFF2-40B4-BE49-F238E27FC236}">
                <a16:creationId xmlns:a16="http://schemas.microsoft.com/office/drawing/2014/main" id="{ADE7A5F5-BD27-5041-F02D-5C7A72EBA700}"/>
              </a:ext>
            </a:extLst>
          </p:cNvPr>
          <p:cNvSpPr/>
          <p:nvPr/>
        </p:nvSpPr>
        <p:spPr>
          <a:xfrm>
            <a:off x="5837200" y="8168628"/>
            <a:ext cx="2427356"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2000" b="1">
                <a:solidFill>
                  <a:schemeClr val="tx1"/>
                </a:solidFill>
                <a:latin typeface="Titillium Web" panose="00000500000000000000" pitchFamily="2" charset="0"/>
              </a:rPr>
              <a:t>In esecuzione</a:t>
            </a:r>
            <a:endParaRPr lang="en-US" sz="2000" b="1">
              <a:solidFill>
                <a:schemeClr val="tx1"/>
              </a:solidFill>
              <a:latin typeface="Titillium Web" panose="00000500000000000000" pitchFamily="2" charset="0"/>
            </a:endParaRPr>
          </a:p>
        </p:txBody>
      </p:sp>
      <p:pic>
        <p:nvPicPr>
          <p:cNvPr id="44" name="Immagine 43" descr="Immagine che contiene schermata, Elementi grafici, clipart, design&#10;&#10;Descrizione generata automaticamente">
            <a:extLst>
              <a:ext uri="{FF2B5EF4-FFF2-40B4-BE49-F238E27FC236}">
                <a16:creationId xmlns:a16="http://schemas.microsoft.com/office/drawing/2014/main" id="{C5D76221-9A8E-8048-C6BF-6C695E5538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9561" y="6299276"/>
            <a:ext cx="533900" cy="533900"/>
          </a:xfrm>
          <a:prstGeom prst="rect">
            <a:avLst/>
          </a:prstGeom>
        </p:spPr>
      </p:pic>
      <p:pic>
        <p:nvPicPr>
          <p:cNvPr id="49" name="Immagine 48" descr="Immagine che contiene schermata, Elementi grafici, cartone animato, design&#10;&#10;Descrizione generata automaticamente">
            <a:extLst>
              <a:ext uri="{FF2B5EF4-FFF2-40B4-BE49-F238E27FC236}">
                <a16:creationId xmlns:a16="http://schemas.microsoft.com/office/drawing/2014/main" id="{F60BD29C-D407-E85A-2C01-7C6B8173CA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3245" y="7426394"/>
            <a:ext cx="533759" cy="533759"/>
          </a:xfrm>
          <a:prstGeom prst="rect">
            <a:avLst/>
          </a:prstGeom>
        </p:spPr>
      </p:pic>
      <p:sp>
        <p:nvSpPr>
          <p:cNvPr id="50" name="Rettangolo 49">
            <a:extLst>
              <a:ext uri="{FF2B5EF4-FFF2-40B4-BE49-F238E27FC236}">
                <a16:creationId xmlns:a16="http://schemas.microsoft.com/office/drawing/2014/main" id="{3B119BB1-C33B-6CFB-321E-FA4BEA9AC743}"/>
              </a:ext>
            </a:extLst>
          </p:cNvPr>
          <p:cNvSpPr/>
          <p:nvPr/>
        </p:nvSpPr>
        <p:spPr>
          <a:xfrm>
            <a:off x="9232617" y="8147579"/>
            <a:ext cx="2700000" cy="6191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51" name="TextBox 43">
            <a:extLst>
              <a:ext uri="{FF2B5EF4-FFF2-40B4-BE49-F238E27FC236}">
                <a16:creationId xmlns:a16="http://schemas.microsoft.com/office/drawing/2014/main" id="{91C26168-C756-A1DB-30A2-901C45BE4DE8}"/>
              </a:ext>
            </a:extLst>
          </p:cNvPr>
          <p:cNvSpPr txBox="1"/>
          <p:nvPr/>
        </p:nvSpPr>
        <p:spPr>
          <a:xfrm>
            <a:off x="9404042" y="8344312"/>
            <a:ext cx="2382884"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CANTIERE</a:t>
            </a:r>
          </a:p>
        </p:txBody>
      </p:sp>
      <p:sp>
        <p:nvSpPr>
          <p:cNvPr id="52" name="Rettangolo 46">
            <a:extLst>
              <a:ext uri="{FF2B5EF4-FFF2-40B4-BE49-F238E27FC236}">
                <a16:creationId xmlns:a16="http://schemas.microsoft.com/office/drawing/2014/main" id="{9A14F8BC-3166-B253-B972-70C5F33871B0}"/>
              </a:ext>
            </a:extLst>
          </p:cNvPr>
          <p:cNvSpPr/>
          <p:nvPr/>
        </p:nvSpPr>
        <p:spPr>
          <a:xfrm>
            <a:off x="12048229" y="8144923"/>
            <a:ext cx="2823481"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2000" b="1">
                <a:solidFill>
                  <a:schemeClr val="tx1"/>
                </a:solidFill>
                <a:latin typeface="Titillium Web" panose="00000500000000000000" pitchFamily="2" charset="0"/>
              </a:rPr>
              <a:t>Da avviare</a:t>
            </a:r>
            <a:endParaRPr lang="en-US" sz="2000" b="1">
              <a:solidFill>
                <a:schemeClr val="tx1"/>
              </a:solidFill>
              <a:latin typeface="Titillium Web" panose="00000500000000000000" pitchFamily="2" charset="0"/>
            </a:endParaRPr>
          </a:p>
        </p:txBody>
      </p:sp>
      <p:pic>
        <p:nvPicPr>
          <p:cNvPr id="53" name="Immagine 52" descr="Immagine che contiene cono, Carattere, design&#10;&#10;Descrizione generata automaticamente">
            <a:extLst>
              <a:ext uri="{FF2B5EF4-FFF2-40B4-BE49-F238E27FC236}">
                <a16:creationId xmlns:a16="http://schemas.microsoft.com/office/drawing/2014/main" id="{7D854C4D-3BFA-0F30-ED86-A3B1DD7934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9561" y="8184168"/>
            <a:ext cx="533510" cy="533510"/>
          </a:xfrm>
          <a:prstGeom prst="rect">
            <a:avLst/>
          </a:prstGeom>
        </p:spPr>
      </p:pic>
      <p:sp>
        <p:nvSpPr>
          <p:cNvPr id="54" name="Rettangolo 53">
            <a:extLst>
              <a:ext uri="{FF2B5EF4-FFF2-40B4-BE49-F238E27FC236}">
                <a16:creationId xmlns:a16="http://schemas.microsoft.com/office/drawing/2014/main" id="{9EFC748B-4CB0-88BB-B2C0-F3B8E013FFD1}"/>
              </a:ext>
            </a:extLst>
          </p:cNvPr>
          <p:cNvSpPr/>
          <p:nvPr/>
        </p:nvSpPr>
        <p:spPr>
          <a:xfrm>
            <a:off x="3045100" y="8145620"/>
            <a:ext cx="2672575" cy="648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pic>
        <p:nvPicPr>
          <p:cNvPr id="55" name="Immagine 54" descr="Immagine che contiene schermata, Elementi grafici, grafica, Carattere&#10;&#10;Descrizione generata automaticamente">
            <a:extLst>
              <a:ext uri="{FF2B5EF4-FFF2-40B4-BE49-F238E27FC236}">
                <a16:creationId xmlns:a16="http://schemas.microsoft.com/office/drawing/2014/main" id="{CFAB1181-DBB8-50E2-1C9D-B11679B112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61943" y="8231032"/>
            <a:ext cx="419280" cy="419280"/>
          </a:xfrm>
          <a:prstGeom prst="rect">
            <a:avLst/>
          </a:prstGeom>
        </p:spPr>
      </p:pic>
      <p:sp>
        <p:nvSpPr>
          <p:cNvPr id="56" name="TextBox 43">
            <a:extLst>
              <a:ext uri="{FF2B5EF4-FFF2-40B4-BE49-F238E27FC236}">
                <a16:creationId xmlns:a16="http://schemas.microsoft.com/office/drawing/2014/main" id="{291F0240-C30A-16DE-5973-ECC827B7F1E8}"/>
              </a:ext>
            </a:extLst>
          </p:cNvPr>
          <p:cNvSpPr txBox="1"/>
          <p:nvPr/>
        </p:nvSpPr>
        <p:spPr>
          <a:xfrm>
            <a:off x="3246881" y="8337604"/>
            <a:ext cx="2382884"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STATUS INTERVENTO</a:t>
            </a:r>
          </a:p>
        </p:txBody>
      </p:sp>
      <p:pic>
        <p:nvPicPr>
          <p:cNvPr id="25" name="Google Shape;120;p1">
            <a:extLst>
              <a:ext uri="{FF2B5EF4-FFF2-40B4-BE49-F238E27FC236}">
                <a16:creationId xmlns:a16="http://schemas.microsoft.com/office/drawing/2014/main" id="{EE6AE2A3-5C14-BC07-FA64-A7803081EA40}"/>
              </a:ext>
            </a:extLst>
          </p:cNvPr>
          <p:cNvPicPr preferRelativeResize="0"/>
          <p:nvPr/>
        </p:nvPicPr>
        <p:blipFill rotWithShape="1">
          <a:blip r:embed="rId9">
            <a:alphaModFix/>
          </a:blip>
          <a:srcRect/>
          <a:stretch/>
        </p:blipFill>
        <p:spPr>
          <a:xfrm>
            <a:off x="15123501" y="271263"/>
            <a:ext cx="1647209" cy="919123"/>
          </a:xfrm>
          <a:prstGeom prst="rect">
            <a:avLst/>
          </a:prstGeom>
          <a:noFill/>
          <a:ln>
            <a:noFill/>
          </a:ln>
        </p:spPr>
      </p:pic>
      <p:sp>
        <p:nvSpPr>
          <p:cNvPr id="26" name="Segnaposto numero diapositiva 2">
            <a:extLst>
              <a:ext uri="{FF2B5EF4-FFF2-40B4-BE49-F238E27FC236}">
                <a16:creationId xmlns:a16="http://schemas.microsoft.com/office/drawing/2014/main" id="{234DDD47-EB87-331A-AE2D-FE28366B7621}"/>
              </a:ext>
            </a:extLst>
          </p:cNvPr>
          <p:cNvSpPr txBox="1">
            <a:spLocks/>
          </p:cNvSpPr>
          <p:nvPr/>
        </p:nvSpPr>
        <p:spPr>
          <a:xfrm>
            <a:off x="12758816" y="9047925"/>
            <a:ext cx="3840480" cy="511175"/>
          </a:xfrm>
          <a:prstGeom prst="rect">
            <a:avLst/>
          </a:prstGeom>
        </p:spPr>
        <p:txBody>
          <a:bodyPr vert="horz" lIns="91440" tIns="45720" rIns="91440" bIns="45720" rtlCol="0" anchor="ctr"/>
          <a:lstStyle>
            <a:defPPr>
              <a:defRPr lang="en-US"/>
            </a:defPPr>
            <a:lvl1pPr marL="0" algn="r" defTabSz="457200" rtl="0" eaLnBrk="1" latinLnBrk="0" hangingPunct="1">
              <a:defRPr sz="1155" kern="1200">
                <a:solidFill>
                  <a:schemeClr val="tx1">
                    <a:tint val="75000"/>
                  </a:schemeClr>
                </a:solidFill>
                <a:latin typeface="Titillium Web"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E64E33-F4D1-9045-8634-9E2D4E4CE3B0}" type="slidenum">
              <a:rPr lang="it-IT" sz="1800" b="1" smtClean="0">
                <a:solidFill>
                  <a:schemeClr val="tx1"/>
                </a:solidFill>
                <a:latin typeface="Titillium Web" panose="00000500000000000000" pitchFamily="2" charset="0"/>
              </a:rPr>
              <a:pPr/>
              <a:t>15</a:t>
            </a:fld>
            <a:endParaRPr lang="it-IT" sz="1800" b="1">
              <a:solidFill>
                <a:schemeClr val="tx1"/>
              </a:solidFill>
              <a:latin typeface="Titillium Web" panose="00000500000000000000" pitchFamily="2" charset="0"/>
            </a:endParaRPr>
          </a:p>
        </p:txBody>
      </p:sp>
    </p:spTree>
    <p:extLst>
      <p:ext uri="{BB962C8B-B14F-4D97-AF65-F5344CB8AC3E}">
        <p14:creationId xmlns:p14="http://schemas.microsoft.com/office/powerpoint/2010/main" val="2016876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CasellaDiTesto 58">
            <a:extLst>
              <a:ext uri="{FF2B5EF4-FFF2-40B4-BE49-F238E27FC236}">
                <a16:creationId xmlns:a16="http://schemas.microsoft.com/office/drawing/2014/main" id="{F4A41157-EAF4-A87B-9547-6FD42AE95236}"/>
              </a:ext>
            </a:extLst>
          </p:cNvPr>
          <p:cNvSpPr txBox="1"/>
          <p:nvPr/>
        </p:nvSpPr>
        <p:spPr>
          <a:xfrm>
            <a:off x="2111206" y="1556056"/>
            <a:ext cx="12969768" cy="3610800"/>
          </a:xfrm>
          <a:prstGeom prst="rect">
            <a:avLst/>
          </a:prstGeom>
          <a:solidFill>
            <a:schemeClr val="bg1">
              <a:lumMod val="95000"/>
            </a:schemeClr>
          </a:solidFill>
        </p:spPr>
        <p:txBody>
          <a:bodyPr wrap="square" rtlCol="0">
            <a:spAutoFit/>
          </a:bodyPr>
          <a:lstStyle/>
          <a:p>
            <a:endParaRPr lang="en-US">
              <a:latin typeface="Titillium Web" panose="00000500000000000000" pitchFamily="2" charset="0"/>
            </a:endParaRPr>
          </a:p>
        </p:txBody>
      </p:sp>
      <p:sp>
        <p:nvSpPr>
          <p:cNvPr id="123" name="CasellaDiTesto 122">
            <a:extLst>
              <a:ext uri="{FF2B5EF4-FFF2-40B4-BE49-F238E27FC236}">
                <a16:creationId xmlns:a16="http://schemas.microsoft.com/office/drawing/2014/main" id="{4C158CBD-1129-45F0-A853-FE455C36A345}"/>
              </a:ext>
            </a:extLst>
          </p:cNvPr>
          <p:cNvSpPr txBox="1"/>
          <p:nvPr/>
        </p:nvSpPr>
        <p:spPr>
          <a:xfrm>
            <a:off x="1664269" y="5260342"/>
            <a:ext cx="13695473" cy="707886"/>
          </a:xfrm>
          <a:prstGeom prst="rect">
            <a:avLst/>
          </a:prstGeom>
          <a:solidFill>
            <a:schemeClr val="bg1"/>
          </a:solidFill>
          <a:ln w="38100">
            <a:noFill/>
          </a:ln>
        </p:spPr>
        <p:txBody>
          <a:bodyPr wrap="square">
            <a:spAutoFit/>
          </a:bodyPr>
          <a:lstStyle/>
          <a:p>
            <a:pPr algn="ctr"/>
            <a:r>
              <a:rPr lang="it-IT" sz="2000" b="1">
                <a:latin typeface="Titillium Web" panose="00000500000000000000" pitchFamily="2" charset="0"/>
              </a:rPr>
              <a:t>M5 INCLUSIONE E COESIONE - C2 INFRASTRUTTURE SOCIALI, FAMIGLIE, COMUNITA’ E ETERZO SETTORE - INV.2.2 PIANI URBANI INTEGRATI</a:t>
            </a:r>
          </a:p>
        </p:txBody>
      </p:sp>
      <p:sp>
        <p:nvSpPr>
          <p:cNvPr id="58" name="Freeform 91">
            <a:extLst>
              <a:ext uri="{FF2B5EF4-FFF2-40B4-BE49-F238E27FC236}">
                <a16:creationId xmlns:a16="http://schemas.microsoft.com/office/drawing/2014/main" id="{6EAC942B-ABEF-A61C-B592-80FFEEE46115}"/>
              </a:ext>
            </a:extLst>
          </p:cNvPr>
          <p:cNvSpPr>
            <a:spLocks/>
          </p:cNvSpPr>
          <p:nvPr/>
        </p:nvSpPr>
        <p:spPr bwMode="auto">
          <a:xfrm>
            <a:off x="1011271" y="191301"/>
            <a:ext cx="13695473" cy="429955"/>
          </a:xfrm>
          <a:custGeom>
            <a:avLst/>
            <a:gdLst>
              <a:gd name="T0" fmla="*/ 6312 w 6312"/>
              <a:gd name="T1" fmla="*/ 298 h 298"/>
              <a:gd name="T2" fmla="*/ 6312 w 6312"/>
              <a:gd name="T3" fmla="*/ 296 h 298"/>
              <a:gd name="T4" fmla="*/ 0 w 6312"/>
              <a:gd name="T5" fmla="*/ 296 h 298"/>
              <a:gd name="T6" fmla="*/ 0 w 6312"/>
              <a:gd name="T7" fmla="*/ 2 h 298"/>
              <a:gd name="T8" fmla="*/ 6310 w 6312"/>
              <a:gd name="T9" fmla="*/ 2 h 298"/>
              <a:gd name="T10" fmla="*/ 6310 w 6312"/>
              <a:gd name="T11" fmla="*/ 298 h 298"/>
              <a:gd name="T12" fmla="*/ 6312 w 6312"/>
              <a:gd name="T13" fmla="*/ 298 h 298"/>
              <a:gd name="T14" fmla="*/ 6312 w 6312"/>
              <a:gd name="T15" fmla="*/ 296 h 298"/>
              <a:gd name="T16" fmla="*/ 6312 w 6312"/>
              <a:gd name="T17" fmla="*/ 298 h 298"/>
              <a:gd name="T18" fmla="*/ 6312 w 6312"/>
              <a:gd name="T19" fmla="*/ 298 h 298"/>
              <a:gd name="T20" fmla="*/ 6312 w 6312"/>
              <a:gd name="T21" fmla="*/ 0 h 298"/>
              <a:gd name="T22" fmla="*/ 0 w 6312"/>
              <a:gd name="T23" fmla="*/ 0 h 298"/>
              <a:gd name="T24" fmla="*/ 0 w 6312"/>
              <a:gd name="T25" fmla="*/ 298 h 298"/>
              <a:gd name="T26" fmla="*/ 6312 w 6312"/>
              <a:gd name="T27" fmla="*/ 298 h 298"/>
              <a:gd name="T28" fmla="*/ 6312 w 6312"/>
              <a:gd name="T29" fmla="*/ 298 h 298"/>
              <a:gd name="T30" fmla="*/ 6312 w 6312"/>
              <a:gd name="T31"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12" h="298">
                <a:moveTo>
                  <a:pt x="6312" y="298"/>
                </a:moveTo>
                <a:lnTo>
                  <a:pt x="6312" y="296"/>
                </a:lnTo>
                <a:lnTo>
                  <a:pt x="0" y="296"/>
                </a:lnTo>
                <a:lnTo>
                  <a:pt x="0" y="2"/>
                </a:lnTo>
                <a:lnTo>
                  <a:pt x="6310" y="2"/>
                </a:lnTo>
                <a:lnTo>
                  <a:pt x="6310" y="298"/>
                </a:lnTo>
                <a:lnTo>
                  <a:pt x="6312" y="298"/>
                </a:lnTo>
                <a:lnTo>
                  <a:pt x="6312" y="296"/>
                </a:lnTo>
                <a:lnTo>
                  <a:pt x="6312" y="298"/>
                </a:lnTo>
                <a:lnTo>
                  <a:pt x="6312" y="298"/>
                </a:lnTo>
                <a:lnTo>
                  <a:pt x="6312" y="0"/>
                </a:lnTo>
                <a:lnTo>
                  <a:pt x="0" y="0"/>
                </a:lnTo>
                <a:lnTo>
                  <a:pt x="0" y="298"/>
                </a:lnTo>
                <a:lnTo>
                  <a:pt x="6312" y="298"/>
                </a:lnTo>
                <a:lnTo>
                  <a:pt x="6312" y="298"/>
                </a:lnTo>
                <a:lnTo>
                  <a:pt x="6312" y="298"/>
                </a:lnTo>
                <a:close/>
              </a:path>
            </a:pathLst>
          </a:custGeom>
          <a:noFill/>
          <a:ln>
            <a:noFill/>
          </a:ln>
        </p:spPr>
        <p:style>
          <a:lnRef idx="0">
            <a:scrgbClr r="0" g="0" b="0"/>
          </a:lnRef>
          <a:fillRef idx="0">
            <a:scrgbClr r="0" g="0" b="0"/>
          </a:fillRef>
          <a:effectRef idx="0">
            <a:scrgbClr r="0" g="0" b="0"/>
          </a:effectRef>
          <a:fontRef idx="minor">
            <a:schemeClr val="accent2"/>
          </a:fontRef>
        </p:style>
        <p:txBody>
          <a:bodyPr vert="horz" wrap="square" lIns="91440" tIns="45720" rIns="91440" bIns="45720" numCol="1" anchor="t" anchorCtr="0" compatLnSpc="1">
            <a:prstTxWarp prst="textNoShape">
              <a:avLst/>
            </a:prstTxWarp>
          </a:bodyPr>
          <a:lstStyle/>
          <a:p>
            <a:r>
              <a:rPr lang="it-IT" sz="3200" b="1">
                <a:solidFill>
                  <a:schemeClr val="tx1"/>
                </a:solidFill>
                <a:latin typeface="Titillium Web" panose="00000500000000000000" pitchFamily="2" charset="0"/>
              </a:rPr>
              <a:t>Superamento delle barriere architettoniche nelle principali stazioni della rete metropolitana milanese - Lambrate M2 (10/14)</a:t>
            </a:r>
          </a:p>
        </p:txBody>
      </p:sp>
      <p:pic>
        <p:nvPicPr>
          <p:cNvPr id="8" name="Immagine 7">
            <a:extLst>
              <a:ext uri="{FF2B5EF4-FFF2-40B4-BE49-F238E27FC236}">
                <a16:creationId xmlns:a16="http://schemas.microsoft.com/office/drawing/2014/main" id="{1FA6C207-E441-C953-C694-4C6F392C9837}"/>
              </a:ext>
            </a:extLst>
          </p:cNvPr>
          <p:cNvPicPr>
            <a:picLocks noChangeAspect="1"/>
          </p:cNvPicPr>
          <p:nvPr/>
        </p:nvPicPr>
        <p:blipFill rotWithShape="1">
          <a:blip r:embed="rId2">
            <a:extLst>
              <a:ext uri="{28A0092B-C50C-407E-A947-70E740481C1C}">
                <a14:useLocalDpi xmlns:a14="http://schemas.microsoft.com/office/drawing/2010/main" val="0"/>
              </a:ext>
            </a:extLst>
          </a:blip>
          <a:srcRect t="9685" b="11158"/>
          <a:stretch/>
        </p:blipFill>
        <p:spPr>
          <a:xfrm>
            <a:off x="3703533" y="1879345"/>
            <a:ext cx="2772001" cy="2835031"/>
          </a:xfrm>
          <a:prstGeom prst="rect">
            <a:avLst/>
          </a:prstGeom>
        </p:spPr>
      </p:pic>
      <p:pic>
        <p:nvPicPr>
          <p:cNvPr id="11" name="Immagine 10">
            <a:extLst>
              <a:ext uri="{FF2B5EF4-FFF2-40B4-BE49-F238E27FC236}">
                <a16:creationId xmlns:a16="http://schemas.microsoft.com/office/drawing/2014/main" id="{04E0FE65-3BBB-AD43-8875-28D75E937BD1}"/>
              </a:ext>
            </a:extLst>
          </p:cNvPr>
          <p:cNvPicPr>
            <a:picLocks/>
          </p:cNvPicPr>
          <p:nvPr/>
        </p:nvPicPr>
        <p:blipFill rotWithShape="1">
          <a:blip r:embed="rId3">
            <a:extLst>
              <a:ext uri="{28A0092B-C50C-407E-A947-70E740481C1C}">
                <a14:useLocalDpi xmlns:a14="http://schemas.microsoft.com/office/drawing/2010/main" val="0"/>
              </a:ext>
            </a:extLst>
          </a:blip>
          <a:srcRect l="19734" r="12099"/>
          <a:stretch/>
        </p:blipFill>
        <p:spPr>
          <a:xfrm rot="16200000">
            <a:off x="6966607" y="1646453"/>
            <a:ext cx="2858506" cy="3020565"/>
          </a:xfrm>
          <a:prstGeom prst="ellipse">
            <a:avLst/>
          </a:prstGeom>
          <a:ln>
            <a:solidFill>
              <a:schemeClr val="accent4">
                <a:lumMod val="75000"/>
              </a:schemeClr>
            </a:solidFill>
          </a:ln>
        </p:spPr>
      </p:pic>
      <p:sp>
        <p:nvSpPr>
          <p:cNvPr id="13" name="Freeform 22">
            <a:extLst>
              <a:ext uri="{FF2B5EF4-FFF2-40B4-BE49-F238E27FC236}">
                <a16:creationId xmlns:a16="http://schemas.microsoft.com/office/drawing/2014/main" id="{0F8C445C-D255-CBFC-A8BA-FA4E9D4B4782}"/>
              </a:ext>
            </a:extLst>
          </p:cNvPr>
          <p:cNvSpPr>
            <a:spLocks noEditPoints="1"/>
          </p:cNvSpPr>
          <p:nvPr/>
        </p:nvSpPr>
        <p:spPr bwMode="auto">
          <a:xfrm>
            <a:off x="8122827" y="1805405"/>
            <a:ext cx="3887788" cy="28575"/>
          </a:xfrm>
          <a:custGeom>
            <a:avLst/>
            <a:gdLst>
              <a:gd name="T0" fmla="*/ 2449 w 2449"/>
              <a:gd name="T1" fmla="*/ 12 h 18"/>
              <a:gd name="T2" fmla="*/ 2370 w 2449"/>
              <a:gd name="T3" fmla="*/ 18 h 18"/>
              <a:gd name="T4" fmla="*/ 2370 w 2449"/>
              <a:gd name="T5" fmla="*/ 12 h 18"/>
              <a:gd name="T6" fmla="*/ 2336 w 2449"/>
              <a:gd name="T7" fmla="*/ 18 h 18"/>
              <a:gd name="T8" fmla="*/ 2302 w 2449"/>
              <a:gd name="T9" fmla="*/ 18 h 18"/>
              <a:gd name="T10" fmla="*/ 2268 w 2449"/>
              <a:gd name="T11" fmla="*/ 10 h 18"/>
              <a:gd name="T12" fmla="*/ 2167 w 2449"/>
              <a:gd name="T13" fmla="*/ 17 h 18"/>
              <a:gd name="T14" fmla="*/ 2167 w 2449"/>
              <a:gd name="T15" fmla="*/ 10 h 18"/>
              <a:gd name="T16" fmla="*/ 2133 w 2449"/>
              <a:gd name="T17" fmla="*/ 17 h 18"/>
              <a:gd name="T18" fmla="*/ 2099 w 2449"/>
              <a:gd name="T19" fmla="*/ 17 h 18"/>
              <a:gd name="T20" fmla="*/ 2065 w 2449"/>
              <a:gd name="T21" fmla="*/ 10 h 18"/>
              <a:gd name="T22" fmla="*/ 1964 w 2449"/>
              <a:gd name="T23" fmla="*/ 15 h 18"/>
              <a:gd name="T24" fmla="*/ 1964 w 2449"/>
              <a:gd name="T25" fmla="*/ 8 h 18"/>
              <a:gd name="T26" fmla="*/ 1930 w 2449"/>
              <a:gd name="T27" fmla="*/ 15 h 18"/>
              <a:gd name="T28" fmla="*/ 1896 w 2449"/>
              <a:gd name="T29" fmla="*/ 15 h 18"/>
              <a:gd name="T30" fmla="*/ 1862 w 2449"/>
              <a:gd name="T31" fmla="*/ 8 h 18"/>
              <a:gd name="T32" fmla="*/ 1761 w 2449"/>
              <a:gd name="T33" fmla="*/ 15 h 18"/>
              <a:gd name="T34" fmla="*/ 1761 w 2449"/>
              <a:gd name="T35" fmla="*/ 8 h 18"/>
              <a:gd name="T36" fmla="*/ 1727 w 2449"/>
              <a:gd name="T37" fmla="*/ 15 h 18"/>
              <a:gd name="T38" fmla="*/ 1693 w 2449"/>
              <a:gd name="T39" fmla="*/ 15 h 18"/>
              <a:gd name="T40" fmla="*/ 1659 w 2449"/>
              <a:gd name="T41" fmla="*/ 8 h 18"/>
              <a:gd name="T42" fmla="*/ 1557 w 2449"/>
              <a:gd name="T43" fmla="*/ 13 h 18"/>
              <a:gd name="T44" fmla="*/ 1557 w 2449"/>
              <a:gd name="T45" fmla="*/ 6 h 18"/>
              <a:gd name="T46" fmla="*/ 1524 w 2449"/>
              <a:gd name="T47" fmla="*/ 13 h 18"/>
              <a:gd name="T48" fmla="*/ 1490 w 2449"/>
              <a:gd name="T49" fmla="*/ 13 h 18"/>
              <a:gd name="T50" fmla="*/ 1456 w 2449"/>
              <a:gd name="T51" fmla="*/ 6 h 18"/>
              <a:gd name="T52" fmla="*/ 1354 w 2449"/>
              <a:gd name="T53" fmla="*/ 13 h 18"/>
              <a:gd name="T54" fmla="*/ 1354 w 2449"/>
              <a:gd name="T55" fmla="*/ 6 h 18"/>
              <a:gd name="T56" fmla="*/ 1320 w 2449"/>
              <a:gd name="T57" fmla="*/ 13 h 18"/>
              <a:gd name="T58" fmla="*/ 1287 w 2449"/>
              <a:gd name="T59" fmla="*/ 12 h 18"/>
              <a:gd name="T60" fmla="*/ 1253 w 2449"/>
              <a:gd name="T61" fmla="*/ 5 h 18"/>
              <a:gd name="T62" fmla="*/ 1151 w 2449"/>
              <a:gd name="T63" fmla="*/ 12 h 18"/>
              <a:gd name="T64" fmla="*/ 1151 w 2449"/>
              <a:gd name="T65" fmla="*/ 5 h 18"/>
              <a:gd name="T66" fmla="*/ 1117 w 2449"/>
              <a:gd name="T67" fmla="*/ 12 h 18"/>
              <a:gd name="T68" fmla="*/ 1083 w 2449"/>
              <a:gd name="T69" fmla="*/ 12 h 18"/>
              <a:gd name="T70" fmla="*/ 1050 w 2449"/>
              <a:gd name="T71" fmla="*/ 5 h 18"/>
              <a:gd name="T72" fmla="*/ 948 w 2449"/>
              <a:gd name="T73" fmla="*/ 10 h 18"/>
              <a:gd name="T74" fmla="*/ 948 w 2449"/>
              <a:gd name="T75" fmla="*/ 3 h 18"/>
              <a:gd name="T76" fmla="*/ 914 w 2449"/>
              <a:gd name="T77" fmla="*/ 10 h 18"/>
              <a:gd name="T78" fmla="*/ 880 w 2449"/>
              <a:gd name="T79" fmla="*/ 10 h 18"/>
              <a:gd name="T80" fmla="*/ 846 w 2449"/>
              <a:gd name="T81" fmla="*/ 3 h 18"/>
              <a:gd name="T82" fmla="*/ 745 w 2449"/>
              <a:gd name="T83" fmla="*/ 10 h 18"/>
              <a:gd name="T84" fmla="*/ 745 w 2449"/>
              <a:gd name="T85" fmla="*/ 3 h 18"/>
              <a:gd name="T86" fmla="*/ 711 w 2449"/>
              <a:gd name="T87" fmla="*/ 10 h 18"/>
              <a:gd name="T88" fmla="*/ 677 w 2449"/>
              <a:gd name="T89" fmla="*/ 10 h 18"/>
              <a:gd name="T90" fmla="*/ 643 w 2449"/>
              <a:gd name="T91" fmla="*/ 3 h 18"/>
              <a:gd name="T92" fmla="*/ 542 w 2449"/>
              <a:gd name="T93" fmla="*/ 8 h 18"/>
              <a:gd name="T94" fmla="*/ 542 w 2449"/>
              <a:gd name="T95" fmla="*/ 1 h 18"/>
              <a:gd name="T96" fmla="*/ 508 w 2449"/>
              <a:gd name="T97" fmla="*/ 8 h 18"/>
              <a:gd name="T98" fmla="*/ 474 w 2449"/>
              <a:gd name="T99" fmla="*/ 8 h 18"/>
              <a:gd name="T100" fmla="*/ 440 w 2449"/>
              <a:gd name="T101" fmla="*/ 1 h 18"/>
              <a:gd name="T102" fmla="*/ 339 w 2449"/>
              <a:gd name="T103" fmla="*/ 8 h 18"/>
              <a:gd name="T104" fmla="*/ 339 w 2449"/>
              <a:gd name="T105" fmla="*/ 1 h 18"/>
              <a:gd name="T106" fmla="*/ 305 w 2449"/>
              <a:gd name="T107" fmla="*/ 8 h 18"/>
              <a:gd name="T108" fmla="*/ 271 w 2449"/>
              <a:gd name="T109" fmla="*/ 6 h 18"/>
              <a:gd name="T110" fmla="*/ 237 w 2449"/>
              <a:gd name="T111" fmla="*/ 0 h 18"/>
              <a:gd name="T112" fmla="*/ 136 w 2449"/>
              <a:gd name="T113" fmla="*/ 6 h 18"/>
              <a:gd name="T114" fmla="*/ 136 w 2449"/>
              <a:gd name="T115" fmla="*/ 0 h 18"/>
              <a:gd name="T116" fmla="*/ 102 w 2449"/>
              <a:gd name="T117" fmla="*/ 6 h 18"/>
              <a:gd name="T118" fmla="*/ 68 w 2449"/>
              <a:gd name="T119" fmla="*/ 6 h 18"/>
              <a:gd name="T120" fmla="*/ 34 w 2449"/>
              <a:gd name="T1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49" h="18">
                <a:moveTo>
                  <a:pt x="2438" y="18"/>
                </a:moveTo>
                <a:lnTo>
                  <a:pt x="2449" y="18"/>
                </a:lnTo>
                <a:lnTo>
                  <a:pt x="2449" y="12"/>
                </a:lnTo>
                <a:lnTo>
                  <a:pt x="2438" y="12"/>
                </a:lnTo>
                <a:lnTo>
                  <a:pt x="2438" y="18"/>
                </a:lnTo>
                <a:close/>
                <a:moveTo>
                  <a:pt x="2370" y="18"/>
                </a:moveTo>
                <a:lnTo>
                  <a:pt x="2404" y="18"/>
                </a:lnTo>
                <a:lnTo>
                  <a:pt x="2404" y="12"/>
                </a:lnTo>
                <a:lnTo>
                  <a:pt x="2370" y="12"/>
                </a:lnTo>
                <a:lnTo>
                  <a:pt x="2370" y="18"/>
                </a:lnTo>
                <a:close/>
                <a:moveTo>
                  <a:pt x="2302" y="18"/>
                </a:moveTo>
                <a:lnTo>
                  <a:pt x="2336" y="18"/>
                </a:lnTo>
                <a:lnTo>
                  <a:pt x="2336" y="12"/>
                </a:lnTo>
                <a:lnTo>
                  <a:pt x="2302" y="12"/>
                </a:lnTo>
                <a:lnTo>
                  <a:pt x="2302" y="18"/>
                </a:lnTo>
                <a:close/>
                <a:moveTo>
                  <a:pt x="2234" y="17"/>
                </a:moveTo>
                <a:lnTo>
                  <a:pt x="2268" y="17"/>
                </a:lnTo>
                <a:lnTo>
                  <a:pt x="2268" y="10"/>
                </a:lnTo>
                <a:lnTo>
                  <a:pt x="2234" y="10"/>
                </a:lnTo>
                <a:lnTo>
                  <a:pt x="2234" y="17"/>
                </a:lnTo>
                <a:close/>
                <a:moveTo>
                  <a:pt x="2167" y="17"/>
                </a:moveTo>
                <a:lnTo>
                  <a:pt x="2201" y="17"/>
                </a:lnTo>
                <a:lnTo>
                  <a:pt x="2201" y="10"/>
                </a:lnTo>
                <a:lnTo>
                  <a:pt x="2167" y="10"/>
                </a:lnTo>
                <a:lnTo>
                  <a:pt x="2167" y="17"/>
                </a:lnTo>
                <a:close/>
                <a:moveTo>
                  <a:pt x="2099" y="17"/>
                </a:moveTo>
                <a:lnTo>
                  <a:pt x="2133" y="17"/>
                </a:lnTo>
                <a:lnTo>
                  <a:pt x="2133" y="10"/>
                </a:lnTo>
                <a:lnTo>
                  <a:pt x="2099" y="10"/>
                </a:lnTo>
                <a:lnTo>
                  <a:pt x="2099" y="17"/>
                </a:lnTo>
                <a:close/>
                <a:moveTo>
                  <a:pt x="2031" y="17"/>
                </a:moveTo>
                <a:lnTo>
                  <a:pt x="2065" y="17"/>
                </a:lnTo>
                <a:lnTo>
                  <a:pt x="2065" y="10"/>
                </a:lnTo>
                <a:lnTo>
                  <a:pt x="2031" y="10"/>
                </a:lnTo>
                <a:lnTo>
                  <a:pt x="2031" y="17"/>
                </a:lnTo>
                <a:close/>
                <a:moveTo>
                  <a:pt x="1964" y="15"/>
                </a:moveTo>
                <a:lnTo>
                  <a:pt x="1998" y="17"/>
                </a:lnTo>
                <a:lnTo>
                  <a:pt x="1998" y="10"/>
                </a:lnTo>
                <a:lnTo>
                  <a:pt x="1964" y="8"/>
                </a:lnTo>
                <a:lnTo>
                  <a:pt x="1964" y="15"/>
                </a:lnTo>
                <a:close/>
                <a:moveTo>
                  <a:pt x="1896" y="15"/>
                </a:moveTo>
                <a:lnTo>
                  <a:pt x="1930" y="15"/>
                </a:lnTo>
                <a:lnTo>
                  <a:pt x="1930" y="8"/>
                </a:lnTo>
                <a:lnTo>
                  <a:pt x="1896" y="8"/>
                </a:lnTo>
                <a:lnTo>
                  <a:pt x="1896" y="15"/>
                </a:lnTo>
                <a:close/>
                <a:moveTo>
                  <a:pt x="1828" y="15"/>
                </a:moveTo>
                <a:lnTo>
                  <a:pt x="1862" y="15"/>
                </a:lnTo>
                <a:lnTo>
                  <a:pt x="1862" y="8"/>
                </a:lnTo>
                <a:lnTo>
                  <a:pt x="1828" y="8"/>
                </a:lnTo>
                <a:lnTo>
                  <a:pt x="1828" y="15"/>
                </a:lnTo>
                <a:close/>
                <a:moveTo>
                  <a:pt x="1761" y="15"/>
                </a:moveTo>
                <a:lnTo>
                  <a:pt x="1794" y="15"/>
                </a:lnTo>
                <a:lnTo>
                  <a:pt x="1794" y="8"/>
                </a:lnTo>
                <a:lnTo>
                  <a:pt x="1761" y="8"/>
                </a:lnTo>
                <a:lnTo>
                  <a:pt x="1761" y="15"/>
                </a:lnTo>
                <a:close/>
                <a:moveTo>
                  <a:pt x="1693" y="15"/>
                </a:moveTo>
                <a:lnTo>
                  <a:pt x="1727" y="15"/>
                </a:lnTo>
                <a:lnTo>
                  <a:pt x="1727" y="8"/>
                </a:lnTo>
                <a:lnTo>
                  <a:pt x="1693" y="8"/>
                </a:lnTo>
                <a:lnTo>
                  <a:pt x="1693" y="15"/>
                </a:lnTo>
                <a:close/>
                <a:moveTo>
                  <a:pt x="1625" y="13"/>
                </a:moveTo>
                <a:lnTo>
                  <a:pt x="1659" y="15"/>
                </a:lnTo>
                <a:lnTo>
                  <a:pt x="1659" y="8"/>
                </a:lnTo>
                <a:lnTo>
                  <a:pt x="1625" y="6"/>
                </a:lnTo>
                <a:lnTo>
                  <a:pt x="1625" y="13"/>
                </a:lnTo>
                <a:close/>
                <a:moveTo>
                  <a:pt x="1557" y="13"/>
                </a:moveTo>
                <a:lnTo>
                  <a:pt x="1591" y="13"/>
                </a:lnTo>
                <a:lnTo>
                  <a:pt x="1591" y="6"/>
                </a:lnTo>
                <a:lnTo>
                  <a:pt x="1557" y="6"/>
                </a:lnTo>
                <a:lnTo>
                  <a:pt x="1557" y="13"/>
                </a:lnTo>
                <a:close/>
                <a:moveTo>
                  <a:pt x="1490" y="13"/>
                </a:moveTo>
                <a:lnTo>
                  <a:pt x="1524" y="13"/>
                </a:lnTo>
                <a:lnTo>
                  <a:pt x="1524" y="6"/>
                </a:lnTo>
                <a:lnTo>
                  <a:pt x="1490" y="6"/>
                </a:lnTo>
                <a:lnTo>
                  <a:pt x="1490" y="13"/>
                </a:lnTo>
                <a:close/>
                <a:moveTo>
                  <a:pt x="1422" y="13"/>
                </a:moveTo>
                <a:lnTo>
                  <a:pt x="1456" y="13"/>
                </a:lnTo>
                <a:lnTo>
                  <a:pt x="1456" y="6"/>
                </a:lnTo>
                <a:lnTo>
                  <a:pt x="1422" y="6"/>
                </a:lnTo>
                <a:lnTo>
                  <a:pt x="1422" y="13"/>
                </a:lnTo>
                <a:close/>
                <a:moveTo>
                  <a:pt x="1354" y="13"/>
                </a:moveTo>
                <a:lnTo>
                  <a:pt x="1388" y="13"/>
                </a:lnTo>
                <a:lnTo>
                  <a:pt x="1388" y="6"/>
                </a:lnTo>
                <a:lnTo>
                  <a:pt x="1354" y="6"/>
                </a:lnTo>
                <a:lnTo>
                  <a:pt x="1354" y="13"/>
                </a:lnTo>
                <a:close/>
                <a:moveTo>
                  <a:pt x="1287" y="12"/>
                </a:moveTo>
                <a:lnTo>
                  <a:pt x="1320" y="13"/>
                </a:lnTo>
                <a:lnTo>
                  <a:pt x="1320" y="6"/>
                </a:lnTo>
                <a:lnTo>
                  <a:pt x="1287" y="5"/>
                </a:lnTo>
                <a:lnTo>
                  <a:pt x="1287" y="12"/>
                </a:lnTo>
                <a:close/>
                <a:moveTo>
                  <a:pt x="1219" y="12"/>
                </a:moveTo>
                <a:lnTo>
                  <a:pt x="1253" y="12"/>
                </a:lnTo>
                <a:lnTo>
                  <a:pt x="1253" y="5"/>
                </a:lnTo>
                <a:lnTo>
                  <a:pt x="1219" y="5"/>
                </a:lnTo>
                <a:lnTo>
                  <a:pt x="1219" y="12"/>
                </a:lnTo>
                <a:close/>
                <a:moveTo>
                  <a:pt x="1151" y="12"/>
                </a:moveTo>
                <a:lnTo>
                  <a:pt x="1185" y="12"/>
                </a:lnTo>
                <a:lnTo>
                  <a:pt x="1185" y="5"/>
                </a:lnTo>
                <a:lnTo>
                  <a:pt x="1151" y="5"/>
                </a:lnTo>
                <a:lnTo>
                  <a:pt x="1151" y="12"/>
                </a:lnTo>
                <a:close/>
                <a:moveTo>
                  <a:pt x="1083" y="12"/>
                </a:moveTo>
                <a:lnTo>
                  <a:pt x="1117" y="12"/>
                </a:lnTo>
                <a:lnTo>
                  <a:pt x="1117" y="5"/>
                </a:lnTo>
                <a:lnTo>
                  <a:pt x="1083" y="5"/>
                </a:lnTo>
                <a:lnTo>
                  <a:pt x="1083" y="12"/>
                </a:lnTo>
                <a:close/>
                <a:moveTo>
                  <a:pt x="1016" y="12"/>
                </a:moveTo>
                <a:lnTo>
                  <a:pt x="1050" y="12"/>
                </a:lnTo>
                <a:lnTo>
                  <a:pt x="1050" y="5"/>
                </a:lnTo>
                <a:lnTo>
                  <a:pt x="1016" y="5"/>
                </a:lnTo>
                <a:lnTo>
                  <a:pt x="1016" y="12"/>
                </a:lnTo>
                <a:close/>
                <a:moveTo>
                  <a:pt x="948" y="10"/>
                </a:moveTo>
                <a:lnTo>
                  <a:pt x="982" y="12"/>
                </a:lnTo>
                <a:lnTo>
                  <a:pt x="982" y="5"/>
                </a:lnTo>
                <a:lnTo>
                  <a:pt x="948" y="3"/>
                </a:lnTo>
                <a:lnTo>
                  <a:pt x="948" y="10"/>
                </a:lnTo>
                <a:close/>
                <a:moveTo>
                  <a:pt x="880" y="10"/>
                </a:moveTo>
                <a:lnTo>
                  <a:pt x="914" y="10"/>
                </a:lnTo>
                <a:lnTo>
                  <a:pt x="914" y="3"/>
                </a:lnTo>
                <a:lnTo>
                  <a:pt x="880" y="3"/>
                </a:lnTo>
                <a:lnTo>
                  <a:pt x="880" y="10"/>
                </a:lnTo>
                <a:close/>
                <a:moveTo>
                  <a:pt x="813" y="10"/>
                </a:moveTo>
                <a:lnTo>
                  <a:pt x="846" y="10"/>
                </a:lnTo>
                <a:lnTo>
                  <a:pt x="846" y="3"/>
                </a:lnTo>
                <a:lnTo>
                  <a:pt x="813" y="3"/>
                </a:lnTo>
                <a:lnTo>
                  <a:pt x="813" y="10"/>
                </a:lnTo>
                <a:close/>
                <a:moveTo>
                  <a:pt x="745" y="10"/>
                </a:moveTo>
                <a:lnTo>
                  <a:pt x="779" y="10"/>
                </a:lnTo>
                <a:lnTo>
                  <a:pt x="779" y="3"/>
                </a:lnTo>
                <a:lnTo>
                  <a:pt x="745" y="3"/>
                </a:lnTo>
                <a:lnTo>
                  <a:pt x="745" y="10"/>
                </a:lnTo>
                <a:close/>
                <a:moveTo>
                  <a:pt x="677" y="10"/>
                </a:moveTo>
                <a:lnTo>
                  <a:pt x="711" y="10"/>
                </a:lnTo>
                <a:lnTo>
                  <a:pt x="711" y="3"/>
                </a:lnTo>
                <a:lnTo>
                  <a:pt x="677" y="3"/>
                </a:lnTo>
                <a:lnTo>
                  <a:pt x="677" y="10"/>
                </a:lnTo>
                <a:close/>
                <a:moveTo>
                  <a:pt x="610" y="8"/>
                </a:moveTo>
                <a:lnTo>
                  <a:pt x="643" y="10"/>
                </a:lnTo>
                <a:lnTo>
                  <a:pt x="643" y="3"/>
                </a:lnTo>
                <a:lnTo>
                  <a:pt x="610" y="1"/>
                </a:lnTo>
                <a:lnTo>
                  <a:pt x="610" y="8"/>
                </a:lnTo>
                <a:close/>
                <a:moveTo>
                  <a:pt x="542" y="8"/>
                </a:moveTo>
                <a:lnTo>
                  <a:pt x="576" y="8"/>
                </a:lnTo>
                <a:lnTo>
                  <a:pt x="576" y="1"/>
                </a:lnTo>
                <a:lnTo>
                  <a:pt x="542" y="1"/>
                </a:lnTo>
                <a:lnTo>
                  <a:pt x="542" y="8"/>
                </a:lnTo>
                <a:close/>
                <a:moveTo>
                  <a:pt x="474" y="8"/>
                </a:moveTo>
                <a:lnTo>
                  <a:pt x="508" y="8"/>
                </a:lnTo>
                <a:lnTo>
                  <a:pt x="508" y="1"/>
                </a:lnTo>
                <a:lnTo>
                  <a:pt x="474" y="1"/>
                </a:lnTo>
                <a:lnTo>
                  <a:pt x="474" y="8"/>
                </a:lnTo>
                <a:close/>
                <a:moveTo>
                  <a:pt x="406" y="8"/>
                </a:moveTo>
                <a:lnTo>
                  <a:pt x="440" y="8"/>
                </a:lnTo>
                <a:lnTo>
                  <a:pt x="440" y="1"/>
                </a:lnTo>
                <a:lnTo>
                  <a:pt x="406" y="1"/>
                </a:lnTo>
                <a:lnTo>
                  <a:pt x="406" y="8"/>
                </a:lnTo>
                <a:close/>
                <a:moveTo>
                  <a:pt x="339" y="8"/>
                </a:moveTo>
                <a:lnTo>
                  <a:pt x="373" y="8"/>
                </a:lnTo>
                <a:lnTo>
                  <a:pt x="373" y="1"/>
                </a:lnTo>
                <a:lnTo>
                  <a:pt x="339" y="1"/>
                </a:lnTo>
                <a:lnTo>
                  <a:pt x="339" y="8"/>
                </a:lnTo>
                <a:close/>
                <a:moveTo>
                  <a:pt x="271" y="6"/>
                </a:moveTo>
                <a:lnTo>
                  <a:pt x="305" y="8"/>
                </a:lnTo>
                <a:lnTo>
                  <a:pt x="305" y="1"/>
                </a:lnTo>
                <a:lnTo>
                  <a:pt x="271" y="0"/>
                </a:lnTo>
                <a:lnTo>
                  <a:pt x="271" y="6"/>
                </a:lnTo>
                <a:close/>
                <a:moveTo>
                  <a:pt x="203" y="6"/>
                </a:moveTo>
                <a:lnTo>
                  <a:pt x="237" y="6"/>
                </a:lnTo>
                <a:lnTo>
                  <a:pt x="237" y="0"/>
                </a:lnTo>
                <a:lnTo>
                  <a:pt x="203" y="0"/>
                </a:lnTo>
                <a:lnTo>
                  <a:pt x="203" y="6"/>
                </a:lnTo>
                <a:close/>
                <a:moveTo>
                  <a:pt x="136" y="6"/>
                </a:moveTo>
                <a:lnTo>
                  <a:pt x="169" y="6"/>
                </a:lnTo>
                <a:lnTo>
                  <a:pt x="169" y="0"/>
                </a:lnTo>
                <a:lnTo>
                  <a:pt x="136" y="0"/>
                </a:lnTo>
                <a:lnTo>
                  <a:pt x="136" y="6"/>
                </a:lnTo>
                <a:close/>
                <a:moveTo>
                  <a:pt x="68" y="6"/>
                </a:moveTo>
                <a:lnTo>
                  <a:pt x="102" y="6"/>
                </a:lnTo>
                <a:lnTo>
                  <a:pt x="102" y="0"/>
                </a:lnTo>
                <a:lnTo>
                  <a:pt x="68" y="0"/>
                </a:lnTo>
                <a:lnTo>
                  <a:pt x="68" y="6"/>
                </a:lnTo>
                <a:close/>
                <a:moveTo>
                  <a:pt x="0" y="6"/>
                </a:moveTo>
                <a:lnTo>
                  <a:pt x="34" y="6"/>
                </a:lnTo>
                <a:lnTo>
                  <a:pt x="34" y="0"/>
                </a:lnTo>
                <a:lnTo>
                  <a:pt x="0" y="0"/>
                </a:lnTo>
                <a:lnTo>
                  <a:pt x="0" y="6"/>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14" name="Freeform 23">
            <a:extLst>
              <a:ext uri="{FF2B5EF4-FFF2-40B4-BE49-F238E27FC236}">
                <a16:creationId xmlns:a16="http://schemas.microsoft.com/office/drawing/2014/main" id="{03CD3D00-59FA-88F6-EB67-1DB1B47393DB}"/>
              </a:ext>
            </a:extLst>
          </p:cNvPr>
          <p:cNvSpPr>
            <a:spLocks noEditPoints="1"/>
          </p:cNvSpPr>
          <p:nvPr/>
        </p:nvSpPr>
        <p:spPr bwMode="auto">
          <a:xfrm>
            <a:off x="8118065" y="4539080"/>
            <a:ext cx="3814763" cy="36513"/>
          </a:xfrm>
          <a:custGeom>
            <a:avLst/>
            <a:gdLst>
              <a:gd name="T0" fmla="*/ 0 w 2403"/>
              <a:gd name="T1" fmla="*/ 23 h 23"/>
              <a:gd name="T2" fmla="*/ 101 w 2403"/>
              <a:gd name="T3" fmla="*/ 15 h 23"/>
              <a:gd name="T4" fmla="*/ 101 w 2403"/>
              <a:gd name="T5" fmla="*/ 22 h 23"/>
              <a:gd name="T6" fmla="*/ 135 w 2403"/>
              <a:gd name="T7" fmla="*/ 15 h 23"/>
              <a:gd name="T8" fmla="*/ 169 w 2403"/>
              <a:gd name="T9" fmla="*/ 15 h 23"/>
              <a:gd name="T10" fmla="*/ 203 w 2403"/>
              <a:gd name="T11" fmla="*/ 22 h 23"/>
              <a:gd name="T12" fmla="*/ 304 w 2403"/>
              <a:gd name="T13" fmla="*/ 15 h 23"/>
              <a:gd name="T14" fmla="*/ 304 w 2403"/>
              <a:gd name="T15" fmla="*/ 22 h 23"/>
              <a:gd name="T16" fmla="*/ 338 w 2403"/>
              <a:gd name="T17" fmla="*/ 15 h 23"/>
              <a:gd name="T18" fmla="*/ 372 w 2403"/>
              <a:gd name="T19" fmla="*/ 13 h 23"/>
              <a:gd name="T20" fmla="*/ 406 w 2403"/>
              <a:gd name="T21" fmla="*/ 20 h 23"/>
              <a:gd name="T22" fmla="*/ 508 w 2403"/>
              <a:gd name="T23" fmla="*/ 13 h 23"/>
              <a:gd name="T24" fmla="*/ 508 w 2403"/>
              <a:gd name="T25" fmla="*/ 20 h 23"/>
              <a:gd name="T26" fmla="*/ 541 w 2403"/>
              <a:gd name="T27" fmla="*/ 13 h 23"/>
              <a:gd name="T28" fmla="*/ 575 w 2403"/>
              <a:gd name="T29" fmla="*/ 13 h 23"/>
              <a:gd name="T30" fmla="*/ 609 w 2403"/>
              <a:gd name="T31" fmla="*/ 18 h 23"/>
              <a:gd name="T32" fmla="*/ 711 w 2403"/>
              <a:gd name="T33" fmla="*/ 11 h 23"/>
              <a:gd name="T34" fmla="*/ 711 w 2403"/>
              <a:gd name="T35" fmla="*/ 18 h 23"/>
              <a:gd name="T36" fmla="*/ 745 w 2403"/>
              <a:gd name="T37" fmla="*/ 11 h 23"/>
              <a:gd name="T38" fmla="*/ 778 w 2403"/>
              <a:gd name="T39" fmla="*/ 11 h 23"/>
              <a:gd name="T40" fmla="*/ 812 w 2403"/>
              <a:gd name="T41" fmla="*/ 18 h 23"/>
              <a:gd name="T42" fmla="*/ 914 w 2403"/>
              <a:gd name="T43" fmla="*/ 10 h 23"/>
              <a:gd name="T44" fmla="*/ 914 w 2403"/>
              <a:gd name="T45" fmla="*/ 16 h 23"/>
              <a:gd name="T46" fmla="*/ 948 w 2403"/>
              <a:gd name="T47" fmla="*/ 10 h 23"/>
              <a:gd name="T48" fmla="*/ 982 w 2403"/>
              <a:gd name="T49" fmla="*/ 10 h 23"/>
              <a:gd name="T50" fmla="*/ 1015 w 2403"/>
              <a:gd name="T51" fmla="*/ 16 h 23"/>
              <a:gd name="T52" fmla="*/ 1117 w 2403"/>
              <a:gd name="T53" fmla="*/ 8 h 23"/>
              <a:gd name="T54" fmla="*/ 1117 w 2403"/>
              <a:gd name="T55" fmla="*/ 15 h 23"/>
              <a:gd name="T56" fmla="*/ 1151 w 2403"/>
              <a:gd name="T57" fmla="*/ 8 h 23"/>
              <a:gd name="T58" fmla="*/ 1185 w 2403"/>
              <a:gd name="T59" fmla="*/ 8 h 23"/>
              <a:gd name="T60" fmla="*/ 1218 w 2403"/>
              <a:gd name="T61" fmla="*/ 15 h 23"/>
              <a:gd name="T62" fmla="*/ 1320 w 2403"/>
              <a:gd name="T63" fmla="*/ 8 h 23"/>
              <a:gd name="T64" fmla="*/ 1320 w 2403"/>
              <a:gd name="T65" fmla="*/ 15 h 23"/>
              <a:gd name="T66" fmla="*/ 1354 w 2403"/>
              <a:gd name="T67" fmla="*/ 8 h 23"/>
              <a:gd name="T68" fmla="*/ 1388 w 2403"/>
              <a:gd name="T69" fmla="*/ 6 h 23"/>
              <a:gd name="T70" fmla="*/ 1422 w 2403"/>
              <a:gd name="T71" fmla="*/ 13 h 23"/>
              <a:gd name="T72" fmla="*/ 1523 w 2403"/>
              <a:gd name="T73" fmla="*/ 6 h 23"/>
              <a:gd name="T74" fmla="*/ 1523 w 2403"/>
              <a:gd name="T75" fmla="*/ 13 h 23"/>
              <a:gd name="T76" fmla="*/ 1557 w 2403"/>
              <a:gd name="T77" fmla="*/ 6 h 23"/>
              <a:gd name="T78" fmla="*/ 1591 w 2403"/>
              <a:gd name="T79" fmla="*/ 6 h 23"/>
              <a:gd name="T80" fmla="*/ 1625 w 2403"/>
              <a:gd name="T81" fmla="*/ 11 h 23"/>
              <a:gd name="T82" fmla="*/ 1726 w 2403"/>
              <a:gd name="T83" fmla="*/ 5 h 23"/>
              <a:gd name="T84" fmla="*/ 1726 w 2403"/>
              <a:gd name="T85" fmla="*/ 11 h 23"/>
              <a:gd name="T86" fmla="*/ 1760 w 2403"/>
              <a:gd name="T87" fmla="*/ 5 h 23"/>
              <a:gd name="T88" fmla="*/ 1794 w 2403"/>
              <a:gd name="T89" fmla="*/ 5 h 23"/>
              <a:gd name="T90" fmla="*/ 1828 w 2403"/>
              <a:gd name="T91" fmla="*/ 11 h 23"/>
              <a:gd name="T92" fmla="*/ 1929 w 2403"/>
              <a:gd name="T93" fmla="*/ 3 h 23"/>
              <a:gd name="T94" fmla="*/ 1929 w 2403"/>
              <a:gd name="T95" fmla="*/ 10 h 23"/>
              <a:gd name="T96" fmla="*/ 1963 w 2403"/>
              <a:gd name="T97" fmla="*/ 3 h 23"/>
              <a:gd name="T98" fmla="*/ 1997 w 2403"/>
              <a:gd name="T99" fmla="*/ 3 h 23"/>
              <a:gd name="T100" fmla="*/ 2031 w 2403"/>
              <a:gd name="T101" fmla="*/ 10 h 23"/>
              <a:gd name="T102" fmla="*/ 2133 w 2403"/>
              <a:gd name="T103" fmla="*/ 1 h 23"/>
              <a:gd name="T104" fmla="*/ 2133 w 2403"/>
              <a:gd name="T105" fmla="*/ 8 h 23"/>
              <a:gd name="T106" fmla="*/ 2166 w 2403"/>
              <a:gd name="T107" fmla="*/ 1 h 23"/>
              <a:gd name="T108" fmla="*/ 2200 w 2403"/>
              <a:gd name="T109" fmla="*/ 1 h 23"/>
              <a:gd name="T110" fmla="*/ 2234 w 2403"/>
              <a:gd name="T111" fmla="*/ 8 h 23"/>
              <a:gd name="T112" fmla="*/ 2336 w 2403"/>
              <a:gd name="T113" fmla="*/ 1 h 23"/>
              <a:gd name="T114" fmla="*/ 2336 w 2403"/>
              <a:gd name="T115" fmla="*/ 8 h 23"/>
              <a:gd name="T116" fmla="*/ 2370 w 2403"/>
              <a:gd name="T117" fmla="*/ 1 h 23"/>
              <a:gd name="T118" fmla="*/ 2403 w 2403"/>
              <a:gd name="T1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3" h="23">
                <a:moveTo>
                  <a:pt x="34" y="16"/>
                </a:moveTo>
                <a:lnTo>
                  <a:pt x="0" y="16"/>
                </a:lnTo>
                <a:lnTo>
                  <a:pt x="0" y="23"/>
                </a:lnTo>
                <a:lnTo>
                  <a:pt x="34" y="23"/>
                </a:lnTo>
                <a:lnTo>
                  <a:pt x="34" y="16"/>
                </a:lnTo>
                <a:close/>
                <a:moveTo>
                  <a:pt x="101" y="15"/>
                </a:moveTo>
                <a:lnTo>
                  <a:pt x="67" y="16"/>
                </a:lnTo>
                <a:lnTo>
                  <a:pt x="67" y="23"/>
                </a:lnTo>
                <a:lnTo>
                  <a:pt x="101" y="22"/>
                </a:lnTo>
                <a:lnTo>
                  <a:pt x="101" y="15"/>
                </a:lnTo>
                <a:close/>
                <a:moveTo>
                  <a:pt x="169" y="15"/>
                </a:moveTo>
                <a:lnTo>
                  <a:pt x="135" y="15"/>
                </a:lnTo>
                <a:lnTo>
                  <a:pt x="135" y="22"/>
                </a:lnTo>
                <a:lnTo>
                  <a:pt x="169" y="22"/>
                </a:lnTo>
                <a:lnTo>
                  <a:pt x="169" y="15"/>
                </a:lnTo>
                <a:close/>
                <a:moveTo>
                  <a:pt x="237" y="15"/>
                </a:moveTo>
                <a:lnTo>
                  <a:pt x="203" y="15"/>
                </a:lnTo>
                <a:lnTo>
                  <a:pt x="203" y="22"/>
                </a:lnTo>
                <a:lnTo>
                  <a:pt x="237" y="22"/>
                </a:lnTo>
                <a:lnTo>
                  <a:pt x="237" y="15"/>
                </a:lnTo>
                <a:close/>
                <a:moveTo>
                  <a:pt x="304" y="15"/>
                </a:moveTo>
                <a:lnTo>
                  <a:pt x="271" y="15"/>
                </a:lnTo>
                <a:lnTo>
                  <a:pt x="271" y="22"/>
                </a:lnTo>
                <a:lnTo>
                  <a:pt x="304" y="22"/>
                </a:lnTo>
                <a:lnTo>
                  <a:pt x="304" y="15"/>
                </a:lnTo>
                <a:close/>
                <a:moveTo>
                  <a:pt x="372" y="13"/>
                </a:moveTo>
                <a:lnTo>
                  <a:pt x="338" y="15"/>
                </a:lnTo>
                <a:lnTo>
                  <a:pt x="338" y="22"/>
                </a:lnTo>
                <a:lnTo>
                  <a:pt x="372" y="20"/>
                </a:lnTo>
                <a:lnTo>
                  <a:pt x="372" y="13"/>
                </a:lnTo>
                <a:close/>
                <a:moveTo>
                  <a:pt x="440" y="13"/>
                </a:moveTo>
                <a:lnTo>
                  <a:pt x="406" y="13"/>
                </a:lnTo>
                <a:lnTo>
                  <a:pt x="406" y="20"/>
                </a:lnTo>
                <a:lnTo>
                  <a:pt x="440" y="20"/>
                </a:lnTo>
                <a:lnTo>
                  <a:pt x="440" y="13"/>
                </a:lnTo>
                <a:close/>
                <a:moveTo>
                  <a:pt x="508" y="13"/>
                </a:moveTo>
                <a:lnTo>
                  <a:pt x="474" y="13"/>
                </a:lnTo>
                <a:lnTo>
                  <a:pt x="474" y="20"/>
                </a:lnTo>
                <a:lnTo>
                  <a:pt x="508" y="20"/>
                </a:lnTo>
                <a:lnTo>
                  <a:pt x="508" y="13"/>
                </a:lnTo>
                <a:close/>
                <a:moveTo>
                  <a:pt x="575" y="13"/>
                </a:moveTo>
                <a:lnTo>
                  <a:pt x="541" y="13"/>
                </a:lnTo>
                <a:lnTo>
                  <a:pt x="541" y="20"/>
                </a:lnTo>
                <a:lnTo>
                  <a:pt x="575" y="20"/>
                </a:lnTo>
                <a:lnTo>
                  <a:pt x="575" y="13"/>
                </a:lnTo>
                <a:close/>
                <a:moveTo>
                  <a:pt x="643" y="11"/>
                </a:moveTo>
                <a:lnTo>
                  <a:pt x="609" y="11"/>
                </a:lnTo>
                <a:lnTo>
                  <a:pt x="609" y="18"/>
                </a:lnTo>
                <a:lnTo>
                  <a:pt x="643" y="18"/>
                </a:lnTo>
                <a:lnTo>
                  <a:pt x="643" y="11"/>
                </a:lnTo>
                <a:close/>
                <a:moveTo>
                  <a:pt x="711" y="11"/>
                </a:moveTo>
                <a:lnTo>
                  <a:pt x="677" y="11"/>
                </a:lnTo>
                <a:lnTo>
                  <a:pt x="677" y="18"/>
                </a:lnTo>
                <a:lnTo>
                  <a:pt x="711" y="18"/>
                </a:lnTo>
                <a:lnTo>
                  <a:pt x="711" y="11"/>
                </a:lnTo>
                <a:close/>
                <a:moveTo>
                  <a:pt x="778" y="11"/>
                </a:moveTo>
                <a:lnTo>
                  <a:pt x="745" y="11"/>
                </a:lnTo>
                <a:lnTo>
                  <a:pt x="745" y="18"/>
                </a:lnTo>
                <a:lnTo>
                  <a:pt x="778" y="18"/>
                </a:lnTo>
                <a:lnTo>
                  <a:pt x="778" y="11"/>
                </a:lnTo>
                <a:close/>
                <a:moveTo>
                  <a:pt x="846" y="11"/>
                </a:moveTo>
                <a:lnTo>
                  <a:pt x="812" y="11"/>
                </a:lnTo>
                <a:lnTo>
                  <a:pt x="812" y="18"/>
                </a:lnTo>
                <a:lnTo>
                  <a:pt x="846" y="18"/>
                </a:lnTo>
                <a:lnTo>
                  <a:pt x="846" y="11"/>
                </a:lnTo>
                <a:close/>
                <a:moveTo>
                  <a:pt x="914" y="10"/>
                </a:moveTo>
                <a:lnTo>
                  <a:pt x="880" y="10"/>
                </a:lnTo>
                <a:lnTo>
                  <a:pt x="880" y="16"/>
                </a:lnTo>
                <a:lnTo>
                  <a:pt x="914" y="16"/>
                </a:lnTo>
                <a:lnTo>
                  <a:pt x="914" y="10"/>
                </a:lnTo>
                <a:close/>
                <a:moveTo>
                  <a:pt x="982" y="10"/>
                </a:moveTo>
                <a:lnTo>
                  <a:pt x="948" y="10"/>
                </a:lnTo>
                <a:lnTo>
                  <a:pt x="948" y="16"/>
                </a:lnTo>
                <a:lnTo>
                  <a:pt x="982" y="16"/>
                </a:lnTo>
                <a:lnTo>
                  <a:pt x="982" y="10"/>
                </a:lnTo>
                <a:close/>
                <a:moveTo>
                  <a:pt x="1049" y="10"/>
                </a:moveTo>
                <a:lnTo>
                  <a:pt x="1015" y="10"/>
                </a:lnTo>
                <a:lnTo>
                  <a:pt x="1015" y="16"/>
                </a:lnTo>
                <a:lnTo>
                  <a:pt x="1049" y="16"/>
                </a:lnTo>
                <a:lnTo>
                  <a:pt x="1049" y="10"/>
                </a:lnTo>
                <a:close/>
                <a:moveTo>
                  <a:pt x="1117" y="8"/>
                </a:moveTo>
                <a:lnTo>
                  <a:pt x="1083" y="10"/>
                </a:lnTo>
                <a:lnTo>
                  <a:pt x="1083" y="16"/>
                </a:lnTo>
                <a:lnTo>
                  <a:pt x="1117" y="15"/>
                </a:lnTo>
                <a:lnTo>
                  <a:pt x="1117" y="8"/>
                </a:lnTo>
                <a:close/>
                <a:moveTo>
                  <a:pt x="1185" y="8"/>
                </a:moveTo>
                <a:lnTo>
                  <a:pt x="1151" y="8"/>
                </a:lnTo>
                <a:lnTo>
                  <a:pt x="1151" y="15"/>
                </a:lnTo>
                <a:lnTo>
                  <a:pt x="1185" y="15"/>
                </a:lnTo>
                <a:lnTo>
                  <a:pt x="1185" y="8"/>
                </a:lnTo>
                <a:close/>
                <a:moveTo>
                  <a:pt x="1252" y="8"/>
                </a:moveTo>
                <a:lnTo>
                  <a:pt x="1218" y="8"/>
                </a:lnTo>
                <a:lnTo>
                  <a:pt x="1218" y="15"/>
                </a:lnTo>
                <a:lnTo>
                  <a:pt x="1252" y="15"/>
                </a:lnTo>
                <a:lnTo>
                  <a:pt x="1252" y="8"/>
                </a:lnTo>
                <a:close/>
                <a:moveTo>
                  <a:pt x="1320" y="8"/>
                </a:moveTo>
                <a:lnTo>
                  <a:pt x="1286" y="8"/>
                </a:lnTo>
                <a:lnTo>
                  <a:pt x="1286" y="15"/>
                </a:lnTo>
                <a:lnTo>
                  <a:pt x="1320" y="15"/>
                </a:lnTo>
                <a:lnTo>
                  <a:pt x="1320" y="8"/>
                </a:lnTo>
                <a:close/>
                <a:moveTo>
                  <a:pt x="1388" y="6"/>
                </a:moveTo>
                <a:lnTo>
                  <a:pt x="1354" y="8"/>
                </a:lnTo>
                <a:lnTo>
                  <a:pt x="1354" y="15"/>
                </a:lnTo>
                <a:lnTo>
                  <a:pt x="1388" y="13"/>
                </a:lnTo>
                <a:lnTo>
                  <a:pt x="1388" y="6"/>
                </a:lnTo>
                <a:close/>
                <a:moveTo>
                  <a:pt x="1455" y="6"/>
                </a:moveTo>
                <a:lnTo>
                  <a:pt x="1422" y="6"/>
                </a:lnTo>
                <a:lnTo>
                  <a:pt x="1422" y="13"/>
                </a:lnTo>
                <a:lnTo>
                  <a:pt x="1455" y="13"/>
                </a:lnTo>
                <a:lnTo>
                  <a:pt x="1455" y="6"/>
                </a:lnTo>
                <a:close/>
                <a:moveTo>
                  <a:pt x="1523" y="6"/>
                </a:moveTo>
                <a:lnTo>
                  <a:pt x="1489" y="6"/>
                </a:lnTo>
                <a:lnTo>
                  <a:pt x="1489" y="13"/>
                </a:lnTo>
                <a:lnTo>
                  <a:pt x="1523" y="13"/>
                </a:lnTo>
                <a:lnTo>
                  <a:pt x="1523" y="6"/>
                </a:lnTo>
                <a:close/>
                <a:moveTo>
                  <a:pt x="1591" y="6"/>
                </a:moveTo>
                <a:lnTo>
                  <a:pt x="1557" y="6"/>
                </a:lnTo>
                <a:lnTo>
                  <a:pt x="1557" y="13"/>
                </a:lnTo>
                <a:lnTo>
                  <a:pt x="1591" y="13"/>
                </a:lnTo>
                <a:lnTo>
                  <a:pt x="1591" y="6"/>
                </a:lnTo>
                <a:close/>
                <a:moveTo>
                  <a:pt x="1659" y="5"/>
                </a:moveTo>
                <a:lnTo>
                  <a:pt x="1625" y="5"/>
                </a:lnTo>
                <a:lnTo>
                  <a:pt x="1625" y="11"/>
                </a:lnTo>
                <a:lnTo>
                  <a:pt x="1659" y="11"/>
                </a:lnTo>
                <a:lnTo>
                  <a:pt x="1659" y="5"/>
                </a:lnTo>
                <a:close/>
                <a:moveTo>
                  <a:pt x="1726" y="5"/>
                </a:moveTo>
                <a:lnTo>
                  <a:pt x="1692" y="5"/>
                </a:lnTo>
                <a:lnTo>
                  <a:pt x="1692" y="11"/>
                </a:lnTo>
                <a:lnTo>
                  <a:pt x="1726" y="11"/>
                </a:lnTo>
                <a:lnTo>
                  <a:pt x="1726" y="5"/>
                </a:lnTo>
                <a:close/>
                <a:moveTo>
                  <a:pt x="1794" y="5"/>
                </a:moveTo>
                <a:lnTo>
                  <a:pt x="1760" y="5"/>
                </a:lnTo>
                <a:lnTo>
                  <a:pt x="1760" y="11"/>
                </a:lnTo>
                <a:lnTo>
                  <a:pt x="1794" y="11"/>
                </a:lnTo>
                <a:lnTo>
                  <a:pt x="1794" y="5"/>
                </a:lnTo>
                <a:close/>
                <a:moveTo>
                  <a:pt x="1862" y="5"/>
                </a:moveTo>
                <a:lnTo>
                  <a:pt x="1828" y="5"/>
                </a:lnTo>
                <a:lnTo>
                  <a:pt x="1828" y="11"/>
                </a:lnTo>
                <a:lnTo>
                  <a:pt x="1862" y="11"/>
                </a:lnTo>
                <a:lnTo>
                  <a:pt x="1862" y="5"/>
                </a:lnTo>
                <a:close/>
                <a:moveTo>
                  <a:pt x="1929" y="3"/>
                </a:moveTo>
                <a:lnTo>
                  <a:pt x="1896" y="3"/>
                </a:lnTo>
                <a:lnTo>
                  <a:pt x="1896" y="10"/>
                </a:lnTo>
                <a:lnTo>
                  <a:pt x="1929" y="10"/>
                </a:lnTo>
                <a:lnTo>
                  <a:pt x="1929" y="3"/>
                </a:lnTo>
                <a:close/>
                <a:moveTo>
                  <a:pt x="1997" y="3"/>
                </a:moveTo>
                <a:lnTo>
                  <a:pt x="1963" y="3"/>
                </a:lnTo>
                <a:lnTo>
                  <a:pt x="1963" y="10"/>
                </a:lnTo>
                <a:lnTo>
                  <a:pt x="1997" y="10"/>
                </a:lnTo>
                <a:lnTo>
                  <a:pt x="1997" y="3"/>
                </a:lnTo>
                <a:close/>
                <a:moveTo>
                  <a:pt x="2065" y="3"/>
                </a:moveTo>
                <a:lnTo>
                  <a:pt x="2031" y="3"/>
                </a:lnTo>
                <a:lnTo>
                  <a:pt x="2031" y="10"/>
                </a:lnTo>
                <a:lnTo>
                  <a:pt x="2065" y="10"/>
                </a:lnTo>
                <a:lnTo>
                  <a:pt x="2065" y="3"/>
                </a:lnTo>
                <a:close/>
                <a:moveTo>
                  <a:pt x="2133" y="1"/>
                </a:moveTo>
                <a:lnTo>
                  <a:pt x="2099" y="3"/>
                </a:lnTo>
                <a:lnTo>
                  <a:pt x="2099" y="10"/>
                </a:lnTo>
                <a:lnTo>
                  <a:pt x="2133" y="8"/>
                </a:lnTo>
                <a:lnTo>
                  <a:pt x="2133" y="1"/>
                </a:lnTo>
                <a:close/>
                <a:moveTo>
                  <a:pt x="2200" y="1"/>
                </a:moveTo>
                <a:lnTo>
                  <a:pt x="2166" y="1"/>
                </a:lnTo>
                <a:lnTo>
                  <a:pt x="2166" y="8"/>
                </a:lnTo>
                <a:lnTo>
                  <a:pt x="2200" y="8"/>
                </a:lnTo>
                <a:lnTo>
                  <a:pt x="2200" y="1"/>
                </a:lnTo>
                <a:close/>
                <a:moveTo>
                  <a:pt x="2268" y="1"/>
                </a:moveTo>
                <a:lnTo>
                  <a:pt x="2234" y="1"/>
                </a:lnTo>
                <a:lnTo>
                  <a:pt x="2234" y="8"/>
                </a:lnTo>
                <a:lnTo>
                  <a:pt x="2268" y="8"/>
                </a:lnTo>
                <a:lnTo>
                  <a:pt x="2268" y="1"/>
                </a:lnTo>
                <a:close/>
                <a:moveTo>
                  <a:pt x="2336" y="1"/>
                </a:moveTo>
                <a:lnTo>
                  <a:pt x="2302" y="1"/>
                </a:lnTo>
                <a:lnTo>
                  <a:pt x="2302" y="8"/>
                </a:lnTo>
                <a:lnTo>
                  <a:pt x="2336" y="8"/>
                </a:lnTo>
                <a:lnTo>
                  <a:pt x="2336" y="1"/>
                </a:lnTo>
                <a:close/>
                <a:moveTo>
                  <a:pt x="2403" y="0"/>
                </a:moveTo>
                <a:lnTo>
                  <a:pt x="2370" y="1"/>
                </a:lnTo>
                <a:lnTo>
                  <a:pt x="2370" y="8"/>
                </a:lnTo>
                <a:lnTo>
                  <a:pt x="2403" y="6"/>
                </a:lnTo>
                <a:lnTo>
                  <a:pt x="2403" y="0"/>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15" name="Freeform 77">
            <a:extLst>
              <a:ext uri="{FF2B5EF4-FFF2-40B4-BE49-F238E27FC236}">
                <a16:creationId xmlns:a16="http://schemas.microsoft.com/office/drawing/2014/main" id="{127D8FA0-7C71-B51A-0364-DBEDB4687AB8}"/>
              </a:ext>
            </a:extLst>
          </p:cNvPr>
          <p:cNvSpPr>
            <a:spLocks noEditPoints="1"/>
          </p:cNvSpPr>
          <p:nvPr/>
        </p:nvSpPr>
        <p:spPr bwMode="auto">
          <a:xfrm rot="1054772">
            <a:off x="6000494" y="2603200"/>
            <a:ext cx="919290" cy="456454"/>
          </a:xfrm>
          <a:custGeom>
            <a:avLst/>
            <a:gdLst>
              <a:gd name="T0" fmla="*/ 739 w 739"/>
              <a:gd name="T1" fmla="*/ 4 h 1385"/>
              <a:gd name="T2" fmla="*/ 731 w 739"/>
              <a:gd name="T3" fmla="*/ 7 h 1385"/>
              <a:gd name="T4" fmla="*/ 705 w 739"/>
              <a:gd name="T5" fmla="*/ 70 h 1385"/>
              <a:gd name="T6" fmla="*/ 714 w 739"/>
              <a:gd name="T7" fmla="*/ 36 h 1385"/>
              <a:gd name="T8" fmla="*/ 705 w 739"/>
              <a:gd name="T9" fmla="*/ 70 h 1385"/>
              <a:gd name="T10" fmla="*/ 688 w 739"/>
              <a:gd name="T11" fmla="*/ 100 h 1385"/>
              <a:gd name="T12" fmla="*/ 666 w 739"/>
              <a:gd name="T13" fmla="*/ 126 h 1385"/>
              <a:gd name="T14" fmla="*/ 641 w 739"/>
              <a:gd name="T15" fmla="*/ 190 h 1385"/>
              <a:gd name="T16" fmla="*/ 651 w 739"/>
              <a:gd name="T17" fmla="*/ 156 h 1385"/>
              <a:gd name="T18" fmla="*/ 641 w 739"/>
              <a:gd name="T19" fmla="*/ 190 h 1385"/>
              <a:gd name="T20" fmla="*/ 626 w 739"/>
              <a:gd name="T21" fmla="*/ 219 h 1385"/>
              <a:gd name="T22" fmla="*/ 604 w 739"/>
              <a:gd name="T23" fmla="*/ 246 h 1385"/>
              <a:gd name="T24" fmla="*/ 577 w 739"/>
              <a:gd name="T25" fmla="*/ 309 h 1385"/>
              <a:gd name="T26" fmla="*/ 587 w 739"/>
              <a:gd name="T27" fmla="*/ 276 h 1385"/>
              <a:gd name="T28" fmla="*/ 577 w 739"/>
              <a:gd name="T29" fmla="*/ 309 h 1385"/>
              <a:gd name="T30" fmla="*/ 562 w 739"/>
              <a:gd name="T31" fmla="*/ 339 h 1385"/>
              <a:gd name="T32" fmla="*/ 540 w 739"/>
              <a:gd name="T33" fmla="*/ 366 h 1385"/>
              <a:gd name="T34" fmla="*/ 514 w 739"/>
              <a:gd name="T35" fmla="*/ 429 h 1385"/>
              <a:gd name="T36" fmla="*/ 524 w 739"/>
              <a:gd name="T37" fmla="*/ 395 h 1385"/>
              <a:gd name="T38" fmla="*/ 514 w 739"/>
              <a:gd name="T39" fmla="*/ 429 h 1385"/>
              <a:gd name="T40" fmla="*/ 499 w 739"/>
              <a:gd name="T41" fmla="*/ 459 h 1385"/>
              <a:gd name="T42" fmla="*/ 477 w 739"/>
              <a:gd name="T43" fmla="*/ 485 h 1385"/>
              <a:gd name="T44" fmla="*/ 450 w 739"/>
              <a:gd name="T45" fmla="*/ 549 h 1385"/>
              <a:gd name="T46" fmla="*/ 460 w 739"/>
              <a:gd name="T47" fmla="*/ 515 h 1385"/>
              <a:gd name="T48" fmla="*/ 450 w 739"/>
              <a:gd name="T49" fmla="*/ 549 h 1385"/>
              <a:gd name="T50" fmla="*/ 435 w 739"/>
              <a:gd name="T51" fmla="*/ 578 h 1385"/>
              <a:gd name="T52" fmla="*/ 413 w 739"/>
              <a:gd name="T53" fmla="*/ 605 h 1385"/>
              <a:gd name="T54" fmla="*/ 387 w 739"/>
              <a:gd name="T55" fmla="*/ 668 h 1385"/>
              <a:gd name="T56" fmla="*/ 397 w 739"/>
              <a:gd name="T57" fmla="*/ 635 h 1385"/>
              <a:gd name="T58" fmla="*/ 387 w 739"/>
              <a:gd name="T59" fmla="*/ 668 h 1385"/>
              <a:gd name="T60" fmla="*/ 370 w 739"/>
              <a:gd name="T61" fmla="*/ 698 h 1385"/>
              <a:gd name="T62" fmla="*/ 350 w 739"/>
              <a:gd name="T63" fmla="*/ 725 h 1385"/>
              <a:gd name="T64" fmla="*/ 323 w 739"/>
              <a:gd name="T65" fmla="*/ 788 h 1385"/>
              <a:gd name="T66" fmla="*/ 333 w 739"/>
              <a:gd name="T67" fmla="*/ 754 h 1385"/>
              <a:gd name="T68" fmla="*/ 323 w 739"/>
              <a:gd name="T69" fmla="*/ 788 h 1385"/>
              <a:gd name="T70" fmla="*/ 308 w 739"/>
              <a:gd name="T71" fmla="*/ 817 h 1385"/>
              <a:gd name="T72" fmla="*/ 286 w 739"/>
              <a:gd name="T73" fmla="*/ 844 h 1385"/>
              <a:gd name="T74" fmla="*/ 260 w 739"/>
              <a:gd name="T75" fmla="*/ 906 h 1385"/>
              <a:gd name="T76" fmla="*/ 270 w 739"/>
              <a:gd name="T77" fmla="*/ 874 h 1385"/>
              <a:gd name="T78" fmla="*/ 260 w 739"/>
              <a:gd name="T79" fmla="*/ 906 h 1385"/>
              <a:gd name="T80" fmla="*/ 243 w 739"/>
              <a:gd name="T81" fmla="*/ 937 h 1385"/>
              <a:gd name="T82" fmla="*/ 223 w 739"/>
              <a:gd name="T83" fmla="*/ 964 h 1385"/>
              <a:gd name="T84" fmla="*/ 196 w 739"/>
              <a:gd name="T85" fmla="*/ 1026 h 1385"/>
              <a:gd name="T86" fmla="*/ 206 w 739"/>
              <a:gd name="T87" fmla="*/ 994 h 1385"/>
              <a:gd name="T88" fmla="*/ 196 w 739"/>
              <a:gd name="T89" fmla="*/ 1026 h 1385"/>
              <a:gd name="T90" fmla="*/ 181 w 739"/>
              <a:gd name="T91" fmla="*/ 1057 h 1385"/>
              <a:gd name="T92" fmla="*/ 159 w 739"/>
              <a:gd name="T93" fmla="*/ 1084 h 1385"/>
              <a:gd name="T94" fmla="*/ 133 w 739"/>
              <a:gd name="T95" fmla="*/ 1147 h 1385"/>
              <a:gd name="T96" fmla="*/ 143 w 739"/>
              <a:gd name="T97" fmla="*/ 1113 h 1385"/>
              <a:gd name="T98" fmla="*/ 133 w 739"/>
              <a:gd name="T99" fmla="*/ 1147 h 1385"/>
              <a:gd name="T100" fmla="*/ 116 w 739"/>
              <a:gd name="T101" fmla="*/ 1175 h 1385"/>
              <a:gd name="T102" fmla="*/ 94 w 739"/>
              <a:gd name="T103" fmla="*/ 1203 h 1385"/>
              <a:gd name="T104" fmla="*/ 69 w 739"/>
              <a:gd name="T105" fmla="*/ 1265 h 1385"/>
              <a:gd name="T106" fmla="*/ 79 w 739"/>
              <a:gd name="T107" fmla="*/ 1233 h 1385"/>
              <a:gd name="T108" fmla="*/ 69 w 739"/>
              <a:gd name="T109" fmla="*/ 1265 h 1385"/>
              <a:gd name="T110" fmla="*/ 54 w 739"/>
              <a:gd name="T111" fmla="*/ 1296 h 1385"/>
              <a:gd name="T112" fmla="*/ 32 w 739"/>
              <a:gd name="T113" fmla="*/ 1323 h 1385"/>
              <a:gd name="T114" fmla="*/ 6 w 739"/>
              <a:gd name="T115" fmla="*/ 1385 h 1385"/>
              <a:gd name="T116" fmla="*/ 16 w 739"/>
              <a:gd name="T117" fmla="*/ 1352 h 1385"/>
              <a:gd name="T118" fmla="*/ 6 w 739"/>
              <a:gd name="T119" fmla="*/ 1385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9" h="1385">
                <a:moveTo>
                  <a:pt x="736" y="11"/>
                </a:moveTo>
                <a:lnTo>
                  <a:pt x="739" y="4"/>
                </a:lnTo>
                <a:lnTo>
                  <a:pt x="734" y="0"/>
                </a:lnTo>
                <a:lnTo>
                  <a:pt x="731" y="7"/>
                </a:lnTo>
                <a:lnTo>
                  <a:pt x="736" y="11"/>
                </a:lnTo>
                <a:close/>
                <a:moveTo>
                  <a:pt x="705" y="70"/>
                </a:moveTo>
                <a:lnTo>
                  <a:pt x="721" y="39"/>
                </a:lnTo>
                <a:lnTo>
                  <a:pt x="714" y="36"/>
                </a:lnTo>
                <a:lnTo>
                  <a:pt x="699" y="66"/>
                </a:lnTo>
                <a:lnTo>
                  <a:pt x="705" y="70"/>
                </a:lnTo>
                <a:close/>
                <a:moveTo>
                  <a:pt x="673" y="129"/>
                </a:moveTo>
                <a:lnTo>
                  <a:pt x="688" y="100"/>
                </a:lnTo>
                <a:lnTo>
                  <a:pt x="683" y="97"/>
                </a:lnTo>
                <a:lnTo>
                  <a:pt x="666" y="126"/>
                </a:lnTo>
                <a:lnTo>
                  <a:pt x="673" y="129"/>
                </a:lnTo>
                <a:close/>
                <a:moveTo>
                  <a:pt x="641" y="190"/>
                </a:moveTo>
                <a:lnTo>
                  <a:pt x="656" y="160"/>
                </a:lnTo>
                <a:lnTo>
                  <a:pt x="651" y="156"/>
                </a:lnTo>
                <a:lnTo>
                  <a:pt x="634" y="187"/>
                </a:lnTo>
                <a:lnTo>
                  <a:pt x="641" y="190"/>
                </a:lnTo>
                <a:close/>
                <a:moveTo>
                  <a:pt x="609" y="249"/>
                </a:moveTo>
                <a:lnTo>
                  <a:pt x="626" y="219"/>
                </a:lnTo>
                <a:lnTo>
                  <a:pt x="619" y="215"/>
                </a:lnTo>
                <a:lnTo>
                  <a:pt x="604" y="246"/>
                </a:lnTo>
                <a:lnTo>
                  <a:pt x="609" y="249"/>
                </a:lnTo>
                <a:close/>
                <a:moveTo>
                  <a:pt x="577" y="309"/>
                </a:moveTo>
                <a:lnTo>
                  <a:pt x="594" y="280"/>
                </a:lnTo>
                <a:lnTo>
                  <a:pt x="587" y="276"/>
                </a:lnTo>
                <a:lnTo>
                  <a:pt x="572" y="305"/>
                </a:lnTo>
                <a:lnTo>
                  <a:pt x="577" y="309"/>
                </a:lnTo>
                <a:close/>
                <a:moveTo>
                  <a:pt x="546" y="370"/>
                </a:moveTo>
                <a:lnTo>
                  <a:pt x="562" y="339"/>
                </a:lnTo>
                <a:lnTo>
                  <a:pt x="556" y="336"/>
                </a:lnTo>
                <a:lnTo>
                  <a:pt x="540" y="366"/>
                </a:lnTo>
                <a:lnTo>
                  <a:pt x="546" y="370"/>
                </a:lnTo>
                <a:close/>
                <a:moveTo>
                  <a:pt x="514" y="429"/>
                </a:moveTo>
                <a:lnTo>
                  <a:pt x="529" y="398"/>
                </a:lnTo>
                <a:lnTo>
                  <a:pt x="524" y="395"/>
                </a:lnTo>
                <a:lnTo>
                  <a:pt x="507" y="425"/>
                </a:lnTo>
                <a:lnTo>
                  <a:pt x="514" y="429"/>
                </a:lnTo>
                <a:close/>
                <a:moveTo>
                  <a:pt x="482" y="488"/>
                </a:moveTo>
                <a:lnTo>
                  <a:pt x="499" y="459"/>
                </a:lnTo>
                <a:lnTo>
                  <a:pt x="492" y="456"/>
                </a:lnTo>
                <a:lnTo>
                  <a:pt x="477" y="485"/>
                </a:lnTo>
                <a:lnTo>
                  <a:pt x="482" y="488"/>
                </a:lnTo>
                <a:close/>
                <a:moveTo>
                  <a:pt x="450" y="549"/>
                </a:moveTo>
                <a:lnTo>
                  <a:pt x="467" y="519"/>
                </a:lnTo>
                <a:lnTo>
                  <a:pt x="460" y="515"/>
                </a:lnTo>
                <a:lnTo>
                  <a:pt x="445" y="546"/>
                </a:lnTo>
                <a:lnTo>
                  <a:pt x="450" y="549"/>
                </a:lnTo>
                <a:close/>
                <a:moveTo>
                  <a:pt x="419" y="608"/>
                </a:moveTo>
                <a:lnTo>
                  <a:pt x="435" y="578"/>
                </a:lnTo>
                <a:lnTo>
                  <a:pt x="428" y="574"/>
                </a:lnTo>
                <a:lnTo>
                  <a:pt x="413" y="605"/>
                </a:lnTo>
                <a:lnTo>
                  <a:pt x="419" y="608"/>
                </a:lnTo>
                <a:close/>
                <a:moveTo>
                  <a:pt x="387" y="668"/>
                </a:moveTo>
                <a:lnTo>
                  <a:pt x="402" y="637"/>
                </a:lnTo>
                <a:lnTo>
                  <a:pt x="397" y="635"/>
                </a:lnTo>
                <a:lnTo>
                  <a:pt x="380" y="664"/>
                </a:lnTo>
                <a:lnTo>
                  <a:pt x="387" y="668"/>
                </a:lnTo>
                <a:close/>
                <a:moveTo>
                  <a:pt x="355" y="727"/>
                </a:moveTo>
                <a:lnTo>
                  <a:pt x="370" y="698"/>
                </a:lnTo>
                <a:lnTo>
                  <a:pt x="365" y="695"/>
                </a:lnTo>
                <a:lnTo>
                  <a:pt x="350" y="725"/>
                </a:lnTo>
                <a:lnTo>
                  <a:pt x="355" y="727"/>
                </a:lnTo>
                <a:close/>
                <a:moveTo>
                  <a:pt x="323" y="788"/>
                </a:moveTo>
                <a:lnTo>
                  <a:pt x="340" y="757"/>
                </a:lnTo>
                <a:lnTo>
                  <a:pt x="333" y="754"/>
                </a:lnTo>
                <a:lnTo>
                  <a:pt x="318" y="784"/>
                </a:lnTo>
                <a:lnTo>
                  <a:pt x="323" y="788"/>
                </a:lnTo>
                <a:close/>
                <a:moveTo>
                  <a:pt x="292" y="847"/>
                </a:moveTo>
                <a:lnTo>
                  <a:pt x="308" y="817"/>
                </a:lnTo>
                <a:lnTo>
                  <a:pt x="301" y="815"/>
                </a:lnTo>
                <a:lnTo>
                  <a:pt x="286" y="844"/>
                </a:lnTo>
                <a:lnTo>
                  <a:pt x="292" y="847"/>
                </a:lnTo>
                <a:close/>
                <a:moveTo>
                  <a:pt x="260" y="906"/>
                </a:moveTo>
                <a:lnTo>
                  <a:pt x="275" y="877"/>
                </a:lnTo>
                <a:lnTo>
                  <a:pt x="270" y="874"/>
                </a:lnTo>
                <a:lnTo>
                  <a:pt x="253" y="905"/>
                </a:lnTo>
                <a:lnTo>
                  <a:pt x="260" y="906"/>
                </a:lnTo>
                <a:close/>
                <a:moveTo>
                  <a:pt x="228" y="967"/>
                </a:moveTo>
                <a:lnTo>
                  <a:pt x="243" y="937"/>
                </a:lnTo>
                <a:lnTo>
                  <a:pt x="238" y="933"/>
                </a:lnTo>
                <a:lnTo>
                  <a:pt x="223" y="964"/>
                </a:lnTo>
                <a:lnTo>
                  <a:pt x="228" y="967"/>
                </a:lnTo>
                <a:close/>
                <a:moveTo>
                  <a:pt x="196" y="1026"/>
                </a:moveTo>
                <a:lnTo>
                  <a:pt x="213" y="996"/>
                </a:lnTo>
                <a:lnTo>
                  <a:pt x="206" y="994"/>
                </a:lnTo>
                <a:lnTo>
                  <a:pt x="191" y="1023"/>
                </a:lnTo>
                <a:lnTo>
                  <a:pt x="196" y="1026"/>
                </a:lnTo>
                <a:close/>
                <a:moveTo>
                  <a:pt x="165" y="1086"/>
                </a:moveTo>
                <a:lnTo>
                  <a:pt x="181" y="1057"/>
                </a:lnTo>
                <a:lnTo>
                  <a:pt x="174" y="1054"/>
                </a:lnTo>
                <a:lnTo>
                  <a:pt x="159" y="1084"/>
                </a:lnTo>
                <a:lnTo>
                  <a:pt x="165" y="1086"/>
                </a:lnTo>
                <a:close/>
                <a:moveTo>
                  <a:pt x="133" y="1147"/>
                </a:moveTo>
                <a:lnTo>
                  <a:pt x="149" y="1116"/>
                </a:lnTo>
                <a:lnTo>
                  <a:pt x="143" y="1113"/>
                </a:lnTo>
                <a:lnTo>
                  <a:pt x="127" y="1143"/>
                </a:lnTo>
                <a:lnTo>
                  <a:pt x="133" y="1147"/>
                </a:lnTo>
                <a:close/>
                <a:moveTo>
                  <a:pt x="101" y="1206"/>
                </a:moveTo>
                <a:lnTo>
                  <a:pt x="116" y="1175"/>
                </a:lnTo>
                <a:lnTo>
                  <a:pt x="111" y="1174"/>
                </a:lnTo>
                <a:lnTo>
                  <a:pt x="94" y="1203"/>
                </a:lnTo>
                <a:lnTo>
                  <a:pt x="101" y="1206"/>
                </a:lnTo>
                <a:close/>
                <a:moveTo>
                  <a:pt x="69" y="1265"/>
                </a:moveTo>
                <a:lnTo>
                  <a:pt x="86" y="1236"/>
                </a:lnTo>
                <a:lnTo>
                  <a:pt x="79" y="1233"/>
                </a:lnTo>
                <a:lnTo>
                  <a:pt x="64" y="1263"/>
                </a:lnTo>
                <a:lnTo>
                  <a:pt x="69" y="1265"/>
                </a:lnTo>
                <a:close/>
                <a:moveTo>
                  <a:pt x="37" y="1326"/>
                </a:moveTo>
                <a:lnTo>
                  <a:pt x="54" y="1296"/>
                </a:lnTo>
                <a:lnTo>
                  <a:pt x="47" y="1292"/>
                </a:lnTo>
                <a:lnTo>
                  <a:pt x="32" y="1323"/>
                </a:lnTo>
                <a:lnTo>
                  <a:pt x="37" y="1326"/>
                </a:lnTo>
                <a:close/>
                <a:moveTo>
                  <a:pt x="6" y="1385"/>
                </a:moveTo>
                <a:lnTo>
                  <a:pt x="22" y="1355"/>
                </a:lnTo>
                <a:lnTo>
                  <a:pt x="16" y="1352"/>
                </a:lnTo>
                <a:lnTo>
                  <a:pt x="0" y="1382"/>
                </a:lnTo>
                <a:lnTo>
                  <a:pt x="6" y="1385"/>
                </a:lnTo>
                <a:close/>
              </a:path>
            </a:pathLst>
          </a:custGeom>
          <a:solidFill>
            <a:srgbClr val="BC9537"/>
          </a:solidFill>
          <a:ln w="2857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16" name="Freeform 78">
            <a:extLst>
              <a:ext uri="{FF2B5EF4-FFF2-40B4-BE49-F238E27FC236}">
                <a16:creationId xmlns:a16="http://schemas.microsoft.com/office/drawing/2014/main" id="{5DF3D838-DF49-9F08-AF32-AAB6555F8EBB}"/>
              </a:ext>
            </a:extLst>
          </p:cNvPr>
          <p:cNvSpPr>
            <a:spLocks noEditPoints="1"/>
          </p:cNvSpPr>
          <p:nvPr/>
        </p:nvSpPr>
        <p:spPr bwMode="auto">
          <a:xfrm flipV="1">
            <a:off x="5937154" y="3085545"/>
            <a:ext cx="2180910" cy="1251627"/>
          </a:xfrm>
          <a:custGeom>
            <a:avLst/>
            <a:gdLst>
              <a:gd name="T0" fmla="*/ 1349 w 1349"/>
              <a:gd name="T1" fmla="*/ 7 h 310"/>
              <a:gd name="T2" fmla="*/ 1322 w 1349"/>
              <a:gd name="T3" fmla="*/ 6 h 310"/>
              <a:gd name="T4" fmla="*/ 1258 w 1349"/>
              <a:gd name="T5" fmla="*/ 28 h 310"/>
              <a:gd name="T6" fmla="*/ 1289 w 1349"/>
              <a:gd name="T7" fmla="*/ 14 h 310"/>
              <a:gd name="T8" fmla="*/ 1258 w 1349"/>
              <a:gd name="T9" fmla="*/ 28 h 310"/>
              <a:gd name="T10" fmla="*/ 1224 w 1349"/>
              <a:gd name="T11" fmla="*/ 34 h 310"/>
              <a:gd name="T12" fmla="*/ 1190 w 1349"/>
              <a:gd name="T13" fmla="*/ 36 h 310"/>
              <a:gd name="T14" fmla="*/ 1124 w 1349"/>
              <a:gd name="T15" fmla="*/ 58 h 310"/>
              <a:gd name="T16" fmla="*/ 1156 w 1349"/>
              <a:gd name="T17" fmla="*/ 43 h 310"/>
              <a:gd name="T18" fmla="*/ 1124 w 1349"/>
              <a:gd name="T19" fmla="*/ 58 h 310"/>
              <a:gd name="T20" fmla="*/ 1092 w 1349"/>
              <a:gd name="T21" fmla="*/ 65 h 310"/>
              <a:gd name="T22" fmla="*/ 1058 w 1349"/>
              <a:gd name="T23" fmla="*/ 65 h 310"/>
              <a:gd name="T24" fmla="*/ 992 w 1349"/>
              <a:gd name="T25" fmla="*/ 87 h 310"/>
              <a:gd name="T26" fmla="*/ 1024 w 1349"/>
              <a:gd name="T27" fmla="*/ 73 h 310"/>
              <a:gd name="T28" fmla="*/ 992 w 1349"/>
              <a:gd name="T29" fmla="*/ 87 h 310"/>
              <a:gd name="T30" fmla="*/ 960 w 1349"/>
              <a:gd name="T31" fmla="*/ 95 h 310"/>
              <a:gd name="T32" fmla="*/ 925 w 1349"/>
              <a:gd name="T33" fmla="*/ 95 h 310"/>
              <a:gd name="T34" fmla="*/ 860 w 1349"/>
              <a:gd name="T35" fmla="*/ 117 h 310"/>
              <a:gd name="T36" fmla="*/ 892 w 1349"/>
              <a:gd name="T37" fmla="*/ 102 h 310"/>
              <a:gd name="T38" fmla="*/ 860 w 1349"/>
              <a:gd name="T39" fmla="*/ 117 h 310"/>
              <a:gd name="T40" fmla="*/ 828 w 1349"/>
              <a:gd name="T41" fmla="*/ 124 h 310"/>
              <a:gd name="T42" fmla="*/ 793 w 1349"/>
              <a:gd name="T43" fmla="*/ 126 h 310"/>
              <a:gd name="T44" fmla="*/ 728 w 1349"/>
              <a:gd name="T45" fmla="*/ 146 h 310"/>
              <a:gd name="T46" fmla="*/ 760 w 1349"/>
              <a:gd name="T47" fmla="*/ 133 h 310"/>
              <a:gd name="T48" fmla="*/ 728 w 1349"/>
              <a:gd name="T49" fmla="*/ 146 h 310"/>
              <a:gd name="T50" fmla="*/ 696 w 1349"/>
              <a:gd name="T51" fmla="*/ 155 h 310"/>
              <a:gd name="T52" fmla="*/ 661 w 1349"/>
              <a:gd name="T53" fmla="*/ 155 h 310"/>
              <a:gd name="T54" fmla="*/ 596 w 1349"/>
              <a:gd name="T55" fmla="*/ 177 h 310"/>
              <a:gd name="T56" fmla="*/ 628 w 1349"/>
              <a:gd name="T57" fmla="*/ 161 h 310"/>
              <a:gd name="T58" fmla="*/ 596 w 1349"/>
              <a:gd name="T59" fmla="*/ 177 h 310"/>
              <a:gd name="T60" fmla="*/ 564 w 1349"/>
              <a:gd name="T61" fmla="*/ 183 h 310"/>
              <a:gd name="T62" fmla="*/ 528 w 1349"/>
              <a:gd name="T63" fmla="*/ 185 h 310"/>
              <a:gd name="T64" fmla="*/ 464 w 1349"/>
              <a:gd name="T65" fmla="*/ 205 h 310"/>
              <a:gd name="T66" fmla="*/ 496 w 1349"/>
              <a:gd name="T67" fmla="*/ 192 h 310"/>
              <a:gd name="T68" fmla="*/ 464 w 1349"/>
              <a:gd name="T69" fmla="*/ 205 h 310"/>
              <a:gd name="T70" fmla="*/ 432 w 1349"/>
              <a:gd name="T71" fmla="*/ 214 h 310"/>
              <a:gd name="T72" fmla="*/ 396 w 1349"/>
              <a:gd name="T73" fmla="*/ 214 h 310"/>
              <a:gd name="T74" fmla="*/ 332 w 1349"/>
              <a:gd name="T75" fmla="*/ 236 h 310"/>
              <a:gd name="T76" fmla="*/ 364 w 1349"/>
              <a:gd name="T77" fmla="*/ 222 h 310"/>
              <a:gd name="T78" fmla="*/ 332 w 1349"/>
              <a:gd name="T79" fmla="*/ 236 h 310"/>
              <a:gd name="T80" fmla="*/ 300 w 1349"/>
              <a:gd name="T81" fmla="*/ 243 h 310"/>
              <a:gd name="T82" fmla="*/ 264 w 1349"/>
              <a:gd name="T83" fmla="*/ 244 h 310"/>
              <a:gd name="T84" fmla="*/ 200 w 1349"/>
              <a:gd name="T85" fmla="*/ 265 h 310"/>
              <a:gd name="T86" fmla="*/ 232 w 1349"/>
              <a:gd name="T87" fmla="*/ 251 h 310"/>
              <a:gd name="T88" fmla="*/ 200 w 1349"/>
              <a:gd name="T89" fmla="*/ 265 h 310"/>
              <a:gd name="T90" fmla="*/ 168 w 1349"/>
              <a:gd name="T91" fmla="*/ 273 h 310"/>
              <a:gd name="T92" fmla="*/ 132 w 1349"/>
              <a:gd name="T93" fmla="*/ 273 h 310"/>
              <a:gd name="T94" fmla="*/ 68 w 1349"/>
              <a:gd name="T95" fmla="*/ 295 h 310"/>
              <a:gd name="T96" fmla="*/ 100 w 1349"/>
              <a:gd name="T97" fmla="*/ 282 h 310"/>
              <a:gd name="T98" fmla="*/ 68 w 1349"/>
              <a:gd name="T99" fmla="*/ 295 h 310"/>
              <a:gd name="T100" fmla="*/ 36 w 1349"/>
              <a:gd name="T101" fmla="*/ 302 h 310"/>
              <a:gd name="T102" fmla="*/ 0 w 1349"/>
              <a:gd name="T103" fmla="*/ 304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49" h="310">
                <a:moveTo>
                  <a:pt x="1324" y="12"/>
                </a:moveTo>
                <a:lnTo>
                  <a:pt x="1349" y="7"/>
                </a:lnTo>
                <a:lnTo>
                  <a:pt x="1348" y="0"/>
                </a:lnTo>
                <a:lnTo>
                  <a:pt x="1322" y="6"/>
                </a:lnTo>
                <a:lnTo>
                  <a:pt x="1324" y="12"/>
                </a:lnTo>
                <a:close/>
                <a:moveTo>
                  <a:pt x="1258" y="28"/>
                </a:moveTo>
                <a:lnTo>
                  <a:pt x="1290" y="21"/>
                </a:lnTo>
                <a:lnTo>
                  <a:pt x="1289" y="14"/>
                </a:lnTo>
                <a:lnTo>
                  <a:pt x="1256" y="21"/>
                </a:lnTo>
                <a:lnTo>
                  <a:pt x="1258" y="28"/>
                </a:lnTo>
                <a:close/>
                <a:moveTo>
                  <a:pt x="1190" y="43"/>
                </a:moveTo>
                <a:lnTo>
                  <a:pt x="1224" y="34"/>
                </a:lnTo>
                <a:lnTo>
                  <a:pt x="1222" y="28"/>
                </a:lnTo>
                <a:lnTo>
                  <a:pt x="1190" y="36"/>
                </a:lnTo>
                <a:lnTo>
                  <a:pt x="1190" y="43"/>
                </a:lnTo>
                <a:close/>
                <a:moveTo>
                  <a:pt x="1124" y="58"/>
                </a:moveTo>
                <a:lnTo>
                  <a:pt x="1158" y="50"/>
                </a:lnTo>
                <a:lnTo>
                  <a:pt x="1156" y="43"/>
                </a:lnTo>
                <a:lnTo>
                  <a:pt x="1124" y="51"/>
                </a:lnTo>
                <a:lnTo>
                  <a:pt x="1124" y="58"/>
                </a:lnTo>
                <a:close/>
                <a:moveTo>
                  <a:pt x="1058" y="72"/>
                </a:moveTo>
                <a:lnTo>
                  <a:pt x="1092" y="65"/>
                </a:lnTo>
                <a:lnTo>
                  <a:pt x="1090" y="58"/>
                </a:lnTo>
                <a:lnTo>
                  <a:pt x="1058" y="65"/>
                </a:lnTo>
                <a:lnTo>
                  <a:pt x="1058" y="72"/>
                </a:lnTo>
                <a:close/>
                <a:moveTo>
                  <a:pt x="992" y="87"/>
                </a:moveTo>
                <a:lnTo>
                  <a:pt x="1026" y="80"/>
                </a:lnTo>
                <a:lnTo>
                  <a:pt x="1024" y="73"/>
                </a:lnTo>
                <a:lnTo>
                  <a:pt x="992" y="80"/>
                </a:lnTo>
                <a:lnTo>
                  <a:pt x="992" y="87"/>
                </a:lnTo>
                <a:close/>
                <a:moveTo>
                  <a:pt x="926" y="102"/>
                </a:moveTo>
                <a:lnTo>
                  <a:pt x="960" y="95"/>
                </a:lnTo>
                <a:lnTo>
                  <a:pt x="958" y="89"/>
                </a:lnTo>
                <a:lnTo>
                  <a:pt x="925" y="95"/>
                </a:lnTo>
                <a:lnTo>
                  <a:pt x="926" y="102"/>
                </a:lnTo>
                <a:close/>
                <a:moveTo>
                  <a:pt x="860" y="117"/>
                </a:moveTo>
                <a:lnTo>
                  <a:pt x="894" y="109"/>
                </a:lnTo>
                <a:lnTo>
                  <a:pt x="892" y="102"/>
                </a:lnTo>
                <a:lnTo>
                  <a:pt x="859" y="111"/>
                </a:lnTo>
                <a:lnTo>
                  <a:pt x="860" y="117"/>
                </a:lnTo>
                <a:close/>
                <a:moveTo>
                  <a:pt x="794" y="131"/>
                </a:moveTo>
                <a:lnTo>
                  <a:pt x="828" y="124"/>
                </a:lnTo>
                <a:lnTo>
                  <a:pt x="826" y="117"/>
                </a:lnTo>
                <a:lnTo>
                  <a:pt x="793" y="126"/>
                </a:lnTo>
                <a:lnTo>
                  <a:pt x="794" y="131"/>
                </a:lnTo>
                <a:close/>
                <a:moveTo>
                  <a:pt x="728" y="146"/>
                </a:moveTo>
                <a:lnTo>
                  <a:pt x="762" y="139"/>
                </a:lnTo>
                <a:lnTo>
                  <a:pt x="760" y="133"/>
                </a:lnTo>
                <a:lnTo>
                  <a:pt x="727" y="139"/>
                </a:lnTo>
                <a:lnTo>
                  <a:pt x="728" y="146"/>
                </a:lnTo>
                <a:close/>
                <a:moveTo>
                  <a:pt x="662" y="161"/>
                </a:moveTo>
                <a:lnTo>
                  <a:pt x="696" y="155"/>
                </a:lnTo>
                <a:lnTo>
                  <a:pt x="694" y="148"/>
                </a:lnTo>
                <a:lnTo>
                  <a:pt x="661" y="155"/>
                </a:lnTo>
                <a:lnTo>
                  <a:pt x="662" y="161"/>
                </a:lnTo>
                <a:close/>
                <a:moveTo>
                  <a:pt x="596" y="177"/>
                </a:moveTo>
                <a:lnTo>
                  <a:pt x="630" y="168"/>
                </a:lnTo>
                <a:lnTo>
                  <a:pt x="628" y="161"/>
                </a:lnTo>
                <a:lnTo>
                  <a:pt x="594" y="170"/>
                </a:lnTo>
                <a:lnTo>
                  <a:pt x="596" y="177"/>
                </a:lnTo>
                <a:close/>
                <a:moveTo>
                  <a:pt x="530" y="192"/>
                </a:moveTo>
                <a:lnTo>
                  <a:pt x="564" y="183"/>
                </a:lnTo>
                <a:lnTo>
                  <a:pt x="562" y="177"/>
                </a:lnTo>
                <a:lnTo>
                  <a:pt x="528" y="185"/>
                </a:lnTo>
                <a:lnTo>
                  <a:pt x="530" y="192"/>
                </a:lnTo>
                <a:close/>
                <a:moveTo>
                  <a:pt x="464" y="205"/>
                </a:moveTo>
                <a:lnTo>
                  <a:pt x="498" y="199"/>
                </a:lnTo>
                <a:lnTo>
                  <a:pt x="496" y="192"/>
                </a:lnTo>
                <a:lnTo>
                  <a:pt x="462" y="199"/>
                </a:lnTo>
                <a:lnTo>
                  <a:pt x="464" y="205"/>
                </a:lnTo>
                <a:close/>
                <a:moveTo>
                  <a:pt x="398" y="221"/>
                </a:moveTo>
                <a:lnTo>
                  <a:pt x="432" y="214"/>
                </a:lnTo>
                <a:lnTo>
                  <a:pt x="430" y="207"/>
                </a:lnTo>
                <a:lnTo>
                  <a:pt x="396" y="214"/>
                </a:lnTo>
                <a:lnTo>
                  <a:pt x="398" y="221"/>
                </a:lnTo>
                <a:close/>
                <a:moveTo>
                  <a:pt x="332" y="236"/>
                </a:moveTo>
                <a:lnTo>
                  <a:pt x="366" y="229"/>
                </a:lnTo>
                <a:lnTo>
                  <a:pt x="364" y="222"/>
                </a:lnTo>
                <a:lnTo>
                  <a:pt x="330" y="229"/>
                </a:lnTo>
                <a:lnTo>
                  <a:pt x="332" y="236"/>
                </a:lnTo>
                <a:close/>
                <a:moveTo>
                  <a:pt x="266" y="251"/>
                </a:moveTo>
                <a:lnTo>
                  <a:pt x="300" y="243"/>
                </a:lnTo>
                <a:lnTo>
                  <a:pt x="298" y="236"/>
                </a:lnTo>
                <a:lnTo>
                  <a:pt x="264" y="244"/>
                </a:lnTo>
                <a:lnTo>
                  <a:pt x="266" y="251"/>
                </a:lnTo>
                <a:close/>
                <a:moveTo>
                  <a:pt x="200" y="265"/>
                </a:moveTo>
                <a:lnTo>
                  <a:pt x="234" y="258"/>
                </a:lnTo>
                <a:lnTo>
                  <a:pt x="232" y="251"/>
                </a:lnTo>
                <a:lnTo>
                  <a:pt x="198" y="260"/>
                </a:lnTo>
                <a:lnTo>
                  <a:pt x="200" y="265"/>
                </a:lnTo>
                <a:close/>
                <a:moveTo>
                  <a:pt x="134" y="280"/>
                </a:moveTo>
                <a:lnTo>
                  <a:pt x="168" y="273"/>
                </a:lnTo>
                <a:lnTo>
                  <a:pt x="166" y="266"/>
                </a:lnTo>
                <a:lnTo>
                  <a:pt x="132" y="273"/>
                </a:lnTo>
                <a:lnTo>
                  <a:pt x="134" y="280"/>
                </a:lnTo>
                <a:close/>
                <a:moveTo>
                  <a:pt x="68" y="295"/>
                </a:moveTo>
                <a:lnTo>
                  <a:pt x="102" y="288"/>
                </a:lnTo>
                <a:lnTo>
                  <a:pt x="100" y="282"/>
                </a:lnTo>
                <a:lnTo>
                  <a:pt x="66" y="288"/>
                </a:lnTo>
                <a:lnTo>
                  <a:pt x="68" y="295"/>
                </a:lnTo>
                <a:close/>
                <a:moveTo>
                  <a:pt x="2" y="310"/>
                </a:moveTo>
                <a:lnTo>
                  <a:pt x="36" y="302"/>
                </a:lnTo>
                <a:lnTo>
                  <a:pt x="34" y="295"/>
                </a:lnTo>
                <a:lnTo>
                  <a:pt x="0" y="304"/>
                </a:lnTo>
                <a:lnTo>
                  <a:pt x="2" y="310"/>
                </a:lnTo>
                <a:close/>
              </a:path>
            </a:pathLst>
          </a:custGeom>
          <a:solidFill>
            <a:srgbClr val="BC9537"/>
          </a:solidFill>
          <a:ln w="2857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pic>
        <p:nvPicPr>
          <p:cNvPr id="17" name="Immagine 16">
            <a:extLst>
              <a:ext uri="{FF2B5EF4-FFF2-40B4-BE49-F238E27FC236}">
                <a16:creationId xmlns:a16="http://schemas.microsoft.com/office/drawing/2014/main" id="{AB2549FC-79F3-1128-836E-B9E99E562358}"/>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10229179" y="1727483"/>
            <a:ext cx="3020565" cy="2900721"/>
          </a:xfrm>
          <a:prstGeom prst="ellipse">
            <a:avLst/>
          </a:prstGeom>
          <a:ln>
            <a:solidFill>
              <a:schemeClr val="accent4">
                <a:lumMod val="75000"/>
              </a:schemeClr>
            </a:solidFill>
          </a:ln>
        </p:spPr>
      </p:pic>
      <p:sp>
        <p:nvSpPr>
          <p:cNvPr id="18" name="Ovale 17">
            <a:extLst>
              <a:ext uri="{FF2B5EF4-FFF2-40B4-BE49-F238E27FC236}">
                <a16:creationId xmlns:a16="http://schemas.microsoft.com/office/drawing/2014/main" id="{42D510BE-C98E-52E5-F221-8023A9C204BA}"/>
              </a:ext>
            </a:extLst>
          </p:cNvPr>
          <p:cNvSpPr/>
          <p:nvPr/>
        </p:nvSpPr>
        <p:spPr>
          <a:xfrm>
            <a:off x="5767112" y="2910169"/>
            <a:ext cx="170043" cy="161254"/>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Titillium Web" panose="00000500000000000000" pitchFamily="2" charset="0"/>
            </a:endParaRPr>
          </a:p>
        </p:txBody>
      </p:sp>
      <p:grpSp>
        <p:nvGrpSpPr>
          <p:cNvPr id="20" name="Gruppo 19">
            <a:extLst>
              <a:ext uri="{FF2B5EF4-FFF2-40B4-BE49-F238E27FC236}">
                <a16:creationId xmlns:a16="http://schemas.microsoft.com/office/drawing/2014/main" id="{E33D7228-99E9-4B26-391C-C9CFD6C6070F}"/>
              </a:ext>
            </a:extLst>
          </p:cNvPr>
          <p:cNvGrpSpPr/>
          <p:nvPr/>
        </p:nvGrpSpPr>
        <p:grpSpPr>
          <a:xfrm>
            <a:off x="8009870" y="4672571"/>
            <a:ext cx="3716338" cy="338554"/>
            <a:chOff x="4529137" y="3870365"/>
            <a:chExt cx="3716338" cy="338554"/>
          </a:xfrm>
        </p:grpSpPr>
        <p:sp>
          <p:nvSpPr>
            <p:cNvPr id="22" name="Rectangle 13">
              <a:extLst>
                <a:ext uri="{FF2B5EF4-FFF2-40B4-BE49-F238E27FC236}">
                  <a16:creationId xmlns:a16="http://schemas.microsoft.com/office/drawing/2014/main" id="{F00B07E7-436C-EA10-458F-C26FCE5EFB1F}"/>
                </a:ext>
              </a:extLst>
            </p:cNvPr>
            <p:cNvSpPr>
              <a:spLocks noChangeArrowheads="1"/>
            </p:cNvSpPr>
            <p:nvPr/>
          </p:nvSpPr>
          <p:spPr bwMode="auto">
            <a:xfrm>
              <a:off x="4529137" y="3898107"/>
              <a:ext cx="3716338" cy="287338"/>
            </a:xfrm>
            <a:prstGeom prst="rect">
              <a:avLst/>
            </a:prstGeom>
            <a:solidFill>
              <a:srgbClr val="C8A6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sz="1600" b="1">
                <a:latin typeface="Titillium Web" panose="00000500000000000000" pitchFamily="2" charset="0"/>
              </a:endParaRPr>
            </a:p>
          </p:txBody>
        </p:sp>
        <p:sp>
          <p:nvSpPr>
            <p:cNvPr id="23" name="CasellaDiTesto 22">
              <a:extLst>
                <a:ext uri="{FF2B5EF4-FFF2-40B4-BE49-F238E27FC236}">
                  <a16:creationId xmlns:a16="http://schemas.microsoft.com/office/drawing/2014/main" id="{0980C9CD-8E4C-9191-F494-4D2A63ADEA38}"/>
                </a:ext>
              </a:extLst>
            </p:cNvPr>
            <p:cNvSpPr txBox="1"/>
            <p:nvPr/>
          </p:nvSpPr>
          <p:spPr>
            <a:xfrm>
              <a:off x="4711744" y="3870365"/>
              <a:ext cx="3420611" cy="338554"/>
            </a:xfrm>
            <a:prstGeom prst="rect">
              <a:avLst/>
            </a:prstGeom>
            <a:noFill/>
          </p:spPr>
          <p:txBody>
            <a:bodyPr wrap="square">
              <a:spAutoFit/>
            </a:bodyPr>
            <a:lstStyle/>
            <a:p>
              <a:pPr algn="ctr"/>
              <a:r>
                <a:rPr lang="it-IT" sz="1600" b="1">
                  <a:latin typeface="Titillium Web" panose="00000500000000000000" pitchFamily="2" charset="0"/>
                </a:rPr>
                <a:t>Stazione metropolitana Lambrate</a:t>
              </a:r>
            </a:p>
          </p:txBody>
        </p:sp>
      </p:grpSp>
      <p:sp>
        <p:nvSpPr>
          <p:cNvPr id="5" name="TextBox 43">
            <a:extLst>
              <a:ext uri="{FF2B5EF4-FFF2-40B4-BE49-F238E27FC236}">
                <a16:creationId xmlns:a16="http://schemas.microsoft.com/office/drawing/2014/main" id="{B2A0026C-C658-4417-EEE7-0F893FA25814}"/>
              </a:ext>
            </a:extLst>
          </p:cNvPr>
          <p:cNvSpPr txBox="1"/>
          <p:nvPr/>
        </p:nvSpPr>
        <p:spPr>
          <a:xfrm>
            <a:off x="3262916" y="8441253"/>
            <a:ext cx="2547888"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ATTUATORI DI II LIVELLO</a:t>
            </a:r>
          </a:p>
        </p:txBody>
      </p:sp>
      <p:sp>
        <p:nvSpPr>
          <p:cNvPr id="6" name="Rettangolo 5">
            <a:extLst>
              <a:ext uri="{FF2B5EF4-FFF2-40B4-BE49-F238E27FC236}">
                <a16:creationId xmlns:a16="http://schemas.microsoft.com/office/drawing/2014/main" id="{C0E5FF81-0CAC-4DF6-278F-6BA5D035E7C2}"/>
              </a:ext>
            </a:extLst>
          </p:cNvPr>
          <p:cNvSpPr/>
          <p:nvPr/>
        </p:nvSpPr>
        <p:spPr>
          <a:xfrm>
            <a:off x="3163451" y="6015724"/>
            <a:ext cx="2700000" cy="1363824"/>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7" name="TextBox 43">
            <a:extLst>
              <a:ext uri="{FF2B5EF4-FFF2-40B4-BE49-F238E27FC236}">
                <a16:creationId xmlns:a16="http://schemas.microsoft.com/office/drawing/2014/main" id="{B1A85FAD-0482-53CE-D808-51F9A77390B8}"/>
              </a:ext>
            </a:extLst>
          </p:cNvPr>
          <p:cNvSpPr txBox="1"/>
          <p:nvPr/>
        </p:nvSpPr>
        <p:spPr>
          <a:xfrm>
            <a:off x="3270470" y="6390075"/>
            <a:ext cx="2431493" cy="749547"/>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DESCRIZIONE DELL’INTERVENTO</a:t>
            </a:r>
          </a:p>
        </p:txBody>
      </p:sp>
      <p:sp>
        <p:nvSpPr>
          <p:cNvPr id="9" name="Rettangolo 8">
            <a:extLst>
              <a:ext uri="{FF2B5EF4-FFF2-40B4-BE49-F238E27FC236}">
                <a16:creationId xmlns:a16="http://schemas.microsoft.com/office/drawing/2014/main" id="{A2EA966B-EAB1-6253-81DE-2BEDEA21F48A}"/>
              </a:ext>
            </a:extLst>
          </p:cNvPr>
          <p:cNvSpPr/>
          <p:nvPr/>
        </p:nvSpPr>
        <p:spPr>
          <a:xfrm>
            <a:off x="3193306" y="7499272"/>
            <a:ext cx="2670145" cy="612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10" name="TextBox 43">
            <a:extLst>
              <a:ext uri="{FF2B5EF4-FFF2-40B4-BE49-F238E27FC236}">
                <a16:creationId xmlns:a16="http://schemas.microsoft.com/office/drawing/2014/main" id="{BA9CAC46-74AC-BB7C-98D1-9A55B3F35C46}"/>
              </a:ext>
            </a:extLst>
          </p:cNvPr>
          <p:cNvSpPr txBox="1"/>
          <p:nvPr/>
        </p:nvSpPr>
        <p:spPr>
          <a:xfrm>
            <a:off x="3377360" y="7691953"/>
            <a:ext cx="2431493"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VALORI ECONOMICI</a:t>
            </a:r>
          </a:p>
        </p:txBody>
      </p:sp>
      <p:sp>
        <p:nvSpPr>
          <p:cNvPr id="12" name="Rettangolo 46">
            <a:extLst>
              <a:ext uri="{FF2B5EF4-FFF2-40B4-BE49-F238E27FC236}">
                <a16:creationId xmlns:a16="http://schemas.microsoft.com/office/drawing/2014/main" id="{BB47A45B-A6D5-5007-099B-9ACA1D94139A}"/>
              </a:ext>
            </a:extLst>
          </p:cNvPr>
          <p:cNvSpPr/>
          <p:nvPr/>
        </p:nvSpPr>
        <p:spPr>
          <a:xfrm>
            <a:off x="6002471" y="7522977"/>
            <a:ext cx="8919478"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just" defTabSz="640080">
              <a:buFont typeface="Wingdings" panose="05000000000000000000" pitchFamily="2" charset="2"/>
              <a:buChar char="q"/>
              <a:defRPr/>
            </a:pPr>
            <a:r>
              <a:rPr lang="it-IT" sz="2000" b="1">
                <a:solidFill>
                  <a:schemeClr val="tx1"/>
                </a:solidFill>
                <a:latin typeface="Titillium Web" panose="00000500000000000000" pitchFamily="2" charset="0"/>
              </a:rPr>
              <a:t>Valore finanziato: </a:t>
            </a:r>
            <a:r>
              <a:rPr lang="en-US" sz="2000">
                <a:solidFill>
                  <a:srgbClr val="000000"/>
                </a:solidFill>
                <a:latin typeface="Titillium Web" panose="00000500000000000000" pitchFamily="2" charset="0"/>
              </a:rPr>
              <a:t>1.881.460,00 €</a:t>
            </a:r>
            <a:r>
              <a:rPr lang="en-US" sz="2000">
                <a:latin typeface="Titillium Web" panose="00000500000000000000" pitchFamily="2" charset="0"/>
              </a:rPr>
              <a:t> </a:t>
            </a:r>
            <a:endParaRPr lang="it-IT" sz="2000">
              <a:solidFill>
                <a:schemeClr val="tx1"/>
              </a:solidFill>
              <a:latin typeface="Titillium Web" panose="00000500000000000000" pitchFamily="2" charset="0"/>
            </a:endParaRPr>
          </a:p>
        </p:txBody>
      </p:sp>
      <p:sp>
        <p:nvSpPr>
          <p:cNvPr id="19" name="Rettangolo 46">
            <a:extLst>
              <a:ext uri="{FF2B5EF4-FFF2-40B4-BE49-F238E27FC236}">
                <a16:creationId xmlns:a16="http://schemas.microsoft.com/office/drawing/2014/main" id="{7C8E9E43-829B-71F2-D90C-CB5F617D9BDF}"/>
              </a:ext>
            </a:extLst>
          </p:cNvPr>
          <p:cNvSpPr/>
          <p:nvPr/>
        </p:nvSpPr>
        <p:spPr>
          <a:xfrm>
            <a:off x="6035985" y="6014709"/>
            <a:ext cx="8885964" cy="1344261"/>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1900">
                <a:solidFill>
                  <a:schemeClr val="tx1"/>
                </a:solidFill>
                <a:latin typeface="Titillium Web" panose="00000500000000000000" pitchFamily="2" charset="0"/>
              </a:rPr>
              <a:t>Riqualificazione di nodi di interscambio intermodali e miglioramento dell’accessibilità di stazioni della Metro linee 1 e 2, in collaborazione con ATM, RFI e Ferrovie Nord per agevolare l’interconnessione tra l’area periferica ed il resto della città incentivando l’uso di treni e metro anche da parte delle fasce più vulnerabili della popolazione.</a:t>
            </a:r>
            <a:endParaRPr lang="en-US" sz="1900" b="1">
              <a:solidFill>
                <a:schemeClr val="tx1"/>
              </a:solidFill>
              <a:highlight>
                <a:srgbClr val="FFFF00"/>
              </a:highlight>
              <a:latin typeface="Titillium Web" panose="00000500000000000000" pitchFamily="2" charset="0"/>
            </a:endParaRPr>
          </a:p>
        </p:txBody>
      </p:sp>
      <p:sp>
        <p:nvSpPr>
          <p:cNvPr id="21" name="Rettangolo 46">
            <a:extLst>
              <a:ext uri="{FF2B5EF4-FFF2-40B4-BE49-F238E27FC236}">
                <a16:creationId xmlns:a16="http://schemas.microsoft.com/office/drawing/2014/main" id="{3FF6AD04-167E-3DB9-ACFD-6C1C5502FBF1}"/>
              </a:ext>
            </a:extLst>
          </p:cNvPr>
          <p:cNvSpPr/>
          <p:nvPr/>
        </p:nvSpPr>
        <p:spPr>
          <a:xfrm>
            <a:off x="5992906" y="8252906"/>
            <a:ext cx="2457231"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2000" b="1">
                <a:solidFill>
                  <a:schemeClr val="tx1"/>
                </a:solidFill>
                <a:latin typeface="Titillium Web" panose="00000500000000000000" pitchFamily="2" charset="0"/>
              </a:rPr>
              <a:t>In esecuzione</a:t>
            </a:r>
            <a:endParaRPr lang="en-US" sz="2000" b="1">
              <a:solidFill>
                <a:schemeClr val="tx1"/>
              </a:solidFill>
              <a:latin typeface="Titillium Web" panose="00000500000000000000" pitchFamily="2" charset="0"/>
            </a:endParaRPr>
          </a:p>
        </p:txBody>
      </p:sp>
      <p:pic>
        <p:nvPicPr>
          <p:cNvPr id="44" name="Immagine 43" descr="Immagine che contiene schermata, Elementi grafici, clipart, design&#10;&#10;Descrizione generata automaticamente">
            <a:extLst>
              <a:ext uri="{FF2B5EF4-FFF2-40B4-BE49-F238E27FC236}">
                <a16:creationId xmlns:a16="http://schemas.microsoft.com/office/drawing/2014/main" id="{0C466201-F53D-9075-F52C-DC39E5DF68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1648" y="6430686"/>
            <a:ext cx="533900" cy="533900"/>
          </a:xfrm>
          <a:prstGeom prst="rect">
            <a:avLst/>
          </a:prstGeom>
        </p:spPr>
      </p:pic>
      <p:pic>
        <p:nvPicPr>
          <p:cNvPr id="49" name="Immagine 48" descr="Immagine che contiene schermata, Elementi grafici, cartone animato, design&#10;&#10;Descrizione generata automaticamente">
            <a:extLst>
              <a:ext uri="{FF2B5EF4-FFF2-40B4-BE49-F238E27FC236}">
                <a16:creationId xmlns:a16="http://schemas.microsoft.com/office/drawing/2014/main" id="{3EF01966-4744-1D22-E2BF-19B6CE48C8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5525" y="7585424"/>
            <a:ext cx="533759" cy="533759"/>
          </a:xfrm>
          <a:prstGeom prst="rect">
            <a:avLst/>
          </a:prstGeom>
        </p:spPr>
      </p:pic>
      <p:sp>
        <p:nvSpPr>
          <p:cNvPr id="50" name="Rettangolo 49">
            <a:extLst>
              <a:ext uri="{FF2B5EF4-FFF2-40B4-BE49-F238E27FC236}">
                <a16:creationId xmlns:a16="http://schemas.microsoft.com/office/drawing/2014/main" id="{626FD016-883E-0F76-606F-81F885C48F98}"/>
              </a:ext>
            </a:extLst>
          </p:cNvPr>
          <p:cNvSpPr/>
          <p:nvPr/>
        </p:nvSpPr>
        <p:spPr>
          <a:xfrm>
            <a:off x="9282856" y="8242310"/>
            <a:ext cx="2700000" cy="612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51" name="TextBox 43">
            <a:extLst>
              <a:ext uri="{FF2B5EF4-FFF2-40B4-BE49-F238E27FC236}">
                <a16:creationId xmlns:a16="http://schemas.microsoft.com/office/drawing/2014/main" id="{1CFC0F54-F06E-4E1B-C639-FBD06C9B055A}"/>
              </a:ext>
            </a:extLst>
          </p:cNvPr>
          <p:cNvSpPr txBox="1"/>
          <p:nvPr/>
        </p:nvSpPr>
        <p:spPr>
          <a:xfrm>
            <a:off x="9418005" y="8414226"/>
            <a:ext cx="2382884"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C</a:t>
            </a:r>
            <a:r>
              <a:rPr lang="it-IT" sz="1800">
                <a:solidFill>
                  <a:prstClr val="white"/>
                </a:solidFill>
                <a:latin typeface="Titillium Web" panose="00000500000000000000" pitchFamily="2" charset="0"/>
              </a:rPr>
              <a:t>ANTIERE</a:t>
            </a:r>
            <a:endParaRPr lang="en-US" sz="1800">
              <a:solidFill>
                <a:prstClr val="white"/>
              </a:solidFill>
              <a:latin typeface="Titillium Web" panose="00000500000000000000" pitchFamily="2" charset="0"/>
            </a:endParaRPr>
          </a:p>
        </p:txBody>
      </p:sp>
      <p:sp>
        <p:nvSpPr>
          <p:cNvPr id="52" name="Rettangolo 46">
            <a:extLst>
              <a:ext uri="{FF2B5EF4-FFF2-40B4-BE49-F238E27FC236}">
                <a16:creationId xmlns:a16="http://schemas.microsoft.com/office/drawing/2014/main" id="{6F5733E1-8FC6-328C-C4DF-41BC7EBF6B11}"/>
              </a:ext>
            </a:extLst>
          </p:cNvPr>
          <p:cNvSpPr/>
          <p:nvPr/>
        </p:nvSpPr>
        <p:spPr>
          <a:xfrm>
            <a:off x="12098468" y="8252906"/>
            <a:ext cx="2823481"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2000" b="1">
                <a:solidFill>
                  <a:schemeClr val="tx1"/>
                </a:solidFill>
                <a:latin typeface="Titillium Web" panose="00000500000000000000" pitchFamily="2" charset="0"/>
              </a:rPr>
              <a:t>Da avviare</a:t>
            </a:r>
            <a:endParaRPr lang="en-US" sz="2000" b="1">
              <a:solidFill>
                <a:schemeClr val="tx1"/>
              </a:solidFill>
              <a:latin typeface="Titillium Web" panose="00000500000000000000" pitchFamily="2" charset="0"/>
            </a:endParaRPr>
          </a:p>
        </p:txBody>
      </p:sp>
      <p:pic>
        <p:nvPicPr>
          <p:cNvPr id="53" name="Immagine 52" descr="Immagine che contiene cono, Carattere, design&#10;&#10;Descrizione generata automaticamente">
            <a:extLst>
              <a:ext uri="{FF2B5EF4-FFF2-40B4-BE49-F238E27FC236}">
                <a16:creationId xmlns:a16="http://schemas.microsoft.com/office/drawing/2014/main" id="{4F5D145A-3E02-2E4B-14E0-191EF8A821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81131" y="8340660"/>
            <a:ext cx="436492" cy="436492"/>
          </a:xfrm>
          <a:prstGeom prst="rect">
            <a:avLst/>
          </a:prstGeom>
        </p:spPr>
      </p:pic>
      <p:sp>
        <p:nvSpPr>
          <p:cNvPr id="54" name="Rettangolo 53">
            <a:extLst>
              <a:ext uri="{FF2B5EF4-FFF2-40B4-BE49-F238E27FC236}">
                <a16:creationId xmlns:a16="http://schemas.microsoft.com/office/drawing/2014/main" id="{38950A72-08C5-4D2D-0530-F603E4FA9564}"/>
              </a:ext>
            </a:extLst>
          </p:cNvPr>
          <p:cNvSpPr/>
          <p:nvPr/>
        </p:nvSpPr>
        <p:spPr>
          <a:xfrm>
            <a:off x="3233982" y="8243150"/>
            <a:ext cx="2629469" cy="648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pic>
        <p:nvPicPr>
          <p:cNvPr id="55" name="Immagine 54" descr="Immagine che contiene schermata, Elementi grafici, grafica, Carattere&#10;&#10;Descrizione generata automaticamente">
            <a:extLst>
              <a:ext uri="{FF2B5EF4-FFF2-40B4-BE49-F238E27FC236}">
                <a16:creationId xmlns:a16="http://schemas.microsoft.com/office/drawing/2014/main" id="{B428BFE3-0875-7D94-119F-574141481B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9986" y="8298984"/>
            <a:ext cx="419280" cy="419280"/>
          </a:xfrm>
          <a:prstGeom prst="rect">
            <a:avLst/>
          </a:prstGeom>
        </p:spPr>
      </p:pic>
      <p:sp>
        <p:nvSpPr>
          <p:cNvPr id="56" name="TextBox 43">
            <a:extLst>
              <a:ext uri="{FF2B5EF4-FFF2-40B4-BE49-F238E27FC236}">
                <a16:creationId xmlns:a16="http://schemas.microsoft.com/office/drawing/2014/main" id="{B6DDB211-930D-2D6C-DC48-378FC79C5040}"/>
              </a:ext>
            </a:extLst>
          </p:cNvPr>
          <p:cNvSpPr txBox="1"/>
          <p:nvPr/>
        </p:nvSpPr>
        <p:spPr>
          <a:xfrm>
            <a:off x="3411119" y="8409769"/>
            <a:ext cx="2382884"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STATUS INTERVENTO</a:t>
            </a:r>
          </a:p>
        </p:txBody>
      </p:sp>
      <p:pic>
        <p:nvPicPr>
          <p:cNvPr id="25" name="Google Shape;120;p1">
            <a:extLst>
              <a:ext uri="{FF2B5EF4-FFF2-40B4-BE49-F238E27FC236}">
                <a16:creationId xmlns:a16="http://schemas.microsoft.com/office/drawing/2014/main" id="{1E7C66E3-1AB0-8948-25E7-00A47D1E1C11}"/>
              </a:ext>
            </a:extLst>
          </p:cNvPr>
          <p:cNvPicPr preferRelativeResize="0"/>
          <p:nvPr/>
        </p:nvPicPr>
        <p:blipFill rotWithShape="1">
          <a:blip r:embed="rId9">
            <a:alphaModFix/>
          </a:blip>
          <a:srcRect/>
          <a:stretch/>
        </p:blipFill>
        <p:spPr>
          <a:xfrm>
            <a:off x="15266505" y="271263"/>
            <a:ext cx="1504206" cy="835952"/>
          </a:xfrm>
          <a:prstGeom prst="rect">
            <a:avLst/>
          </a:prstGeom>
          <a:noFill/>
          <a:ln>
            <a:noFill/>
          </a:ln>
        </p:spPr>
      </p:pic>
      <p:sp>
        <p:nvSpPr>
          <p:cNvPr id="26" name="Segnaposto numero diapositiva 2">
            <a:extLst>
              <a:ext uri="{FF2B5EF4-FFF2-40B4-BE49-F238E27FC236}">
                <a16:creationId xmlns:a16="http://schemas.microsoft.com/office/drawing/2014/main" id="{F6AF9F67-0840-12AD-3138-149E6E3F3632}"/>
              </a:ext>
            </a:extLst>
          </p:cNvPr>
          <p:cNvSpPr txBox="1">
            <a:spLocks/>
          </p:cNvSpPr>
          <p:nvPr/>
        </p:nvSpPr>
        <p:spPr>
          <a:xfrm>
            <a:off x="12758816" y="9034673"/>
            <a:ext cx="3840480" cy="511175"/>
          </a:xfrm>
          <a:prstGeom prst="rect">
            <a:avLst/>
          </a:prstGeom>
        </p:spPr>
        <p:txBody>
          <a:bodyPr vert="horz" lIns="91440" tIns="45720" rIns="91440" bIns="45720" rtlCol="0" anchor="ctr"/>
          <a:lstStyle>
            <a:defPPr>
              <a:defRPr lang="en-US"/>
            </a:defPPr>
            <a:lvl1pPr marL="0" algn="r" defTabSz="457200" rtl="0" eaLnBrk="1" latinLnBrk="0" hangingPunct="1">
              <a:defRPr sz="1155" kern="1200">
                <a:solidFill>
                  <a:schemeClr val="tx1">
                    <a:tint val="75000"/>
                  </a:schemeClr>
                </a:solidFill>
                <a:latin typeface="Titillium Web"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E64E33-F4D1-9045-8634-9E2D4E4CE3B0}" type="slidenum">
              <a:rPr lang="it-IT" sz="1800" b="1" smtClean="0">
                <a:solidFill>
                  <a:schemeClr val="tx1"/>
                </a:solidFill>
                <a:latin typeface="Titillium Web" panose="00000500000000000000" pitchFamily="2" charset="0"/>
              </a:rPr>
              <a:pPr/>
              <a:t>16</a:t>
            </a:fld>
            <a:endParaRPr lang="it-IT" sz="1800" b="1">
              <a:solidFill>
                <a:schemeClr val="tx1"/>
              </a:solidFill>
              <a:latin typeface="Titillium Web" panose="00000500000000000000" pitchFamily="2" charset="0"/>
            </a:endParaRPr>
          </a:p>
        </p:txBody>
      </p:sp>
    </p:spTree>
    <p:extLst>
      <p:ext uri="{BB962C8B-B14F-4D97-AF65-F5344CB8AC3E}">
        <p14:creationId xmlns:p14="http://schemas.microsoft.com/office/powerpoint/2010/main" val="1365629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CasellaDiTesto 58">
            <a:extLst>
              <a:ext uri="{FF2B5EF4-FFF2-40B4-BE49-F238E27FC236}">
                <a16:creationId xmlns:a16="http://schemas.microsoft.com/office/drawing/2014/main" id="{F4A41157-EAF4-A87B-9547-6FD42AE95236}"/>
              </a:ext>
            </a:extLst>
          </p:cNvPr>
          <p:cNvSpPr txBox="1"/>
          <p:nvPr/>
        </p:nvSpPr>
        <p:spPr>
          <a:xfrm>
            <a:off x="1779483" y="1012719"/>
            <a:ext cx="13407507" cy="3610800"/>
          </a:xfrm>
          <a:prstGeom prst="rect">
            <a:avLst/>
          </a:prstGeom>
          <a:solidFill>
            <a:schemeClr val="bg1">
              <a:lumMod val="95000"/>
            </a:schemeClr>
          </a:solidFill>
        </p:spPr>
        <p:txBody>
          <a:bodyPr wrap="square" rtlCol="0">
            <a:spAutoFit/>
          </a:bodyPr>
          <a:lstStyle/>
          <a:p>
            <a:endParaRPr lang="en-US">
              <a:latin typeface="Titillium Web" panose="00000500000000000000" pitchFamily="2" charset="0"/>
            </a:endParaRPr>
          </a:p>
        </p:txBody>
      </p:sp>
      <p:sp>
        <p:nvSpPr>
          <p:cNvPr id="123" name="CasellaDiTesto 122">
            <a:extLst>
              <a:ext uri="{FF2B5EF4-FFF2-40B4-BE49-F238E27FC236}">
                <a16:creationId xmlns:a16="http://schemas.microsoft.com/office/drawing/2014/main" id="{4C158CBD-1129-45F0-A853-FE455C36A345}"/>
              </a:ext>
            </a:extLst>
          </p:cNvPr>
          <p:cNvSpPr txBox="1"/>
          <p:nvPr/>
        </p:nvSpPr>
        <p:spPr>
          <a:xfrm>
            <a:off x="1531507" y="4725745"/>
            <a:ext cx="13550584" cy="707886"/>
          </a:xfrm>
          <a:prstGeom prst="rect">
            <a:avLst/>
          </a:prstGeom>
          <a:solidFill>
            <a:schemeClr val="bg1"/>
          </a:solidFill>
          <a:ln w="38100">
            <a:noFill/>
          </a:ln>
        </p:spPr>
        <p:txBody>
          <a:bodyPr wrap="square">
            <a:spAutoFit/>
          </a:bodyPr>
          <a:lstStyle/>
          <a:p>
            <a:pPr algn="ctr"/>
            <a:r>
              <a:rPr lang="it-IT" sz="2000" b="1">
                <a:latin typeface="Titillium Web" panose="00000500000000000000" pitchFamily="2" charset="0"/>
              </a:rPr>
              <a:t>M5 INCLUSIONE E COESIONE - C2 INFRASTRUTTURE SOCIALI, FAMIGLIE, COMUNITA’ E ETERZO SETTORE - INV.2.2 PIANI URBANI INTEGRATI</a:t>
            </a:r>
          </a:p>
        </p:txBody>
      </p:sp>
      <p:sp>
        <p:nvSpPr>
          <p:cNvPr id="58" name="Freeform 91">
            <a:extLst>
              <a:ext uri="{FF2B5EF4-FFF2-40B4-BE49-F238E27FC236}">
                <a16:creationId xmlns:a16="http://schemas.microsoft.com/office/drawing/2014/main" id="{6EAC942B-ABEF-A61C-B592-80FFEEE46115}"/>
              </a:ext>
            </a:extLst>
          </p:cNvPr>
          <p:cNvSpPr>
            <a:spLocks/>
          </p:cNvSpPr>
          <p:nvPr/>
        </p:nvSpPr>
        <p:spPr bwMode="auto">
          <a:xfrm>
            <a:off x="731359" y="-18419"/>
            <a:ext cx="14160828" cy="429955"/>
          </a:xfrm>
          <a:custGeom>
            <a:avLst/>
            <a:gdLst>
              <a:gd name="T0" fmla="*/ 6312 w 6312"/>
              <a:gd name="T1" fmla="*/ 298 h 298"/>
              <a:gd name="T2" fmla="*/ 6312 w 6312"/>
              <a:gd name="T3" fmla="*/ 296 h 298"/>
              <a:gd name="T4" fmla="*/ 0 w 6312"/>
              <a:gd name="T5" fmla="*/ 296 h 298"/>
              <a:gd name="T6" fmla="*/ 0 w 6312"/>
              <a:gd name="T7" fmla="*/ 2 h 298"/>
              <a:gd name="T8" fmla="*/ 6310 w 6312"/>
              <a:gd name="T9" fmla="*/ 2 h 298"/>
              <a:gd name="T10" fmla="*/ 6310 w 6312"/>
              <a:gd name="T11" fmla="*/ 298 h 298"/>
              <a:gd name="T12" fmla="*/ 6312 w 6312"/>
              <a:gd name="T13" fmla="*/ 298 h 298"/>
              <a:gd name="T14" fmla="*/ 6312 w 6312"/>
              <a:gd name="T15" fmla="*/ 296 h 298"/>
              <a:gd name="T16" fmla="*/ 6312 w 6312"/>
              <a:gd name="T17" fmla="*/ 298 h 298"/>
              <a:gd name="T18" fmla="*/ 6312 w 6312"/>
              <a:gd name="T19" fmla="*/ 298 h 298"/>
              <a:gd name="T20" fmla="*/ 6312 w 6312"/>
              <a:gd name="T21" fmla="*/ 0 h 298"/>
              <a:gd name="T22" fmla="*/ 0 w 6312"/>
              <a:gd name="T23" fmla="*/ 0 h 298"/>
              <a:gd name="T24" fmla="*/ 0 w 6312"/>
              <a:gd name="T25" fmla="*/ 298 h 298"/>
              <a:gd name="T26" fmla="*/ 6312 w 6312"/>
              <a:gd name="T27" fmla="*/ 298 h 298"/>
              <a:gd name="T28" fmla="*/ 6312 w 6312"/>
              <a:gd name="T29" fmla="*/ 298 h 298"/>
              <a:gd name="T30" fmla="*/ 6312 w 6312"/>
              <a:gd name="T31"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12" h="298">
                <a:moveTo>
                  <a:pt x="6312" y="298"/>
                </a:moveTo>
                <a:lnTo>
                  <a:pt x="6312" y="296"/>
                </a:lnTo>
                <a:lnTo>
                  <a:pt x="0" y="296"/>
                </a:lnTo>
                <a:lnTo>
                  <a:pt x="0" y="2"/>
                </a:lnTo>
                <a:lnTo>
                  <a:pt x="6310" y="2"/>
                </a:lnTo>
                <a:lnTo>
                  <a:pt x="6310" y="298"/>
                </a:lnTo>
                <a:lnTo>
                  <a:pt x="6312" y="298"/>
                </a:lnTo>
                <a:lnTo>
                  <a:pt x="6312" y="296"/>
                </a:lnTo>
                <a:lnTo>
                  <a:pt x="6312" y="298"/>
                </a:lnTo>
                <a:lnTo>
                  <a:pt x="6312" y="298"/>
                </a:lnTo>
                <a:lnTo>
                  <a:pt x="6312" y="0"/>
                </a:lnTo>
                <a:lnTo>
                  <a:pt x="0" y="0"/>
                </a:lnTo>
                <a:lnTo>
                  <a:pt x="0" y="298"/>
                </a:lnTo>
                <a:lnTo>
                  <a:pt x="6312" y="298"/>
                </a:lnTo>
                <a:lnTo>
                  <a:pt x="6312" y="298"/>
                </a:lnTo>
                <a:lnTo>
                  <a:pt x="6312" y="298"/>
                </a:lnTo>
                <a:close/>
              </a:path>
            </a:pathLst>
          </a:custGeom>
          <a:noFill/>
          <a:ln>
            <a:noFill/>
          </a:ln>
        </p:spPr>
        <p:style>
          <a:lnRef idx="0">
            <a:scrgbClr r="0" g="0" b="0"/>
          </a:lnRef>
          <a:fillRef idx="0">
            <a:scrgbClr r="0" g="0" b="0"/>
          </a:fillRef>
          <a:effectRef idx="0">
            <a:scrgbClr r="0" g="0" b="0"/>
          </a:effectRef>
          <a:fontRef idx="minor">
            <a:schemeClr val="accent2"/>
          </a:fontRef>
        </p:style>
        <p:txBody>
          <a:bodyPr vert="horz" wrap="square" lIns="91440" tIns="45720" rIns="91440" bIns="45720" numCol="1" anchor="t" anchorCtr="0" compatLnSpc="1">
            <a:prstTxWarp prst="textNoShape">
              <a:avLst/>
            </a:prstTxWarp>
          </a:bodyPr>
          <a:lstStyle/>
          <a:p>
            <a:r>
              <a:rPr lang="it-IT" sz="3200" b="1">
                <a:solidFill>
                  <a:schemeClr val="tx1"/>
                </a:solidFill>
                <a:latin typeface="Titillium Web" panose="00000500000000000000" pitchFamily="2" charset="0"/>
              </a:rPr>
              <a:t>Superamento delle barriere architettoniche nelle principali stazioni della rete metropolitana milanese- Sesto Rondò (11/14)</a:t>
            </a:r>
          </a:p>
        </p:txBody>
      </p:sp>
      <p:pic>
        <p:nvPicPr>
          <p:cNvPr id="2" name="Immagine 1">
            <a:extLst>
              <a:ext uri="{FF2B5EF4-FFF2-40B4-BE49-F238E27FC236}">
                <a16:creationId xmlns:a16="http://schemas.microsoft.com/office/drawing/2014/main" id="{AA80E202-699B-630D-1FC3-BD776C84A018}"/>
              </a:ext>
            </a:extLst>
          </p:cNvPr>
          <p:cNvPicPr>
            <a:picLocks noChangeAspect="1"/>
          </p:cNvPicPr>
          <p:nvPr/>
        </p:nvPicPr>
        <p:blipFill rotWithShape="1">
          <a:blip r:embed="rId2">
            <a:extLst>
              <a:ext uri="{28A0092B-C50C-407E-A947-70E740481C1C}">
                <a14:useLocalDpi xmlns:a14="http://schemas.microsoft.com/office/drawing/2010/main" val="0"/>
              </a:ext>
            </a:extLst>
          </a:blip>
          <a:srcRect t="9685" b="11158"/>
          <a:stretch/>
        </p:blipFill>
        <p:spPr>
          <a:xfrm>
            <a:off x="2925253" y="1287726"/>
            <a:ext cx="2772001" cy="2835031"/>
          </a:xfrm>
          <a:prstGeom prst="rect">
            <a:avLst/>
          </a:prstGeom>
        </p:spPr>
      </p:pic>
      <p:sp>
        <p:nvSpPr>
          <p:cNvPr id="3" name="Rectangle 14">
            <a:extLst>
              <a:ext uri="{FF2B5EF4-FFF2-40B4-BE49-F238E27FC236}">
                <a16:creationId xmlns:a16="http://schemas.microsoft.com/office/drawing/2014/main" id="{97325CBE-2B06-2BCC-1489-F649AD7BCEE3}"/>
              </a:ext>
            </a:extLst>
          </p:cNvPr>
          <p:cNvSpPr>
            <a:spLocks noChangeArrowheads="1"/>
          </p:cNvSpPr>
          <p:nvPr/>
        </p:nvSpPr>
        <p:spPr bwMode="auto">
          <a:xfrm>
            <a:off x="7406309" y="3725863"/>
            <a:ext cx="371633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4" name="Freeform 22">
            <a:extLst>
              <a:ext uri="{FF2B5EF4-FFF2-40B4-BE49-F238E27FC236}">
                <a16:creationId xmlns:a16="http://schemas.microsoft.com/office/drawing/2014/main" id="{589337FA-FD01-0917-3C93-E07EF57649A8}"/>
              </a:ext>
            </a:extLst>
          </p:cNvPr>
          <p:cNvSpPr>
            <a:spLocks noEditPoints="1"/>
          </p:cNvSpPr>
          <p:nvPr/>
        </p:nvSpPr>
        <p:spPr bwMode="auto">
          <a:xfrm>
            <a:off x="7360272" y="1262064"/>
            <a:ext cx="3887788" cy="28575"/>
          </a:xfrm>
          <a:custGeom>
            <a:avLst/>
            <a:gdLst>
              <a:gd name="T0" fmla="*/ 2449 w 2449"/>
              <a:gd name="T1" fmla="*/ 12 h 18"/>
              <a:gd name="T2" fmla="*/ 2370 w 2449"/>
              <a:gd name="T3" fmla="*/ 18 h 18"/>
              <a:gd name="T4" fmla="*/ 2370 w 2449"/>
              <a:gd name="T5" fmla="*/ 12 h 18"/>
              <a:gd name="T6" fmla="*/ 2336 w 2449"/>
              <a:gd name="T7" fmla="*/ 18 h 18"/>
              <a:gd name="T8" fmla="*/ 2302 w 2449"/>
              <a:gd name="T9" fmla="*/ 18 h 18"/>
              <a:gd name="T10" fmla="*/ 2268 w 2449"/>
              <a:gd name="T11" fmla="*/ 10 h 18"/>
              <a:gd name="T12" fmla="*/ 2167 w 2449"/>
              <a:gd name="T13" fmla="*/ 17 h 18"/>
              <a:gd name="T14" fmla="*/ 2167 w 2449"/>
              <a:gd name="T15" fmla="*/ 10 h 18"/>
              <a:gd name="T16" fmla="*/ 2133 w 2449"/>
              <a:gd name="T17" fmla="*/ 17 h 18"/>
              <a:gd name="T18" fmla="*/ 2099 w 2449"/>
              <a:gd name="T19" fmla="*/ 17 h 18"/>
              <a:gd name="T20" fmla="*/ 2065 w 2449"/>
              <a:gd name="T21" fmla="*/ 10 h 18"/>
              <a:gd name="T22" fmla="*/ 1964 w 2449"/>
              <a:gd name="T23" fmla="*/ 15 h 18"/>
              <a:gd name="T24" fmla="*/ 1964 w 2449"/>
              <a:gd name="T25" fmla="*/ 8 h 18"/>
              <a:gd name="T26" fmla="*/ 1930 w 2449"/>
              <a:gd name="T27" fmla="*/ 15 h 18"/>
              <a:gd name="T28" fmla="*/ 1896 w 2449"/>
              <a:gd name="T29" fmla="*/ 15 h 18"/>
              <a:gd name="T30" fmla="*/ 1862 w 2449"/>
              <a:gd name="T31" fmla="*/ 8 h 18"/>
              <a:gd name="T32" fmla="*/ 1761 w 2449"/>
              <a:gd name="T33" fmla="*/ 15 h 18"/>
              <a:gd name="T34" fmla="*/ 1761 w 2449"/>
              <a:gd name="T35" fmla="*/ 8 h 18"/>
              <a:gd name="T36" fmla="*/ 1727 w 2449"/>
              <a:gd name="T37" fmla="*/ 15 h 18"/>
              <a:gd name="T38" fmla="*/ 1693 w 2449"/>
              <a:gd name="T39" fmla="*/ 15 h 18"/>
              <a:gd name="T40" fmla="*/ 1659 w 2449"/>
              <a:gd name="T41" fmla="*/ 8 h 18"/>
              <a:gd name="T42" fmla="*/ 1557 w 2449"/>
              <a:gd name="T43" fmla="*/ 13 h 18"/>
              <a:gd name="T44" fmla="*/ 1557 w 2449"/>
              <a:gd name="T45" fmla="*/ 6 h 18"/>
              <a:gd name="T46" fmla="*/ 1524 w 2449"/>
              <a:gd name="T47" fmla="*/ 13 h 18"/>
              <a:gd name="T48" fmla="*/ 1490 w 2449"/>
              <a:gd name="T49" fmla="*/ 13 h 18"/>
              <a:gd name="T50" fmla="*/ 1456 w 2449"/>
              <a:gd name="T51" fmla="*/ 6 h 18"/>
              <a:gd name="T52" fmla="*/ 1354 w 2449"/>
              <a:gd name="T53" fmla="*/ 13 h 18"/>
              <a:gd name="T54" fmla="*/ 1354 w 2449"/>
              <a:gd name="T55" fmla="*/ 6 h 18"/>
              <a:gd name="T56" fmla="*/ 1320 w 2449"/>
              <a:gd name="T57" fmla="*/ 13 h 18"/>
              <a:gd name="T58" fmla="*/ 1287 w 2449"/>
              <a:gd name="T59" fmla="*/ 12 h 18"/>
              <a:gd name="T60" fmla="*/ 1253 w 2449"/>
              <a:gd name="T61" fmla="*/ 5 h 18"/>
              <a:gd name="T62" fmla="*/ 1151 w 2449"/>
              <a:gd name="T63" fmla="*/ 12 h 18"/>
              <a:gd name="T64" fmla="*/ 1151 w 2449"/>
              <a:gd name="T65" fmla="*/ 5 h 18"/>
              <a:gd name="T66" fmla="*/ 1117 w 2449"/>
              <a:gd name="T67" fmla="*/ 12 h 18"/>
              <a:gd name="T68" fmla="*/ 1083 w 2449"/>
              <a:gd name="T69" fmla="*/ 12 h 18"/>
              <a:gd name="T70" fmla="*/ 1050 w 2449"/>
              <a:gd name="T71" fmla="*/ 5 h 18"/>
              <a:gd name="T72" fmla="*/ 948 w 2449"/>
              <a:gd name="T73" fmla="*/ 10 h 18"/>
              <a:gd name="T74" fmla="*/ 948 w 2449"/>
              <a:gd name="T75" fmla="*/ 3 h 18"/>
              <a:gd name="T76" fmla="*/ 914 w 2449"/>
              <a:gd name="T77" fmla="*/ 10 h 18"/>
              <a:gd name="T78" fmla="*/ 880 w 2449"/>
              <a:gd name="T79" fmla="*/ 10 h 18"/>
              <a:gd name="T80" fmla="*/ 846 w 2449"/>
              <a:gd name="T81" fmla="*/ 3 h 18"/>
              <a:gd name="T82" fmla="*/ 745 w 2449"/>
              <a:gd name="T83" fmla="*/ 10 h 18"/>
              <a:gd name="T84" fmla="*/ 745 w 2449"/>
              <a:gd name="T85" fmla="*/ 3 h 18"/>
              <a:gd name="T86" fmla="*/ 711 w 2449"/>
              <a:gd name="T87" fmla="*/ 10 h 18"/>
              <a:gd name="T88" fmla="*/ 677 w 2449"/>
              <a:gd name="T89" fmla="*/ 10 h 18"/>
              <a:gd name="T90" fmla="*/ 643 w 2449"/>
              <a:gd name="T91" fmla="*/ 3 h 18"/>
              <a:gd name="T92" fmla="*/ 542 w 2449"/>
              <a:gd name="T93" fmla="*/ 8 h 18"/>
              <a:gd name="T94" fmla="*/ 542 w 2449"/>
              <a:gd name="T95" fmla="*/ 1 h 18"/>
              <a:gd name="T96" fmla="*/ 508 w 2449"/>
              <a:gd name="T97" fmla="*/ 8 h 18"/>
              <a:gd name="T98" fmla="*/ 474 w 2449"/>
              <a:gd name="T99" fmla="*/ 8 h 18"/>
              <a:gd name="T100" fmla="*/ 440 w 2449"/>
              <a:gd name="T101" fmla="*/ 1 h 18"/>
              <a:gd name="T102" fmla="*/ 339 w 2449"/>
              <a:gd name="T103" fmla="*/ 8 h 18"/>
              <a:gd name="T104" fmla="*/ 339 w 2449"/>
              <a:gd name="T105" fmla="*/ 1 h 18"/>
              <a:gd name="T106" fmla="*/ 305 w 2449"/>
              <a:gd name="T107" fmla="*/ 8 h 18"/>
              <a:gd name="T108" fmla="*/ 271 w 2449"/>
              <a:gd name="T109" fmla="*/ 6 h 18"/>
              <a:gd name="T110" fmla="*/ 237 w 2449"/>
              <a:gd name="T111" fmla="*/ 0 h 18"/>
              <a:gd name="T112" fmla="*/ 136 w 2449"/>
              <a:gd name="T113" fmla="*/ 6 h 18"/>
              <a:gd name="T114" fmla="*/ 136 w 2449"/>
              <a:gd name="T115" fmla="*/ 0 h 18"/>
              <a:gd name="T116" fmla="*/ 102 w 2449"/>
              <a:gd name="T117" fmla="*/ 6 h 18"/>
              <a:gd name="T118" fmla="*/ 68 w 2449"/>
              <a:gd name="T119" fmla="*/ 6 h 18"/>
              <a:gd name="T120" fmla="*/ 34 w 2449"/>
              <a:gd name="T1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49" h="18">
                <a:moveTo>
                  <a:pt x="2438" y="18"/>
                </a:moveTo>
                <a:lnTo>
                  <a:pt x="2449" y="18"/>
                </a:lnTo>
                <a:lnTo>
                  <a:pt x="2449" y="12"/>
                </a:lnTo>
                <a:lnTo>
                  <a:pt x="2438" y="12"/>
                </a:lnTo>
                <a:lnTo>
                  <a:pt x="2438" y="18"/>
                </a:lnTo>
                <a:close/>
                <a:moveTo>
                  <a:pt x="2370" y="18"/>
                </a:moveTo>
                <a:lnTo>
                  <a:pt x="2404" y="18"/>
                </a:lnTo>
                <a:lnTo>
                  <a:pt x="2404" y="12"/>
                </a:lnTo>
                <a:lnTo>
                  <a:pt x="2370" y="12"/>
                </a:lnTo>
                <a:lnTo>
                  <a:pt x="2370" y="18"/>
                </a:lnTo>
                <a:close/>
                <a:moveTo>
                  <a:pt x="2302" y="18"/>
                </a:moveTo>
                <a:lnTo>
                  <a:pt x="2336" y="18"/>
                </a:lnTo>
                <a:lnTo>
                  <a:pt x="2336" y="12"/>
                </a:lnTo>
                <a:lnTo>
                  <a:pt x="2302" y="12"/>
                </a:lnTo>
                <a:lnTo>
                  <a:pt x="2302" y="18"/>
                </a:lnTo>
                <a:close/>
                <a:moveTo>
                  <a:pt x="2234" y="17"/>
                </a:moveTo>
                <a:lnTo>
                  <a:pt x="2268" y="17"/>
                </a:lnTo>
                <a:lnTo>
                  <a:pt x="2268" y="10"/>
                </a:lnTo>
                <a:lnTo>
                  <a:pt x="2234" y="10"/>
                </a:lnTo>
                <a:lnTo>
                  <a:pt x="2234" y="17"/>
                </a:lnTo>
                <a:close/>
                <a:moveTo>
                  <a:pt x="2167" y="17"/>
                </a:moveTo>
                <a:lnTo>
                  <a:pt x="2201" y="17"/>
                </a:lnTo>
                <a:lnTo>
                  <a:pt x="2201" y="10"/>
                </a:lnTo>
                <a:lnTo>
                  <a:pt x="2167" y="10"/>
                </a:lnTo>
                <a:lnTo>
                  <a:pt x="2167" y="17"/>
                </a:lnTo>
                <a:close/>
                <a:moveTo>
                  <a:pt x="2099" y="17"/>
                </a:moveTo>
                <a:lnTo>
                  <a:pt x="2133" y="17"/>
                </a:lnTo>
                <a:lnTo>
                  <a:pt x="2133" y="10"/>
                </a:lnTo>
                <a:lnTo>
                  <a:pt x="2099" y="10"/>
                </a:lnTo>
                <a:lnTo>
                  <a:pt x="2099" y="17"/>
                </a:lnTo>
                <a:close/>
                <a:moveTo>
                  <a:pt x="2031" y="17"/>
                </a:moveTo>
                <a:lnTo>
                  <a:pt x="2065" y="17"/>
                </a:lnTo>
                <a:lnTo>
                  <a:pt x="2065" y="10"/>
                </a:lnTo>
                <a:lnTo>
                  <a:pt x="2031" y="10"/>
                </a:lnTo>
                <a:lnTo>
                  <a:pt x="2031" y="17"/>
                </a:lnTo>
                <a:close/>
                <a:moveTo>
                  <a:pt x="1964" y="15"/>
                </a:moveTo>
                <a:lnTo>
                  <a:pt x="1998" y="17"/>
                </a:lnTo>
                <a:lnTo>
                  <a:pt x="1998" y="10"/>
                </a:lnTo>
                <a:lnTo>
                  <a:pt x="1964" y="8"/>
                </a:lnTo>
                <a:lnTo>
                  <a:pt x="1964" y="15"/>
                </a:lnTo>
                <a:close/>
                <a:moveTo>
                  <a:pt x="1896" y="15"/>
                </a:moveTo>
                <a:lnTo>
                  <a:pt x="1930" y="15"/>
                </a:lnTo>
                <a:lnTo>
                  <a:pt x="1930" y="8"/>
                </a:lnTo>
                <a:lnTo>
                  <a:pt x="1896" y="8"/>
                </a:lnTo>
                <a:lnTo>
                  <a:pt x="1896" y="15"/>
                </a:lnTo>
                <a:close/>
                <a:moveTo>
                  <a:pt x="1828" y="15"/>
                </a:moveTo>
                <a:lnTo>
                  <a:pt x="1862" y="15"/>
                </a:lnTo>
                <a:lnTo>
                  <a:pt x="1862" y="8"/>
                </a:lnTo>
                <a:lnTo>
                  <a:pt x="1828" y="8"/>
                </a:lnTo>
                <a:lnTo>
                  <a:pt x="1828" y="15"/>
                </a:lnTo>
                <a:close/>
                <a:moveTo>
                  <a:pt x="1761" y="15"/>
                </a:moveTo>
                <a:lnTo>
                  <a:pt x="1794" y="15"/>
                </a:lnTo>
                <a:lnTo>
                  <a:pt x="1794" y="8"/>
                </a:lnTo>
                <a:lnTo>
                  <a:pt x="1761" y="8"/>
                </a:lnTo>
                <a:lnTo>
                  <a:pt x="1761" y="15"/>
                </a:lnTo>
                <a:close/>
                <a:moveTo>
                  <a:pt x="1693" y="15"/>
                </a:moveTo>
                <a:lnTo>
                  <a:pt x="1727" y="15"/>
                </a:lnTo>
                <a:lnTo>
                  <a:pt x="1727" y="8"/>
                </a:lnTo>
                <a:lnTo>
                  <a:pt x="1693" y="8"/>
                </a:lnTo>
                <a:lnTo>
                  <a:pt x="1693" y="15"/>
                </a:lnTo>
                <a:close/>
                <a:moveTo>
                  <a:pt x="1625" y="13"/>
                </a:moveTo>
                <a:lnTo>
                  <a:pt x="1659" y="15"/>
                </a:lnTo>
                <a:lnTo>
                  <a:pt x="1659" y="8"/>
                </a:lnTo>
                <a:lnTo>
                  <a:pt x="1625" y="6"/>
                </a:lnTo>
                <a:lnTo>
                  <a:pt x="1625" y="13"/>
                </a:lnTo>
                <a:close/>
                <a:moveTo>
                  <a:pt x="1557" y="13"/>
                </a:moveTo>
                <a:lnTo>
                  <a:pt x="1591" y="13"/>
                </a:lnTo>
                <a:lnTo>
                  <a:pt x="1591" y="6"/>
                </a:lnTo>
                <a:lnTo>
                  <a:pt x="1557" y="6"/>
                </a:lnTo>
                <a:lnTo>
                  <a:pt x="1557" y="13"/>
                </a:lnTo>
                <a:close/>
                <a:moveTo>
                  <a:pt x="1490" y="13"/>
                </a:moveTo>
                <a:lnTo>
                  <a:pt x="1524" y="13"/>
                </a:lnTo>
                <a:lnTo>
                  <a:pt x="1524" y="6"/>
                </a:lnTo>
                <a:lnTo>
                  <a:pt x="1490" y="6"/>
                </a:lnTo>
                <a:lnTo>
                  <a:pt x="1490" y="13"/>
                </a:lnTo>
                <a:close/>
                <a:moveTo>
                  <a:pt x="1422" y="13"/>
                </a:moveTo>
                <a:lnTo>
                  <a:pt x="1456" y="13"/>
                </a:lnTo>
                <a:lnTo>
                  <a:pt x="1456" y="6"/>
                </a:lnTo>
                <a:lnTo>
                  <a:pt x="1422" y="6"/>
                </a:lnTo>
                <a:lnTo>
                  <a:pt x="1422" y="13"/>
                </a:lnTo>
                <a:close/>
                <a:moveTo>
                  <a:pt x="1354" y="13"/>
                </a:moveTo>
                <a:lnTo>
                  <a:pt x="1388" y="13"/>
                </a:lnTo>
                <a:lnTo>
                  <a:pt x="1388" y="6"/>
                </a:lnTo>
                <a:lnTo>
                  <a:pt x="1354" y="6"/>
                </a:lnTo>
                <a:lnTo>
                  <a:pt x="1354" y="13"/>
                </a:lnTo>
                <a:close/>
                <a:moveTo>
                  <a:pt x="1287" y="12"/>
                </a:moveTo>
                <a:lnTo>
                  <a:pt x="1320" y="13"/>
                </a:lnTo>
                <a:lnTo>
                  <a:pt x="1320" y="6"/>
                </a:lnTo>
                <a:lnTo>
                  <a:pt x="1287" y="5"/>
                </a:lnTo>
                <a:lnTo>
                  <a:pt x="1287" y="12"/>
                </a:lnTo>
                <a:close/>
                <a:moveTo>
                  <a:pt x="1219" y="12"/>
                </a:moveTo>
                <a:lnTo>
                  <a:pt x="1253" y="12"/>
                </a:lnTo>
                <a:lnTo>
                  <a:pt x="1253" y="5"/>
                </a:lnTo>
                <a:lnTo>
                  <a:pt x="1219" y="5"/>
                </a:lnTo>
                <a:lnTo>
                  <a:pt x="1219" y="12"/>
                </a:lnTo>
                <a:close/>
                <a:moveTo>
                  <a:pt x="1151" y="12"/>
                </a:moveTo>
                <a:lnTo>
                  <a:pt x="1185" y="12"/>
                </a:lnTo>
                <a:lnTo>
                  <a:pt x="1185" y="5"/>
                </a:lnTo>
                <a:lnTo>
                  <a:pt x="1151" y="5"/>
                </a:lnTo>
                <a:lnTo>
                  <a:pt x="1151" y="12"/>
                </a:lnTo>
                <a:close/>
                <a:moveTo>
                  <a:pt x="1083" y="12"/>
                </a:moveTo>
                <a:lnTo>
                  <a:pt x="1117" y="12"/>
                </a:lnTo>
                <a:lnTo>
                  <a:pt x="1117" y="5"/>
                </a:lnTo>
                <a:lnTo>
                  <a:pt x="1083" y="5"/>
                </a:lnTo>
                <a:lnTo>
                  <a:pt x="1083" y="12"/>
                </a:lnTo>
                <a:close/>
                <a:moveTo>
                  <a:pt x="1016" y="12"/>
                </a:moveTo>
                <a:lnTo>
                  <a:pt x="1050" y="12"/>
                </a:lnTo>
                <a:lnTo>
                  <a:pt x="1050" y="5"/>
                </a:lnTo>
                <a:lnTo>
                  <a:pt x="1016" y="5"/>
                </a:lnTo>
                <a:lnTo>
                  <a:pt x="1016" y="12"/>
                </a:lnTo>
                <a:close/>
                <a:moveTo>
                  <a:pt x="948" y="10"/>
                </a:moveTo>
                <a:lnTo>
                  <a:pt x="982" y="12"/>
                </a:lnTo>
                <a:lnTo>
                  <a:pt x="982" y="5"/>
                </a:lnTo>
                <a:lnTo>
                  <a:pt x="948" y="3"/>
                </a:lnTo>
                <a:lnTo>
                  <a:pt x="948" y="10"/>
                </a:lnTo>
                <a:close/>
                <a:moveTo>
                  <a:pt x="880" y="10"/>
                </a:moveTo>
                <a:lnTo>
                  <a:pt x="914" y="10"/>
                </a:lnTo>
                <a:lnTo>
                  <a:pt x="914" y="3"/>
                </a:lnTo>
                <a:lnTo>
                  <a:pt x="880" y="3"/>
                </a:lnTo>
                <a:lnTo>
                  <a:pt x="880" y="10"/>
                </a:lnTo>
                <a:close/>
                <a:moveTo>
                  <a:pt x="813" y="10"/>
                </a:moveTo>
                <a:lnTo>
                  <a:pt x="846" y="10"/>
                </a:lnTo>
                <a:lnTo>
                  <a:pt x="846" y="3"/>
                </a:lnTo>
                <a:lnTo>
                  <a:pt x="813" y="3"/>
                </a:lnTo>
                <a:lnTo>
                  <a:pt x="813" y="10"/>
                </a:lnTo>
                <a:close/>
                <a:moveTo>
                  <a:pt x="745" y="10"/>
                </a:moveTo>
                <a:lnTo>
                  <a:pt x="779" y="10"/>
                </a:lnTo>
                <a:lnTo>
                  <a:pt x="779" y="3"/>
                </a:lnTo>
                <a:lnTo>
                  <a:pt x="745" y="3"/>
                </a:lnTo>
                <a:lnTo>
                  <a:pt x="745" y="10"/>
                </a:lnTo>
                <a:close/>
                <a:moveTo>
                  <a:pt x="677" y="10"/>
                </a:moveTo>
                <a:lnTo>
                  <a:pt x="711" y="10"/>
                </a:lnTo>
                <a:lnTo>
                  <a:pt x="711" y="3"/>
                </a:lnTo>
                <a:lnTo>
                  <a:pt x="677" y="3"/>
                </a:lnTo>
                <a:lnTo>
                  <a:pt x="677" y="10"/>
                </a:lnTo>
                <a:close/>
                <a:moveTo>
                  <a:pt x="610" y="8"/>
                </a:moveTo>
                <a:lnTo>
                  <a:pt x="643" y="10"/>
                </a:lnTo>
                <a:lnTo>
                  <a:pt x="643" y="3"/>
                </a:lnTo>
                <a:lnTo>
                  <a:pt x="610" y="1"/>
                </a:lnTo>
                <a:lnTo>
                  <a:pt x="610" y="8"/>
                </a:lnTo>
                <a:close/>
                <a:moveTo>
                  <a:pt x="542" y="8"/>
                </a:moveTo>
                <a:lnTo>
                  <a:pt x="576" y="8"/>
                </a:lnTo>
                <a:lnTo>
                  <a:pt x="576" y="1"/>
                </a:lnTo>
                <a:lnTo>
                  <a:pt x="542" y="1"/>
                </a:lnTo>
                <a:lnTo>
                  <a:pt x="542" y="8"/>
                </a:lnTo>
                <a:close/>
                <a:moveTo>
                  <a:pt x="474" y="8"/>
                </a:moveTo>
                <a:lnTo>
                  <a:pt x="508" y="8"/>
                </a:lnTo>
                <a:lnTo>
                  <a:pt x="508" y="1"/>
                </a:lnTo>
                <a:lnTo>
                  <a:pt x="474" y="1"/>
                </a:lnTo>
                <a:lnTo>
                  <a:pt x="474" y="8"/>
                </a:lnTo>
                <a:close/>
                <a:moveTo>
                  <a:pt x="406" y="8"/>
                </a:moveTo>
                <a:lnTo>
                  <a:pt x="440" y="8"/>
                </a:lnTo>
                <a:lnTo>
                  <a:pt x="440" y="1"/>
                </a:lnTo>
                <a:lnTo>
                  <a:pt x="406" y="1"/>
                </a:lnTo>
                <a:lnTo>
                  <a:pt x="406" y="8"/>
                </a:lnTo>
                <a:close/>
                <a:moveTo>
                  <a:pt x="339" y="8"/>
                </a:moveTo>
                <a:lnTo>
                  <a:pt x="373" y="8"/>
                </a:lnTo>
                <a:lnTo>
                  <a:pt x="373" y="1"/>
                </a:lnTo>
                <a:lnTo>
                  <a:pt x="339" y="1"/>
                </a:lnTo>
                <a:lnTo>
                  <a:pt x="339" y="8"/>
                </a:lnTo>
                <a:close/>
                <a:moveTo>
                  <a:pt x="271" y="6"/>
                </a:moveTo>
                <a:lnTo>
                  <a:pt x="305" y="8"/>
                </a:lnTo>
                <a:lnTo>
                  <a:pt x="305" y="1"/>
                </a:lnTo>
                <a:lnTo>
                  <a:pt x="271" y="0"/>
                </a:lnTo>
                <a:lnTo>
                  <a:pt x="271" y="6"/>
                </a:lnTo>
                <a:close/>
                <a:moveTo>
                  <a:pt x="203" y="6"/>
                </a:moveTo>
                <a:lnTo>
                  <a:pt x="237" y="6"/>
                </a:lnTo>
                <a:lnTo>
                  <a:pt x="237" y="0"/>
                </a:lnTo>
                <a:lnTo>
                  <a:pt x="203" y="0"/>
                </a:lnTo>
                <a:lnTo>
                  <a:pt x="203" y="6"/>
                </a:lnTo>
                <a:close/>
                <a:moveTo>
                  <a:pt x="136" y="6"/>
                </a:moveTo>
                <a:lnTo>
                  <a:pt x="169" y="6"/>
                </a:lnTo>
                <a:lnTo>
                  <a:pt x="169" y="0"/>
                </a:lnTo>
                <a:lnTo>
                  <a:pt x="136" y="0"/>
                </a:lnTo>
                <a:lnTo>
                  <a:pt x="136" y="6"/>
                </a:lnTo>
                <a:close/>
                <a:moveTo>
                  <a:pt x="68" y="6"/>
                </a:moveTo>
                <a:lnTo>
                  <a:pt x="102" y="6"/>
                </a:lnTo>
                <a:lnTo>
                  <a:pt x="102" y="0"/>
                </a:lnTo>
                <a:lnTo>
                  <a:pt x="68" y="0"/>
                </a:lnTo>
                <a:lnTo>
                  <a:pt x="68" y="6"/>
                </a:lnTo>
                <a:close/>
                <a:moveTo>
                  <a:pt x="0" y="6"/>
                </a:moveTo>
                <a:lnTo>
                  <a:pt x="34" y="6"/>
                </a:lnTo>
                <a:lnTo>
                  <a:pt x="34" y="0"/>
                </a:lnTo>
                <a:lnTo>
                  <a:pt x="0" y="0"/>
                </a:lnTo>
                <a:lnTo>
                  <a:pt x="0" y="6"/>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5" name="Freeform 23">
            <a:extLst>
              <a:ext uri="{FF2B5EF4-FFF2-40B4-BE49-F238E27FC236}">
                <a16:creationId xmlns:a16="http://schemas.microsoft.com/office/drawing/2014/main" id="{90A2537D-35F4-564C-CD81-6B9C0CE72DCD}"/>
              </a:ext>
            </a:extLst>
          </p:cNvPr>
          <p:cNvSpPr>
            <a:spLocks noEditPoints="1"/>
          </p:cNvSpPr>
          <p:nvPr/>
        </p:nvSpPr>
        <p:spPr bwMode="auto">
          <a:xfrm>
            <a:off x="7355510" y="3995739"/>
            <a:ext cx="3814763" cy="36513"/>
          </a:xfrm>
          <a:custGeom>
            <a:avLst/>
            <a:gdLst>
              <a:gd name="T0" fmla="*/ 0 w 2403"/>
              <a:gd name="T1" fmla="*/ 23 h 23"/>
              <a:gd name="T2" fmla="*/ 101 w 2403"/>
              <a:gd name="T3" fmla="*/ 15 h 23"/>
              <a:gd name="T4" fmla="*/ 101 w 2403"/>
              <a:gd name="T5" fmla="*/ 22 h 23"/>
              <a:gd name="T6" fmla="*/ 135 w 2403"/>
              <a:gd name="T7" fmla="*/ 15 h 23"/>
              <a:gd name="T8" fmla="*/ 169 w 2403"/>
              <a:gd name="T9" fmla="*/ 15 h 23"/>
              <a:gd name="T10" fmla="*/ 203 w 2403"/>
              <a:gd name="T11" fmla="*/ 22 h 23"/>
              <a:gd name="T12" fmla="*/ 304 w 2403"/>
              <a:gd name="T13" fmla="*/ 15 h 23"/>
              <a:gd name="T14" fmla="*/ 304 w 2403"/>
              <a:gd name="T15" fmla="*/ 22 h 23"/>
              <a:gd name="T16" fmla="*/ 338 w 2403"/>
              <a:gd name="T17" fmla="*/ 15 h 23"/>
              <a:gd name="T18" fmla="*/ 372 w 2403"/>
              <a:gd name="T19" fmla="*/ 13 h 23"/>
              <a:gd name="T20" fmla="*/ 406 w 2403"/>
              <a:gd name="T21" fmla="*/ 20 h 23"/>
              <a:gd name="T22" fmla="*/ 508 w 2403"/>
              <a:gd name="T23" fmla="*/ 13 h 23"/>
              <a:gd name="T24" fmla="*/ 508 w 2403"/>
              <a:gd name="T25" fmla="*/ 20 h 23"/>
              <a:gd name="T26" fmla="*/ 541 w 2403"/>
              <a:gd name="T27" fmla="*/ 13 h 23"/>
              <a:gd name="T28" fmla="*/ 575 w 2403"/>
              <a:gd name="T29" fmla="*/ 13 h 23"/>
              <a:gd name="T30" fmla="*/ 609 w 2403"/>
              <a:gd name="T31" fmla="*/ 18 h 23"/>
              <a:gd name="T32" fmla="*/ 711 w 2403"/>
              <a:gd name="T33" fmla="*/ 11 h 23"/>
              <a:gd name="T34" fmla="*/ 711 w 2403"/>
              <a:gd name="T35" fmla="*/ 18 h 23"/>
              <a:gd name="T36" fmla="*/ 745 w 2403"/>
              <a:gd name="T37" fmla="*/ 11 h 23"/>
              <a:gd name="T38" fmla="*/ 778 w 2403"/>
              <a:gd name="T39" fmla="*/ 11 h 23"/>
              <a:gd name="T40" fmla="*/ 812 w 2403"/>
              <a:gd name="T41" fmla="*/ 18 h 23"/>
              <a:gd name="T42" fmla="*/ 914 w 2403"/>
              <a:gd name="T43" fmla="*/ 10 h 23"/>
              <a:gd name="T44" fmla="*/ 914 w 2403"/>
              <a:gd name="T45" fmla="*/ 16 h 23"/>
              <a:gd name="T46" fmla="*/ 948 w 2403"/>
              <a:gd name="T47" fmla="*/ 10 h 23"/>
              <a:gd name="T48" fmla="*/ 982 w 2403"/>
              <a:gd name="T49" fmla="*/ 10 h 23"/>
              <a:gd name="T50" fmla="*/ 1015 w 2403"/>
              <a:gd name="T51" fmla="*/ 16 h 23"/>
              <a:gd name="T52" fmla="*/ 1117 w 2403"/>
              <a:gd name="T53" fmla="*/ 8 h 23"/>
              <a:gd name="T54" fmla="*/ 1117 w 2403"/>
              <a:gd name="T55" fmla="*/ 15 h 23"/>
              <a:gd name="T56" fmla="*/ 1151 w 2403"/>
              <a:gd name="T57" fmla="*/ 8 h 23"/>
              <a:gd name="T58" fmla="*/ 1185 w 2403"/>
              <a:gd name="T59" fmla="*/ 8 h 23"/>
              <a:gd name="T60" fmla="*/ 1218 w 2403"/>
              <a:gd name="T61" fmla="*/ 15 h 23"/>
              <a:gd name="T62" fmla="*/ 1320 w 2403"/>
              <a:gd name="T63" fmla="*/ 8 h 23"/>
              <a:gd name="T64" fmla="*/ 1320 w 2403"/>
              <a:gd name="T65" fmla="*/ 15 h 23"/>
              <a:gd name="T66" fmla="*/ 1354 w 2403"/>
              <a:gd name="T67" fmla="*/ 8 h 23"/>
              <a:gd name="T68" fmla="*/ 1388 w 2403"/>
              <a:gd name="T69" fmla="*/ 6 h 23"/>
              <a:gd name="T70" fmla="*/ 1422 w 2403"/>
              <a:gd name="T71" fmla="*/ 13 h 23"/>
              <a:gd name="T72" fmla="*/ 1523 w 2403"/>
              <a:gd name="T73" fmla="*/ 6 h 23"/>
              <a:gd name="T74" fmla="*/ 1523 w 2403"/>
              <a:gd name="T75" fmla="*/ 13 h 23"/>
              <a:gd name="T76" fmla="*/ 1557 w 2403"/>
              <a:gd name="T77" fmla="*/ 6 h 23"/>
              <a:gd name="T78" fmla="*/ 1591 w 2403"/>
              <a:gd name="T79" fmla="*/ 6 h 23"/>
              <a:gd name="T80" fmla="*/ 1625 w 2403"/>
              <a:gd name="T81" fmla="*/ 11 h 23"/>
              <a:gd name="T82" fmla="*/ 1726 w 2403"/>
              <a:gd name="T83" fmla="*/ 5 h 23"/>
              <a:gd name="T84" fmla="*/ 1726 w 2403"/>
              <a:gd name="T85" fmla="*/ 11 h 23"/>
              <a:gd name="T86" fmla="*/ 1760 w 2403"/>
              <a:gd name="T87" fmla="*/ 5 h 23"/>
              <a:gd name="T88" fmla="*/ 1794 w 2403"/>
              <a:gd name="T89" fmla="*/ 5 h 23"/>
              <a:gd name="T90" fmla="*/ 1828 w 2403"/>
              <a:gd name="T91" fmla="*/ 11 h 23"/>
              <a:gd name="T92" fmla="*/ 1929 w 2403"/>
              <a:gd name="T93" fmla="*/ 3 h 23"/>
              <a:gd name="T94" fmla="*/ 1929 w 2403"/>
              <a:gd name="T95" fmla="*/ 10 h 23"/>
              <a:gd name="T96" fmla="*/ 1963 w 2403"/>
              <a:gd name="T97" fmla="*/ 3 h 23"/>
              <a:gd name="T98" fmla="*/ 1997 w 2403"/>
              <a:gd name="T99" fmla="*/ 3 h 23"/>
              <a:gd name="T100" fmla="*/ 2031 w 2403"/>
              <a:gd name="T101" fmla="*/ 10 h 23"/>
              <a:gd name="T102" fmla="*/ 2133 w 2403"/>
              <a:gd name="T103" fmla="*/ 1 h 23"/>
              <a:gd name="T104" fmla="*/ 2133 w 2403"/>
              <a:gd name="T105" fmla="*/ 8 h 23"/>
              <a:gd name="T106" fmla="*/ 2166 w 2403"/>
              <a:gd name="T107" fmla="*/ 1 h 23"/>
              <a:gd name="T108" fmla="*/ 2200 w 2403"/>
              <a:gd name="T109" fmla="*/ 1 h 23"/>
              <a:gd name="T110" fmla="*/ 2234 w 2403"/>
              <a:gd name="T111" fmla="*/ 8 h 23"/>
              <a:gd name="T112" fmla="*/ 2336 w 2403"/>
              <a:gd name="T113" fmla="*/ 1 h 23"/>
              <a:gd name="T114" fmla="*/ 2336 w 2403"/>
              <a:gd name="T115" fmla="*/ 8 h 23"/>
              <a:gd name="T116" fmla="*/ 2370 w 2403"/>
              <a:gd name="T117" fmla="*/ 1 h 23"/>
              <a:gd name="T118" fmla="*/ 2403 w 2403"/>
              <a:gd name="T1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3" h="23">
                <a:moveTo>
                  <a:pt x="34" y="16"/>
                </a:moveTo>
                <a:lnTo>
                  <a:pt x="0" y="16"/>
                </a:lnTo>
                <a:lnTo>
                  <a:pt x="0" y="23"/>
                </a:lnTo>
                <a:lnTo>
                  <a:pt x="34" y="23"/>
                </a:lnTo>
                <a:lnTo>
                  <a:pt x="34" y="16"/>
                </a:lnTo>
                <a:close/>
                <a:moveTo>
                  <a:pt x="101" y="15"/>
                </a:moveTo>
                <a:lnTo>
                  <a:pt x="67" y="16"/>
                </a:lnTo>
                <a:lnTo>
                  <a:pt x="67" y="23"/>
                </a:lnTo>
                <a:lnTo>
                  <a:pt x="101" y="22"/>
                </a:lnTo>
                <a:lnTo>
                  <a:pt x="101" y="15"/>
                </a:lnTo>
                <a:close/>
                <a:moveTo>
                  <a:pt x="169" y="15"/>
                </a:moveTo>
                <a:lnTo>
                  <a:pt x="135" y="15"/>
                </a:lnTo>
                <a:lnTo>
                  <a:pt x="135" y="22"/>
                </a:lnTo>
                <a:lnTo>
                  <a:pt x="169" y="22"/>
                </a:lnTo>
                <a:lnTo>
                  <a:pt x="169" y="15"/>
                </a:lnTo>
                <a:close/>
                <a:moveTo>
                  <a:pt x="237" y="15"/>
                </a:moveTo>
                <a:lnTo>
                  <a:pt x="203" y="15"/>
                </a:lnTo>
                <a:lnTo>
                  <a:pt x="203" y="22"/>
                </a:lnTo>
                <a:lnTo>
                  <a:pt x="237" y="22"/>
                </a:lnTo>
                <a:lnTo>
                  <a:pt x="237" y="15"/>
                </a:lnTo>
                <a:close/>
                <a:moveTo>
                  <a:pt x="304" y="15"/>
                </a:moveTo>
                <a:lnTo>
                  <a:pt x="271" y="15"/>
                </a:lnTo>
                <a:lnTo>
                  <a:pt x="271" y="22"/>
                </a:lnTo>
                <a:lnTo>
                  <a:pt x="304" y="22"/>
                </a:lnTo>
                <a:lnTo>
                  <a:pt x="304" y="15"/>
                </a:lnTo>
                <a:close/>
                <a:moveTo>
                  <a:pt x="372" y="13"/>
                </a:moveTo>
                <a:lnTo>
                  <a:pt x="338" y="15"/>
                </a:lnTo>
                <a:lnTo>
                  <a:pt x="338" y="22"/>
                </a:lnTo>
                <a:lnTo>
                  <a:pt x="372" y="20"/>
                </a:lnTo>
                <a:lnTo>
                  <a:pt x="372" y="13"/>
                </a:lnTo>
                <a:close/>
                <a:moveTo>
                  <a:pt x="440" y="13"/>
                </a:moveTo>
                <a:lnTo>
                  <a:pt x="406" y="13"/>
                </a:lnTo>
                <a:lnTo>
                  <a:pt x="406" y="20"/>
                </a:lnTo>
                <a:lnTo>
                  <a:pt x="440" y="20"/>
                </a:lnTo>
                <a:lnTo>
                  <a:pt x="440" y="13"/>
                </a:lnTo>
                <a:close/>
                <a:moveTo>
                  <a:pt x="508" y="13"/>
                </a:moveTo>
                <a:lnTo>
                  <a:pt x="474" y="13"/>
                </a:lnTo>
                <a:lnTo>
                  <a:pt x="474" y="20"/>
                </a:lnTo>
                <a:lnTo>
                  <a:pt x="508" y="20"/>
                </a:lnTo>
                <a:lnTo>
                  <a:pt x="508" y="13"/>
                </a:lnTo>
                <a:close/>
                <a:moveTo>
                  <a:pt x="575" y="13"/>
                </a:moveTo>
                <a:lnTo>
                  <a:pt x="541" y="13"/>
                </a:lnTo>
                <a:lnTo>
                  <a:pt x="541" y="20"/>
                </a:lnTo>
                <a:lnTo>
                  <a:pt x="575" y="20"/>
                </a:lnTo>
                <a:lnTo>
                  <a:pt x="575" y="13"/>
                </a:lnTo>
                <a:close/>
                <a:moveTo>
                  <a:pt x="643" y="11"/>
                </a:moveTo>
                <a:lnTo>
                  <a:pt x="609" y="11"/>
                </a:lnTo>
                <a:lnTo>
                  <a:pt x="609" y="18"/>
                </a:lnTo>
                <a:lnTo>
                  <a:pt x="643" y="18"/>
                </a:lnTo>
                <a:lnTo>
                  <a:pt x="643" y="11"/>
                </a:lnTo>
                <a:close/>
                <a:moveTo>
                  <a:pt x="711" y="11"/>
                </a:moveTo>
                <a:lnTo>
                  <a:pt x="677" y="11"/>
                </a:lnTo>
                <a:lnTo>
                  <a:pt x="677" y="18"/>
                </a:lnTo>
                <a:lnTo>
                  <a:pt x="711" y="18"/>
                </a:lnTo>
                <a:lnTo>
                  <a:pt x="711" y="11"/>
                </a:lnTo>
                <a:close/>
                <a:moveTo>
                  <a:pt x="778" y="11"/>
                </a:moveTo>
                <a:lnTo>
                  <a:pt x="745" y="11"/>
                </a:lnTo>
                <a:lnTo>
                  <a:pt x="745" y="18"/>
                </a:lnTo>
                <a:lnTo>
                  <a:pt x="778" y="18"/>
                </a:lnTo>
                <a:lnTo>
                  <a:pt x="778" y="11"/>
                </a:lnTo>
                <a:close/>
                <a:moveTo>
                  <a:pt x="846" y="11"/>
                </a:moveTo>
                <a:lnTo>
                  <a:pt x="812" y="11"/>
                </a:lnTo>
                <a:lnTo>
                  <a:pt x="812" y="18"/>
                </a:lnTo>
                <a:lnTo>
                  <a:pt x="846" y="18"/>
                </a:lnTo>
                <a:lnTo>
                  <a:pt x="846" y="11"/>
                </a:lnTo>
                <a:close/>
                <a:moveTo>
                  <a:pt x="914" y="10"/>
                </a:moveTo>
                <a:lnTo>
                  <a:pt x="880" y="10"/>
                </a:lnTo>
                <a:lnTo>
                  <a:pt x="880" y="16"/>
                </a:lnTo>
                <a:lnTo>
                  <a:pt x="914" y="16"/>
                </a:lnTo>
                <a:lnTo>
                  <a:pt x="914" y="10"/>
                </a:lnTo>
                <a:close/>
                <a:moveTo>
                  <a:pt x="982" y="10"/>
                </a:moveTo>
                <a:lnTo>
                  <a:pt x="948" y="10"/>
                </a:lnTo>
                <a:lnTo>
                  <a:pt x="948" y="16"/>
                </a:lnTo>
                <a:lnTo>
                  <a:pt x="982" y="16"/>
                </a:lnTo>
                <a:lnTo>
                  <a:pt x="982" y="10"/>
                </a:lnTo>
                <a:close/>
                <a:moveTo>
                  <a:pt x="1049" y="10"/>
                </a:moveTo>
                <a:lnTo>
                  <a:pt x="1015" y="10"/>
                </a:lnTo>
                <a:lnTo>
                  <a:pt x="1015" y="16"/>
                </a:lnTo>
                <a:lnTo>
                  <a:pt x="1049" y="16"/>
                </a:lnTo>
                <a:lnTo>
                  <a:pt x="1049" y="10"/>
                </a:lnTo>
                <a:close/>
                <a:moveTo>
                  <a:pt x="1117" y="8"/>
                </a:moveTo>
                <a:lnTo>
                  <a:pt x="1083" y="10"/>
                </a:lnTo>
                <a:lnTo>
                  <a:pt x="1083" y="16"/>
                </a:lnTo>
                <a:lnTo>
                  <a:pt x="1117" y="15"/>
                </a:lnTo>
                <a:lnTo>
                  <a:pt x="1117" y="8"/>
                </a:lnTo>
                <a:close/>
                <a:moveTo>
                  <a:pt x="1185" y="8"/>
                </a:moveTo>
                <a:lnTo>
                  <a:pt x="1151" y="8"/>
                </a:lnTo>
                <a:lnTo>
                  <a:pt x="1151" y="15"/>
                </a:lnTo>
                <a:lnTo>
                  <a:pt x="1185" y="15"/>
                </a:lnTo>
                <a:lnTo>
                  <a:pt x="1185" y="8"/>
                </a:lnTo>
                <a:close/>
                <a:moveTo>
                  <a:pt x="1252" y="8"/>
                </a:moveTo>
                <a:lnTo>
                  <a:pt x="1218" y="8"/>
                </a:lnTo>
                <a:lnTo>
                  <a:pt x="1218" y="15"/>
                </a:lnTo>
                <a:lnTo>
                  <a:pt x="1252" y="15"/>
                </a:lnTo>
                <a:lnTo>
                  <a:pt x="1252" y="8"/>
                </a:lnTo>
                <a:close/>
                <a:moveTo>
                  <a:pt x="1320" y="8"/>
                </a:moveTo>
                <a:lnTo>
                  <a:pt x="1286" y="8"/>
                </a:lnTo>
                <a:lnTo>
                  <a:pt x="1286" y="15"/>
                </a:lnTo>
                <a:lnTo>
                  <a:pt x="1320" y="15"/>
                </a:lnTo>
                <a:lnTo>
                  <a:pt x="1320" y="8"/>
                </a:lnTo>
                <a:close/>
                <a:moveTo>
                  <a:pt x="1388" y="6"/>
                </a:moveTo>
                <a:lnTo>
                  <a:pt x="1354" y="8"/>
                </a:lnTo>
                <a:lnTo>
                  <a:pt x="1354" y="15"/>
                </a:lnTo>
                <a:lnTo>
                  <a:pt x="1388" y="13"/>
                </a:lnTo>
                <a:lnTo>
                  <a:pt x="1388" y="6"/>
                </a:lnTo>
                <a:close/>
                <a:moveTo>
                  <a:pt x="1455" y="6"/>
                </a:moveTo>
                <a:lnTo>
                  <a:pt x="1422" y="6"/>
                </a:lnTo>
                <a:lnTo>
                  <a:pt x="1422" y="13"/>
                </a:lnTo>
                <a:lnTo>
                  <a:pt x="1455" y="13"/>
                </a:lnTo>
                <a:lnTo>
                  <a:pt x="1455" y="6"/>
                </a:lnTo>
                <a:close/>
                <a:moveTo>
                  <a:pt x="1523" y="6"/>
                </a:moveTo>
                <a:lnTo>
                  <a:pt x="1489" y="6"/>
                </a:lnTo>
                <a:lnTo>
                  <a:pt x="1489" y="13"/>
                </a:lnTo>
                <a:lnTo>
                  <a:pt x="1523" y="13"/>
                </a:lnTo>
                <a:lnTo>
                  <a:pt x="1523" y="6"/>
                </a:lnTo>
                <a:close/>
                <a:moveTo>
                  <a:pt x="1591" y="6"/>
                </a:moveTo>
                <a:lnTo>
                  <a:pt x="1557" y="6"/>
                </a:lnTo>
                <a:lnTo>
                  <a:pt x="1557" y="13"/>
                </a:lnTo>
                <a:lnTo>
                  <a:pt x="1591" y="13"/>
                </a:lnTo>
                <a:lnTo>
                  <a:pt x="1591" y="6"/>
                </a:lnTo>
                <a:close/>
                <a:moveTo>
                  <a:pt x="1659" y="5"/>
                </a:moveTo>
                <a:lnTo>
                  <a:pt x="1625" y="5"/>
                </a:lnTo>
                <a:lnTo>
                  <a:pt x="1625" y="11"/>
                </a:lnTo>
                <a:lnTo>
                  <a:pt x="1659" y="11"/>
                </a:lnTo>
                <a:lnTo>
                  <a:pt x="1659" y="5"/>
                </a:lnTo>
                <a:close/>
                <a:moveTo>
                  <a:pt x="1726" y="5"/>
                </a:moveTo>
                <a:lnTo>
                  <a:pt x="1692" y="5"/>
                </a:lnTo>
                <a:lnTo>
                  <a:pt x="1692" y="11"/>
                </a:lnTo>
                <a:lnTo>
                  <a:pt x="1726" y="11"/>
                </a:lnTo>
                <a:lnTo>
                  <a:pt x="1726" y="5"/>
                </a:lnTo>
                <a:close/>
                <a:moveTo>
                  <a:pt x="1794" y="5"/>
                </a:moveTo>
                <a:lnTo>
                  <a:pt x="1760" y="5"/>
                </a:lnTo>
                <a:lnTo>
                  <a:pt x="1760" y="11"/>
                </a:lnTo>
                <a:lnTo>
                  <a:pt x="1794" y="11"/>
                </a:lnTo>
                <a:lnTo>
                  <a:pt x="1794" y="5"/>
                </a:lnTo>
                <a:close/>
                <a:moveTo>
                  <a:pt x="1862" y="5"/>
                </a:moveTo>
                <a:lnTo>
                  <a:pt x="1828" y="5"/>
                </a:lnTo>
                <a:lnTo>
                  <a:pt x="1828" y="11"/>
                </a:lnTo>
                <a:lnTo>
                  <a:pt x="1862" y="11"/>
                </a:lnTo>
                <a:lnTo>
                  <a:pt x="1862" y="5"/>
                </a:lnTo>
                <a:close/>
                <a:moveTo>
                  <a:pt x="1929" y="3"/>
                </a:moveTo>
                <a:lnTo>
                  <a:pt x="1896" y="3"/>
                </a:lnTo>
                <a:lnTo>
                  <a:pt x="1896" y="10"/>
                </a:lnTo>
                <a:lnTo>
                  <a:pt x="1929" y="10"/>
                </a:lnTo>
                <a:lnTo>
                  <a:pt x="1929" y="3"/>
                </a:lnTo>
                <a:close/>
                <a:moveTo>
                  <a:pt x="1997" y="3"/>
                </a:moveTo>
                <a:lnTo>
                  <a:pt x="1963" y="3"/>
                </a:lnTo>
                <a:lnTo>
                  <a:pt x="1963" y="10"/>
                </a:lnTo>
                <a:lnTo>
                  <a:pt x="1997" y="10"/>
                </a:lnTo>
                <a:lnTo>
                  <a:pt x="1997" y="3"/>
                </a:lnTo>
                <a:close/>
                <a:moveTo>
                  <a:pt x="2065" y="3"/>
                </a:moveTo>
                <a:lnTo>
                  <a:pt x="2031" y="3"/>
                </a:lnTo>
                <a:lnTo>
                  <a:pt x="2031" y="10"/>
                </a:lnTo>
                <a:lnTo>
                  <a:pt x="2065" y="10"/>
                </a:lnTo>
                <a:lnTo>
                  <a:pt x="2065" y="3"/>
                </a:lnTo>
                <a:close/>
                <a:moveTo>
                  <a:pt x="2133" y="1"/>
                </a:moveTo>
                <a:lnTo>
                  <a:pt x="2099" y="3"/>
                </a:lnTo>
                <a:lnTo>
                  <a:pt x="2099" y="10"/>
                </a:lnTo>
                <a:lnTo>
                  <a:pt x="2133" y="8"/>
                </a:lnTo>
                <a:lnTo>
                  <a:pt x="2133" y="1"/>
                </a:lnTo>
                <a:close/>
                <a:moveTo>
                  <a:pt x="2200" y="1"/>
                </a:moveTo>
                <a:lnTo>
                  <a:pt x="2166" y="1"/>
                </a:lnTo>
                <a:lnTo>
                  <a:pt x="2166" y="8"/>
                </a:lnTo>
                <a:lnTo>
                  <a:pt x="2200" y="8"/>
                </a:lnTo>
                <a:lnTo>
                  <a:pt x="2200" y="1"/>
                </a:lnTo>
                <a:close/>
                <a:moveTo>
                  <a:pt x="2268" y="1"/>
                </a:moveTo>
                <a:lnTo>
                  <a:pt x="2234" y="1"/>
                </a:lnTo>
                <a:lnTo>
                  <a:pt x="2234" y="8"/>
                </a:lnTo>
                <a:lnTo>
                  <a:pt x="2268" y="8"/>
                </a:lnTo>
                <a:lnTo>
                  <a:pt x="2268" y="1"/>
                </a:lnTo>
                <a:close/>
                <a:moveTo>
                  <a:pt x="2336" y="1"/>
                </a:moveTo>
                <a:lnTo>
                  <a:pt x="2302" y="1"/>
                </a:lnTo>
                <a:lnTo>
                  <a:pt x="2302" y="8"/>
                </a:lnTo>
                <a:lnTo>
                  <a:pt x="2336" y="8"/>
                </a:lnTo>
                <a:lnTo>
                  <a:pt x="2336" y="1"/>
                </a:lnTo>
                <a:close/>
                <a:moveTo>
                  <a:pt x="2403" y="0"/>
                </a:moveTo>
                <a:lnTo>
                  <a:pt x="2370" y="1"/>
                </a:lnTo>
                <a:lnTo>
                  <a:pt x="2370" y="8"/>
                </a:lnTo>
                <a:lnTo>
                  <a:pt x="2403" y="6"/>
                </a:lnTo>
                <a:lnTo>
                  <a:pt x="2403" y="0"/>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6" name="Freeform 77">
            <a:extLst>
              <a:ext uri="{FF2B5EF4-FFF2-40B4-BE49-F238E27FC236}">
                <a16:creationId xmlns:a16="http://schemas.microsoft.com/office/drawing/2014/main" id="{8FCC76B4-AC75-4085-DB31-AE4E92AC52F0}"/>
              </a:ext>
            </a:extLst>
          </p:cNvPr>
          <p:cNvSpPr>
            <a:spLocks noEditPoints="1"/>
          </p:cNvSpPr>
          <p:nvPr/>
        </p:nvSpPr>
        <p:spPr bwMode="auto">
          <a:xfrm flipV="1">
            <a:off x="5147297" y="1890714"/>
            <a:ext cx="1209797" cy="228762"/>
          </a:xfrm>
          <a:custGeom>
            <a:avLst/>
            <a:gdLst>
              <a:gd name="T0" fmla="*/ 739 w 739"/>
              <a:gd name="T1" fmla="*/ 4 h 1385"/>
              <a:gd name="T2" fmla="*/ 731 w 739"/>
              <a:gd name="T3" fmla="*/ 7 h 1385"/>
              <a:gd name="T4" fmla="*/ 705 w 739"/>
              <a:gd name="T5" fmla="*/ 70 h 1385"/>
              <a:gd name="T6" fmla="*/ 714 w 739"/>
              <a:gd name="T7" fmla="*/ 36 h 1385"/>
              <a:gd name="T8" fmla="*/ 705 w 739"/>
              <a:gd name="T9" fmla="*/ 70 h 1385"/>
              <a:gd name="T10" fmla="*/ 688 w 739"/>
              <a:gd name="T11" fmla="*/ 100 h 1385"/>
              <a:gd name="T12" fmla="*/ 666 w 739"/>
              <a:gd name="T13" fmla="*/ 126 h 1385"/>
              <a:gd name="T14" fmla="*/ 641 w 739"/>
              <a:gd name="T15" fmla="*/ 190 h 1385"/>
              <a:gd name="T16" fmla="*/ 651 w 739"/>
              <a:gd name="T17" fmla="*/ 156 h 1385"/>
              <a:gd name="T18" fmla="*/ 641 w 739"/>
              <a:gd name="T19" fmla="*/ 190 h 1385"/>
              <a:gd name="T20" fmla="*/ 626 w 739"/>
              <a:gd name="T21" fmla="*/ 219 h 1385"/>
              <a:gd name="T22" fmla="*/ 604 w 739"/>
              <a:gd name="T23" fmla="*/ 246 h 1385"/>
              <a:gd name="T24" fmla="*/ 577 w 739"/>
              <a:gd name="T25" fmla="*/ 309 h 1385"/>
              <a:gd name="T26" fmla="*/ 587 w 739"/>
              <a:gd name="T27" fmla="*/ 276 h 1385"/>
              <a:gd name="T28" fmla="*/ 577 w 739"/>
              <a:gd name="T29" fmla="*/ 309 h 1385"/>
              <a:gd name="T30" fmla="*/ 562 w 739"/>
              <a:gd name="T31" fmla="*/ 339 h 1385"/>
              <a:gd name="T32" fmla="*/ 540 w 739"/>
              <a:gd name="T33" fmla="*/ 366 h 1385"/>
              <a:gd name="T34" fmla="*/ 514 w 739"/>
              <a:gd name="T35" fmla="*/ 429 h 1385"/>
              <a:gd name="T36" fmla="*/ 524 w 739"/>
              <a:gd name="T37" fmla="*/ 395 h 1385"/>
              <a:gd name="T38" fmla="*/ 514 w 739"/>
              <a:gd name="T39" fmla="*/ 429 h 1385"/>
              <a:gd name="T40" fmla="*/ 499 w 739"/>
              <a:gd name="T41" fmla="*/ 459 h 1385"/>
              <a:gd name="T42" fmla="*/ 477 w 739"/>
              <a:gd name="T43" fmla="*/ 485 h 1385"/>
              <a:gd name="T44" fmla="*/ 450 w 739"/>
              <a:gd name="T45" fmla="*/ 549 h 1385"/>
              <a:gd name="T46" fmla="*/ 460 w 739"/>
              <a:gd name="T47" fmla="*/ 515 h 1385"/>
              <a:gd name="T48" fmla="*/ 450 w 739"/>
              <a:gd name="T49" fmla="*/ 549 h 1385"/>
              <a:gd name="T50" fmla="*/ 435 w 739"/>
              <a:gd name="T51" fmla="*/ 578 h 1385"/>
              <a:gd name="T52" fmla="*/ 413 w 739"/>
              <a:gd name="T53" fmla="*/ 605 h 1385"/>
              <a:gd name="T54" fmla="*/ 387 w 739"/>
              <a:gd name="T55" fmla="*/ 668 h 1385"/>
              <a:gd name="T56" fmla="*/ 397 w 739"/>
              <a:gd name="T57" fmla="*/ 635 h 1385"/>
              <a:gd name="T58" fmla="*/ 387 w 739"/>
              <a:gd name="T59" fmla="*/ 668 h 1385"/>
              <a:gd name="T60" fmla="*/ 370 w 739"/>
              <a:gd name="T61" fmla="*/ 698 h 1385"/>
              <a:gd name="T62" fmla="*/ 350 w 739"/>
              <a:gd name="T63" fmla="*/ 725 h 1385"/>
              <a:gd name="T64" fmla="*/ 323 w 739"/>
              <a:gd name="T65" fmla="*/ 788 h 1385"/>
              <a:gd name="T66" fmla="*/ 333 w 739"/>
              <a:gd name="T67" fmla="*/ 754 h 1385"/>
              <a:gd name="T68" fmla="*/ 323 w 739"/>
              <a:gd name="T69" fmla="*/ 788 h 1385"/>
              <a:gd name="T70" fmla="*/ 308 w 739"/>
              <a:gd name="T71" fmla="*/ 817 h 1385"/>
              <a:gd name="T72" fmla="*/ 286 w 739"/>
              <a:gd name="T73" fmla="*/ 844 h 1385"/>
              <a:gd name="T74" fmla="*/ 260 w 739"/>
              <a:gd name="T75" fmla="*/ 906 h 1385"/>
              <a:gd name="T76" fmla="*/ 270 w 739"/>
              <a:gd name="T77" fmla="*/ 874 h 1385"/>
              <a:gd name="T78" fmla="*/ 260 w 739"/>
              <a:gd name="T79" fmla="*/ 906 h 1385"/>
              <a:gd name="T80" fmla="*/ 243 w 739"/>
              <a:gd name="T81" fmla="*/ 937 h 1385"/>
              <a:gd name="T82" fmla="*/ 223 w 739"/>
              <a:gd name="T83" fmla="*/ 964 h 1385"/>
              <a:gd name="T84" fmla="*/ 196 w 739"/>
              <a:gd name="T85" fmla="*/ 1026 h 1385"/>
              <a:gd name="T86" fmla="*/ 206 w 739"/>
              <a:gd name="T87" fmla="*/ 994 h 1385"/>
              <a:gd name="T88" fmla="*/ 196 w 739"/>
              <a:gd name="T89" fmla="*/ 1026 h 1385"/>
              <a:gd name="T90" fmla="*/ 181 w 739"/>
              <a:gd name="T91" fmla="*/ 1057 h 1385"/>
              <a:gd name="T92" fmla="*/ 159 w 739"/>
              <a:gd name="T93" fmla="*/ 1084 h 1385"/>
              <a:gd name="T94" fmla="*/ 133 w 739"/>
              <a:gd name="T95" fmla="*/ 1147 h 1385"/>
              <a:gd name="T96" fmla="*/ 143 w 739"/>
              <a:gd name="T97" fmla="*/ 1113 h 1385"/>
              <a:gd name="T98" fmla="*/ 133 w 739"/>
              <a:gd name="T99" fmla="*/ 1147 h 1385"/>
              <a:gd name="T100" fmla="*/ 116 w 739"/>
              <a:gd name="T101" fmla="*/ 1175 h 1385"/>
              <a:gd name="T102" fmla="*/ 94 w 739"/>
              <a:gd name="T103" fmla="*/ 1203 h 1385"/>
              <a:gd name="T104" fmla="*/ 69 w 739"/>
              <a:gd name="T105" fmla="*/ 1265 h 1385"/>
              <a:gd name="T106" fmla="*/ 79 w 739"/>
              <a:gd name="T107" fmla="*/ 1233 h 1385"/>
              <a:gd name="T108" fmla="*/ 69 w 739"/>
              <a:gd name="T109" fmla="*/ 1265 h 1385"/>
              <a:gd name="T110" fmla="*/ 54 w 739"/>
              <a:gd name="T111" fmla="*/ 1296 h 1385"/>
              <a:gd name="T112" fmla="*/ 32 w 739"/>
              <a:gd name="T113" fmla="*/ 1323 h 1385"/>
              <a:gd name="T114" fmla="*/ 6 w 739"/>
              <a:gd name="T115" fmla="*/ 1385 h 1385"/>
              <a:gd name="T116" fmla="*/ 16 w 739"/>
              <a:gd name="T117" fmla="*/ 1352 h 1385"/>
              <a:gd name="T118" fmla="*/ 6 w 739"/>
              <a:gd name="T119" fmla="*/ 1385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9" h="1385">
                <a:moveTo>
                  <a:pt x="736" y="11"/>
                </a:moveTo>
                <a:lnTo>
                  <a:pt x="739" y="4"/>
                </a:lnTo>
                <a:lnTo>
                  <a:pt x="734" y="0"/>
                </a:lnTo>
                <a:lnTo>
                  <a:pt x="731" y="7"/>
                </a:lnTo>
                <a:lnTo>
                  <a:pt x="736" y="11"/>
                </a:lnTo>
                <a:close/>
                <a:moveTo>
                  <a:pt x="705" y="70"/>
                </a:moveTo>
                <a:lnTo>
                  <a:pt x="721" y="39"/>
                </a:lnTo>
                <a:lnTo>
                  <a:pt x="714" y="36"/>
                </a:lnTo>
                <a:lnTo>
                  <a:pt x="699" y="66"/>
                </a:lnTo>
                <a:lnTo>
                  <a:pt x="705" y="70"/>
                </a:lnTo>
                <a:close/>
                <a:moveTo>
                  <a:pt x="673" y="129"/>
                </a:moveTo>
                <a:lnTo>
                  <a:pt x="688" y="100"/>
                </a:lnTo>
                <a:lnTo>
                  <a:pt x="683" y="97"/>
                </a:lnTo>
                <a:lnTo>
                  <a:pt x="666" y="126"/>
                </a:lnTo>
                <a:lnTo>
                  <a:pt x="673" y="129"/>
                </a:lnTo>
                <a:close/>
                <a:moveTo>
                  <a:pt x="641" y="190"/>
                </a:moveTo>
                <a:lnTo>
                  <a:pt x="656" y="160"/>
                </a:lnTo>
                <a:lnTo>
                  <a:pt x="651" y="156"/>
                </a:lnTo>
                <a:lnTo>
                  <a:pt x="634" y="187"/>
                </a:lnTo>
                <a:lnTo>
                  <a:pt x="641" y="190"/>
                </a:lnTo>
                <a:close/>
                <a:moveTo>
                  <a:pt x="609" y="249"/>
                </a:moveTo>
                <a:lnTo>
                  <a:pt x="626" y="219"/>
                </a:lnTo>
                <a:lnTo>
                  <a:pt x="619" y="215"/>
                </a:lnTo>
                <a:lnTo>
                  <a:pt x="604" y="246"/>
                </a:lnTo>
                <a:lnTo>
                  <a:pt x="609" y="249"/>
                </a:lnTo>
                <a:close/>
                <a:moveTo>
                  <a:pt x="577" y="309"/>
                </a:moveTo>
                <a:lnTo>
                  <a:pt x="594" y="280"/>
                </a:lnTo>
                <a:lnTo>
                  <a:pt x="587" y="276"/>
                </a:lnTo>
                <a:lnTo>
                  <a:pt x="572" y="305"/>
                </a:lnTo>
                <a:lnTo>
                  <a:pt x="577" y="309"/>
                </a:lnTo>
                <a:close/>
                <a:moveTo>
                  <a:pt x="546" y="370"/>
                </a:moveTo>
                <a:lnTo>
                  <a:pt x="562" y="339"/>
                </a:lnTo>
                <a:lnTo>
                  <a:pt x="556" y="336"/>
                </a:lnTo>
                <a:lnTo>
                  <a:pt x="540" y="366"/>
                </a:lnTo>
                <a:lnTo>
                  <a:pt x="546" y="370"/>
                </a:lnTo>
                <a:close/>
                <a:moveTo>
                  <a:pt x="514" y="429"/>
                </a:moveTo>
                <a:lnTo>
                  <a:pt x="529" y="398"/>
                </a:lnTo>
                <a:lnTo>
                  <a:pt x="524" y="395"/>
                </a:lnTo>
                <a:lnTo>
                  <a:pt x="507" y="425"/>
                </a:lnTo>
                <a:lnTo>
                  <a:pt x="514" y="429"/>
                </a:lnTo>
                <a:close/>
                <a:moveTo>
                  <a:pt x="482" y="488"/>
                </a:moveTo>
                <a:lnTo>
                  <a:pt x="499" y="459"/>
                </a:lnTo>
                <a:lnTo>
                  <a:pt x="492" y="456"/>
                </a:lnTo>
                <a:lnTo>
                  <a:pt x="477" y="485"/>
                </a:lnTo>
                <a:lnTo>
                  <a:pt x="482" y="488"/>
                </a:lnTo>
                <a:close/>
                <a:moveTo>
                  <a:pt x="450" y="549"/>
                </a:moveTo>
                <a:lnTo>
                  <a:pt x="467" y="519"/>
                </a:lnTo>
                <a:lnTo>
                  <a:pt x="460" y="515"/>
                </a:lnTo>
                <a:lnTo>
                  <a:pt x="445" y="546"/>
                </a:lnTo>
                <a:lnTo>
                  <a:pt x="450" y="549"/>
                </a:lnTo>
                <a:close/>
                <a:moveTo>
                  <a:pt x="419" y="608"/>
                </a:moveTo>
                <a:lnTo>
                  <a:pt x="435" y="578"/>
                </a:lnTo>
                <a:lnTo>
                  <a:pt x="428" y="574"/>
                </a:lnTo>
                <a:lnTo>
                  <a:pt x="413" y="605"/>
                </a:lnTo>
                <a:lnTo>
                  <a:pt x="419" y="608"/>
                </a:lnTo>
                <a:close/>
                <a:moveTo>
                  <a:pt x="387" y="668"/>
                </a:moveTo>
                <a:lnTo>
                  <a:pt x="402" y="637"/>
                </a:lnTo>
                <a:lnTo>
                  <a:pt x="397" y="635"/>
                </a:lnTo>
                <a:lnTo>
                  <a:pt x="380" y="664"/>
                </a:lnTo>
                <a:lnTo>
                  <a:pt x="387" y="668"/>
                </a:lnTo>
                <a:close/>
                <a:moveTo>
                  <a:pt x="355" y="727"/>
                </a:moveTo>
                <a:lnTo>
                  <a:pt x="370" y="698"/>
                </a:lnTo>
                <a:lnTo>
                  <a:pt x="365" y="695"/>
                </a:lnTo>
                <a:lnTo>
                  <a:pt x="350" y="725"/>
                </a:lnTo>
                <a:lnTo>
                  <a:pt x="355" y="727"/>
                </a:lnTo>
                <a:close/>
                <a:moveTo>
                  <a:pt x="323" y="788"/>
                </a:moveTo>
                <a:lnTo>
                  <a:pt x="340" y="757"/>
                </a:lnTo>
                <a:lnTo>
                  <a:pt x="333" y="754"/>
                </a:lnTo>
                <a:lnTo>
                  <a:pt x="318" y="784"/>
                </a:lnTo>
                <a:lnTo>
                  <a:pt x="323" y="788"/>
                </a:lnTo>
                <a:close/>
                <a:moveTo>
                  <a:pt x="292" y="847"/>
                </a:moveTo>
                <a:lnTo>
                  <a:pt x="308" y="817"/>
                </a:lnTo>
                <a:lnTo>
                  <a:pt x="301" y="815"/>
                </a:lnTo>
                <a:lnTo>
                  <a:pt x="286" y="844"/>
                </a:lnTo>
                <a:lnTo>
                  <a:pt x="292" y="847"/>
                </a:lnTo>
                <a:close/>
                <a:moveTo>
                  <a:pt x="260" y="906"/>
                </a:moveTo>
                <a:lnTo>
                  <a:pt x="275" y="877"/>
                </a:lnTo>
                <a:lnTo>
                  <a:pt x="270" y="874"/>
                </a:lnTo>
                <a:lnTo>
                  <a:pt x="253" y="905"/>
                </a:lnTo>
                <a:lnTo>
                  <a:pt x="260" y="906"/>
                </a:lnTo>
                <a:close/>
                <a:moveTo>
                  <a:pt x="228" y="967"/>
                </a:moveTo>
                <a:lnTo>
                  <a:pt x="243" y="937"/>
                </a:lnTo>
                <a:lnTo>
                  <a:pt x="238" y="933"/>
                </a:lnTo>
                <a:lnTo>
                  <a:pt x="223" y="964"/>
                </a:lnTo>
                <a:lnTo>
                  <a:pt x="228" y="967"/>
                </a:lnTo>
                <a:close/>
                <a:moveTo>
                  <a:pt x="196" y="1026"/>
                </a:moveTo>
                <a:lnTo>
                  <a:pt x="213" y="996"/>
                </a:lnTo>
                <a:lnTo>
                  <a:pt x="206" y="994"/>
                </a:lnTo>
                <a:lnTo>
                  <a:pt x="191" y="1023"/>
                </a:lnTo>
                <a:lnTo>
                  <a:pt x="196" y="1026"/>
                </a:lnTo>
                <a:close/>
                <a:moveTo>
                  <a:pt x="165" y="1086"/>
                </a:moveTo>
                <a:lnTo>
                  <a:pt x="181" y="1057"/>
                </a:lnTo>
                <a:lnTo>
                  <a:pt x="174" y="1054"/>
                </a:lnTo>
                <a:lnTo>
                  <a:pt x="159" y="1084"/>
                </a:lnTo>
                <a:lnTo>
                  <a:pt x="165" y="1086"/>
                </a:lnTo>
                <a:close/>
                <a:moveTo>
                  <a:pt x="133" y="1147"/>
                </a:moveTo>
                <a:lnTo>
                  <a:pt x="149" y="1116"/>
                </a:lnTo>
                <a:lnTo>
                  <a:pt x="143" y="1113"/>
                </a:lnTo>
                <a:lnTo>
                  <a:pt x="127" y="1143"/>
                </a:lnTo>
                <a:lnTo>
                  <a:pt x="133" y="1147"/>
                </a:lnTo>
                <a:close/>
                <a:moveTo>
                  <a:pt x="101" y="1206"/>
                </a:moveTo>
                <a:lnTo>
                  <a:pt x="116" y="1175"/>
                </a:lnTo>
                <a:lnTo>
                  <a:pt x="111" y="1174"/>
                </a:lnTo>
                <a:lnTo>
                  <a:pt x="94" y="1203"/>
                </a:lnTo>
                <a:lnTo>
                  <a:pt x="101" y="1206"/>
                </a:lnTo>
                <a:close/>
                <a:moveTo>
                  <a:pt x="69" y="1265"/>
                </a:moveTo>
                <a:lnTo>
                  <a:pt x="86" y="1236"/>
                </a:lnTo>
                <a:lnTo>
                  <a:pt x="79" y="1233"/>
                </a:lnTo>
                <a:lnTo>
                  <a:pt x="64" y="1263"/>
                </a:lnTo>
                <a:lnTo>
                  <a:pt x="69" y="1265"/>
                </a:lnTo>
                <a:close/>
                <a:moveTo>
                  <a:pt x="37" y="1326"/>
                </a:moveTo>
                <a:lnTo>
                  <a:pt x="54" y="1296"/>
                </a:lnTo>
                <a:lnTo>
                  <a:pt x="47" y="1292"/>
                </a:lnTo>
                <a:lnTo>
                  <a:pt x="32" y="1323"/>
                </a:lnTo>
                <a:lnTo>
                  <a:pt x="37" y="1326"/>
                </a:lnTo>
                <a:close/>
                <a:moveTo>
                  <a:pt x="6" y="1385"/>
                </a:moveTo>
                <a:lnTo>
                  <a:pt x="22" y="1355"/>
                </a:lnTo>
                <a:lnTo>
                  <a:pt x="16" y="1352"/>
                </a:lnTo>
                <a:lnTo>
                  <a:pt x="0" y="1382"/>
                </a:lnTo>
                <a:lnTo>
                  <a:pt x="6" y="1385"/>
                </a:lnTo>
                <a:close/>
              </a:path>
            </a:pathLst>
          </a:custGeom>
          <a:solidFill>
            <a:srgbClr val="BC9537"/>
          </a:solidFill>
          <a:ln w="2857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7" name="Freeform 78">
            <a:extLst>
              <a:ext uri="{FF2B5EF4-FFF2-40B4-BE49-F238E27FC236}">
                <a16:creationId xmlns:a16="http://schemas.microsoft.com/office/drawing/2014/main" id="{B8C4CFA1-6FFB-0E09-4966-015DF2D10227}"/>
              </a:ext>
            </a:extLst>
          </p:cNvPr>
          <p:cNvSpPr>
            <a:spLocks noEditPoints="1"/>
          </p:cNvSpPr>
          <p:nvPr/>
        </p:nvSpPr>
        <p:spPr bwMode="auto">
          <a:xfrm flipV="1">
            <a:off x="5147296" y="1961939"/>
            <a:ext cx="2174877" cy="2059201"/>
          </a:xfrm>
          <a:custGeom>
            <a:avLst/>
            <a:gdLst>
              <a:gd name="T0" fmla="*/ 1349 w 1349"/>
              <a:gd name="T1" fmla="*/ 7 h 310"/>
              <a:gd name="T2" fmla="*/ 1322 w 1349"/>
              <a:gd name="T3" fmla="*/ 6 h 310"/>
              <a:gd name="T4" fmla="*/ 1258 w 1349"/>
              <a:gd name="T5" fmla="*/ 28 h 310"/>
              <a:gd name="T6" fmla="*/ 1289 w 1349"/>
              <a:gd name="T7" fmla="*/ 14 h 310"/>
              <a:gd name="T8" fmla="*/ 1258 w 1349"/>
              <a:gd name="T9" fmla="*/ 28 h 310"/>
              <a:gd name="T10" fmla="*/ 1224 w 1349"/>
              <a:gd name="T11" fmla="*/ 34 h 310"/>
              <a:gd name="T12" fmla="*/ 1190 w 1349"/>
              <a:gd name="T13" fmla="*/ 36 h 310"/>
              <a:gd name="T14" fmla="*/ 1124 w 1349"/>
              <a:gd name="T15" fmla="*/ 58 h 310"/>
              <a:gd name="T16" fmla="*/ 1156 w 1349"/>
              <a:gd name="T17" fmla="*/ 43 h 310"/>
              <a:gd name="T18" fmla="*/ 1124 w 1349"/>
              <a:gd name="T19" fmla="*/ 58 h 310"/>
              <a:gd name="T20" fmla="*/ 1092 w 1349"/>
              <a:gd name="T21" fmla="*/ 65 h 310"/>
              <a:gd name="T22" fmla="*/ 1058 w 1349"/>
              <a:gd name="T23" fmla="*/ 65 h 310"/>
              <a:gd name="T24" fmla="*/ 992 w 1349"/>
              <a:gd name="T25" fmla="*/ 87 h 310"/>
              <a:gd name="T26" fmla="*/ 1024 w 1349"/>
              <a:gd name="T27" fmla="*/ 73 h 310"/>
              <a:gd name="T28" fmla="*/ 992 w 1349"/>
              <a:gd name="T29" fmla="*/ 87 h 310"/>
              <a:gd name="T30" fmla="*/ 960 w 1349"/>
              <a:gd name="T31" fmla="*/ 95 h 310"/>
              <a:gd name="T32" fmla="*/ 925 w 1349"/>
              <a:gd name="T33" fmla="*/ 95 h 310"/>
              <a:gd name="T34" fmla="*/ 860 w 1349"/>
              <a:gd name="T35" fmla="*/ 117 h 310"/>
              <a:gd name="T36" fmla="*/ 892 w 1349"/>
              <a:gd name="T37" fmla="*/ 102 h 310"/>
              <a:gd name="T38" fmla="*/ 860 w 1349"/>
              <a:gd name="T39" fmla="*/ 117 h 310"/>
              <a:gd name="T40" fmla="*/ 828 w 1349"/>
              <a:gd name="T41" fmla="*/ 124 h 310"/>
              <a:gd name="T42" fmla="*/ 793 w 1349"/>
              <a:gd name="T43" fmla="*/ 126 h 310"/>
              <a:gd name="T44" fmla="*/ 728 w 1349"/>
              <a:gd name="T45" fmla="*/ 146 h 310"/>
              <a:gd name="T46" fmla="*/ 760 w 1349"/>
              <a:gd name="T47" fmla="*/ 133 h 310"/>
              <a:gd name="T48" fmla="*/ 728 w 1349"/>
              <a:gd name="T49" fmla="*/ 146 h 310"/>
              <a:gd name="T50" fmla="*/ 696 w 1349"/>
              <a:gd name="T51" fmla="*/ 155 h 310"/>
              <a:gd name="T52" fmla="*/ 661 w 1349"/>
              <a:gd name="T53" fmla="*/ 155 h 310"/>
              <a:gd name="T54" fmla="*/ 596 w 1349"/>
              <a:gd name="T55" fmla="*/ 177 h 310"/>
              <a:gd name="T56" fmla="*/ 628 w 1349"/>
              <a:gd name="T57" fmla="*/ 161 h 310"/>
              <a:gd name="T58" fmla="*/ 596 w 1349"/>
              <a:gd name="T59" fmla="*/ 177 h 310"/>
              <a:gd name="T60" fmla="*/ 564 w 1349"/>
              <a:gd name="T61" fmla="*/ 183 h 310"/>
              <a:gd name="T62" fmla="*/ 528 w 1349"/>
              <a:gd name="T63" fmla="*/ 185 h 310"/>
              <a:gd name="T64" fmla="*/ 464 w 1349"/>
              <a:gd name="T65" fmla="*/ 205 h 310"/>
              <a:gd name="T66" fmla="*/ 496 w 1349"/>
              <a:gd name="T67" fmla="*/ 192 h 310"/>
              <a:gd name="T68" fmla="*/ 464 w 1349"/>
              <a:gd name="T69" fmla="*/ 205 h 310"/>
              <a:gd name="T70" fmla="*/ 432 w 1349"/>
              <a:gd name="T71" fmla="*/ 214 h 310"/>
              <a:gd name="T72" fmla="*/ 396 w 1349"/>
              <a:gd name="T73" fmla="*/ 214 h 310"/>
              <a:gd name="T74" fmla="*/ 332 w 1349"/>
              <a:gd name="T75" fmla="*/ 236 h 310"/>
              <a:gd name="T76" fmla="*/ 364 w 1349"/>
              <a:gd name="T77" fmla="*/ 222 h 310"/>
              <a:gd name="T78" fmla="*/ 332 w 1349"/>
              <a:gd name="T79" fmla="*/ 236 h 310"/>
              <a:gd name="T80" fmla="*/ 300 w 1349"/>
              <a:gd name="T81" fmla="*/ 243 h 310"/>
              <a:gd name="T82" fmla="*/ 264 w 1349"/>
              <a:gd name="T83" fmla="*/ 244 h 310"/>
              <a:gd name="T84" fmla="*/ 200 w 1349"/>
              <a:gd name="T85" fmla="*/ 265 h 310"/>
              <a:gd name="T86" fmla="*/ 232 w 1349"/>
              <a:gd name="T87" fmla="*/ 251 h 310"/>
              <a:gd name="T88" fmla="*/ 200 w 1349"/>
              <a:gd name="T89" fmla="*/ 265 h 310"/>
              <a:gd name="T90" fmla="*/ 168 w 1349"/>
              <a:gd name="T91" fmla="*/ 273 h 310"/>
              <a:gd name="T92" fmla="*/ 132 w 1349"/>
              <a:gd name="T93" fmla="*/ 273 h 310"/>
              <a:gd name="T94" fmla="*/ 68 w 1349"/>
              <a:gd name="T95" fmla="*/ 295 h 310"/>
              <a:gd name="T96" fmla="*/ 100 w 1349"/>
              <a:gd name="T97" fmla="*/ 282 h 310"/>
              <a:gd name="T98" fmla="*/ 68 w 1349"/>
              <a:gd name="T99" fmla="*/ 295 h 310"/>
              <a:gd name="T100" fmla="*/ 36 w 1349"/>
              <a:gd name="T101" fmla="*/ 302 h 310"/>
              <a:gd name="T102" fmla="*/ 0 w 1349"/>
              <a:gd name="T103" fmla="*/ 304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49" h="310">
                <a:moveTo>
                  <a:pt x="1324" y="12"/>
                </a:moveTo>
                <a:lnTo>
                  <a:pt x="1349" y="7"/>
                </a:lnTo>
                <a:lnTo>
                  <a:pt x="1348" y="0"/>
                </a:lnTo>
                <a:lnTo>
                  <a:pt x="1322" y="6"/>
                </a:lnTo>
                <a:lnTo>
                  <a:pt x="1324" y="12"/>
                </a:lnTo>
                <a:close/>
                <a:moveTo>
                  <a:pt x="1258" y="28"/>
                </a:moveTo>
                <a:lnTo>
                  <a:pt x="1290" y="21"/>
                </a:lnTo>
                <a:lnTo>
                  <a:pt x="1289" y="14"/>
                </a:lnTo>
                <a:lnTo>
                  <a:pt x="1256" y="21"/>
                </a:lnTo>
                <a:lnTo>
                  <a:pt x="1258" y="28"/>
                </a:lnTo>
                <a:close/>
                <a:moveTo>
                  <a:pt x="1190" y="43"/>
                </a:moveTo>
                <a:lnTo>
                  <a:pt x="1224" y="34"/>
                </a:lnTo>
                <a:lnTo>
                  <a:pt x="1222" y="28"/>
                </a:lnTo>
                <a:lnTo>
                  <a:pt x="1190" y="36"/>
                </a:lnTo>
                <a:lnTo>
                  <a:pt x="1190" y="43"/>
                </a:lnTo>
                <a:close/>
                <a:moveTo>
                  <a:pt x="1124" y="58"/>
                </a:moveTo>
                <a:lnTo>
                  <a:pt x="1158" y="50"/>
                </a:lnTo>
                <a:lnTo>
                  <a:pt x="1156" y="43"/>
                </a:lnTo>
                <a:lnTo>
                  <a:pt x="1124" y="51"/>
                </a:lnTo>
                <a:lnTo>
                  <a:pt x="1124" y="58"/>
                </a:lnTo>
                <a:close/>
                <a:moveTo>
                  <a:pt x="1058" y="72"/>
                </a:moveTo>
                <a:lnTo>
                  <a:pt x="1092" y="65"/>
                </a:lnTo>
                <a:lnTo>
                  <a:pt x="1090" y="58"/>
                </a:lnTo>
                <a:lnTo>
                  <a:pt x="1058" y="65"/>
                </a:lnTo>
                <a:lnTo>
                  <a:pt x="1058" y="72"/>
                </a:lnTo>
                <a:close/>
                <a:moveTo>
                  <a:pt x="992" y="87"/>
                </a:moveTo>
                <a:lnTo>
                  <a:pt x="1026" y="80"/>
                </a:lnTo>
                <a:lnTo>
                  <a:pt x="1024" y="73"/>
                </a:lnTo>
                <a:lnTo>
                  <a:pt x="992" y="80"/>
                </a:lnTo>
                <a:lnTo>
                  <a:pt x="992" y="87"/>
                </a:lnTo>
                <a:close/>
                <a:moveTo>
                  <a:pt x="926" y="102"/>
                </a:moveTo>
                <a:lnTo>
                  <a:pt x="960" y="95"/>
                </a:lnTo>
                <a:lnTo>
                  <a:pt x="958" y="89"/>
                </a:lnTo>
                <a:lnTo>
                  <a:pt x="925" y="95"/>
                </a:lnTo>
                <a:lnTo>
                  <a:pt x="926" y="102"/>
                </a:lnTo>
                <a:close/>
                <a:moveTo>
                  <a:pt x="860" y="117"/>
                </a:moveTo>
                <a:lnTo>
                  <a:pt x="894" y="109"/>
                </a:lnTo>
                <a:lnTo>
                  <a:pt x="892" y="102"/>
                </a:lnTo>
                <a:lnTo>
                  <a:pt x="859" y="111"/>
                </a:lnTo>
                <a:lnTo>
                  <a:pt x="860" y="117"/>
                </a:lnTo>
                <a:close/>
                <a:moveTo>
                  <a:pt x="794" y="131"/>
                </a:moveTo>
                <a:lnTo>
                  <a:pt x="828" y="124"/>
                </a:lnTo>
                <a:lnTo>
                  <a:pt x="826" y="117"/>
                </a:lnTo>
                <a:lnTo>
                  <a:pt x="793" y="126"/>
                </a:lnTo>
                <a:lnTo>
                  <a:pt x="794" y="131"/>
                </a:lnTo>
                <a:close/>
                <a:moveTo>
                  <a:pt x="728" y="146"/>
                </a:moveTo>
                <a:lnTo>
                  <a:pt x="762" y="139"/>
                </a:lnTo>
                <a:lnTo>
                  <a:pt x="760" y="133"/>
                </a:lnTo>
                <a:lnTo>
                  <a:pt x="727" y="139"/>
                </a:lnTo>
                <a:lnTo>
                  <a:pt x="728" y="146"/>
                </a:lnTo>
                <a:close/>
                <a:moveTo>
                  <a:pt x="662" y="161"/>
                </a:moveTo>
                <a:lnTo>
                  <a:pt x="696" y="155"/>
                </a:lnTo>
                <a:lnTo>
                  <a:pt x="694" y="148"/>
                </a:lnTo>
                <a:lnTo>
                  <a:pt x="661" y="155"/>
                </a:lnTo>
                <a:lnTo>
                  <a:pt x="662" y="161"/>
                </a:lnTo>
                <a:close/>
                <a:moveTo>
                  <a:pt x="596" y="177"/>
                </a:moveTo>
                <a:lnTo>
                  <a:pt x="630" y="168"/>
                </a:lnTo>
                <a:lnTo>
                  <a:pt x="628" y="161"/>
                </a:lnTo>
                <a:lnTo>
                  <a:pt x="594" y="170"/>
                </a:lnTo>
                <a:lnTo>
                  <a:pt x="596" y="177"/>
                </a:lnTo>
                <a:close/>
                <a:moveTo>
                  <a:pt x="530" y="192"/>
                </a:moveTo>
                <a:lnTo>
                  <a:pt x="564" y="183"/>
                </a:lnTo>
                <a:lnTo>
                  <a:pt x="562" y="177"/>
                </a:lnTo>
                <a:lnTo>
                  <a:pt x="528" y="185"/>
                </a:lnTo>
                <a:lnTo>
                  <a:pt x="530" y="192"/>
                </a:lnTo>
                <a:close/>
                <a:moveTo>
                  <a:pt x="464" y="205"/>
                </a:moveTo>
                <a:lnTo>
                  <a:pt x="498" y="199"/>
                </a:lnTo>
                <a:lnTo>
                  <a:pt x="496" y="192"/>
                </a:lnTo>
                <a:lnTo>
                  <a:pt x="462" y="199"/>
                </a:lnTo>
                <a:lnTo>
                  <a:pt x="464" y="205"/>
                </a:lnTo>
                <a:close/>
                <a:moveTo>
                  <a:pt x="398" y="221"/>
                </a:moveTo>
                <a:lnTo>
                  <a:pt x="432" y="214"/>
                </a:lnTo>
                <a:lnTo>
                  <a:pt x="430" y="207"/>
                </a:lnTo>
                <a:lnTo>
                  <a:pt x="396" y="214"/>
                </a:lnTo>
                <a:lnTo>
                  <a:pt x="398" y="221"/>
                </a:lnTo>
                <a:close/>
                <a:moveTo>
                  <a:pt x="332" y="236"/>
                </a:moveTo>
                <a:lnTo>
                  <a:pt x="366" y="229"/>
                </a:lnTo>
                <a:lnTo>
                  <a:pt x="364" y="222"/>
                </a:lnTo>
                <a:lnTo>
                  <a:pt x="330" y="229"/>
                </a:lnTo>
                <a:lnTo>
                  <a:pt x="332" y="236"/>
                </a:lnTo>
                <a:close/>
                <a:moveTo>
                  <a:pt x="266" y="251"/>
                </a:moveTo>
                <a:lnTo>
                  <a:pt x="300" y="243"/>
                </a:lnTo>
                <a:lnTo>
                  <a:pt x="298" y="236"/>
                </a:lnTo>
                <a:lnTo>
                  <a:pt x="264" y="244"/>
                </a:lnTo>
                <a:lnTo>
                  <a:pt x="266" y="251"/>
                </a:lnTo>
                <a:close/>
                <a:moveTo>
                  <a:pt x="200" y="265"/>
                </a:moveTo>
                <a:lnTo>
                  <a:pt x="234" y="258"/>
                </a:lnTo>
                <a:lnTo>
                  <a:pt x="232" y="251"/>
                </a:lnTo>
                <a:lnTo>
                  <a:pt x="198" y="260"/>
                </a:lnTo>
                <a:lnTo>
                  <a:pt x="200" y="265"/>
                </a:lnTo>
                <a:close/>
                <a:moveTo>
                  <a:pt x="134" y="280"/>
                </a:moveTo>
                <a:lnTo>
                  <a:pt x="168" y="273"/>
                </a:lnTo>
                <a:lnTo>
                  <a:pt x="166" y="266"/>
                </a:lnTo>
                <a:lnTo>
                  <a:pt x="132" y="273"/>
                </a:lnTo>
                <a:lnTo>
                  <a:pt x="134" y="280"/>
                </a:lnTo>
                <a:close/>
                <a:moveTo>
                  <a:pt x="68" y="295"/>
                </a:moveTo>
                <a:lnTo>
                  <a:pt x="102" y="288"/>
                </a:lnTo>
                <a:lnTo>
                  <a:pt x="100" y="282"/>
                </a:lnTo>
                <a:lnTo>
                  <a:pt x="66" y="288"/>
                </a:lnTo>
                <a:lnTo>
                  <a:pt x="68" y="295"/>
                </a:lnTo>
                <a:close/>
                <a:moveTo>
                  <a:pt x="2" y="310"/>
                </a:moveTo>
                <a:lnTo>
                  <a:pt x="36" y="302"/>
                </a:lnTo>
                <a:lnTo>
                  <a:pt x="34" y="295"/>
                </a:lnTo>
                <a:lnTo>
                  <a:pt x="0" y="304"/>
                </a:lnTo>
                <a:lnTo>
                  <a:pt x="2" y="310"/>
                </a:lnTo>
                <a:close/>
              </a:path>
            </a:pathLst>
          </a:custGeom>
          <a:solidFill>
            <a:srgbClr val="BC9537"/>
          </a:solidFill>
          <a:ln w="2857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20" name="Ovale 19">
            <a:extLst>
              <a:ext uri="{FF2B5EF4-FFF2-40B4-BE49-F238E27FC236}">
                <a16:creationId xmlns:a16="http://schemas.microsoft.com/office/drawing/2014/main" id="{15BECB2F-753E-ADE6-8CCB-5426583289A9}"/>
              </a:ext>
            </a:extLst>
          </p:cNvPr>
          <p:cNvSpPr/>
          <p:nvPr/>
        </p:nvSpPr>
        <p:spPr>
          <a:xfrm>
            <a:off x="4977255" y="1731992"/>
            <a:ext cx="170043" cy="161254"/>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Titillium Web" panose="00000500000000000000" pitchFamily="2" charset="0"/>
            </a:endParaRPr>
          </a:p>
        </p:txBody>
      </p:sp>
      <p:pic>
        <p:nvPicPr>
          <p:cNvPr id="22" name="Immagine 21">
            <a:extLst>
              <a:ext uri="{FF2B5EF4-FFF2-40B4-BE49-F238E27FC236}">
                <a16:creationId xmlns:a16="http://schemas.microsoft.com/office/drawing/2014/main" id="{D4F653D9-1486-B3AE-9E43-E1B453BE6E3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196513" y="1158876"/>
            <a:ext cx="3208581" cy="2900681"/>
          </a:xfrm>
          <a:prstGeom prst="ellipse">
            <a:avLst/>
          </a:prstGeom>
          <a:ln>
            <a:solidFill>
              <a:schemeClr val="accent4">
                <a:lumMod val="75000"/>
              </a:schemeClr>
            </a:solidFill>
          </a:ln>
        </p:spPr>
      </p:pic>
      <p:pic>
        <p:nvPicPr>
          <p:cNvPr id="23" name="Immagine 22">
            <a:extLst>
              <a:ext uri="{FF2B5EF4-FFF2-40B4-BE49-F238E27FC236}">
                <a16:creationId xmlns:a16="http://schemas.microsoft.com/office/drawing/2014/main" id="{9D48F1DC-64F1-380B-6812-C8C6DBF3A594}"/>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9720358" y="1252097"/>
            <a:ext cx="3173937" cy="2848418"/>
          </a:xfrm>
          <a:prstGeom prst="ellipse">
            <a:avLst/>
          </a:prstGeom>
          <a:ln>
            <a:solidFill>
              <a:schemeClr val="accent4">
                <a:lumMod val="75000"/>
              </a:schemeClr>
            </a:solidFill>
          </a:ln>
        </p:spPr>
      </p:pic>
      <p:grpSp>
        <p:nvGrpSpPr>
          <p:cNvPr id="24" name="Gruppo 23">
            <a:extLst>
              <a:ext uri="{FF2B5EF4-FFF2-40B4-BE49-F238E27FC236}">
                <a16:creationId xmlns:a16="http://schemas.microsoft.com/office/drawing/2014/main" id="{05AED3F1-159D-AD3F-7CE5-A91A6CEE52E2}"/>
              </a:ext>
            </a:extLst>
          </p:cNvPr>
          <p:cNvGrpSpPr/>
          <p:nvPr/>
        </p:nvGrpSpPr>
        <p:grpSpPr>
          <a:xfrm>
            <a:off x="7590989" y="4152426"/>
            <a:ext cx="3716338" cy="338554"/>
            <a:chOff x="4611991" y="3859672"/>
            <a:chExt cx="3716338" cy="338554"/>
          </a:xfrm>
        </p:grpSpPr>
        <p:sp>
          <p:nvSpPr>
            <p:cNvPr id="25" name="Rectangle 13">
              <a:extLst>
                <a:ext uri="{FF2B5EF4-FFF2-40B4-BE49-F238E27FC236}">
                  <a16:creationId xmlns:a16="http://schemas.microsoft.com/office/drawing/2014/main" id="{896C1F80-080A-90B4-0607-A869EFA3125E}"/>
                </a:ext>
              </a:extLst>
            </p:cNvPr>
            <p:cNvSpPr>
              <a:spLocks noChangeArrowheads="1"/>
            </p:cNvSpPr>
            <p:nvPr/>
          </p:nvSpPr>
          <p:spPr bwMode="auto">
            <a:xfrm>
              <a:off x="4611991" y="3862388"/>
              <a:ext cx="3716338" cy="287338"/>
            </a:xfrm>
            <a:prstGeom prst="rect">
              <a:avLst/>
            </a:prstGeom>
            <a:solidFill>
              <a:srgbClr val="C8A6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sz="1400">
                <a:latin typeface="Titillium Web" panose="00000500000000000000" pitchFamily="2" charset="0"/>
              </a:endParaRPr>
            </a:p>
          </p:txBody>
        </p:sp>
        <p:sp>
          <p:nvSpPr>
            <p:cNvPr id="26" name="CasellaDiTesto 25">
              <a:extLst>
                <a:ext uri="{FF2B5EF4-FFF2-40B4-BE49-F238E27FC236}">
                  <a16:creationId xmlns:a16="http://schemas.microsoft.com/office/drawing/2014/main" id="{40E3CBCF-8F32-ABDB-942A-94D5E059E9B3}"/>
                </a:ext>
              </a:extLst>
            </p:cNvPr>
            <p:cNvSpPr txBox="1"/>
            <p:nvPr/>
          </p:nvSpPr>
          <p:spPr>
            <a:xfrm>
              <a:off x="4641594" y="3859672"/>
              <a:ext cx="3620694" cy="338554"/>
            </a:xfrm>
            <a:prstGeom prst="rect">
              <a:avLst/>
            </a:prstGeom>
            <a:noFill/>
          </p:spPr>
          <p:txBody>
            <a:bodyPr wrap="square">
              <a:spAutoFit/>
            </a:bodyPr>
            <a:lstStyle/>
            <a:p>
              <a:pPr algn="ctr"/>
              <a:r>
                <a:rPr lang="it-IT" sz="1600" b="1">
                  <a:latin typeface="Titillium Web" panose="00000500000000000000" pitchFamily="2" charset="0"/>
                </a:rPr>
                <a:t>Stazione metropolitana Sesto Rondò</a:t>
              </a:r>
            </a:p>
          </p:txBody>
        </p:sp>
      </p:grpSp>
      <p:sp>
        <p:nvSpPr>
          <p:cNvPr id="12" name="Rettangolo 11">
            <a:extLst>
              <a:ext uri="{FF2B5EF4-FFF2-40B4-BE49-F238E27FC236}">
                <a16:creationId xmlns:a16="http://schemas.microsoft.com/office/drawing/2014/main" id="{F0847F50-4F3C-CF01-B64F-634F4F8E4D0A}"/>
              </a:ext>
            </a:extLst>
          </p:cNvPr>
          <p:cNvSpPr/>
          <p:nvPr/>
        </p:nvSpPr>
        <p:spPr>
          <a:xfrm>
            <a:off x="2858648" y="5472383"/>
            <a:ext cx="2700000" cy="1363824"/>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13" name="TextBox 43">
            <a:extLst>
              <a:ext uri="{FF2B5EF4-FFF2-40B4-BE49-F238E27FC236}">
                <a16:creationId xmlns:a16="http://schemas.microsoft.com/office/drawing/2014/main" id="{CEA08C74-9EA0-9CEA-A015-9E02C1F795E5}"/>
              </a:ext>
            </a:extLst>
          </p:cNvPr>
          <p:cNvSpPr txBox="1"/>
          <p:nvPr/>
        </p:nvSpPr>
        <p:spPr>
          <a:xfrm>
            <a:off x="2939163" y="5846734"/>
            <a:ext cx="2431493" cy="749547"/>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DESCRIZIONE DELL’INTERVENTO</a:t>
            </a:r>
          </a:p>
        </p:txBody>
      </p:sp>
      <p:sp>
        <p:nvSpPr>
          <p:cNvPr id="14" name="Rettangolo 13">
            <a:extLst>
              <a:ext uri="{FF2B5EF4-FFF2-40B4-BE49-F238E27FC236}">
                <a16:creationId xmlns:a16="http://schemas.microsoft.com/office/drawing/2014/main" id="{A42ADD0C-E430-81DF-8959-19C248EEAF33}"/>
              </a:ext>
            </a:extLst>
          </p:cNvPr>
          <p:cNvSpPr/>
          <p:nvPr/>
        </p:nvSpPr>
        <p:spPr>
          <a:xfrm>
            <a:off x="2849299" y="6955931"/>
            <a:ext cx="2700000" cy="612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15" name="TextBox 43">
            <a:extLst>
              <a:ext uri="{FF2B5EF4-FFF2-40B4-BE49-F238E27FC236}">
                <a16:creationId xmlns:a16="http://schemas.microsoft.com/office/drawing/2014/main" id="{9C7A4073-A8A3-1158-CEA4-B6C62577C32C}"/>
              </a:ext>
            </a:extLst>
          </p:cNvPr>
          <p:cNvSpPr txBox="1"/>
          <p:nvPr/>
        </p:nvSpPr>
        <p:spPr>
          <a:xfrm>
            <a:off x="3046053" y="7148612"/>
            <a:ext cx="2431493"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VALORI ECONOMICI</a:t>
            </a:r>
          </a:p>
        </p:txBody>
      </p:sp>
      <p:sp>
        <p:nvSpPr>
          <p:cNvPr id="16" name="Rettangolo 46">
            <a:extLst>
              <a:ext uri="{FF2B5EF4-FFF2-40B4-BE49-F238E27FC236}">
                <a16:creationId xmlns:a16="http://schemas.microsoft.com/office/drawing/2014/main" id="{8E8C7CD7-B3F6-0C25-4846-D66197D3043B}"/>
              </a:ext>
            </a:extLst>
          </p:cNvPr>
          <p:cNvSpPr/>
          <p:nvPr/>
        </p:nvSpPr>
        <p:spPr>
          <a:xfrm>
            <a:off x="5671163" y="6953132"/>
            <a:ext cx="9343549"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just" defTabSz="640080">
              <a:buFont typeface="Wingdings" panose="05000000000000000000" pitchFamily="2" charset="2"/>
              <a:buChar char="q"/>
              <a:defRPr/>
            </a:pPr>
            <a:r>
              <a:rPr lang="it-IT" sz="2000" b="1">
                <a:solidFill>
                  <a:schemeClr val="tx1"/>
                </a:solidFill>
                <a:latin typeface="Titillium Web" panose="00000500000000000000" pitchFamily="2" charset="0"/>
              </a:rPr>
              <a:t>Valore finanziato: </a:t>
            </a:r>
            <a:r>
              <a:rPr lang="en-US" sz="2000">
                <a:solidFill>
                  <a:srgbClr val="000000"/>
                </a:solidFill>
                <a:latin typeface="Titillium Web" panose="00000500000000000000" pitchFamily="2" charset="0"/>
              </a:rPr>
              <a:t>1.371.427,60 €</a:t>
            </a:r>
            <a:r>
              <a:rPr lang="en-US" sz="2000">
                <a:latin typeface="Titillium Web" panose="00000500000000000000" pitchFamily="2" charset="0"/>
              </a:rPr>
              <a:t> </a:t>
            </a:r>
            <a:endParaRPr lang="it-IT" sz="2000">
              <a:solidFill>
                <a:schemeClr val="tx1"/>
              </a:solidFill>
              <a:latin typeface="Titillium Web" panose="00000500000000000000" pitchFamily="2" charset="0"/>
            </a:endParaRPr>
          </a:p>
        </p:txBody>
      </p:sp>
      <p:sp>
        <p:nvSpPr>
          <p:cNvPr id="17" name="Rettangolo 46">
            <a:extLst>
              <a:ext uri="{FF2B5EF4-FFF2-40B4-BE49-F238E27FC236}">
                <a16:creationId xmlns:a16="http://schemas.microsoft.com/office/drawing/2014/main" id="{C024D4E3-8351-4FB1-16B3-7158AF983D42}"/>
              </a:ext>
            </a:extLst>
          </p:cNvPr>
          <p:cNvSpPr/>
          <p:nvPr/>
        </p:nvSpPr>
        <p:spPr>
          <a:xfrm>
            <a:off x="5678172" y="5471368"/>
            <a:ext cx="9336539" cy="1344261"/>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a:solidFill>
                  <a:schemeClr val="tx1"/>
                </a:solidFill>
                <a:latin typeface="Titillium Web" panose="00000500000000000000" pitchFamily="2" charset="0"/>
              </a:rPr>
              <a:t>Riqualificazione di nodi di interscambio intermodali e miglioramento dell’accessibilità di stazioni della Metro linee 1 e 2, in collaborazione con ATM, RFI e Ferrovie Nord per agevolare l’interconnessione tra l’area periferica ed il resto della città incentivando l’uso di treni e metro anche da parte delle fasce più vulnerabili della popolazione.</a:t>
            </a:r>
            <a:endParaRPr lang="en-US" b="1">
              <a:solidFill>
                <a:schemeClr val="tx1"/>
              </a:solidFill>
              <a:highlight>
                <a:srgbClr val="FFFF00"/>
              </a:highlight>
              <a:latin typeface="Titillium Web" panose="00000500000000000000" pitchFamily="2" charset="0"/>
            </a:endParaRPr>
          </a:p>
        </p:txBody>
      </p:sp>
      <p:sp>
        <p:nvSpPr>
          <p:cNvPr id="18" name="Rettangolo 46">
            <a:extLst>
              <a:ext uri="{FF2B5EF4-FFF2-40B4-BE49-F238E27FC236}">
                <a16:creationId xmlns:a16="http://schemas.microsoft.com/office/drawing/2014/main" id="{A69FB144-B942-AFB0-617B-A3135A224485}"/>
              </a:ext>
            </a:extLst>
          </p:cNvPr>
          <p:cNvSpPr/>
          <p:nvPr/>
        </p:nvSpPr>
        <p:spPr>
          <a:xfrm>
            <a:off x="5678172" y="7756774"/>
            <a:ext cx="2689354" cy="648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2000" b="1">
                <a:solidFill>
                  <a:schemeClr val="tx1"/>
                </a:solidFill>
                <a:latin typeface="Titillium Web" panose="00000500000000000000" pitchFamily="2" charset="0"/>
              </a:rPr>
              <a:t>In esecuzione</a:t>
            </a:r>
            <a:endParaRPr lang="en-US" sz="2000" b="1">
              <a:solidFill>
                <a:schemeClr val="tx1"/>
              </a:solidFill>
              <a:latin typeface="Titillium Web" panose="00000500000000000000" pitchFamily="2" charset="0"/>
            </a:endParaRPr>
          </a:p>
        </p:txBody>
      </p:sp>
      <p:pic>
        <p:nvPicPr>
          <p:cNvPr id="28" name="Immagine 27" descr="Immagine che contiene schermata, Elementi grafici, clipart, design&#10;&#10;Descrizione generata automaticamente">
            <a:extLst>
              <a:ext uri="{FF2B5EF4-FFF2-40B4-BE49-F238E27FC236}">
                <a16:creationId xmlns:a16="http://schemas.microsoft.com/office/drawing/2014/main" id="{50AA6ED6-99C8-B8EB-E971-87E721C9D7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6526" y="5911464"/>
            <a:ext cx="533900" cy="533900"/>
          </a:xfrm>
          <a:prstGeom prst="rect">
            <a:avLst/>
          </a:prstGeom>
        </p:spPr>
      </p:pic>
      <p:pic>
        <p:nvPicPr>
          <p:cNvPr id="43" name="Immagine 42" descr="Immagine che contiene schermata, Elementi grafici, cartone animato, design&#10;&#10;Descrizione generata automaticamente">
            <a:extLst>
              <a:ext uri="{FF2B5EF4-FFF2-40B4-BE49-F238E27FC236}">
                <a16:creationId xmlns:a16="http://schemas.microsoft.com/office/drawing/2014/main" id="{BB43A3FA-51D3-34B3-B501-B5CD89856E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6526" y="6963325"/>
            <a:ext cx="533759" cy="533759"/>
          </a:xfrm>
          <a:prstGeom prst="rect">
            <a:avLst/>
          </a:prstGeom>
        </p:spPr>
      </p:pic>
      <p:sp>
        <p:nvSpPr>
          <p:cNvPr id="44" name="Rettangolo 43">
            <a:extLst>
              <a:ext uri="{FF2B5EF4-FFF2-40B4-BE49-F238E27FC236}">
                <a16:creationId xmlns:a16="http://schemas.microsoft.com/office/drawing/2014/main" id="{66A05B39-8AE3-6D80-7F82-84FF7A8C7149}"/>
              </a:ext>
            </a:extLst>
          </p:cNvPr>
          <p:cNvSpPr/>
          <p:nvPr/>
        </p:nvSpPr>
        <p:spPr>
          <a:xfrm>
            <a:off x="9375618" y="7738035"/>
            <a:ext cx="2700000" cy="648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49" name="TextBox 43">
            <a:extLst>
              <a:ext uri="{FF2B5EF4-FFF2-40B4-BE49-F238E27FC236}">
                <a16:creationId xmlns:a16="http://schemas.microsoft.com/office/drawing/2014/main" id="{5B795BD0-9DD7-6272-C92D-58F6769788A4}"/>
              </a:ext>
            </a:extLst>
          </p:cNvPr>
          <p:cNvSpPr txBox="1"/>
          <p:nvPr/>
        </p:nvSpPr>
        <p:spPr>
          <a:xfrm>
            <a:off x="9510767" y="7909951"/>
            <a:ext cx="2382884"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CANTIERE</a:t>
            </a:r>
          </a:p>
        </p:txBody>
      </p:sp>
      <p:sp>
        <p:nvSpPr>
          <p:cNvPr id="50" name="Rettangolo 46">
            <a:extLst>
              <a:ext uri="{FF2B5EF4-FFF2-40B4-BE49-F238E27FC236}">
                <a16:creationId xmlns:a16="http://schemas.microsoft.com/office/drawing/2014/main" id="{402E9B01-BB58-618E-A2DA-B8E892EA0F76}"/>
              </a:ext>
            </a:extLst>
          </p:cNvPr>
          <p:cNvSpPr/>
          <p:nvPr/>
        </p:nvSpPr>
        <p:spPr>
          <a:xfrm>
            <a:off x="12191230" y="7748631"/>
            <a:ext cx="2823481" cy="634748"/>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2000" b="1">
                <a:solidFill>
                  <a:schemeClr val="tx1"/>
                </a:solidFill>
                <a:latin typeface="Titillium Web" panose="00000500000000000000" pitchFamily="2" charset="0"/>
              </a:rPr>
              <a:t>Da avviare</a:t>
            </a:r>
            <a:endParaRPr lang="en-US" sz="2000" b="1">
              <a:solidFill>
                <a:schemeClr val="tx1"/>
              </a:solidFill>
              <a:latin typeface="Titillium Web" panose="00000500000000000000" pitchFamily="2" charset="0"/>
            </a:endParaRPr>
          </a:p>
        </p:txBody>
      </p:sp>
      <p:pic>
        <p:nvPicPr>
          <p:cNvPr id="52" name="Immagine 51" descr="Immagine che contiene cono, Carattere, design&#10;&#10;Descrizione generata automaticamente">
            <a:extLst>
              <a:ext uri="{FF2B5EF4-FFF2-40B4-BE49-F238E27FC236}">
                <a16:creationId xmlns:a16="http://schemas.microsoft.com/office/drawing/2014/main" id="{F5F29A56-64C6-F32D-86DC-3CDD51140A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0245" y="7843745"/>
            <a:ext cx="436492" cy="436492"/>
          </a:xfrm>
          <a:prstGeom prst="rect">
            <a:avLst/>
          </a:prstGeom>
        </p:spPr>
      </p:pic>
      <p:sp>
        <p:nvSpPr>
          <p:cNvPr id="55" name="Rettangolo 54">
            <a:extLst>
              <a:ext uri="{FF2B5EF4-FFF2-40B4-BE49-F238E27FC236}">
                <a16:creationId xmlns:a16="http://schemas.microsoft.com/office/drawing/2014/main" id="{183A3BC7-2E12-D7AB-BE83-325225C9EEA3}"/>
              </a:ext>
            </a:extLst>
          </p:cNvPr>
          <p:cNvSpPr/>
          <p:nvPr/>
        </p:nvSpPr>
        <p:spPr>
          <a:xfrm>
            <a:off x="2852006" y="7759718"/>
            <a:ext cx="2700000" cy="648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pic>
        <p:nvPicPr>
          <p:cNvPr id="56" name="Immagine 55" descr="Immagine che contiene schermata, Elementi grafici, grafica, Carattere&#10;&#10;Descrizione generata automaticamente">
            <a:extLst>
              <a:ext uri="{FF2B5EF4-FFF2-40B4-BE49-F238E27FC236}">
                <a16:creationId xmlns:a16="http://schemas.microsoft.com/office/drawing/2014/main" id="{2B491BD3-F2D2-EE48-04F8-24952CC64D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28762" y="7880078"/>
            <a:ext cx="419280" cy="419280"/>
          </a:xfrm>
          <a:prstGeom prst="rect">
            <a:avLst/>
          </a:prstGeom>
        </p:spPr>
      </p:pic>
      <p:sp>
        <p:nvSpPr>
          <p:cNvPr id="57" name="TextBox 43">
            <a:extLst>
              <a:ext uri="{FF2B5EF4-FFF2-40B4-BE49-F238E27FC236}">
                <a16:creationId xmlns:a16="http://schemas.microsoft.com/office/drawing/2014/main" id="{53932444-8028-A29E-BB91-A24F050045D4}"/>
              </a:ext>
            </a:extLst>
          </p:cNvPr>
          <p:cNvSpPr txBox="1"/>
          <p:nvPr/>
        </p:nvSpPr>
        <p:spPr>
          <a:xfrm>
            <a:off x="3046053" y="7954466"/>
            <a:ext cx="2382884"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STATUS INTERVENTO</a:t>
            </a:r>
          </a:p>
        </p:txBody>
      </p:sp>
      <p:pic>
        <p:nvPicPr>
          <p:cNvPr id="29" name="Google Shape;120;p1">
            <a:extLst>
              <a:ext uri="{FF2B5EF4-FFF2-40B4-BE49-F238E27FC236}">
                <a16:creationId xmlns:a16="http://schemas.microsoft.com/office/drawing/2014/main" id="{B9D526D1-0C77-6B2D-16F7-3253D406F5C5}"/>
              </a:ext>
            </a:extLst>
          </p:cNvPr>
          <p:cNvPicPr preferRelativeResize="0"/>
          <p:nvPr/>
        </p:nvPicPr>
        <p:blipFill rotWithShape="1">
          <a:blip r:embed="rId9">
            <a:alphaModFix/>
          </a:blip>
          <a:srcRect/>
          <a:stretch/>
        </p:blipFill>
        <p:spPr>
          <a:xfrm>
            <a:off x="15207453" y="271263"/>
            <a:ext cx="1563257" cy="990801"/>
          </a:xfrm>
          <a:prstGeom prst="rect">
            <a:avLst/>
          </a:prstGeom>
          <a:noFill/>
          <a:ln>
            <a:noFill/>
          </a:ln>
        </p:spPr>
      </p:pic>
      <p:sp>
        <p:nvSpPr>
          <p:cNvPr id="30" name="Segnaposto numero diapositiva 2">
            <a:extLst>
              <a:ext uri="{FF2B5EF4-FFF2-40B4-BE49-F238E27FC236}">
                <a16:creationId xmlns:a16="http://schemas.microsoft.com/office/drawing/2014/main" id="{91C42078-5505-F8BE-9376-DDD046469975}"/>
              </a:ext>
            </a:extLst>
          </p:cNvPr>
          <p:cNvSpPr txBox="1">
            <a:spLocks/>
          </p:cNvSpPr>
          <p:nvPr/>
        </p:nvSpPr>
        <p:spPr>
          <a:xfrm>
            <a:off x="12758816" y="9034673"/>
            <a:ext cx="3840480" cy="511175"/>
          </a:xfrm>
          <a:prstGeom prst="rect">
            <a:avLst/>
          </a:prstGeom>
        </p:spPr>
        <p:txBody>
          <a:bodyPr vert="horz" lIns="91440" tIns="45720" rIns="91440" bIns="45720" rtlCol="0" anchor="ctr"/>
          <a:lstStyle>
            <a:defPPr>
              <a:defRPr lang="en-US"/>
            </a:defPPr>
            <a:lvl1pPr marL="0" algn="r" defTabSz="457200" rtl="0" eaLnBrk="1" latinLnBrk="0" hangingPunct="1">
              <a:defRPr sz="1155" kern="1200">
                <a:solidFill>
                  <a:schemeClr val="tx1">
                    <a:tint val="75000"/>
                  </a:schemeClr>
                </a:solidFill>
                <a:latin typeface="Titillium Web"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E64E33-F4D1-9045-8634-9E2D4E4CE3B0}" type="slidenum">
              <a:rPr lang="it-IT" sz="1800" b="1" smtClean="0">
                <a:solidFill>
                  <a:schemeClr val="tx1"/>
                </a:solidFill>
                <a:latin typeface="Titillium Web" panose="00000500000000000000" pitchFamily="2" charset="0"/>
              </a:rPr>
              <a:pPr/>
              <a:t>17</a:t>
            </a:fld>
            <a:endParaRPr lang="it-IT" sz="1800" b="1">
              <a:solidFill>
                <a:schemeClr val="tx1"/>
              </a:solidFill>
              <a:latin typeface="Titillium Web" panose="00000500000000000000" pitchFamily="2" charset="0"/>
            </a:endParaRPr>
          </a:p>
        </p:txBody>
      </p:sp>
    </p:spTree>
    <p:extLst>
      <p:ext uri="{BB962C8B-B14F-4D97-AF65-F5344CB8AC3E}">
        <p14:creationId xmlns:p14="http://schemas.microsoft.com/office/powerpoint/2010/main" val="1617791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CasellaDiTesto 58">
            <a:extLst>
              <a:ext uri="{FF2B5EF4-FFF2-40B4-BE49-F238E27FC236}">
                <a16:creationId xmlns:a16="http://schemas.microsoft.com/office/drawing/2014/main" id="{F4A41157-EAF4-A87B-9547-6FD42AE95236}"/>
              </a:ext>
            </a:extLst>
          </p:cNvPr>
          <p:cNvSpPr txBox="1"/>
          <p:nvPr/>
        </p:nvSpPr>
        <p:spPr>
          <a:xfrm>
            <a:off x="1925257" y="1012719"/>
            <a:ext cx="13149146" cy="3610800"/>
          </a:xfrm>
          <a:prstGeom prst="rect">
            <a:avLst/>
          </a:prstGeom>
          <a:solidFill>
            <a:schemeClr val="bg1">
              <a:lumMod val="95000"/>
            </a:schemeClr>
          </a:solidFill>
        </p:spPr>
        <p:txBody>
          <a:bodyPr wrap="square" rtlCol="0">
            <a:spAutoFit/>
          </a:bodyPr>
          <a:lstStyle/>
          <a:p>
            <a:endParaRPr lang="en-US">
              <a:latin typeface="Titillium Web" panose="00000500000000000000" pitchFamily="2" charset="0"/>
            </a:endParaRPr>
          </a:p>
        </p:txBody>
      </p:sp>
      <p:sp>
        <p:nvSpPr>
          <p:cNvPr id="123" name="CasellaDiTesto 122">
            <a:extLst>
              <a:ext uri="{FF2B5EF4-FFF2-40B4-BE49-F238E27FC236}">
                <a16:creationId xmlns:a16="http://schemas.microsoft.com/office/drawing/2014/main" id="{4C158CBD-1129-45F0-A853-FE455C36A345}"/>
              </a:ext>
            </a:extLst>
          </p:cNvPr>
          <p:cNvSpPr txBox="1"/>
          <p:nvPr/>
        </p:nvSpPr>
        <p:spPr>
          <a:xfrm>
            <a:off x="1577712" y="4768169"/>
            <a:ext cx="13496691" cy="707886"/>
          </a:xfrm>
          <a:prstGeom prst="rect">
            <a:avLst/>
          </a:prstGeom>
          <a:solidFill>
            <a:schemeClr val="bg1"/>
          </a:solidFill>
          <a:ln w="38100">
            <a:noFill/>
          </a:ln>
        </p:spPr>
        <p:txBody>
          <a:bodyPr wrap="square">
            <a:spAutoFit/>
          </a:bodyPr>
          <a:lstStyle/>
          <a:p>
            <a:pPr algn="ctr"/>
            <a:r>
              <a:rPr lang="it-IT" sz="2000" b="1">
                <a:latin typeface="Titillium Web" panose="00000500000000000000" pitchFamily="2" charset="0"/>
              </a:rPr>
              <a:t>M5 INCLUSIONE E COESIONE - C2 INFRASTRUTTURE SOCIALI, FAMIGLIE, COMUNITA’ E ETERZO SETTORE - INV.2.2 PIANI URBANI INTEGRATI</a:t>
            </a:r>
          </a:p>
        </p:txBody>
      </p:sp>
      <p:sp>
        <p:nvSpPr>
          <p:cNvPr id="58" name="Freeform 91">
            <a:extLst>
              <a:ext uri="{FF2B5EF4-FFF2-40B4-BE49-F238E27FC236}">
                <a16:creationId xmlns:a16="http://schemas.microsoft.com/office/drawing/2014/main" id="{6EAC942B-ABEF-A61C-B592-80FFEEE46115}"/>
              </a:ext>
            </a:extLst>
          </p:cNvPr>
          <p:cNvSpPr>
            <a:spLocks/>
          </p:cNvSpPr>
          <p:nvPr/>
        </p:nvSpPr>
        <p:spPr bwMode="auto">
          <a:xfrm>
            <a:off x="1174487" y="-17524"/>
            <a:ext cx="13274572" cy="429955"/>
          </a:xfrm>
          <a:custGeom>
            <a:avLst/>
            <a:gdLst>
              <a:gd name="T0" fmla="*/ 6312 w 6312"/>
              <a:gd name="T1" fmla="*/ 298 h 298"/>
              <a:gd name="T2" fmla="*/ 6312 w 6312"/>
              <a:gd name="T3" fmla="*/ 296 h 298"/>
              <a:gd name="T4" fmla="*/ 0 w 6312"/>
              <a:gd name="T5" fmla="*/ 296 h 298"/>
              <a:gd name="T6" fmla="*/ 0 w 6312"/>
              <a:gd name="T7" fmla="*/ 2 h 298"/>
              <a:gd name="T8" fmla="*/ 6310 w 6312"/>
              <a:gd name="T9" fmla="*/ 2 h 298"/>
              <a:gd name="T10" fmla="*/ 6310 w 6312"/>
              <a:gd name="T11" fmla="*/ 298 h 298"/>
              <a:gd name="T12" fmla="*/ 6312 w 6312"/>
              <a:gd name="T13" fmla="*/ 298 h 298"/>
              <a:gd name="T14" fmla="*/ 6312 w 6312"/>
              <a:gd name="T15" fmla="*/ 296 h 298"/>
              <a:gd name="T16" fmla="*/ 6312 w 6312"/>
              <a:gd name="T17" fmla="*/ 298 h 298"/>
              <a:gd name="T18" fmla="*/ 6312 w 6312"/>
              <a:gd name="T19" fmla="*/ 298 h 298"/>
              <a:gd name="T20" fmla="*/ 6312 w 6312"/>
              <a:gd name="T21" fmla="*/ 0 h 298"/>
              <a:gd name="T22" fmla="*/ 0 w 6312"/>
              <a:gd name="T23" fmla="*/ 0 h 298"/>
              <a:gd name="T24" fmla="*/ 0 w 6312"/>
              <a:gd name="T25" fmla="*/ 298 h 298"/>
              <a:gd name="T26" fmla="*/ 6312 w 6312"/>
              <a:gd name="T27" fmla="*/ 298 h 298"/>
              <a:gd name="T28" fmla="*/ 6312 w 6312"/>
              <a:gd name="T29" fmla="*/ 298 h 298"/>
              <a:gd name="T30" fmla="*/ 6312 w 6312"/>
              <a:gd name="T31"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12" h="298">
                <a:moveTo>
                  <a:pt x="6312" y="298"/>
                </a:moveTo>
                <a:lnTo>
                  <a:pt x="6312" y="296"/>
                </a:lnTo>
                <a:lnTo>
                  <a:pt x="0" y="296"/>
                </a:lnTo>
                <a:lnTo>
                  <a:pt x="0" y="2"/>
                </a:lnTo>
                <a:lnTo>
                  <a:pt x="6310" y="2"/>
                </a:lnTo>
                <a:lnTo>
                  <a:pt x="6310" y="298"/>
                </a:lnTo>
                <a:lnTo>
                  <a:pt x="6312" y="298"/>
                </a:lnTo>
                <a:lnTo>
                  <a:pt x="6312" y="296"/>
                </a:lnTo>
                <a:lnTo>
                  <a:pt x="6312" y="298"/>
                </a:lnTo>
                <a:lnTo>
                  <a:pt x="6312" y="298"/>
                </a:lnTo>
                <a:lnTo>
                  <a:pt x="6312" y="0"/>
                </a:lnTo>
                <a:lnTo>
                  <a:pt x="0" y="0"/>
                </a:lnTo>
                <a:lnTo>
                  <a:pt x="0" y="298"/>
                </a:lnTo>
                <a:lnTo>
                  <a:pt x="6312" y="298"/>
                </a:lnTo>
                <a:lnTo>
                  <a:pt x="6312" y="298"/>
                </a:lnTo>
                <a:lnTo>
                  <a:pt x="6312" y="298"/>
                </a:lnTo>
                <a:close/>
              </a:path>
            </a:pathLst>
          </a:custGeom>
          <a:noFill/>
          <a:ln>
            <a:noFill/>
          </a:ln>
        </p:spPr>
        <p:style>
          <a:lnRef idx="0">
            <a:scrgbClr r="0" g="0" b="0"/>
          </a:lnRef>
          <a:fillRef idx="0">
            <a:scrgbClr r="0" g="0" b="0"/>
          </a:fillRef>
          <a:effectRef idx="0">
            <a:scrgbClr r="0" g="0" b="0"/>
          </a:effectRef>
          <a:fontRef idx="minor">
            <a:schemeClr val="accent2"/>
          </a:fontRef>
        </p:style>
        <p:txBody>
          <a:bodyPr vert="horz" wrap="square" lIns="91440" tIns="45720" rIns="91440" bIns="45720" numCol="1" anchor="t" anchorCtr="0" compatLnSpc="1">
            <a:prstTxWarp prst="textNoShape">
              <a:avLst/>
            </a:prstTxWarp>
          </a:bodyPr>
          <a:lstStyle/>
          <a:p>
            <a:r>
              <a:rPr lang="it-IT" sz="3200" b="1">
                <a:solidFill>
                  <a:schemeClr val="tx1"/>
                </a:solidFill>
                <a:latin typeface="Titillium Web" panose="00000500000000000000" pitchFamily="2" charset="0"/>
              </a:rPr>
              <a:t>Superamento delle barriere architettoniche Linee Metropolitane di Milano M1 e M2 - nuovi ascensori - Lotto 1 (12/14) </a:t>
            </a:r>
          </a:p>
        </p:txBody>
      </p:sp>
      <p:grpSp>
        <p:nvGrpSpPr>
          <p:cNvPr id="8" name="Gruppo 7">
            <a:extLst>
              <a:ext uri="{FF2B5EF4-FFF2-40B4-BE49-F238E27FC236}">
                <a16:creationId xmlns:a16="http://schemas.microsoft.com/office/drawing/2014/main" id="{06AE67A5-CC48-FC54-8354-24D68C3F293D}"/>
              </a:ext>
            </a:extLst>
          </p:cNvPr>
          <p:cNvGrpSpPr/>
          <p:nvPr/>
        </p:nvGrpSpPr>
        <p:grpSpPr>
          <a:xfrm>
            <a:off x="3405571" y="1365495"/>
            <a:ext cx="2772001" cy="2835031"/>
            <a:chOff x="30468" y="3253703"/>
            <a:chExt cx="2772001" cy="2835031"/>
          </a:xfrm>
        </p:grpSpPr>
        <p:pic>
          <p:nvPicPr>
            <p:cNvPr id="9" name="Immagine 8">
              <a:extLst>
                <a:ext uri="{FF2B5EF4-FFF2-40B4-BE49-F238E27FC236}">
                  <a16:creationId xmlns:a16="http://schemas.microsoft.com/office/drawing/2014/main" id="{3D1D26B0-4A68-B62A-023B-EB28FA694CEF}"/>
                </a:ext>
              </a:extLst>
            </p:cNvPr>
            <p:cNvPicPr>
              <a:picLocks noChangeAspect="1"/>
            </p:cNvPicPr>
            <p:nvPr/>
          </p:nvPicPr>
          <p:blipFill rotWithShape="1">
            <a:blip r:embed="rId2">
              <a:extLst>
                <a:ext uri="{28A0092B-C50C-407E-A947-70E740481C1C}">
                  <a14:useLocalDpi xmlns:a14="http://schemas.microsoft.com/office/drawing/2010/main" val="0"/>
                </a:ext>
              </a:extLst>
            </a:blip>
            <a:srcRect t="9685" b="11158"/>
            <a:stretch/>
          </p:blipFill>
          <p:spPr>
            <a:xfrm>
              <a:off x="30468" y="3253703"/>
              <a:ext cx="2772001" cy="2835031"/>
            </a:xfrm>
            <a:prstGeom prst="rect">
              <a:avLst/>
            </a:prstGeom>
          </p:spPr>
        </p:pic>
        <p:sp>
          <p:nvSpPr>
            <p:cNvPr id="10" name="Ovale 9">
              <a:extLst>
                <a:ext uri="{FF2B5EF4-FFF2-40B4-BE49-F238E27FC236}">
                  <a16:creationId xmlns:a16="http://schemas.microsoft.com/office/drawing/2014/main" id="{FA4670ED-1A02-6946-C3E4-0D7564F3DDEB}"/>
                </a:ext>
              </a:extLst>
            </p:cNvPr>
            <p:cNvSpPr/>
            <p:nvPr/>
          </p:nvSpPr>
          <p:spPr>
            <a:xfrm>
              <a:off x="734253" y="3976384"/>
              <a:ext cx="170043" cy="161254"/>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Titillium Web" panose="00000500000000000000" pitchFamily="2" charset="0"/>
              </a:endParaRPr>
            </a:p>
          </p:txBody>
        </p:sp>
      </p:grpSp>
      <p:sp>
        <p:nvSpPr>
          <p:cNvPr id="11" name="Rectangle 14">
            <a:extLst>
              <a:ext uri="{FF2B5EF4-FFF2-40B4-BE49-F238E27FC236}">
                <a16:creationId xmlns:a16="http://schemas.microsoft.com/office/drawing/2014/main" id="{B4301537-09DB-CFAF-2D85-A521164580FC}"/>
              </a:ext>
            </a:extLst>
          </p:cNvPr>
          <p:cNvSpPr>
            <a:spLocks noChangeArrowheads="1"/>
          </p:cNvSpPr>
          <p:nvPr/>
        </p:nvSpPr>
        <p:spPr bwMode="auto">
          <a:xfrm>
            <a:off x="7894983" y="3598863"/>
            <a:ext cx="371633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13" name="Freeform 22">
            <a:extLst>
              <a:ext uri="{FF2B5EF4-FFF2-40B4-BE49-F238E27FC236}">
                <a16:creationId xmlns:a16="http://schemas.microsoft.com/office/drawing/2014/main" id="{5A93190D-D1F5-374C-68F0-B6D6A2D6DE89}"/>
              </a:ext>
            </a:extLst>
          </p:cNvPr>
          <p:cNvSpPr>
            <a:spLocks noEditPoints="1"/>
          </p:cNvSpPr>
          <p:nvPr/>
        </p:nvSpPr>
        <p:spPr bwMode="auto">
          <a:xfrm>
            <a:off x="7848946" y="1135064"/>
            <a:ext cx="3887788" cy="28575"/>
          </a:xfrm>
          <a:custGeom>
            <a:avLst/>
            <a:gdLst>
              <a:gd name="T0" fmla="*/ 2449 w 2449"/>
              <a:gd name="T1" fmla="*/ 12 h 18"/>
              <a:gd name="T2" fmla="*/ 2370 w 2449"/>
              <a:gd name="T3" fmla="*/ 18 h 18"/>
              <a:gd name="T4" fmla="*/ 2370 w 2449"/>
              <a:gd name="T5" fmla="*/ 12 h 18"/>
              <a:gd name="T6" fmla="*/ 2336 w 2449"/>
              <a:gd name="T7" fmla="*/ 18 h 18"/>
              <a:gd name="T8" fmla="*/ 2302 w 2449"/>
              <a:gd name="T9" fmla="*/ 18 h 18"/>
              <a:gd name="T10" fmla="*/ 2268 w 2449"/>
              <a:gd name="T11" fmla="*/ 10 h 18"/>
              <a:gd name="T12" fmla="*/ 2167 w 2449"/>
              <a:gd name="T13" fmla="*/ 17 h 18"/>
              <a:gd name="T14" fmla="*/ 2167 w 2449"/>
              <a:gd name="T15" fmla="*/ 10 h 18"/>
              <a:gd name="T16" fmla="*/ 2133 w 2449"/>
              <a:gd name="T17" fmla="*/ 17 h 18"/>
              <a:gd name="T18" fmla="*/ 2099 w 2449"/>
              <a:gd name="T19" fmla="*/ 17 h 18"/>
              <a:gd name="T20" fmla="*/ 2065 w 2449"/>
              <a:gd name="T21" fmla="*/ 10 h 18"/>
              <a:gd name="T22" fmla="*/ 1964 w 2449"/>
              <a:gd name="T23" fmla="*/ 15 h 18"/>
              <a:gd name="T24" fmla="*/ 1964 w 2449"/>
              <a:gd name="T25" fmla="*/ 8 h 18"/>
              <a:gd name="T26" fmla="*/ 1930 w 2449"/>
              <a:gd name="T27" fmla="*/ 15 h 18"/>
              <a:gd name="T28" fmla="*/ 1896 w 2449"/>
              <a:gd name="T29" fmla="*/ 15 h 18"/>
              <a:gd name="T30" fmla="*/ 1862 w 2449"/>
              <a:gd name="T31" fmla="*/ 8 h 18"/>
              <a:gd name="T32" fmla="*/ 1761 w 2449"/>
              <a:gd name="T33" fmla="*/ 15 h 18"/>
              <a:gd name="T34" fmla="*/ 1761 w 2449"/>
              <a:gd name="T35" fmla="*/ 8 h 18"/>
              <a:gd name="T36" fmla="*/ 1727 w 2449"/>
              <a:gd name="T37" fmla="*/ 15 h 18"/>
              <a:gd name="T38" fmla="*/ 1693 w 2449"/>
              <a:gd name="T39" fmla="*/ 15 h 18"/>
              <a:gd name="T40" fmla="*/ 1659 w 2449"/>
              <a:gd name="T41" fmla="*/ 8 h 18"/>
              <a:gd name="T42" fmla="*/ 1557 w 2449"/>
              <a:gd name="T43" fmla="*/ 13 h 18"/>
              <a:gd name="T44" fmla="*/ 1557 w 2449"/>
              <a:gd name="T45" fmla="*/ 6 h 18"/>
              <a:gd name="T46" fmla="*/ 1524 w 2449"/>
              <a:gd name="T47" fmla="*/ 13 h 18"/>
              <a:gd name="T48" fmla="*/ 1490 w 2449"/>
              <a:gd name="T49" fmla="*/ 13 h 18"/>
              <a:gd name="T50" fmla="*/ 1456 w 2449"/>
              <a:gd name="T51" fmla="*/ 6 h 18"/>
              <a:gd name="T52" fmla="*/ 1354 w 2449"/>
              <a:gd name="T53" fmla="*/ 13 h 18"/>
              <a:gd name="T54" fmla="*/ 1354 w 2449"/>
              <a:gd name="T55" fmla="*/ 6 h 18"/>
              <a:gd name="T56" fmla="*/ 1320 w 2449"/>
              <a:gd name="T57" fmla="*/ 13 h 18"/>
              <a:gd name="T58" fmla="*/ 1287 w 2449"/>
              <a:gd name="T59" fmla="*/ 12 h 18"/>
              <a:gd name="T60" fmla="*/ 1253 w 2449"/>
              <a:gd name="T61" fmla="*/ 5 h 18"/>
              <a:gd name="T62" fmla="*/ 1151 w 2449"/>
              <a:gd name="T63" fmla="*/ 12 h 18"/>
              <a:gd name="T64" fmla="*/ 1151 w 2449"/>
              <a:gd name="T65" fmla="*/ 5 h 18"/>
              <a:gd name="T66" fmla="*/ 1117 w 2449"/>
              <a:gd name="T67" fmla="*/ 12 h 18"/>
              <a:gd name="T68" fmla="*/ 1083 w 2449"/>
              <a:gd name="T69" fmla="*/ 12 h 18"/>
              <a:gd name="T70" fmla="*/ 1050 w 2449"/>
              <a:gd name="T71" fmla="*/ 5 h 18"/>
              <a:gd name="T72" fmla="*/ 948 w 2449"/>
              <a:gd name="T73" fmla="*/ 10 h 18"/>
              <a:gd name="T74" fmla="*/ 948 w 2449"/>
              <a:gd name="T75" fmla="*/ 3 h 18"/>
              <a:gd name="T76" fmla="*/ 914 w 2449"/>
              <a:gd name="T77" fmla="*/ 10 h 18"/>
              <a:gd name="T78" fmla="*/ 880 w 2449"/>
              <a:gd name="T79" fmla="*/ 10 h 18"/>
              <a:gd name="T80" fmla="*/ 846 w 2449"/>
              <a:gd name="T81" fmla="*/ 3 h 18"/>
              <a:gd name="T82" fmla="*/ 745 w 2449"/>
              <a:gd name="T83" fmla="*/ 10 h 18"/>
              <a:gd name="T84" fmla="*/ 745 w 2449"/>
              <a:gd name="T85" fmla="*/ 3 h 18"/>
              <a:gd name="T86" fmla="*/ 711 w 2449"/>
              <a:gd name="T87" fmla="*/ 10 h 18"/>
              <a:gd name="T88" fmla="*/ 677 w 2449"/>
              <a:gd name="T89" fmla="*/ 10 h 18"/>
              <a:gd name="T90" fmla="*/ 643 w 2449"/>
              <a:gd name="T91" fmla="*/ 3 h 18"/>
              <a:gd name="T92" fmla="*/ 542 w 2449"/>
              <a:gd name="T93" fmla="*/ 8 h 18"/>
              <a:gd name="T94" fmla="*/ 542 w 2449"/>
              <a:gd name="T95" fmla="*/ 1 h 18"/>
              <a:gd name="T96" fmla="*/ 508 w 2449"/>
              <a:gd name="T97" fmla="*/ 8 h 18"/>
              <a:gd name="T98" fmla="*/ 474 w 2449"/>
              <a:gd name="T99" fmla="*/ 8 h 18"/>
              <a:gd name="T100" fmla="*/ 440 w 2449"/>
              <a:gd name="T101" fmla="*/ 1 h 18"/>
              <a:gd name="T102" fmla="*/ 339 w 2449"/>
              <a:gd name="T103" fmla="*/ 8 h 18"/>
              <a:gd name="T104" fmla="*/ 339 w 2449"/>
              <a:gd name="T105" fmla="*/ 1 h 18"/>
              <a:gd name="T106" fmla="*/ 305 w 2449"/>
              <a:gd name="T107" fmla="*/ 8 h 18"/>
              <a:gd name="T108" fmla="*/ 271 w 2449"/>
              <a:gd name="T109" fmla="*/ 6 h 18"/>
              <a:gd name="T110" fmla="*/ 237 w 2449"/>
              <a:gd name="T111" fmla="*/ 0 h 18"/>
              <a:gd name="T112" fmla="*/ 136 w 2449"/>
              <a:gd name="T113" fmla="*/ 6 h 18"/>
              <a:gd name="T114" fmla="*/ 136 w 2449"/>
              <a:gd name="T115" fmla="*/ 0 h 18"/>
              <a:gd name="T116" fmla="*/ 102 w 2449"/>
              <a:gd name="T117" fmla="*/ 6 h 18"/>
              <a:gd name="T118" fmla="*/ 68 w 2449"/>
              <a:gd name="T119" fmla="*/ 6 h 18"/>
              <a:gd name="T120" fmla="*/ 34 w 2449"/>
              <a:gd name="T1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49" h="18">
                <a:moveTo>
                  <a:pt x="2438" y="18"/>
                </a:moveTo>
                <a:lnTo>
                  <a:pt x="2449" y="18"/>
                </a:lnTo>
                <a:lnTo>
                  <a:pt x="2449" y="12"/>
                </a:lnTo>
                <a:lnTo>
                  <a:pt x="2438" y="12"/>
                </a:lnTo>
                <a:lnTo>
                  <a:pt x="2438" y="18"/>
                </a:lnTo>
                <a:close/>
                <a:moveTo>
                  <a:pt x="2370" y="18"/>
                </a:moveTo>
                <a:lnTo>
                  <a:pt x="2404" y="18"/>
                </a:lnTo>
                <a:lnTo>
                  <a:pt x="2404" y="12"/>
                </a:lnTo>
                <a:lnTo>
                  <a:pt x="2370" y="12"/>
                </a:lnTo>
                <a:lnTo>
                  <a:pt x="2370" y="18"/>
                </a:lnTo>
                <a:close/>
                <a:moveTo>
                  <a:pt x="2302" y="18"/>
                </a:moveTo>
                <a:lnTo>
                  <a:pt x="2336" y="18"/>
                </a:lnTo>
                <a:lnTo>
                  <a:pt x="2336" y="12"/>
                </a:lnTo>
                <a:lnTo>
                  <a:pt x="2302" y="12"/>
                </a:lnTo>
                <a:lnTo>
                  <a:pt x="2302" y="18"/>
                </a:lnTo>
                <a:close/>
                <a:moveTo>
                  <a:pt x="2234" y="17"/>
                </a:moveTo>
                <a:lnTo>
                  <a:pt x="2268" y="17"/>
                </a:lnTo>
                <a:lnTo>
                  <a:pt x="2268" y="10"/>
                </a:lnTo>
                <a:lnTo>
                  <a:pt x="2234" y="10"/>
                </a:lnTo>
                <a:lnTo>
                  <a:pt x="2234" y="17"/>
                </a:lnTo>
                <a:close/>
                <a:moveTo>
                  <a:pt x="2167" y="17"/>
                </a:moveTo>
                <a:lnTo>
                  <a:pt x="2201" y="17"/>
                </a:lnTo>
                <a:lnTo>
                  <a:pt x="2201" y="10"/>
                </a:lnTo>
                <a:lnTo>
                  <a:pt x="2167" y="10"/>
                </a:lnTo>
                <a:lnTo>
                  <a:pt x="2167" y="17"/>
                </a:lnTo>
                <a:close/>
                <a:moveTo>
                  <a:pt x="2099" y="17"/>
                </a:moveTo>
                <a:lnTo>
                  <a:pt x="2133" y="17"/>
                </a:lnTo>
                <a:lnTo>
                  <a:pt x="2133" y="10"/>
                </a:lnTo>
                <a:lnTo>
                  <a:pt x="2099" y="10"/>
                </a:lnTo>
                <a:lnTo>
                  <a:pt x="2099" y="17"/>
                </a:lnTo>
                <a:close/>
                <a:moveTo>
                  <a:pt x="2031" y="17"/>
                </a:moveTo>
                <a:lnTo>
                  <a:pt x="2065" y="17"/>
                </a:lnTo>
                <a:lnTo>
                  <a:pt x="2065" y="10"/>
                </a:lnTo>
                <a:lnTo>
                  <a:pt x="2031" y="10"/>
                </a:lnTo>
                <a:lnTo>
                  <a:pt x="2031" y="17"/>
                </a:lnTo>
                <a:close/>
                <a:moveTo>
                  <a:pt x="1964" y="15"/>
                </a:moveTo>
                <a:lnTo>
                  <a:pt x="1998" y="17"/>
                </a:lnTo>
                <a:lnTo>
                  <a:pt x="1998" y="10"/>
                </a:lnTo>
                <a:lnTo>
                  <a:pt x="1964" y="8"/>
                </a:lnTo>
                <a:lnTo>
                  <a:pt x="1964" y="15"/>
                </a:lnTo>
                <a:close/>
                <a:moveTo>
                  <a:pt x="1896" y="15"/>
                </a:moveTo>
                <a:lnTo>
                  <a:pt x="1930" y="15"/>
                </a:lnTo>
                <a:lnTo>
                  <a:pt x="1930" y="8"/>
                </a:lnTo>
                <a:lnTo>
                  <a:pt x="1896" y="8"/>
                </a:lnTo>
                <a:lnTo>
                  <a:pt x="1896" y="15"/>
                </a:lnTo>
                <a:close/>
                <a:moveTo>
                  <a:pt x="1828" y="15"/>
                </a:moveTo>
                <a:lnTo>
                  <a:pt x="1862" y="15"/>
                </a:lnTo>
                <a:lnTo>
                  <a:pt x="1862" y="8"/>
                </a:lnTo>
                <a:lnTo>
                  <a:pt x="1828" y="8"/>
                </a:lnTo>
                <a:lnTo>
                  <a:pt x="1828" y="15"/>
                </a:lnTo>
                <a:close/>
                <a:moveTo>
                  <a:pt x="1761" y="15"/>
                </a:moveTo>
                <a:lnTo>
                  <a:pt x="1794" y="15"/>
                </a:lnTo>
                <a:lnTo>
                  <a:pt x="1794" y="8"/>
                </a:lnTo>
                <a:lnTo>
                  <a:pt x="1761" y="8"/>
                </a:lnTo>
                <a:lnTo>
                  <a:pt x="1761" y="15"/>
                </a:lnTo>
                <a:close/>
                <a:moveTo>
                  <a:pt x="1693" y="15"/>
                </a:moveTo>
                <a:lnTo>
                  <a:pt x="1727" y="15"/>
                </a:lnTo>
                <a:lnTo>
                  <a:pt x="1727" y="8"/>
                </a:lnTo>
                <a:lnTo>
                  <a:pt x="1693" y="8"/>
                </a:lnTo>
                <a:lnTo>
                  <a:pt x="1693" y="15"/>
                </a:lnTo>
                <a:close/>
                <a:moveTo>
                  <a:pt x="1625" y="13"/>
                </a:moveTo>
                <a:lnTo>
                  <a:pt x="1659" y="15"/>
                </a:lnTo>
                <a:lnTo>
                  <a:pt x="1659" y="8"/>
                </a:lnTo>
                <a:lnTo>
                  <a:pt x="1625" y="6"/>
                </a:lnTo>
                <a:lnTo>
                  <a:pt x="1625" y="13"/>
                </a:lnTo>
                <a:close/>
                <a:moveTo>
                  <a:pt x="1557" y="13"/>
                </a:moveTo>
                <a:lnTo>
                  <a:pt x="1591" y="13"/>
                </a:lnTo>
                <a:lnTo>
                  <a:pt x="1591" y="6"/>
                </a:lnTo>
                <a:lnTo>
                  <a:pt x="1557" y="6"/>
                </a:lnTo>
                <a:lnTo>
                  <a:pt x="1557" y="13"/>
                </a:lnTo>
                <a:close/>
                <a:moveTo>
                  <a:pt x="1490" y="13"/>
                </a:moveTo>
                <a:lnTo>
                  <a:pt x="1524" y="13"/>
                </a:lnTo>
                <a:lnTo>
                  <a:pt x="1524" y="6"/>
                </a:lnTo>
                <a:lnTo>
                  <a:pt x="1490" y="6"/>
                </a:lnTo>
                <a:lnTo>
                  <a:pt x="1490" y="13"/>
                </a:lnTo>
                <a:close/>
                <a:moveTo>
                  <a:pt x="1422" y="13"/>
                </a:moveTo>
                <a:lnTo>
                  <a:pt x="1456" y="13"/>
                </a:lnTo>
                <a:lnTo>
                  <a:pt x="1456" y="6"/>
                </a:lnTo>
                <a:lnTo>
                  <a:pt x="1422" y="6"/>
                </a:lnTo>
                <a:lnTo>
                  <a:pt x="1422" y="13"/>
                </a:lnTo>
                <a:close/>
                <a:moveTo>
                  <a:pt x="1354" y="13"/>
                </a:moveTo>
                <a:lnTo>
                  <a:pt x="1388" y="13"/>
                </a:lnTo>
                <a:lnTo>
                  <a:pt x="1388" y="6"/>
                </a:lnTo>
                <a:lnTo>
                  <a:pt x="1354" y="6"/>
                </a:lnTo>
                <a:lnTo>
                  <a:pt x="1354" y="13"/>
                </a:lnTo>
                <a:close/>
                <a:moveTo>
                  <a:pt x="1287" y="12"/>
                </a:moveTo>
                <a:lnTo>
                  <a:pt x="1320" y="13"/>
                </a:lnTo>
                <a:lnTo>
                  <a:pt x="1320" y="6"/>
                </a:lnTo>
                <a:lnTo>
                  <a:pt x="1287" y="5"/>
                </a:lnTo>
                <a:lnTo>
                  <a:pt x="1287" y="12"/>
                </a:lnTo>
                <a:close/>
                <a:moveTo>
                  <a:pt x="1219" y="12"/>
                </a:moveTo>
                <a:lnTo>
                  <a:pt x="1253" y="12"/>
                </a:lnTo>
                <a:lnTo>
                  <a:pt x="1253" y="5"/>
                </a:lnTo>
                <a:lnTo>
                  <a:pt x="1219" y="5"/>
                </a:lnTo>
                <a:lnTo>
                  <a:pt x="1219" y="12"/>
                </a:lnTo>
                <a:close/>
                <a:moveTo>
                  <a:pt x="1151" y="12"/>
                </a:moveTo>
                <a:lnTo>
                  <a:pt x="1185" y="12"/>
                </a:lnTo>
                <a:lnTo>
                  <a:pt x="1185" y="5"/>
                </a:lnTo>
                <a:lnTo>
                  <a:pt x="1151" y="5"/>
                </a:lnTo>
                <a:lnTo>
                  <a:pt x="1151" y="12"/>
                </a:lnTo>
                <a:close/>
                <a:moveTo>
                  <a:pt x="1083" y="12"/>
                </a:moveTo>
                <a:lnTo>
                  <a:pt x="1117" y="12"/>
                </a:lnTo>
                <a:lnTo>
                  <a:pt x="1117" y="5"/>
                </a:lnTo>
                <a:lnTo>
                  <a:pt x="1083" y="5"/>
                </a:lnTo>
                <a:lnTo>
                  <a:pt x="1083" y="12"/>
                </a:lnTo>
                <a:close/>
                <a:moveTo>
                  <a:pt x="1016" y="12"/>
                </a:moveTo>
                <a:lnTo>
                  <a:pt x="1050" y="12"/>
                </a:lnTo>
                <a:lnTo>
                  <a:pt x="1050" y="5"/>
                </a:lnTo>
                <a:lnTo>
                  <a:pt x="1016" y="5"/>
                </a:lnTo>
                <a:lnTo>
                  <a:pt x="1016" y="12"/>
                </a:lnTo>
                <a:close/>
                <a:moveTo>
                  <a:pt x="948" y="10"/>
                </a:moveTo>
                <a:lnTo>
                  <a:pt x="982" y="12"/>
                </a:lnTo>
                <a:lnTo>
                  <a:pt x="982" y="5"/>
                </a:lnTo>
                <a:lnTo>
                  <a:pt x="948" y="3"/>
                </a:lnTo>
                <a:lnTo>
                  <a:pt x="948" y="10"/>
                </a:lnTo>
                <a:close/>
                <a:moveTo>
                  <a:pt x="880" y="10"/>
                </a:moveTo>
                <a:lnTo>
                  <a:pt x="914" y="10"/>
                </a:lnTo>
                <a:lnTo>
                  <a:pt x="914" y="3"/>
                </a:lnTo>
                <a:lnTo>
                  <a:pt x="880" y="3"/>
                </a:lnTo>
                <a:lnTo>
                  <a:pt x="880" y="10"/>
                </a:lnTo>
                <a:close/>
                <a:moveTo>
                  <a:pt x="813" y="10"/>
                </a:moveTo>
                <a:lnTo>
                  <a:pt x="846" y="10"/>
                </a:lnTo>
                <a:lnTo>
                  <a:pt x="846" y="3"/>
                </a:lnTo>
                <a:lnTo>
                  <a:pt x="813" y="3"/>
                </a:lnTo>
                <a:lnTo>
                  <a:pt x="813" y="10"/>
                </a:lnTo>
                <a:close/>
                <a:moveTo>
                  <a:pt x="745" y="10"/>
                </a:moveTo>
                <a:lnTo>
                  <a:pt x="779" y="10"/>
                </a:lnTo>
                <a:lnTo>
                  <a:pt x="779" y="3"/>
                </a:lnTo>
                <a:lnTo>
                  <a:pt x="745" y="3"/>
                </a:lnTo>
                <a:lnTo>
                  <a:pt x="745" y="10"/>
                </a:lnTo>
                <a:close/>
                <a:moveTo>
                  <a:pt x="677" y="10"/>
                </a:moveTo>
                <a:lnTo>
                  <a:pt x="711" y="10"/>
                </a:lnTo>
                <a:lnTo>
                  <a:pt x="711" y="3"/>
                </a:lnTo>
                <a:lnTo>
                  <a:pt x="677" y="3"/>
                </a:lnTo>
                <a:lnTo>
                  <a:pt x="677" y="10"/>
                </a:lnTo>
                <a:close/>
                <a:moveTo>
                  <a:pt x="610" y="8"/>
                </a:moveTo>
                <a:lnTo>
                  <a:pt x="643" y="10"/>
                </a:lnTo>
                <a:lnTo>
                  <a:pt x="643" y="3"/>
                </a:lnTo>
                <a:lnTo>
                  <a:pt x="610" y="1"/>
                </a:lnTo>
                <a:lnTo>
                  <a:pt x="610" y="8"/>
                </a:lnTo>
                <a:close/>
                <a:moveTo>
                  <a:pt x="542" y="8"/>
                </a:moveTo>
                <a:lnTo>
                  <a:pt x="576" y="8"/>
                </a:lnTo>
                <a:lnTo>
                  <a:pt x="576" y="1"/>
                </a:lnTo>
                <a:lnTo>
                  <a:pt x="542" y="1"/>
                </a:lnTo>
                <a:lnTo>
                  <a:pt x="542" y="8"/>
                </a:lnTo>
                <a:close/>
                <a:moveTo>
                  <a:pt x="474" y="8"/>
                </a:moveTo>
                <a:lnTo>
                  <a:pt x="508" y="8"/>
                </a:lnTo>
                <a:lnTo>
                  <a:pt x="508" y="1"/>
                </a:lnTo>
                <a:lnTo>
                  <a:pt x="474" y="1"/>
                </a:lnTo>
                <a:lnTo>
                  <a:pt x="474" y="8"/>
                </a:lnTo>
                <a:close/>
                <a:moveTo>
                  <a:pt x="406" y="8"/>
                </a:moveTo>
                <a:lnTo>
                  <a:pt x="440" y="8"/>
                </a:lnTo>
                <a:lnTo>
                  <a:pt x="440" y="1"/>
                </a:lnTo>
                <a:lnTo>
                  <a:pt x="406" y="1"/>
                </a:lnTo>
                <a:lnTo>
                  <a:pt x="406" y="8"/>
                </a:lnTo>
                <a:close/>
                <a:moveTo>
                  <a:pt x="339" y="8"/>
                </a:moveTo>
                <a:lnTo>
                  <a:pt x="373" y="8"/>
                </a:lnTo>
                <a:lnTo>
                  <a:pt x="373" y="1"/>
                </a:lnTo>
                <a:lnTo>
                  <a:pt x="339" y="1"/>
                </a:lnTo>
                <a:lnTo>
                  <a:pt x="339" y="8"/>
                </a:lnTo>
                <a:close/>
                <a:moveTo>
                  <a:pt x="271" y="6"/>
                </a:moveTo>
                <a:lnTo>
                  <a:pt x="305" y="8"/>
                </a:lnTo>
                <a:lnTo>
                  <a:pt x="305" y="1"/>
                </a:lnTo>
                <a:lnTo>
                  <a:pt x="271" y="0"/>
                </a:lnTo>
                <a:lnTo>
                  <a:pt x="271" y="6"/>
                </a:lnTo>
                <a:close/>
                <a:moveTo>
                  <a:pt x="203" y="6"/>
                </a:moveTo>
                <a:lnTo>
                  <a:pt x="237" y="6"/>
                </a:lnTo>
                <a:lnTo>
                  <a:pt x="237" y="0"/>
                </a:lnTo>
                <a:lnTo>
                  <a:pt x="203" y="0"/>
                </a:lnTo>
                <a:lnTo>
                  <a:pt x="203" y="6"/>
                </a:lnTo>
                <a:close/>
                <a:moveTo>
                  <a:pt x="136" y="6"/>
                </a:moveTo>
                <a:lnTo>
                  <a:pt x="169" y="6"/>
                </a:lnTo>
                <a:lnTo>
                  <a:pt x="169" y="0"/>
                </a:lnTo>
                <a:lnTo>
                  <a:pt x="136" y="0"/>
                </a:lnTo>
                <a:lnTo>
                  <a:pt x="136" y="6"/>
                </a:lnTo>
                <a:close/>
                <a:moveTo>
                  <a:pt x="68" y="6"/>
                </a:moveTo>
                <a:lnTo>
                  <a:pt x="102" y="6"/>
                </a:lnTo>
                <a:lnTo>
                  <a:pt x="102" y="0"/>
                </a:lnTo>
                <a:lnTo>
                  <a:pt x="68" y="0"/>
                </a:lnTo>
                <a:lnTo>
                  <a:pt x="68" y="6"/>
                </a:lnTo>
                <a:close/>
                <a:moveTo>
                  <a:pt x="0" y="6"/>
                </a:moveTo>
                <a:lnTo>
                  <a:pt x="34" y="6"/>
                </a:lnTo>
                <a:lnTo>
                  <a:pt x="34" y="0"/>
                </a:lnTo>
                <a:lnTo>
                  <a:pt x="0" y="0"/>
                </a:lnTo>
                <a:lnTo>
                  <a:pt x="0" y="6"/>
                </a:lnTo>
                <a:close/>
              </a:path>
            </a:pathLst>
          </a:custGeom>
          <a:solidFill>
            <a:srgbClr val="BC95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14" name="Freeform 23">
            <a:extLst>
              <a:ext uri="{FF2B5EF4-FFF2-40B4-BE49-F238E27FC236}">
                <a16:creationId xmlns:a16="http://schemas.microsoft.com/office/drawing/2014/main" id="{43338EB3-203F-2DE5-CEB3-5676F6C2B967}"/>
              </a:ext>
            </a:extLst>
          </p:cNvPr>
          <p:cNvSpPr>
            <a:spLocks noEditPoints="1"/>
          </p:cNvSpPr>
          <p:nvPr/>
        </p:nvSpPr>
        <p:spPr bwMode="auto">
          <a:xfrm>
            <a:off x="7844184" y="3868739"/>
            <a:ext cx="3814763" cy="36513"/>
          </a:xfrm>
          <a:custGeom>
            <a:avLst/>
            <a:gdLst>
              <a:gd name="T0" fmla="*/ 0 w 2403"/>
              <a:gd name="T1" fmla="*/ 23 h 23"/>
              <a:gd name="T2" fmla="*/ 101 w 2403"/>
              <a:gd name="T3" fmla="*/ 15 h 23"/>
              <a:gd name="T4" fmla="*/ 101 w 2403"/>
              <a:gd name="T5" fmla="*/ 22 h 23"/>
              <a:gd name="T6" fmla="*/ 135 w 2403"/>
              <a:gd name="T7" fmla="*/ 15 h 23"/>
              <a:gd name="T8" fmla="*/ 169 w 2403"/>
              <a:gd name="T9" fmla="*/ 15 h 23"/>
              <a:gd name="T10" fmla="*/ 203 w 2403"/>
              <a:gd name="T11" fmla="*/ 22 h 23"/>
              <a:gd name="T12" fmla="*/ 304 w 2403"/>
              <a:gd name="T13" fmla="*/ 15 h 23"/>
              <a:gd name="T14" fmla="*/ 304 w 2403"/>
              <a:gd name="T15" fmla="*/ 22 h 23"/>
              <a:gd name="T16" fmla="*/ 338 w 2403"/>
              <a:gd name="T17" fmla="*/ 15 h 23"/>
              <a:gd name="T18" fmla="*/ 372 w 2403"/>
              <a:gd name="T19" fmla="*/ 13 h 23"/>
              <a:gd name="T20" fmla="*/ 406 w 2403"/>
              <a:gd name="T21" fmla="*/ 20 h 23"/>
              <a:gd name="T22" fmla="*/ 508 w 2403"/>
              <a:gd name="T23" fmla="*/ 13 h 23"/>
              <a:gd name="T24" fmla="*/ 508 w 2403"/>
              <a:gd name="T25" fmla="*/ 20 h 23"/>
              <a:gd name="T26" fmla="*/ 541 w 2403"/>
              <a:gd name="T27" fmla="*/ 13 h 23"/>
              <a:gd name="T28" fmla="*/ 575 w 2403"/>
              <a:gd name="T29" fmla="*/ 13 h 23"/>
              <a:gd name="T30" fmla="*/ 609 w 2403"/>
              <a:gd name="T31" fmla="*/ 18 h 23"/>
              <a:gd name="T32" fmla="*/ 711 w 2403"/>
              <a:gd name="T33" fmla="*/ 11 h 23"/>
              <a:gd name="T34" fmla="*/ 711 w 2403"/>
              <a:gd name="T35" fmla="*/ 18 h 23"/>
              <a:gd name="T36" fmla="*/ 745 w 2403"/>
              <a:gd name="T37" fmla="*/ 11 h 23"/>
              <a:gd name="T38" fmla="*/ 778 w 2403"/>
              <a:gd name="T39" fmla="*/ 11 h 23"/>
              <a:gd name="T40" fmla="*/ 812 w 2403"/>
              <a:gd name="T41" fmla="*/ 18 h 23"/>
              <a:gd name="T42" fmla="*/ 914 w 2403"/>
              <a:gd name="T43" fmla="*/ 10 h 23"/>
              <a:gd name="T44" fmla="*/ 914 w 2403"/>
              <a:gd name="T45" fmla="*/ 16 h 23"/>
              <a:gd name="T46" fmla="*/ 948 w 2403"/>
              <a:gd name="T47" fmla="*/ 10 h 23"/>
              <a:gd name="T48" fmla="*/ 982 w 2403"/>
              <a:gd name="T49" fmla="*/ 10 h 23"/>
              <a:gd name="T50" fmla="*/ 1015 w 2403"/>
              <a:gd name="T51" fmla="*/ 16 h 23"/>
              <a:gd name="T52" fmla="*/ 1117 w 2403"/>
              <a:gd name="T53" fmla="*/ 8 h 23"/>
              <a:gd name="T54" fmla="*/ 1117 w 2403"/>
              <a:gd name="T55" fmla="*/ 15 h 23"/>
              <a:gd name="T56" fmla="*/ 1151 w 2403"/>
              <a:gd name="T57" fmla="*/ 8 h 23"/>
              <a:gd name="T58" fmla="*/ 1185 w 2403"/>
              <a:gd name="T59" fmla="*/ 8 h 23"/>
              <a:gd name="T60" fmla="*/ 1218 w 2403"/>
              <a:gd name="T61" fmla="*/ 15 h 23"/>
              <a:gd name="T62" fmla="*/ 1320 w 2403"/>
              <a:gd name="T63" fmla="*/ 8 h 23"/>
              <a:gd name="T64" fmla="*/ 1320 w 2403"/>
              <a:gd name="T65" fmla="*/ 15 h 23"/>
              <a:gd name="T66" fmla="*/ 1354 w 2403"/>
              <a:gd name="T67" fmla="*/ 8 h 23"/>
              <a:gd name="T68" fmla="*/ 1388 w 2403"/>
              <a:gd name="T69" fmla="*/ 6 h 23"/>
              <a:gd name="T70" fmla="*/ 1422 w 2403"/>
              <a:gd name="T71" fmla="*/ 13 h 23"/>
              <a:gd name="T72" fmla="*/ 1523 w 2403"/>
              <a:gd name="T73" fmla="*/ 6 h 23"/>
              <a:gd name="T74" fmla="*/ 1523 w 2403"/>
              <a:gd name="T75" fmla="*/ 13 h 23"/>
              <a:gd name="T76" fmla="*/ 1557 w 2403"/>
              <a:gd name="T77" fmla="*/ 6 h 23"/>
              <a:gd name="T78" fmla="*/ 1591 w 2403"/>
              <a:gd name="T79" fmla="*/ 6 h 23"/>
              <a:gd name="T80" fmla="*/ 1625 w 2403"/>
              <a:gd name="T81" fmla="*/ 11 h 23"/>
              <a:gd name="T82" fmla="*/ 1726 w 2403"/>
              <a:gd name="T83" fmla="*/ 5 h 23"/>
              <a:gd name="T84" fmla="*/ 1726 w 2403"/>
              <a:gd name="T85" fmla="*/ 11 h 23"/>
              <a:gd name="T86" fmla="*/ 1760 w 2403"/>
              <a:gd name="T87" fmla="*/ 5 h 23"/>
              <a:gd name="T88" fmla="*/ 1794 w 2403"/>
              <a:gd name="T89" fmla="*/ 5 h 23"/>
              <a:gd name="T90" fmla="*/ 1828 w 2403"/>
              <a:gd name="T91" fmla="*/ 11 h 23"/>
              <a:gd name="T92" fmla="*/ 1929 w 2403"/>
              <a:gd name="T93" fmla="*/ 3 h 23"/>
              <a:gd name="T94" fmla="*/ 1929 w 2403"/>
              <a:gd name="T95" fmla="*/ 10 h 23"/>
              <a:gd name="T96" fmla="*/ 1963 w 2403"/>
              <a:gd name="T97" fmla="*/ 3 h 23"/>
              <a:gd name="T98" fmla="*/ 1997 w 2403"/>
              <a:gd name="T99" fmla="*/ 3 h 23"/>
              <a:gd name="T100" fmla="*/ 2031 w 2403"/>
              <a:gd name="T101" fmla="*/ 10 h 23"/>
              <a:gd name="T102" fmla="*/ 2133 w 2403"/>
              <a:gd name="T103" fmla="*/ 1 h 23"/>
              <a:gd name="T104" fmla="*/ 2133 w 2403"/>
              <a:gd name="T105" fmla="*/ 8 h 23"/>
              <a:gd name="T106" fmla="*/ 2166 w 2403"/>
              <a:gd name="T107" fmla="*/ 1 h 23"/>
              <a:gd name="T108" fmla="*/ 2200 w 2403"/>
              <a:gd name="T109" fmla="*/ 1 h 23"/>
              <a:gd name="T110" fmla="*/ 2234 w 2403"/>
              <a:gd name="T111" fmla="*/ 8 h 23"/>
              <a:gd name="T112" fmla="*/ 2336 w 2403"/>
              <a:gd name="T113" fmla="*/ 1 h 23"/>
              <a:gd name="T114" fmla="*/ 2336 w 2403"/>
              <a:gd name="T115" fmla="*/ 8 h 23"/>
              <a:gd name="T116" fmla="*/ 2370 w 2403"/>
              <a:gd name="T117" fmla="*/ 1 h 23"/>
              <a:gd name="T118" fmla="*/ 2403 w 2403"/>
              <a:gd name="T1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3" h="23">
                <a:moveTo>
                  <a:pt x="34" y="16"/>
                </a:moveTo>
                <a:lnTo>
                  <a:pt x="0" y="16"/>
                </a:lnTo>
                <a:lnTo>
                  <a:pt x="0" y="23"/>
                </a:lnTo>
                <a:lnTo>
                  <a:pt x="34" y="23"/>
                </a:lnTo>
                <a:lnTo>
                  <a:pt x="34" y="16"/>
                </a:lnTo>
                <a:close/>
                <a:moveTo>
                  <a:pt x="101" y="15"/>
                </a:moveTo>
                <a:lnTo>
                  <a:pt x="67" y="16"/>
                </a:lnTo>
                <a:lnTo>
                  <a:pt x="67" y="23"/>
                </a:lnTo>
                <a:lnTo>
                  <a:pt x="101" y="22"/>
                </a:lnTo>
                <a:lnTo>
                  <a:pt x="101" y="15"/>
                </a:lnTo>
                <a:close/>
                <a:moveTo>
                  <a:pt x="169" y="15"/>
                </a:moveTo>
                <a:lnTo>
                  <a:pt x="135" y="15"/>
                </a:lnTo>
                <a:lnTo>
                  <a:pt x="135" y="22"/>
                </a:lnTo>
                <a:lnTo>
                  <a:pt x="169" y="22"/>
                </a:lnTo>
                <a:lnTo>
                  <a:pt x="169" y="15"/>
                </a:lnTo>
                <a:close/>
                <a:moveTo>
                  <a:pt x="237" y="15"/>
                </a:moveTo>
                <a:lnTo>
                  <a:pt x="203" y="15"/>
                </a:lnTo>
                <a:lnTo>
                  <a:pt x="203" y="22"/>
                </a:lnTo>
                <a:lnTo>
                  <a:pt x="237" y="22"/>
                </a:lnTo>
                <a:lnTo>
                  <a:pt x="237" y="15"/>
                </a:lnTo>
                <a:close/>
                <a:moveTo>
                  <a:pt x="304" y="15"/>
                </a:moveTo>
                <a:lnTo>
                  <a:pt x="271" y="15"/>
                </a:lnTo>
                <a:lnTo>
                  <a:pt x="271" y="22"/>
                </a:lnTo>
                <a:lnTo>
                  <a:pt x="304" y="22"/>
                </a:lnTo>
                <a:lnTo>
                  <a:pt x="304" y="15"/>
                </a:lnTo>
                <a:close/>
                <a:moveTo>
                  <a:pt x="372" y="13"/>
                </a:moveTo>
                <a:lnTo>
                  <a:pt x="338" y="15"/>
                </a:lnTo>
                <a:lnTo>
                  <a:pt x="338" y="22"/>
                </a:lnTo>
                <a:lnTo>
                  <a:pt x="372" y="20"/>
                </a:lnTo>
                <a:lnTo>
                  <a:pt x="372" y="13"/>
                </a:lnTo>
                <a:close/>
                <a:moveTo>
                  <a:pt x="440" y="13"/>
                </a:moveTo>
                <a:lnTo>
                  <a:pt x="406" y="13"/>
                </a:lnTo>
                <a:lnTo>
                  <a:pt x="406" y="20"/>
                </a:lnTo>
                <a:lnTo>
                  <a:pt x="440" y="20"/>
                </a:lnTo>
                <a:lnTo>
                  <a:pt x="440" y="13"/>
                </a:lnTo>
                <a:close/>
                <a:moveTo>
                  <a:pt x="508" y="13"/>
                </a:moveTo>
                <a:lnTo>
                  <a:pt x="474" y="13"/>
                </a:lnTo>
                <a:lnTo>
                  <a:pt x="474" y="20"/>
                </a:lnTo>
                <a:lnTo>
                  <a:pt x="508" y="20"/>
                </a:lnTo>
                <a:lnTo>
                  <a:pt x="508" y="13"/>
                </a:lnTo>
                <a:close/>
                <a:moveTo>
                  <a:pt x="575" y="13"/>
                </a:moveTo>
                <a:lnTo>
                  <a:pt x="541" y="13"/>
                </a:lnTo>
                <a:lnTo>
                  <a:pt x="541" y="20"/>
                </a:lnTo>
                <a:lnTo>
                  <a:pt x="575" y="20"/>
                </a:lnTo>
                <a:lnTo>
                  <a:pt x="575" y="13"/>
                </a:lnTo>
                <a:close/>
                <a:moveTo>
                  <a:pt x="643" y="11"/>
                </a:moveTo>
                <a:lnTo>
                  <a:pt x="609" y="11"/>
                </a:lnTo>
                <a:lnTo>
                  <a:pt x="609" y="18"/>
                </a:lnTo>
                <a:lnTo>
                  <a:pt x="643" y="18"/>
                </a:lnTo>
                <a:lnTo>
                  <a:pt x="643" y="11"/>
                </a:lnTo>
                <a:close/>
                <a:moveTo>
                  <a:pt x="711" y="11"/>
                </a:moveTo>
                <a:lnTo>
                  <a:pt x="677" y="11"/>
                </a:lnTo>
                <a:lnTo>
                  <a:pt x="677" y="18"/>
                </a:lnTo>
                <a:lnTo>
                  <a:pt x="711" y="18"/>
                </a:lnTo>
                <a:lnTo>
                  <a:pt x="711" y="11"/>
                </a:lnTo>
                <a:close/>
                <a:moveTo>
                  <a:pt x="778" y="11"/>
                </a:moveTo>
                <a:lnTo>
                  <a:pt x="745" y="11"/>
                </a:lnTo>
                <a:lnTo>
                  <a:pt x="745" y="18"/>
                </a:lnTo>
                <a:lnTo>
                  <a:pt x="778" y="18"/>
                </a:lnTo>
                <a:lnTo>
                  <a:pt x="778" y="11"/>
                </a:lnTo>
                <a:close/>
                <a:moveTo>
                  <a:pt x="846" y="11"/>
                </a:moveTo>
                <a:lnTo>
                  <a:pt x="812" y="11"/>
                </a:lnTo>
                <a:lnTo>
                  <a:pt x="812" y="18"/>
                </a:lnTo>
                <a:lnTo>
                  <a:pt x="846" y="18"/>
                </a:lnTo>
                <a:lnTo>
                  <a:pt x="846" y="11"/>
                </a:lnTo>
                <a:close/>
                <a:moveTo>
                  <a:pt x="914" y="10"/>
                </a:moveTo>
                <a:lnTo>
                  <a:pt x="880" y="10"/>
                </a:lnTo>
                <a:lnTo>
                  <a:pt x="880" y="16"/>
                </a:lnTo>
                <a:lnTo>
                  <a:pt x="914" y="16"/>
                </a:lnTo>
                <a:lnTo>
                  <a:pt x="914" y="10"/>
                </a:lnTo>
                <a:close/>
                <a:moveTo>
                  <a:pt x="982" y="10"/>
                </a:moveTo>
                <a:lnTo>
                  <a:pt x="948" y="10"/>
                </a:lnTo>
                <a:lnTo>
                  <a:pt x="948" y="16"/>
                </a:lnTo>
                <a:lnTo>
                  <a:pt x="982" y="16"/>
                </a:lnTo>
                <a:lnTo>
                  <a:pt x="982" y="10"/>
                </a:lnTo>
                <a:close/>
                <a:moveTo>
                  <a:pt x="1049" y="10"/>
                </a:moveTo>
                <a:lnTo>
                  <a:pt x="1015" y="10"/>
                </a:lnTo>
                <a:lnTo>
                  <a:pt x="1015" y="16"/>
                </a:lnTo>
                <a:lnTo>
                  <a:pt x="1049" y="16"/>
                </a:lnTo>
                <a:lnTo>
                  <a:pt x="1049" y="10"/>
                </a:lnTo>
                <a:close/>
                <a:moveTo>
                  <a:pt x="1117" y="8"/>
                </a:moveTo>
                <a:lnTo>
                  <a:pt x="1083" y="10"/>
                </a:lnTo>
                <a:lnTo>
                  <a:pt x="1083" y="16"/>
                </a:lnTo>
                <a:lnTo>
                  <a:pt x="1117" y="15"/>
                </a:lnTo>
                <a:lnTo>
                  <a:pt x="1117" y="8"/>
                </a:lnTo>
                <a:close/>
                <a:moveTo>
                  <a:pt x="1185" y="8"/>
                </a:moveTo>
                <a:lnTo>
                  <a:pt x="1151" y="8"/>
                </a:lnTo>
                <a:lnTo>
                  <a:pt x="1151" y="15"/>
                </a:lnTo>
                <a:lnTo>
                  <a:pt x="1185" y="15"/>
                </a:lnTo>
                <a:lnTo>
                  <a:pt x="1185" y="8"/>
                </a:lnTo>
                <a:close/>
                <a:moveTo>
                  <a:pt x="1252" y="8"/>
                </a:moveTo>
                <a:lnTo>
                  <a:pt x="1218" y="8"/>
                </a:lnTo>
                <a:lnTo>
                  <a:pt x="1218" y="15"/>
                </a:lnTo>
                <a:lnTo>
                  <a:pt x="1252" y="15"/>
                </a:lnTo>
                <a:lnTo>
                  <a:pt x="1252" y="8"/>
                </a:lnTo>
                <a:close/>
                <a:moveTo>
                  <a:pt x="1320" y="8"/>
                </a:moveTo>
                <a:lnTo>
                  <a:pt x="1286" y="8"/>
                </a:lnTo>
                <a:lnTo>
                  <a:pt x="1286" y="15"/>
                </a:lnTo>
                <a:lnTo>
                  <a:pt x="1320" y="15"/>
                </a:lnTo>
                <a:lnTo>
                  <a:pt x="1320" y="8"/>
                </a:lnTo>
                <a:close/>
                <a:moveTo>
                  <a:pt x="1388" y="6"/>
                </a:moveTo>
                <a:lnTo>
                  <a:pt x="1354" y="8"/>
                </a:lnTo>
                <a:lnTo>
                  <a:pt x="1354" y="15"/>
                </a:lnTo>
                <a:lnTo>
                  <a:pt x="1388" y="13"/>
                </a:lnTo>
                <a:lnTo>
                  <a:pt x="1388" y="6"/>
                </a:lnTo>
                <a:close/>
                <a:moveTo>
                  <a:pt x="1455" y="6"/>
                </a:moveTo>
                <a:lnTo>
                  <a:pt x="1422" y="6"/>
                </a:lnTo>
                <a:lnTo>
                  <a:pt x="1422" y="13"/>
                </a:lnTo>
                <a:lnTo>
                  <a:pt x="1455" y="13"/>
                </a:lnTo>
                <a:lnTo>
                  <a:pt x="1455" y="6"/>
                </a:lnTo>
                <a:close/>
                <a:moveTo>
                  <a:pt x="1523" y="6"/>
                </a:moveTo>
                <a:lnTo>
                  <a:pt x="1489" y="6"/>
                </a:lnTo>
                <a:lnTo>
                  <a:pt x="1489" y="13"/>
                </a:lnTo>
                <a:lnTo>
                  <a:pt x="1523" y="13"/>
                </a:lnTo>
                <a:lnTo>
                  <a:pt x="1523" y="6"/>
                </a:lnTo>
                <a:close/>
                <a:moveTo>
                  <a:pt x="1591" y="6"/>
                </a:moveTo>
                <a:lnTo>
                  <a:pt x="1557" y="6"/>
                </a:lnTo>
                <a:lnTo>
                  <a:pt x="1557" y="13"/>
                </a:lnTo>
                <a:lnTo>
                  <a:pt x="1591" y="13"/>
                </a:lnTo>
                <a:lnTo>
                  <a:pt x="1591" y="6"/>
                </a:lnTo>
                <a:close/>
                <a:moveTo>
                  <a:pt x="1659" y="5"/>
                </a:moveTo>
                <a:lnTo>
                  <a:pt x="1625" y="5"/>
                </a:lnTo>
                <a:lnTo>
                  <a:pt x="1625" y="11"/>
                </a:lnTo>
                <a:lnTo>
                  <a:pt x="1659" y="11"/>
                </a:lnTo>
                <a:lnTo>
                  <a:pt x="1659" y="5"/>
                </a:lnTo>
                <a:close/>
                <a:moveTo>
                  <a:pt x="1726" y="5"/>
                </a:moveTo>
                <a:lnTo>
                  <a:pt x="1692" y="5"/>
                </a:lnTo>
                <a:lnTo>
                  <a:pt x="1692" y="11"/>
                </a:lnTo>
                <a:lnTo>
                  <a:pt x="1726" y="11"/>
                </a:lnTo>
                <a:lnTo>
                  <a:pt x="1726" y="5"/>
                </a:lnTo>
                <a:close/>
                <a:moveTo>
                  <a:pt x="1794" y="5"/>
                </a:moveTo>
                <a:lnTo>
                  <a:pt x="1760" y="5"/>
                </a:lnTo>
                <a:lnTo>
                  <a:pt x="1760" y="11"/>
                </a:lnTo>
                <a:lnTo>
                  <a:pt x="1794" y="11"/>
                </a:lnTo>
                <a:lnTo>
                  <a:pt x="1794" y="5"/>
                </a:lnTo>
                <a:close/>
                <a:moveTo>
                  <a:pt x="1862" y="5"/>
                </a:moveTo>
                <a:lnTo>
                  <a:pt x="1828" y="5"/>
                </a:lnTo>
                <a:lnTo>
                  <a:pt x="1828" y="11"/>
                </a:lnTo>
                <a:lnTo>
                  <a:pt x="1862" y="11"/>
                </a:lnTo>
                <a:lnTo>
                  <a:pt x="1862" y="5"/>
                </a:lnTo>
                <a:close/>
                <a:moveTo>
                  <a:pt x="1929" y="3"/>
                </a:moveTo>
                <a:lnTo>
                  <a:pt x="1896" y="3"/>
                </a:lnTo>
                <a:lnTo>
                  <a:pt x="1896" y="10"/>
                </a:lnTo>
                <a:lnTo>
                  <a:pt x="1929" y="10"/>
                </a:lnTo>
                <a:lnTo>
                  <a:pt x="1929" y="3"/>
                </a:lnTo>
                <a:close/>
                <a:moveTo>
                  <a:pt x="1997" y="3"/>
                </a:moveTo>
                <a:lnTo>
                  <a:pt x="1963" y="3"/>
                </a:lnTo>
                <a:lnTo>
                  <a:pt x="1963" y="10"/>
                </a:lnTo>
                <a:lnTo>
                  <a:pt x="1997" y="10"/>
                </a:lnTo>
                <a:lnTo>
                  <a:pt x="1997" y="3"/>
                </a:lnTo>
                <a:close/>
                <a:moveTo>
                  <a:pt x="2065" y="3"/>
                </a:moveTo>
                <a:lnTo>
                  <a:pt x="2031" y="3"/>
                </a:lnTo>
                <a:lnTo>
                  <a:pt x="2031" y="10"/>
                </a:lnTo>
                <a:lnTo>
                  <a:pt x="2065" y="10"/>
                </a:lnTo>
                <a:lnTo>
                  <a:pt x="2065" y="3"/>
                </a:lnTo>
                <a:close/>
                <a:moveTo>
                  <a:pt x="2133" y="1"/>
                </a:moveTo>
                <a:lnTo>
                  <a:pt x="2099" y="3"/>
                </a:lnTo>
                <a:lnTo>
                  <a:pt x="2099" y="10"/>
                </a:lnTo>
                <a:lnTo>
                  <a:pt x="2133" y="8"/>
                </a:lnTo>
                <a:lnTo>
                  <a:pt x="2133" y="1"/>
                </a:lnTo>
                <a:close/>
                <a:moveTo>
                  <a:pt x="2200" y="1"/>
                </a:moveTo>
                <a:lnTo>
                  <a:pt x="2166" y="1"/>
                </a:lnTo>
                <a:lnTo>
                  <a:pt x="2166" y="8"/>
                </a:lnTo>
                <a:lnTo>
                  <a:pt x="2200" y="8"/>
                </a:lnTo>
                <a:lnTo>
                  <a:pt x="2200" y="1"/>
                </a:lnTo>
                <a:close/>
                <a:moveTo>
                  <a:pt x="2268" y="1"/>
                </a:moveTo>
                <a:lnTo>
                  <a:pt x="2234" y="1"/>
                </a:lnTo>
                <a:lnTo>
                  <a:pt x="2234" y="8"/>
                </a:lnTo>
                <a:lnTo>
                  <a:pt x="2268" y="8"/>
                </a:lnTo>
                <a:lnTo>
                  <a:pt x="2268" y="1"/>
                </a:lnTo>
                <a:close/>
                <a:moveTo>
                  <a:pt x="2336" y="1"/>
                </a:moveTo>
                <a:lnTo>
                  <a:pt x="2302" y="1"/>
                </a:lnTo>
                <a:lnTo>
                  <a:pt x="2302" y="8"/>
                </a:lnTo>
                <a:lnTo>
                  <a:pt x="2336" y="8"/>
                </a:lnTo>
                <a:lnTo>
                  <a:pt x="2336" y="1"/>
                </a:lnTo>
                <a:close/>
                <a:moveTo>
                  <a:pt x="2403" y="0"/>
                </a:moveTo>
                <a:lnTo>
                  <a:pt x="2370" y="1"/>
                </a:lnTo>
                <a:lnTo>
                  <a:pt x="2370" y="8"/>
                </a:lnTo>
                <a:lnTo>
                  <a:pt x="2403" y="6"/>
                </a:lnTo>
                <a:lnTo>
                  <a:pt x="2403" y="0"/>
                </a:lnTo>
                <a:close/>
              </a:path>
            </a:pathLst>
          </a:custGeom>
          <a:solidFill>
            <a:srgbClr val="BC95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15" name="Freeform 77">
            <a:extLst>
              <a:ext uri="{FF2B5EF4-FFF2-40B4-BE49-F238E27FC236}">
                <a16:creationId xmlns:a16="http://schemas.microsoft.com/office/drawing/2014/main" id="{12DCD2EA-62CB-DC83-355D-42A9697BEEF1}"/>
              </a:ext>
            </a:extLst>
          </p:cNvPr>
          <p:cNvSpPr>
            <a:spLocks noEditPoints="1"/>
          </p:cNvSpPr>
          <p:nvPr/>
        </p:nvSpPr>
        <p:spPr bwMode="auto">
          <a:xfrm flipV="1">
            <a:off x="4131509" y="2103907"/>
            <a:ext cx="3658450" cy="54955"/>
          </a:xfrm>
          <a:custGeom>
            <a:avLst/>
            <a:gdLst>
              <a:gd name="T0" fmla="*/ 739 w 739"/>
              <a:gd name="T1" fmla="*/ 4 h 1385"/>
              <a:gd name="T2" fmla="*/ 731 w 739"/>
              <a:gd name="T3" fmla="*/ 7 h 1385"/>
              <a:gd name="T4" fmla="*/ 705 w 739"/>
              <a:gd name="T5" fmla="*/ 70 h 1385"/>
              <a:gd name="T6" fmla="*/ 714 w 739"/>
              <a:gd name="T7" fmla="*/ 36 h 1385"/>
              <a:gd name="T8" fmla="*/ 705 w 739"/>
              <a:gd name="T9" fmla="*/ 70 h 1385"/>
              <a:gd name="T10" fmla="*/ 688 w 739"/>
              <a:gd name="T11" fmla="*/ 100 h 1385"/>
              <a:gd name="T12" fmla="*/ 666 w 739"/>
              <a:gd name="T13" fmla="*/ 126 h 1385"/>
              <a:gd name="T14" fmla="*/ 641 w 739"/>
              <a:gd name="T15" fmla="*/ 190 h 1385"/>
              <a:gd name="T16" fmla="*/ 651 w 739"/>
              <a:gd name="T17" fmla="*/ 156 h 1385"/>
              <a:gd name="T18" fmla="*/ 641 w 739"/>
              <a:gd name="T19" fmla="*/ 190 h 1385"/>
              <a:gd name="T20" fmla="*/ 626 w 739"/>
              <a:gd name="T21" fmla="*/ 219 h 1385"/>
              <a:gd name="T22" fmla="*/ 604 w 739"/>
              <a:gd name="T23" fmla="*/ 246 h 1385"/>
              <a:gd name="T24" fmla="*/ 577 w 739"/>
              <a:gd name="T25" fmla="*/ 309 h 1385"/>
              <a:gd name="T26" fmla="*/ 587 w 739"/>
              <a:gd name="T27" fmla="*/ 276 h 1385"/>
              <a:gd name="T28" fmla="*/ 577 w 739"/>
              <a:gd name="T29" fmla="*/ 309 h 1385"/>
              <a:gd name="T30" fmla="*/ 562 w 739"/>
              <a:gd name="T31" fmla="*/ 339 h 1385"/>
              <a:gd name="T32" fmla="*/ 540 w 739"/>
              <a:gd name="T33" fmla="*/ 366 h 1385"/>
              <a:gd name="T34" fmla="*/ 514 w 739"/>
              <a:gd name="T35" fmla="*/ 429 h 1385"/>
              <a:gd name="T36" fmla="*/ 524 w 739"/>
              <a:gd name="T37" fmla="*/ 395 h 1385"/>
              <a:gd name="T38" fmla="*/ 514 w 739"/>
              <a:gd name="T39" fmla="*/ 429 h 1385"/>
              <a:gd name="T40" fmla="*/ 499 w 739"/>
              <a:gd name="T41" fmla="*/ 459 h 1385"/>
              <a:gd name="T42" fmla="*/ 477 w 739"/>
              <a:gd name="T43" fmla="*/ 485 h 1385"/>
              <a:gd name="T44" fmla="*/ 450 w 739"/>
              <a:gd name="T45" fmla="*/ 549 h 1385"/>
              <a:gd name="T46" fmla="*/ 460 w 739"/>
              <a:gd name="T47" fmla="*/ 515 h 1385"/>
              <a:gd name="T48" fmla="*/ 450 w 739"/>
              <a:gd name="T49" fmla="*/ 549 h 1385"/>
              <a:gd name="T50" fmla="*/ 435 w 739"/>
              <a:gd name="T51" fmla="*/ 578 h 1385"/>
              <a:gd name="T52" fmla="*/ 413 w 739"/>
              <a:gd name="T53" fmla="*/ 605 h 1385"/>
              <a:gd name="T54" fmla="*/ 387 w 739"/>
              <a:gd name="T55" fmla="*/ 668 h 1385"/>
              <a:gd name="T56" fmla="*/ 397 w 739"/>
              <a:gd name="T57" fmla="*/ 635 h 1385"/>
              <a:gd name="T58" fmla="*/ 387 w 739"/>
              <a:gd name="T59" fmla="*/ 668 h 1385"/>
              <a:gd name="T60" fmla="*/ 370 w 739"/>
              <a:gd name="T61" fmla="*/ 698 h 1385"/>
              <a:gd name="T62" fmla="*/ 350 w 739"/>
              <a:gd name="T63" fmla="*/ 725 h 1385"/>
              <a:gd name="T64" fmla="*/ 323 w 739"/>
              <a:gd name="T65" fmla="*/ 788 h 1385"/>
              <a:gd name="T66" fmla="*/ 333 w 739"/>
              <a:gd name="T67" fmla="*/ 754 h 1385"/>
              <a:gd name="T68" fmla="*/ 323 w 739"/>
              <a:gd name="T69" fmla="*/ 788 h 1385"/>
              <a:gd name="T70" fmla="*/ 308 w 739"/>
              <a:gd name="T71" fmla="*/ 817 h 1385"/>
              <a:gd name="T72" fmla="*/ 286 w 739"/>
              <a:gd name="T73" fmla="*/ 844 h 1385"/>
              <a:gd name="T74" fmla="*/ 260 w 739"/>
              <a:gd name="T75" fmla="*/ 906 h 1385"/>
              <a:gd name="T76" fmla="*/ 270 w 739"/>
              <a:gd name="T77" fmla="*/ 874 h 1385"/>
              <a:gd name="T78" fmla="*/ 260 w 739"/>
              <a:gd name="T79" fmla="*/ 906 h 1385"/>
              <a:gd name="T80" fmla="*/ 243 w 739"/>
              <a:gd name="T81" fmla="*/ 937 h 1385"/>
              <a:gd name="T82" fmla="*/ 223 w 739"/>
              <a:gd name="T83" fmla="*/ 964 h 1385"/>
              <a:gd name="T84" fmla="*/ 196 w 739"/>
              <a:gd name="T85" fmla="*/ 1026 h 1385"/>
              <a:gd name="T86" fmla="*/ 206 w 739"/>
              <a:gd name="T87" fmla="*/ 994 h 1385"/>
              <a:gd name="T88" fmla="*/ 196 w 739"/>
              <a:gd name="T89" fmla="*/ 1026 h 1385"/>
              <a:gd name="T90" fmla="*/ 181 w 739"/>
              <a:gd name="T91" fmla="*/ 1057 h 1385"/>
              <a:gd name="T92" fmla="*/ 159 w 739"/>
              <a:gd name="T93" fmla="*/ 1084 h 1385"/>
              <a:gd name="T94" fmla="*/ 133 w 739"/>
              <a:gd name="T95" fmla="*/ 1147 h 1385"/>
              <a:gd name="T96" fmla="*/ 143 w 739"/>
              <a:gd name="T97" fmla="*/ 1113 h 1385"/>
              <a:gd name="T98" fmla="*/ 133 w 739"/>
              <a:gd name="T99" fmla="*/ 1147 h 1385"/>
              <a:gd name="T100" fmla="*/ 116 w 739"/>
              <a:gd name="T101" fmla="*/ 1175 h 1385"/>
              <a:gd name="T102" fmla="*/ 94 w 739"/>
              <a:gd name="T103" fmla="*/ 1203 h 1385"/>
              <a:gd name="T104" fmla="*/ 69 w 739"/>
              <a:gd name="T105" fmla="*/ 1265 h 1385"/>
              <a:gd name="T106" fmla="*/ 79 w 739"/>
              <a:gd name="T107" fmla="*/ 1233 h 1385"/>
              <a:gd name="T108" fmla="*/ 69 w 739"/>
              <a:gd name="T109" fmla="*/ 1265 h 1385"/>
              <a:gd name="T110" fmla="*/ 54 w 739"/>
              <a:gd name="T111" fmla="*/ 1296 h 1385"/>
              <a:gd name="T112" fmla="*/ 32 w 739"/>
              <a:gd name="T113" fmla="*/ 1323 h 1385"/>
              <a:gd name="T114" fmla="*/ 6 w 739"/>
              <a:gd name="T115" fmla="*/ 1385 h 1385"/>
              <a:gd name="T116" fmla="*/ 16 w 739"/>
              <a:gd name="T117" fmla="*/ 1352 h 1385"/>
              <a:gd name="T118" fmla="*/ 6 w 739"/>
              <a:gd name="T119" fmla="*/ 1385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9" h="1385">
                <a:moveTo>
                  <a:pt x="736" y="11"/>
                </a:moveTo>
                <a:lnTo>
                  <a:pt x="739" y="4"/>
                </a:lnTo>
                <a:lnTo>
                  <a:pt x="734" y="0"/>
                </a:lnTo>
                <a:lnTo>
                  <a:pt x="731" y="7"/>
                </a:lnTo>
                <a:lnTo>
                  <a:pt x="736" y="11"/>
                </a:lnTo>
                <a:close/>
                <a:moveTo>
                  <a:pt x="705" y="70"/>
                </a:moveTo>
                <a:lnTo>
                  <a:pt x="721" y="39"/>
                </a:lnTo>
                <a:lnTo>
                  <a:pt x="714" y="36"/>
                </a:lnTo>
                <a:lnTo>
                  <a:pt x="699" y="66"/>
                </a:lnTo>
                <a:lnTo>
                  <a:pt x="705" y="70"/>
                </a:lnTo>
                <a:close/>
                <a:moveTo>
                  <a:pt x="673" y="129"/>
                </a:moveTo>
                <a:lnTo>
                  <a:pt x="688" y="100"/>
                </a:lnTo>
                <a:lnTo>
                  <a:pt x="683" y="97"/>
                </a:lnTo>
                <a:lnTo>
                  <a:pt x="666" y="126"/>
                </a:lnTo>
                <a:lnTo>
                  <a:pt x="673" y="129"/>
                </a:lnTo>
                <a:close/>
                <a:moveTo>
                  <a:pt x="641" y="190"/>
                </a:moveTo>
                <a:lnTo>
                  <a:pt x="656" y="160"/>
                </a:lnTo>
                <a:lnTo>
                  <a:pt x="651" y="156"/>
                </a:lnTo>
                <a:lnTo>
                  <a:pt x="634" y="187"/>
                </a:lnTo>
                <a:lnTo>
                  <a:pt x="641" y="190"/>
                </a:lnTo>
                <a:close/>
                <a:moveTo>
                  <a:pt x="609" y="249"/>
                </a:moveTo>
                <a:lnTo>
                  <a:pt x="626" y="219"/>
                </a:lnTo>
                <a:lnTo>
                  <a:pt x="619" y="215"/>
                </a:lnTo>
                <a:lnTo>
                  <a:pt x="604" y="246"/>
                </a:lnTo>
                <a:lnTo>
                  <a:pt x="609" y="249"/>
                </a:lnTo>
                <a:close/>
                <a:moveTo>
                  <a:pt x="577" y="309"/>
                </a:moveTo>
                <a:lnTo>
                  <a:pt x="594" y="280"/>
                </a:lnTo>
                <a:lnTo>
                  <a:pt x="587" y="276"/>
                </a:lnTo>
                <a:lnTo>
                  <a:pt x="572" y="305"/>
                </a:lnTo>
                <a:lnTo>
                  <a:pt x="577" y="309"/>
                </a:lnTo>
                <a:close/>
                <a:moveTo>
                  <a:pt x="546" y="370"/>
                </a:moveTo>
                <a:lnTo>
                  <a:pt x="562" y="339"/>
                </a:lnTo>
                <a:lnTo>
                  <a:pt x="556" y="336"/>
                </a:lnTo>
                <a:lnTo>
                  <a:pt x="540" y="366"/>
                </a:lnTo>
                <a:lnTo>
                  <a:pt x="546" y="370"/>
                </a:lnTo>
                <a:close/>
                <a:moveTo>
                  <a:pt x="514" y="429"/>
                </a:moveTo>
                <a:lnTo>
                  <a:pt x="529" y="398"/>
                </a:lnTo>
                <a:lnTo>
                  <a:pt x="524" y="395"/>
                </a:lnTo>
                <a:lnTo>
                  <a:pt x="507" y="425"/>
                </a:lnTo>
                <a:lnTo>
                  <a:pt x="514" y="429"/>
                </a:lnTo>
                <a:close/>
                <a:moveTo>
                  <a:pt x="482" y="488"/>
                </a:moveTo>
                <a:lnTo>
                  <a:pt x="499" y="459"/>
                </a:lnTo>
                <a:lnTo>
                  <a:pt x="492" y="456"/>
                </a:lnTo>
                <a:lnTo>
                  <a:pt x="477" y="485"/>
                </a:lnTo>
                <a:lnTo>
                  <a:pt x="482" y="488"/>
                </a:lnTo>
                <a:close/>
                <a:moveTo>
                  <a:pt x="450" y="549"/>
                </a:moveTo>
                <a:lnTo>
                  <a:pt x="467" y="519"/>
                </a:lnTo>
                <a:lnTo>
                  <a:pt x="460" y="515"/>
                </a:lnTo>
                <a:lnTo>
                  <a:pt x="445" y="546"/>
                </a:lnTo>
                <a:lnTo>
                  <a:pt x="450" y="549"/>
                </a:lnTo>
                <a:close/>
                <a:moveTo>
                  <a:pt x="419" y="608"/>
                </a:moveTo>
                <a:lnTo>
                  <a:pt x="435" y="578"/>
                </a:lnTo>
                <a:lnTo>
                  <a:pt x="428" y="574"/>
                </a:lnTo>
                <a:lnTo>
                  <a:pt x="413" y="605"/>
                </a:lnTo>
                <a:lnTo>
                  <a:pt x="419" y="608"/>
                </a:lnTo>
                <a:close/>
                <a:moveTo>
                  <a:pt x="387" y="668"/>
                </a:moveTo>
                <a:lnTo>
                  <a:pt x="402" y="637"/>
                </a:lnTo>
                <a:lnTo>
                  <a:pt x="397" y="635"/>
                </a:lnTo>
                <a:lnTo>
                  <a:pt x="380" y="664"/>
                </a:lnTo>
                <a:lnTo>
                  <a:pt x="387" y="668"/>
                </a:lnTo>
                <a:close/>
                <a:moveTo>
                  <a:pt x="355" y="727"/>
                </a:moveTo>
                <a:lnTo>
                  <a:pt x="370" y="698"/>
                </a:lnTo>
                <a:lnTo>
                  <a:pt x="365" y="695"/>
                </a:lnTo>
                <a:lnTo>
                  <a:pt x="350" y="725"/>
                </a:lnTo>
                <a:lnTo>
                  <a:pt x="355" y="727"/>
                </a:lnTo>
                <a:close/>
                <a:moveTo>
                  <a:pt x="323" y="788"/>
                </a:moveTo>
                <a:lnTo>
                  <a:pt x="340" y="757"/>
                </a:lnTo>
                <a:lnTo>
                  <a:pt x="333" y="754"/>
                </a:lnTo>
                <a:lnTo>
                  <a:pt x="318" y="784"/>
                </a:lnTo>
                <a:lnTo>
                  <a:pt x="323" y="788"/>
                </a:lnTo>
                <a:close/>
                <a:moveTo>
                  <a:pt x="292" y="847"/>
                </a:moveTo>
                <a:lnTo>
                  <a:pt x="308" y="817"/>
                </a:lnTo>
                <a:lnTo>
                  <a:pt x="301" y="815"/>
                </a:lnTo>
                <a:lnTo>
                  <a:pt x="286" y="844"/>
                </a:lnTo>
                <a:lnTo>
                  <a:pt x="292" y="847"/>
                </a:lnTo>
                <a:close/>
                <a:moveTo>
                  <a:pt x="260" y="906"/>
                </a:moveTo>
                <a:lnTo>
                  <a:pt x="275" y="877"/>
                </a:lnTo>
                <a:lnTo>
                  <a:pt x="270" y="874"/>
                </a:lnTo>
                <a:lnTo>
                  <a:pt x="253" y="905"/>
                </a:lnTo>
                <a:lnTo>
                  <a:pt x="260" y="906"/>
                </a:lnTo>
                <a:close/>
                <a:moveTo>
                  <a:pt x="228" y="967"/>
                </a:moveTo>
                <a:lnTo>
                  <a:pt x="243" y="937"/>
                </a:lnTo>
                <a:lnTo>
                  <a:pt x="238" y="933"/>
                </a:lnTo>
                <a:lnTo>
                  <a:pt x="223" y="964"/>
                </a:lnTo>
                <a:lnTo>
                  <a:pt x="228" y="967"/>
                </a:lnTo>
                <a:close/>
                <a:moveTo>
                  <a:pt x="196" y="1026"/>
                </a:moveTo>
                <a:lnTo>
                  <a:pt x="213" y="996"/>
                </a:lnTo>
                <a:lnTo>
                  <a:pt x="206" y="994"/>
                </a:lnTo>
                <a:lnTo>
                  <a:pt x="191" y="1023"/>
                </a:lnTo>
                <a:lnTo>
                  <a:pt x="196" y="1026"/>
                </a:lnTo>
                <a:close/>
                <a:moveTo>
                  <a:pt x="165" y="1086"/>
                </a:moveTo>
                <a:lnTo>
                  <a:pt x="181" y="1057"/>
                </a:lnTo>
                <a:lnTo>
                  <a:pt x="174" y="1054"/>
                </a:lnTo>
                <a:lnTo>
                  <a:pt x="159" y="1084"/>
                </a:lnTo>
                <a:lnTo>
                  <a:pt x="165" y="1086"/>
                </a:lnTo>
                <a:close/>
                <a:moveTo>
                  <a:pt x="133" y="1147"/>
                </a:moveTo>
                <a:lnTo>
                  <a:pt x="149" y="1116"/>
                </a:lnTo>
                <a:lnTo>
                  <a:pt x="143" y="1113"/>
                </a:lnTo>
                <a:lnTo>
                  <a:pt x="127" y="1143"/>
                </a:lnTo>
                <a:lnTo>
                  <a:pt x="133" y="1147"/>
                </a:lnTo>
                <a:close/>
                <a:moveTo>
                  <a:pt x="101" y="1206"/>
                </a:moveTo>
                <a:lnTo>
                  <a:pt x="116" y="1175"/>
                </a:lnTo>
                <a:lnTo>
                  <a:pt x="111" y="1174"/>
                </a:lnTo>
                <a:lnTo>
                  <a:pt x="94" y="1203"/>
                </a:lnTo>
                <a:lnTo>
                  <a:pt x="101" y="1206"/>
                </a:lnTo>
                <a:close/>
                <a:moveTo>
                  <a:pt x="69" y="1265"/>
                </a:moveTo>
                <a:lnTo>
                  <a:pt x="86" y="1236"/>
                </a:lnTo>
                <a:lnTo>
                  <a:pt x="79" y="1233"/>
                </a:lnTo>
                <a:lnTo>
                  <a:pt x="64" y="1263"/>
                </a:lnTo>
                <a:lnTo>
                  <a:pt x="69" y="1265"/>
                </a:lnTo>
                <a:close/>
                <a:moveTo>
                  <a:pt x="37" y="1326"/>
                </a:moveTo>
                <a:lnTo>
                  <a:pt x="54" y="1296"/>
                </a:lnTo>
                <a:lnTo>
                  <a:pt x="47" y="1292"/>
                </a:lnTo>
                <a:lnTo>
                  <a:pt x="32" y="1323"/>
                </a:lnTo>
                <a:lnTo>
                  <a:pt x="37" y="1326"/>
                </a:lnTo>
                <a:close/>
                <a:moveTo>
                  <a:pt x="6" y="1385"/>
                </a:moveTo>
                <a:lnTo>
                  <a:pt x="22" y="1355"/>
                </a:lnTo>
                <a:lnTo>
                  <a:pt x="16" y="1352"/>
                </a:lnTo>
                <a:lnTo>
                  <a:pt x="0" y="1382"/>
                </a:lnTo>
                <a:lnTo>
                  <a:pt x="6" y="1385"/>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effectLst>
                <a:outerShdw blurRad="38100" dist="38100" dir="2700000" algn="tl">
                  <a:srgbClr val="000000">
                    <a:alpha val="43137"/>
                  </a:srgbClr>
                </a:outerShdw>
              </a:effectLst>
              <a:latin typeface="Titillium Web" panose="00000500000000000000" pitchFamily="2" charset="0"/>
            </a:endParaRPr>
          </a:p>
        </p:txBody>
      </p:sp>
      <p:grpSp>
        <p:nvGrpSpPr>
          <p:cNvPr id="16" name="Gruppo 15">
            <a:extLst>
              <a:ext uri="{FF2B5EF4-FFF2-40B4-BE49-F238E27FC236}">
                <a16:creationId xmlns:a16="http://schemas.microsoft.com/office/drawing/2014/main" id="{7FD5EF31-1413-215E-DC05-63988B2327D6}"/>
              </a:ext>
            </a:extLst>
          </p:cNvPr>
          <p:cNvGrpSpPr/>
          <p:nvPr/>
        </p:nvGrpSpPr>
        <p:grpSpPr>
          <a:xfrm>
            <a:off x="7919566" y="3980811"/>
            <a:ext cx="3716338" cy="338554"/>
            <a:chOff x="4482283" y="3828411"/>
            <a:chExt cx="3716338" cy="338554"/>
          </a:xfrm>
        </p:grpSpPr>
        <p:sp>
          <p:nvSpPr>
            <p:cNvPr id="17" name="Rectangle 13">
              <a:extLst>
                <a:ext uri="{FF2B5EF4-FFF2-40B4-BE49-F238E27FC236}">
                  <a16:creationId xmlns:a16="http://schemas.microsoft.com/office/drawing/2014/main" id="{3D5D75DD-827B-66CD-C083-5FD4B12C8304}"/>
                </a:ext>
              </a:extLst>
            </p:cNvPr>
            <p:cNvSpPr>
              <a:spLocks noChangeArrowheads="1"/>
            </p:cNvSpPr>
            <p:nvPr/>
          </p:nvSpPr>
          <p:spPr bwMode="auto">
            <a:xfrm>
              <a:off x="4482283" y="3834525"/>
              <a:ext cx="3716338" cy="287338"/>
            </a:xfrm>
            <a:prstGeom prst="rect">
              <a:avLst/>
            </a:prstGeom>
            <a:solidFill>
              <a:srgbClr val="C8A6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sz="1400">
                <a:latin typeface="Titillium Web" panose="00000500000000000000" pitchFamily="2" charset="0"/>
              </a:endParaRPr>
            </a:p>
          </p:txBody>
        </p:sp>
        <p:sp>
          <p:nvSpPr>
            <p:cNvPr id="18" name="CasellaDiTesto 17">
              <a:extLst>
                <a:ext uri="{FF2B5EF4-FFF2-40B4-BE49-F238E27FC236}">
                  <a16:creationId xmlns:a16="http://schemas.microsoft.com/office/drawing/2014/main" id="{0BCADC40-96DD-AB3C-F434-BA7B1618D749}"/>
                </a:ext>
              </a:extLst>
            </p:cNvPr>
            <p:cNvSpPr txBox="1"/>
            <p:nvPr/>
          </p:nvSpPr>
          <p:spPr>
            <a:xfrm>
              <a:off x="4749569" y="3828411"/>
              <a:ext cx="3023062" cy="338554"/>
            </a:xfrm>
            <a:prstGeom prst="rect">
              <a:avLst/>
            </a:prstGeom>
            <a:noFill/>
          </p:spPr>
          <p:txBody>
            <a:bodyPr wrap="square">
              <a:spAutoFit/>
            </a:bodyPr>
            <a:lstStyle/>
            <a:p>
              <a:pPr algn="ctr"/>
              <a:r>
                <a:rPr lang="it-IT" sz="1600" b="1">
                  <a:latin typeface="Titillium Web" panose="00000500000000000000" pitchFamily="2" charset="0"/>
                </a:rPr>
                <a:t>Linee metropolitane M1- M2</a:t>
              </a:r>
            </a:p>
          </p:txBody>
        </p:sp>
      </p:grpSp>
      <p:pic>
        <p:nvPicPr>
          <p:cNvPr id="19" name="Immagine 18">
            <a:extLst>
              <a:ext uri="{FF2B5EF4-FFF2-40B4-BE49-F238E27FC236}">
                <a16:creationId xmlns:a16="http://schemas.microsoft.com/office/drawing/2014/main" id="{D6AC9B84-8B2D-8D5F-489C-BE14CB28347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9945942" y="1131975"/>
            <a:ext cx="3382607" cy="2772000"/>
          </a:xfrm>
          <a:prstGeom prst="ellipse">
            <a:avLst/>
          </a:prstGeom>
          <a:ln>
            <a:solidFill>
              <a:schemeClr val="accent4">
                <a:lumMod val="75000"/>
              </a:schemeClr>
            </a:solidFill>
          </a:ln>
        </p:spPr>
      </p:pic>
      <p:sp>
        <p:nvSpPr>
          <p:cNvPr id="24" name="Ovale 23">
            <a:extLst>
              <a:ext uri="{FF2B5EF4-FFF2-40B4-BE49-F238E27FC236}">
                <a16:creationId xmlns:a16="http://schemas.microsoft.com/office/drawing/2014/main" id="{6D7D6D9F-CE9A-87B7-57FE-1541745FAE5F}"/>
              </a:ext>
            </a:extLst>
          </p:cNvPr>
          <p:cNvSpPr/>
          <p:nvPr/>
        </p:nvSpPr>
        <p:spPr>
          <a:xfrm>
            <a:off x="4619110" y="2207044"/>
            <a:ext cx="170043" cy="161254"/>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Titillium Web" panose="00000500000000000000" pitchFamily="2" charset="0"/>
            </a:endParaRPr>
          </a:p>
        </p:txBody>
      </p:sp>
      <p:sp>
        <p:nvSpPr>
          <p:cNvPr id="25" name="Ovale 24">
            <a:extLst>
              <a:ext uri="{FF2B5EF4-FFF2-40B4-BE49-F238E27FC236}">
                <a16:creationId xmlns:a16="http://schemas.microsoft.com/office/drawing/2014/main" id="{99AD0830-047F-4431-089F-83C3D94E72C8}"/>
              </a:ext>
            </a:extLst>
          </p:cNvPr>
          <p:cNvSpPr/>
          <p:nvPr/>
        </p:nvSpPr>
        <p:spPr>
          <a:xfrm>
            <a:off x="4442363" y="2561475"/>
            <a:ext cx="170043" cy="161254"/>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Titillium Web" panose="00000500000000000000" pitchFamily="2" charset="0"/>
            </a:endParaRPr>
          </a:p>
        </p:txBody>
      </p:sp>
      <p:sp>
        <p:nvSpPr>
          <p:cNvPr id="26" name="Ovale 25">
            <a:extLst>
              <a:ext uri="{FF2B5EF4-FFF2-40B4-BE49-F238E27FC236}">
                <a16:creationId xmlns:a16="http://schemas.microsoft.com/office/drawing/2014/main" id="{928C5B70-566C-1B45-5DD6-FB6054A0C703}"/>
              </a:ext>
            </a:extLst>
          </p:cNvPr>
          <p:cNvSpPr/>
          <p:nvPr/>
        </p:nvSpPr>
        <p:spPr>
          <a:xfrm>
            <a:off x="5279445" y="2164976"/>
            <a:ext cx="170043" cy="161254"/>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Titillium Web" panose="00000500000000000000" pitchFamily="2" charset="0"/>
            </a:endParaRPr>
          </a:p>
        </p:txBody>
      </p:sp>
      <p:sp>
        <p:nvSpPr>
          <p:cNvPr id="27" name="Freeform 77">
            <a:extLst>
              <a:ext uri="{FF2B5EF4-FFF2-40B4-BE49-F238E27FC236}">
                <a16:creationId xmlns:a16="http://schemas.microsoft.com/office/drawing/2014/main" id="{DD2AA2E3-CFDF-0473-150C-BF8EE2872178}"/>
              </a:ext>
            </a:extLst>
          </p:cNvPr>
          <p:cNvSpPr>
            <a:spLocks noEditPoints="1"/>
          </p:cNvSpPr>
          <p:nvPr/>
        </p:nvSpPr>
        <p:spPr bwMode="auto">
          <a:xfrm flipV="1">
            <a:off x="4619109" y="2222188"/>
            <a:ext cx="2929190" cy="1028748"/>
          </a:xfrm>
          <a:custGeom>
            <a:avLst/>
            <a:gdLst>
              <a:gd name="T0" fmla="*/ 739 w 739"/>
              <a:gd name="T1" fmla="*/ 4 h 1385"/>
              <a:gd name="T2" fmla="*/ 731 w 739"/>
              <a:gd name="T3" fmla="*/ 7 h 1385"/>
              <a:gd name="T4" fmla="*/ 705 w 739"/>
              <a:gd name="T5" fmla="*/ 70 h 1385"/>
              <a:gd name="T6" fmla="*/ 714 w 739"/>
              <a:gd name="T7" fmla="*/ 36 h 1385"/>
              <a:gd name="T8" fmla="*/ 705 w 739"/>
              <a:gd name="T9" fmla="*/ 70 h 1385"/>
              <a:gd name="T10" fmla="*/ 688 w 739"/>
              <a:gd name="T11" fmla="*/ 100 h 1385"/>
              <a:gd name="T12" fmla="*/ 666 w 739"/>
              <a:gd name="T13" fmla="*/ 126 h 1385"/>
              <a:gd name="T14" fmla="*/ 641 w 739"/>
              <a:gd name="T15" fmla="*/ 190 h 1385"/>
              <a:gd name="T16" fmla="*/ 651 w 739"/>
              <a:gd name="T17" fmla="*/ 156 h 1385"/>
              <a:gd name="T18" fmla="*/ 641 w 739"/>
              <a:gd name="T19" fmla="*/ 190 h 1385"/>
              <a:gd name="T20" fmla="*/ 626 w 739"/>
              <a:gd name="T21" fmla="*/ 219 h 1385"/>
              <a:gd name="T22" fmla="*/ 604 w 739"/>
              <a:gd name="T23" fmla="*/ 246 h 1385"/>
              <a:gd name="T24" fmla="*/ 577 w 739"/>
              <a:gd name="T25" fmla="*/ 309 h 1385"/>
              <a:gd name="T26" fmla="*/ 587 w 739"/>
              <a:gd name="T27" fmla="*/ 276 h 1385"/>
              <a:gd name="T28" fmla="*/ 577 w 739"/>
              <a:gd name="T29" fmla="*/ 309 h 1385"/>
              <a:gd name="T30" fmla="*/ 562 w 739"/>
              <a:gd name="T31" fmla="*/ 339 h 1385"/>
              <a:gd name="T32" fmla="*/ 540 w 739"/>
              <a:gd name="T33" fmla="*/ 366 h 1385"/>
              <a:gd name="T34" fmla="*/ 514 w 739"/>
              <a:gd name="T35" fmla="*/ 429 h 1385"/>
              <a:gd name="T36" fmla="*/ 524 w 739"/>
              <a:gd name="T37" fmla="*/ 395 h 1385"/>
              <a:gd name="T38" fmla="*/ 514 w 739"/>
              <a:gd name="T39" fmla="*/ 429 h 1385"/>
              <a:gd name="T40" fmla="*/ 499 w 739"/>
              <a:gd name="T41" fmla="*/ 459 h 1385"/>
              <a:gd name="T42" fmla="*/ 477 w 739"/>
              <a:gd name="T43" fmla="*/ 485 h 1385"/>
              <a:gd name="T44" fmla="*/ 450 w 739"/>
              <a:gd name="T45" fmla="*/ 549 h 1385"/>
              <a:gd name="T46" fmla="*/ 460 w 739"/>
              <a:gd name="T47" fmla="*/ 515 h 1385"/>
              <a:gd name="T48" fmla="*/ 450 w 739"/>
              <a:gd name="T49" fmla="*/ 549 h 1385"/>
              <a:gd name="T50" fmla="*/ 435 w 739"/>
              <a:gd name="T51" fmla="*/ 578 h 1385"/>
              <a:gd name="T52" fmla="*/ 413 w 739"/>
              <a:gd name="T53" fmla="*/ 605 h 1385"/>
              <a:gd name="T54" fmla="*/ 387 w 739"/>
              <a:gd name="T55" fmla="*/ 668 h 1385"/>
              <a:gd name="T56" fmla="*/ 397 w 739"/>
              <a:gd name="T57" fmla="*/ 635 h 1385"/>
              <a:gd name="T58" fmla="*/ 387 w 739"/>
              <a:gd name="T59" fmla="*/ 668 h 1385"/>
              <a:gd name="T60" fmla="*/ 370 w 739"/>
              <a:gd name="T61" fmla="*/ 698 h 1385"/>
              <a:gd name="T62" fmla="*/ 350 w 739"/>
              <a:gd name="T63" fmla="*/ 725 h 1385"/>
              <a:gd name="T64" fmla="*/ 323 w 739"/>
              <a:gd name="T65" fmla="*/ 788 h 1385"/>
              <a:gd name="T66" fmla="*/ 333 w 739"/>
              <a:gd name="T67" fmla="*/ 754 h 1385"/>
              <a:gd name="T68" fmla="*/ 323 w 739"/>
              <a:gd name="T69" fmla="*/ 788 h 1385"/>
              <a:gd name="T70" fmla="*/ 308 w 739"/>
              <a:gd name="T71" fmla="*/ 817 h 1385"/>
              <a:gd name="T72" fmla="*/ 286 w 739"/>
              <a:gd name="T73" fmla="*/ 844 h 1385"/>
              <a:gd name="T74" fmla="*/ 260 w 739"/>
              <a:gd name="T75" fmla="*/ 906 h 1385"/>
              <a:gd name="T76" fmla="*/ 270 w 739"/>
              <a:gd name="T77" fmla="*/ 874 h 1385"/>
              <a:gd name="T78" fmla="*/ 260 w 739"/>
              <a:gd name="T79" fmla="*/ 906 h 1385"/>
              <a:gd name="T80" fmla="*/ 243 w 739"/>
              <a:gd name="T81" fmla="*/ 937 h 1385"/>
              <a:gd name="T82" fmla="*/ 223 w 739"/>
              <a:gd name="T83" fmla="*/ 964 h 1385"/>
              <a:gd name="T84" fmla="*/ 196 w 739"/>
              <a:gd name="T85" fmla="*/ 1026 h 1385"/>
              <a:gd name="T86" fmla="*/ 206 w 739"/>
              <a:gd name="T87" fmla="*/ 994 h 1385"/>
              <a:gd name="T88" fmla="*/ 196 w 739"/>
              <a:gd name="T89" fmla="*/ 1026 h 1385"/>
              <a:gd name="T90" fmla="*/ 181 w 739"/>
              <a:gd name="T91" fmla="*/ 1057 h 1385"/>
              <a:gd name="T92" fmla="*/ 159 w 739"/>
              <a:gd name="T93" fmla="*/ 1084 h 1385"/>
              <a:gd name="T94" fmla="*/ 133 w 739"/>
              <a:gd name="T95" fmla="*/ 1147 h 1385"/>
              <a:gd name="T96" fmla="*/ 143 w 739"/>
              <a:gd name="T97" fmla="*/ 1113 h 1385"/>
              <a:gd name="T98" fmla="*/ 133 w 739"/>
              <a:gd name="T99" fmla="*/ 1147 h 1385"/>
              <a:gd name="T100" fmla="*/ 116 w 739"/>
              <a:gd name="T101" fmla="*/ 1175 h 1385"/>
              <a:gd name="T102" fmla="*/ 94 w 739"/>
              <a:gd name="T103" fmla="*/ 1203 h 1385"/>
              <a:gd name="T104" fmla="*/ 69 w 739"/>
              <a:gd name="T105" fmla="*/ 1265 h 1385"/>
              <a:gd name="T106" fmla="*/ 79 w 739"/>
              <a:gd name="T107" fmla="*/ 1233 h 1385"/>
              <a:gd name="T108" fmla="*/ 69 w 739"/>
              <a:gd name="T109" fmla="*/ 1265 h 1385"/>
              <a:gd name="T110" fmla="*/ 54 w 739"/>
              <a:gd name="T111" fmla="*/ 1296 h 1385"/>
              <a:gd name="T112" fmla="*/ 32 w 739"/>
              <a:gd name="T113" fmla="*/ 1323 h 1385"/>
              <a:gd name="T114" fmla="*/ 6 w 739"/>
              <a:gd name="T115" fmla="*/ 1385 h 1385"/>
              <a:gd name="T116" fmla="*/ 16 w 739"/>
              <a:gd name="T117" fmla="*/ 1352 h 1385"/>
              <a:gd name="T118" fmla="*/ 6 w 739"/>
              <a:gd name="T119" fmla="*/ 1385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9" h="1385">
                <a:moveTo>
                  <a:pt x="736" y="11"/>
                </a:moveTo>
                <a:lnTo>
                  <a:pt x="739" y="4"/>
                </a:lnTo>
                <a:lnTo>
                  <a:pt x="734" y="0"/>
                </a:lnTo>
                <a:lnTo>
                  <a:pt x="731" y="7"/>
                </a:lnTo>
                <a:lnTo>
                  <a:pt x="736" y="11"/>
                </a:lnTo>
                <a:close/>
                <a:moveTo>
                  <a:pt x="705" y="70"/>
                </a:moveTo>
                <a:lnTo>
                  <a:pt x="721" y="39"/>
                </a:lnTo>
                <a:lnTo>
                  <a:pt x="714" y="36"/>
                </a:lnTo>
                <a:lnTo>
                  <a:pt x="699" y="66"/>
                </a:lnTo>
                <a:lnTo>
                  <a:pt x="705" y="70"/>
                </a:lnTo>
                <a:close/>
                <a:moveTo>
                  <a:pt x="673" y="129"/>
                </a:moveTo>
                <a:lnTo>
                  <a:pt x="688" y="100"/>
                </a:lnTo>
                <a:lnTo>
                  <a:pt x="683" y="97"/>
                </a:lnTo>
                <a:lnTo>
                  <a:pt x="666" y="126"/>
                </a:lnTo>
                <a:lnTo>
                  <a:pt x="673" y="129"/>
                </a:lnTo>
                <a:close/>
                <a:moveTo>
                  <a:pt x="641" y="190"/>
                </a:moveTo>
                <a:lnTo>
                  <a:pt x="656" y="160"/>
                </a:lnTo>
                <a:lnTo>
                  <a:pt x="651" y="156"/>
                </a:lnTo>
                <a:lnTo>
                  <a:pt x="634" y="187"/>
                </a:lnTo>
                <a:lnTo>
                  <a:pt x="641" y="190"/>
                </a:lnTo>
                <a:close/>
                <a:moveTo>
                  <a:pt x="609" y="249"/>
                </a:moveTo>
                <a:lnTo>
                  <a:pt x="626" y="219"/>
                </a:lnTo>
                <a:lnTo>
                  <a:pt x="619" y="215"/>
                </a:lnTo>
                <a:lnTo>
                  <a:pt x="604" y="246"/>
                </a:lnTo>
                <a:lnTo>
                  <a:pt x="609" y="249"/>
                </a:lnTo>
                <a:close/>
                <a:moveTo>
                  <a:pt x="577" y="309"/>
                </a:moveTo>
                <a:lnTo>
                  <a:pt x="594" y="280"/>
                </a:lnTo>
                <a:lnTo>
                  <a:pt x="587" y="276"/>
                </a:lnTo>
                <a:lnTo>
                  <a:pt x="572" y="305"/>
                </a:lnTo>
                <a:lnTo>
                  <a:pt x="577" y="309"/>
                </a:lnTo>
                <a:close/>
                <a:moveTo>
                  <a:pt x="546" y="370"/>
                </a:moveTo>
                <a:lnTo>
                  <a:pt x="562" y="339"/>
                </a:lnTo>
                <a:lnTo>
                  <a:pt x="556" y="336"/>
                </a:lnTo>
                <a:lnTo>
                  <a:pt x="540" y="366"/>
                </a:lnTo>
                <a:lnTo>
                  <a:pt x="546" y="370"/>
                </a:lnTo>
                <a:close/>
                <a:moveTo>
                  <a:pt x="514" y="429"/>
                </a:moveTo>
                <a:lnTo>
                  <a:pt x="529" y="398"/>
                </a:lnTo>
                <a:lnTo>
                  <a:pt x="524" y="395"/>
                </a:lnTo>
                <a:lnTo>
                  <a:pt x="507" y="425"/>
                </a:lnTo>
                <a:lnTo>
                  <a:pt x="514" y="429"/>
                </a:lnTo>
                <a:close/>
                <a:moveTo>
                  <a:pt x="482" y="488"/>
                </a:moveTo>
                <a:lnTo>
                  <a:pt x="499" y="459"/>
                </a:lnTo>
                <a:lnTo>
                  <a:pt x="492" y="456"/>
                </a:lnTo>
                <a:lnTo>
                  <a:pt x="477" y="485"/>
                </a:lnTo>
                <a:lnTo>
                  <a:pt x="482" y="488"/>
                </a:lnTo>
                <a:close/>
                <a:moveTo>
                  <a:pt x="450" y="549"/>
                </a:moveTo>
                <a:lnTo>
                  <a:pt x="467" y="519"/>
                </a:lnTo>
                <a:lnTo>
                  <a:pt x="460" y="515"/>
                </a:lnTo>
                <a:lnTo>
                  <a:pt x="445" y="546"/>
                </a:lnTo>
                <a:lnTo>
                  <a:pt x="450" y="549"/>
                </a:lnTo>
                <a:close/>
                <a:moveTo>
                  <a:pt x="419" y="608"/>
                </a:moveTo>
                <a:lnTo>
                  <a:pt x="435" y="578"/>
                </a:lnTo>
                <a:lnTo>
                  <a:pt x="428" y="574"/>
                </a:lnTo>
                <a:lnTo>
                  <a:pt x="413" y="605"/>
                </a:lnTo>
                <a:lnTo>
                  <a:pt x="419" y="608"/>
                </a:lnTo>
                <a:close/>
                <a:moveTo>
                  <a:pt x="387" y="668"/>
                </a:moveTo>
                <a:lnTo>
                  <a:pt x="402" y="637"/>
                </a:lnTo>
                <a:lnTo>
                  <a:pt x="397" y="635"/>
                </a:lnTo>
                <a:lnTo>
                  <a:pt x="380" y="664"/>
                </a:lnTo>
                <a:lnTo>
                  <a:pt x="387" y="668"/>
                </a:lnTo>
                <a:close/>
                <a:moveTo>
                  <a:pt x="355" y="727"/>
                </a:moveTo>
                <a:lnTo>
                  <a:pt x="370" y="698"/>
                </a:lnTo>
                <a:lnTo>
                  <a:pt x="365" y="695"/>
                </a:lnTo>
                <a:lnTo>
                  <a:pt x="350" y="725"/>
                </a:lnTo>
                <a:lnTo>
                  <a:pt x="355" y="727"/>
                </a:lnTo>
                <a:close/>
                <a:moveTo>
                  <a:pt x="323" y="788"/>
                </a:moveTo>
                <a:lnTo>
                  <a:pt x="340" y="757"/>
                </a:lnTo>
                <a:lnTo>
                  <a:pt x="333" y="754"/>
                </a:lnTo>
                <a:lnTo>
                  <a:pt x="318" y="784"/>
                </a:lnTo>
                <a:lnTo>
                  <a:pt x="323" y="788"/>
                </a:lnTo>
                <a:close/>
                <a:moveTo>
                  <a:pt x="292" y="847"/>
                </a:moveTo>
                <a:lnTo>
                  <a:pt x="308" y="817"/>
                </a:lnTo>
                <a:lnTo>
                  <a:pt x="301" y="815"/>
                </a:lnTo>
                <a:lnTo>
                  <a:pt x="286" y="844"/>
                </a:lnTo>
                <a:lnTo>
                  <a:pt x="292" y="847"/>
                </a:lnTo>
                <a:close/>
                <a:moveTo>
                  <a:pt x="260" y="906"/>
                </a:moveTo>
                <a:lnTo>
                  <a:pt x="275" y="877"/>
                </a:lnTo>
                <a:lnTo>
                  <a:pt x="270" y="874"/>
                </a:lnTo>
                <a:lnTo>
                  <a:pt x="253" y="905"/>
                </a:lnTo>
                <a:lnTo>
                  <a:pt x="260" y="906"/>
                </a:lnTo>
                <a:close/>
                <a:moveTo>
                  <a:pt x="228" y="967"/>
                </a:moveTo>
                <a:lnTo>
                  <a:pt x="243" y="937"/>
                </a:lnTo>
                <a:lnTo>
                  <a:pt x="238" y="933"/>
                </a:lnTo>
                <a:lnTo>
                  <a:pt x="223" y="964"/>
                </a:lnTo>
                <a:lnTo>
                  <a:pt x="228" y="967"/>
                </a:lnTo>
                <a:close/>
                <a:moveTo>
                  <a:pt x="196" y="1026"/>
                </a:moveTo>
                <a:lnTo>
                  <a:pt x="213" y="996"/>
                </a:lnTo>
                <a:lnTo>
                  <a:pt x="206" y="994"/>
                </a:lnTo>
                <a:lnTo>
                  <a:pt x="191" y="1023"/>
                </a:lnTo>
                <a:lnTo>
                  <a:pt x="196" y="1026"/>
                </a:lnTo>
                <a:close/>
                <a:moveTo>
                  <a:pt x="165" y="1086"/>
                </a:moveTo>
                <a:lnTo>
                  <a:pt x="181" y="1057"/>
                </a:lnTo>
                <a:lnTo>
                  <a:pt x="174" y="1054"/>
                </a:lnTo>
                <a:lnTo>
                  <a:pt x="159" y="1084"/>
                </a:lnTo>
                <a:lnTo>
                  <a:pt x="165" y="1086"/>
                </a:lnTo>
                <a:close/>
                <a:moveTo>
                  <a:pt x="133" y="1147"/>
                </a:moveTo>
                <a:lnTo>
                  <a:pt x="149" y="1116"/>
                </a:lnTo>
                <a:lnTo>
                  <a:pt x="143" y="1113"/>
                </a:lnTo>
                <a:lnTo>
                  <a:pt x="127" y="1143"/>
                </a:lnTo>
                <a:lnTo>
                  <a:pt x="133" y="1147"/>
                </a:lnTo>
                <a:close/>
                <a:moveTo>
                  <a:pt x="101" y="1206"/>
                </a:moveTo>
                <a:lnTo>
                  <a:pt x="116" y="1175"/>
                </a:lnTo>
                <a:lnTo>
                  <a:pt x="111" y="1174"/>
                </a:lnTo>
                <a:lnTo>
                  <a:pt x="94" y="1203"/>
                </a:lnTo>
                <a:lnTo>
                  <a:pt x="101" y="1206"/>
                </a:lnTo>
                <a:close/>
                <a:moveTo>
                  <a:pt x="69" y="1265"/>
                </a:moveTo>
                <a:lnTo>
                  <a:pt x="86" y="1236"/>
                </a:lnTo>
                <a:lnTo>
                  <a:pt x="79" y="1233"/>
                </a:lnTo>
                <a:lnTo>
                  <a:pt x="64" y="1263"/>
                </a:lnTo>
                <a:lnTo>
                  <a:pt x="69" y="1265"/>
                </a:lnTo>
                <a:close/>
                <a:moveTo>
                  <a:pt x="37" y="1326"/>
                </a:moveTo>
                <a:lnTo>
                  <a:pt x="54" y="1296"/>
                </a:lnTo>
                <a:lnTo>
                  <a:pt x="47" y="1292"/>
                </a:lnTo>
                <a:lnTo>
                  <a:pt x="32" y="1323"/>
                </a:lnTo>
                <a:lnTo>
                  <a:pt x="37" y="1326"/>
                </a:lnTo>
                <a:close/>
                <a:moveTo>
                  <a:pt x="6" y="1385"/>
                </a:moveTo>
                <a:lnTo>
                  <a:pt x="22" y="1355"/>
                </a:lnTo>
                <a:lnTo>
                  <a:pt x="16" y="1352"/>
                </a:lnTo>
                <a:lnTo>
                  <a:pt x="0" y="1382"/>
                </a:lnTo>
                <a:lnTo>
                  <a:pt x="6" y="1385"/>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29" name="Freeform 77">
            <a:extLst>
              <a:ext uri="{FF2B5EF4-FFF2-40B4-BE49-F238E27FC236}">
                <a16:creationId xmlns:a16="http://schemas.microsoft.com/office/drawing/2014/main" id="{6AD2B86C-701E-D5C5-E6EC-684C6100AB00}"/>
              </a:ext>
            </a:extLst>
          </p:cNvPr>
          <p:cNvSpPr>
            <a:spLocks noEditPoints="1"/>
          </p:cNvSpPr>
          <p:nvPr/>
        </p:nvSpPr>
        <p:spPr bwMode="auto">
          <a:xfrm flipV="1">
            <a:off x="4489003" y="2561474"/>
            <a:ext cx="3059296" cy="394221"/>
          </a:xfrm>
          <a:custGeom>
            <a:avLst/>
            <a:gdLst>
              <a:gd name="T0" fmla="*/ 739 w 739"/>
              <a:gd name="T1" fmla="*/ 4 h 1385"/>
              <a:gd name="T2" fmla="*/ 731 w 739"/>
              <a:gd name="T3" fmla="*/ 7 h 1385"/>
              <a:gd name="T4" fmla="*/ 705 w 739"/>
              <a:gd name="T5" fmla="*/ 70 h 1385"/>
              <a:gd name="T6" fmla="*/ 714 w 739"/>
              <a:gd name="T7" fmla="*/ 36 h 1385"/>
              <a:gd name="T8" fmla="*/ 705 w 739"/>
              <a:gd name="T9" fmla="*/ 70 h 1385"/>
              <a:gd name="T10" fmla="*/ 688 w 739"/>
              <a:gd name="T11" fmla="*/ 100 h 1385"/>
              <a:gd name="T12" fmla="*/ 666 w 739"/>
              <a:gd name="T13" fmla="*/ 126 h 1385"/>
              <a:gd name="T14" fmla="*/ 641 w 739"/>
              <a:gd name="T15" fmla="*/ 190 h 1385"/>
              <a:gd name="T16" fmla="*/ 651 w 739"/>
              <a:gd name="T17" fmla="*/ 156 h 1385"/>
              <a:gd name="T18" fmla="*/ 641 w 739"/>
              <a:gd name="T19" fmla="*/ 190 h 1385"/>
              <a:gd name="T20" fmla="*/ 626 w 739"/>
              <a:gd name="T21" fmla="*/ 219 h 1385"/>
              <a:gd name="T22" fmla="*/ 604 w 739"/>
              <a:gd name="T23" fmla="*/ 246 h 1385"/>
              <a:gd name="T24" fmla="*/ 577 w 739"/>
              <a:gd name="T25" fmla="*/ 309 h 1385"/>
              <a:gd name="T26" fmla="*/ 587 w 739"/>
              <a:gd name="T27" fmla="*/ 276 h 1385"/>
              <a:gd name="T28" fmla="*/ 577 w 739"/>
              <a:gd name="T29" fmla="*/ 309 h 1385"/>
              <a:gd name="T30" fmla="*/ 562 w 739"/>
              <a:gd name="T31" fmla="*/ 339 h 1385"/>
              <a:gd name="T32" fmla="*/ 540 w 739"/>
              <a:gd name="T33" fmla="*/ 366 h 1385"/>
              <a:gd name="T34" fmla="*/ 514 w 739"/>
              <a:gd name="T35" fmla="*/ 429 h 1385"/>
              <a:gd name="T36" fmla="*/ 524 w 739"/>
              <a:gd name="T37" fmla="*/ 395 h 1385"/>
              <a:gd name="T38" fmla="*/ 514 w 739"/>
              <a:gd name="T39" fmla="*/ 429 h 1385"/>
              <a:gd name="T40" fmla="*/ 499 w 739"/>
              <a:gd name="T41" fmla="*/ 459 h 1385"/>
              <a:gd name="T42" fmla="*/ 477 w 739"/>
              <a:gd name="T43" fmla="*/ 485 h 1385"/>
              <a:gd name="T44" fmla="*/ 450 w 739"/>
              <a:gd name="T45" fmla="*/ 549 h 1385"/>
              <a:gd name="T46" fmla="*/ 460 w 739"/>
              <a:gd name="T47" fmla="*/ 515 h 1385"/>
              <a:gd name="T48" fmla="*/ 450 w 739"/>
              <a:gd name="T49" fmla="*/ 549 h 1385"/>
              <a:gd name="T50" fmla="*/ 435 w 739"/>
              <a:gd name="T51" fmla="*/ 578 h 1385"/>
              <a:gd name="T52" fmla="*/ 413 w 739"/>
              <a:gd name="T53" fmla="*/ 605 h 1385"/>
              <a:gd name="T54" fmla="*/ 387 w 739"/>
              <a:gd name="T55" fmla="*/ 668 h 1385"/>
              <a:gd name="T56" fmla="*/ 397 w 739"/>
              <a:gd name="T57" fmla="*/ 635 h 1385"/>
              <a:gd name="T58" fmla="*/ 387 w 739"/>
              <a:gd name="T59" fmla="*/ 668 h 1385"/>
              <a:gd name="T60" fmla="*/ 370 w 739"/>
              <a:gd name="T61" fmla="*/ 698 h 1385"/>
              <a:gd name="T62" fmla="*/ 350 w 739"/>
              <a:gd name="T63" fmla="*/ 725 h 1385"/>
              <a:gd name="T64" fmla="*/ 323 w 739"/>
              <a:gd name="T65" fmla="*/ 788 h 1385"/>
              <a:gd name="T66" fmla="*/ 333 w 739"/>
              <a:gd name="T67" fmla="*/ 754 h 1385"/>
              <a:gd name="T68" fmla="*/ 323 w 739"/>
              <a:gd name="T69" fmla="*/ 788 h 1385"/>
              <a:gd name="T70" fmla="*/ 308 w 739"/>
              <a:gd name="T71" fmla="*/ 817 h 1385"/>
              <a:gd name="T72" fmla="*/ 286 w 739"/>
              <a:gd name="T73" fmla="*/ 844 h 1385"/>
              <a:gd name="T74" fmla="*/ 260 w 739"/>
              <a:gd name="T75" fmla="*/ 906 h 1385"/>
              <a:gd name="T76" fmla="*/ 270 w 739"/>
              <a:gd name="T77" fmla="*/ 874 h 1385"/>
              <a:gd name="T78" fmla="*/ 260 w 739"/>
              <a:gd name="T79" fmla="*/ 906 h 1385"/>
              <a:gd name="T80" fmla="*/ 243 w 739"/>
              <a:gd name="T81" fmla="*/ 937 h 1385"/>
              <a:gd name="T82" fmla="*/ 223 w 739"/>
              <a:gd name="T83" fmla="*/ 964 h 1385"/>
              <a:gd name="T84" fmla="*/ 196 w 739"/>
              <a:gd name="T85" fmla="*/ 1026 h 1385"/>
              <a:gd name="T86" fmla="*/ 206 w 739"/>
              <a:gd name="T87" fmla="*/ 994 h 1385"/>
              <a:gd name="T88" fmla="*/ 196 w 739"/>
              <a:gd name="T89" fmla="*/ 1026 h 1385"/>
              <a:gd name="T90" fmla="*/ 181 w 739"/>
              <a:gd name="T91" fmla="*/ 1057 h 1385"/>
              <a:gd name="T92" fmla="*/ 159 w 739"/>
              <a:gd name="T93" fmla="*/ 1084 h 1385"/>
              <a:gd name="T94" fmla="*/ 133 w 739"/>
              <a:gd name="T95" fmla="*/ 1147 h 1385"/>
              <a:gd name="T96" fmla="*/ 143 w 739"/>
              <a:gd name="T97" fmla="*/ 1113 h 1385"/>
              <a:gd name="T98" fmla="*/ 133 w 739"/>
              <a:gd name="T99" fmla="*/ 1147 h 1385"/>
              <a:gd name="T100" fmla="*/ 116 w 739"/>
              <a:gd name="T101" fmla="*/ 1175 h 1385"/>
              <a:gd name="T102" fmla="*/ 94 w 739"/>
              <a:gd name="T103" fmla="*/ 1203 h 1385"/>
              <a:gd name="T104" fmla="*/ 69 w 739"/>
              <a:gd name="T105" fmla="*/ 1265 h 1385"/>
              <a:gd name="T106" fmla="*/ 79 w 739"/>
              <a:gd name="T107" fmla="*/ 1233 h 1385"/>
              <a:gd name="T108" fmla="*/ 69 w 739"/>
              <a:gd name="T109" fmla="*/ 1265 h 1385"/>
              <a:gd name="T110" fmla="*/ 54 w 739"/>
              <a:gd name="T111" fmla="*/ 1296 h 1385"/>
              <a:gd name="T112" fmla="*/ 32 w 739"/>
              <a:gd name="T113" fmla="*/ 1323 h 1385"/>
              <a:gd name="T114" fmla="*/ 6 w 739"/>
              <a:gd name="T115" fmla="*/ 1385 h 1385"/>
              <a:gd name="T116" fmla="*/ 16 w 739"/>
              <a:gd name="T117" fmla="*/ 1352 h 1385"/>
              <a:gd name="T118" fmla="*/ 6 w 739"/>
              <a:gd name="T119" fmla="*/ 1385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9" h="1385">
                <a:moveTo>
                  <a:pt x="736" y="11"/>
                </a:moveTo>
                <a:lnTo>
                  <a:pt x="739" y="4"/>
                </a:lnTo>
                <a:lnTo>
                  <a:pt x="734" y="0"/>
                </a:lnTo>
                <a:lnTo>
                  <a:pt x="731" y="7"/>
                </a:lnTo>
                <a:lnTo>
                  <a:pt x="736" y="11"/>
                </a:lnTo>
                <a:close/>
                <a:moveTo>
                  <a:pt x="705" y="70"/>
                </a:moveTo>
                <a:lnTo>
                  <a:pt x="721" y="39"/>
                </a:lnTo>
                <a:lnTo>
                  <a:pt x="714" y="36"/>
                </a:lnTo>
                <a:lnTo>
                  <a:pt x="699" y="66"/>
                </a:lnTo>
                <a:lnTo>
                  <a:pt x="705" y="70"/>
                </a:lnTo>
                <a:close/>
                <a:moveTo>
                  <a:pt x="673" y="129"/>
                </a:moveTo>
                <a:lnTo>
                  <a:pt x="688" y="100"/>
                </a:lnTo>
                <a:lnTo>
                  <a:pt x="683" y="97"/>
                </a:lnTo>
                <a:lnTo>
                  <a:pt x="666" y="126"/>
                </a:lnTo>
                <a:lnTo>
                  <a:pt x="673" y="129"/>
                </a:lnTo>
                <a:close/>
                <a:moveTo>
                  <a:pt x="641" y="190"/>
                </a:moveTo>
                <a:lnTo>
                  <a:pt x="656" y="160"/>
                </a:lnTo>
                <a:lnTo>
                  <a:pt x="651" y="156"/>
                </a:lnTo>
                <a:lnTo>
                  <a:pt x="634" y="187"/>
                </a:lnTo>
                <a:lnTo>
                  <a:pt x="641" y="190"/>
                </a:lnTo>
                <a:close/>
                <a:moveTo>
                  <a:pt x="609" y="249"/>
                </a:moveTo>
                <a:lnTo>
                  <a:pt x="626" y="219"/>
                </a:lnTo>
                <a:lnTo>
                  <a:pt x="619" y="215"/>
                </a:lnTo>
                <a:lnTo>
                  <a:pt x="604" y="246"/>
                </a:lnTo>
                <a:lnTo>
                  <a:pt x="609" y="249"/>
                </a:lnTo>
                <a:close/>
                <a:moveTo>
                  <a:pt x="577" y="309"/>
                </a:moveTo>
                <a:lnTo>
                  <a:pt x="594" y="280"/>
                </a:lnTo>
                <a:lnTo>
                  <a:pt x="587" y="276"/>
                </a:lnTo>
                <a:lnTo>
                  <a:pt x="572" y="305"/>
                </a:lnTo>
                <a:lnTo>
                  <a:pt x="577" y="309"/>
                </a:lnTo>
                <a:close/>
                <a:moveTo>
                  <a:pt x="546" y="370"/>
                </a:moveTo>
                <a:lnTo>
                  <a:pt x="562" y="339"/>
                </a:lnTo>
                <a:lnTo>
                  <a:pt x="556" y="336"/>
                </a:lnTo>
                <a:lnTo>
                  <a:pt x="540" y="366"/>
                </a:lnTo>
                <a:lnTo>
                  <a:pt x="546" y="370"/>
                </a:lnTo>
                <a:close/>
                <a:moveTo>
                  <a:pt x="514" y="429"/>
                </a:moveTo>
                <a:lnTo>
                  <a:pt x="529" y="398"/>
                </a:lnTo>
                <a:lnTo>
                  <a:pt x="524" y="395"/>
                </a:lnTo>
                <a:lnTo>
                  <a:pt x="507" y="425"/>
                </a:lnTo>
                <a:lnTo>
                  <a:pt x="514" y="429"/>
                </a:lnTo>
                <a:close/>
                <a:moveTo>
                  <a:pt x="482" y="488"/>
                </a:moveTo>
                <a:lnTo>
                  <a:pt x="499" y="459"/>
                </a:lnTo>
                <a:lnTo>
                  <a:pt x="492" y="456"/>
                </a:lnTo>
                <a:lnTo>
                  <a:pt x="477" y="485"/>
                </a:lnTo>
                <a:lnTo>
                  <a:pt x="482" y="488"/>
                </a:lnTo>
                <a:close/>
                <a:moveTo>
                  <a:pt x="450" y="549"/>
                </a:moveTo>
                <a:lnTo>
                  <a:pt x="467" y="519"/>
                </a:lnTo>
                <a:lnTo>
                  <a:pt x="460" y="515"/>
                </a:lnTo>
                <a:lnTo>
                  <a:pt x="445" y="546"/>
                </a:lnTo>
                <a:lnTo>
                  <a:pt x="450" y="549"/>
                </a:lnTo>
                <a:close/>
                <a:moveTo>
                  <a:pt x="419" y="608"/>
                </a:moveTo>
                <a:lnTo>
                  <a:pt x="435" y="578"/>
                </a:lnTo>
                <a:lnTo>
                  <a:pt x="428" y="574"/>
                </a:lnTo>
                <a:lnTo>
                  <a:pt x="413" y="605"/>
                </a:lnTo>
                <a:lnTo>
                  <a:pt x="419" y="608"/>
                </a:lnTo>
                <a:close/>
                <a:moveTo>
                  <a:pt x="387" y="668"/>
                </a:moveTo>
                <a:lnTo>
                  <a:pt x="402" y="637"/>
                </a:lnTo>
                <a:lnTo>
                  <a:pt x="397" y="635"/>
                </a:lnTo>
                <a:lnTo>
                  <a:pt x="380" y="664"/>
                </a:lnTo>
                <a:lnTo>
                  <a:pt x="387" y="668"/>
                </a:lnTo>
                <a:close/>
                <a:moveTo>
                  <a:pt x="355" y="727"/>
                </a:moveTo>
                <a:lnTo>
                  <a:pt x="370" y="698"/>
                </a:lnTo>
                <a:lnTo>
                  <a:pt x="365" y="695"/>
                </a:lnTo>
                <a:lnTo>
                  <a:pt x="350" y="725"/>
                </a:lnTo>
                <a:lnTo>
                  <a:pt x="355" y="727"/>
                </a:lnTo>
                <a:close/>
                <a:moveTo>
                  <a:pt x="323" y="788"/>
                </a:moveTo>
                <a:lnTo>
                  <a:pt x="340" y="757"/>
                </a:lnTo>
                <a:lnTo>
                  <a:pt x="333" y="754"/>
                </a:lnTo>
                <a:lnTo>
                  <a:pt x="318" y="784"/>
                </a:lnTo>
                <a:lnTo>
                  <a:pt x="323" y="788"/>
                </a:lnTo>
                <a:close/>
                <a:moveTo>
                  <a:pt x="292" y="847"/>
                </a:moveTo>
                <a:lnTo>
                  <a:pt x="308" y="817"/>
                </a:lnTo>
                <a:lnTo>
                  <a:pt x="301" y="815"/>
                </a:lnTo>
                <a:lnTo>
                  <a:pt x="286" y="844"/>
                </a:lnTo>
                <a:lnTo>
                  <a:pt x="292" y="847"/>
                </a:lnTo>
                <a:close/>
                <a:moveTo>
                  <a:pt x="260" y="906"/>
                </a:moveTo>
                <a:lnTo>
                  <a:pt x="275" y="877"/>
                </a:lnTo>
                <a:lnTo>
                  <a:pt x="270" y="874"/>
                </a:lnTo>
                <a:lnTo>
                  <a:pt x="253" y="905"/>
                </a:lnTo>
                <a:lnTo>
                  <a:pt x="260" y="906"/>
                </a:lnTo>
                <a:close/>
                <a:moveTo>
                  <a:pt x="228" y="967"/>
                </a:moveTo>
                <a:lnTo>
                  <a:pt x="243" y="937"/>
                </a:lnTo>
                <a:lnTo>
                  <a:pt x="238" y="933"/>
                </a:lnTo>
                <a:lnTo>
                  <a:pt x="223" y="964"/>
                </a:lnTo>
                <a:lnTo>
                  <a:pt x="228" y="967"/>
                </a:lnTo>
                <a:close/>
                <a:moveTo>
                  <a:pt x="196" y="1026"/>
                </a:moveTo>
                <a:lnTo>
                  <a:pt x="213" y="996"/>
                </a:lnTo>
                <a:lnTo>
                  <a:pt x="206" y="994"/>
                </a:lnTo>
                <a:lnTo>
                  <a:pt x="191" y="1023"/>
                </a:lnTo>
                <a:lnTo>
                  <a:pt x="196" y="1026"/>
                </a:lnTo>
                <a:close/>
                <a:moveTo>
                  <a:pt x="165" y="1086"/>
                </a:moveTo>
                <a:lnTo>
                  <a:pt x="181" y="1057"/>
                </a:lnTo>
                <a:lnTo>
                  <a:pt x="174" y="1054"/>
                </a:lnTo>
                <a:lnTo>
                  <a:pt x="159" y="1084"/>
                </a:lnTo>
                <a:lnTo>
                  <a:pt x="165" y="1086"/>
                </a:lnTo>
                <a:close/>
                <a:moveTo>
                  <a:pt x="133" y="1147"/>
                </a:moveTo>
                <a:lnTo>
                  <a:pt x="149" y="1116"/>
                </a:lnTo>
                <a:lnTo>
                  <a:pt x="143" y="1113"/>
                </a:lnTo>
                <a:lnTo>
                  <a:pt x="127" y="1143"/>
                </a:lnTo>
                <a:lnTo>
                  <a:pt x="133" y="1147"/>
                </a:lnTo>
                <a:close/>
                <a:moveTo>
                  <a:pt x="101" y="1206"/>
                </a:moveTo>
                <a:lnTo>
                  <a:pt x="116" y="1175"/>
                </a:lnTo>
                <a:lnTo>
                  <a:pt x="111" y="1174"/>
                </a:lnTo>
                <a:lnTo>
                  <a:pt x="94" y="1203"/>
                </a:lnTo>
                <a:lnTo>
                  <a:pt x="101" y="1206"/>
                </a:lnTo>
                <a:close/>
                <a:moveTo>
                  <a:pt x="69" y="1265"/>
                </a:moveTo>
                <a:lnTo>
                  <a:pt x="86" y="1236"/>
                </a:lnTo>
                <a:lnTo>
                  <a:pt x="79" y="1233"/>
                </a:lnTo>
                <a:lnTo>
                  <a:pt x="64" y="1263"/>
                </a:lnTo>
                <a:lnTo>
                  <a:pt x="69" y="1265"/>
                </a:lnTo>
                <a:close/>
                <a:moveTo>
                  <a:pt x="37" y="1326"/>
                </a:moveTo>
                <a:lnTo>
                  <a:pt x="54" y="1296"/>
                </a:lnTo>
                <a:lnTo>
                  <a:pt x="47" y="1292"/>
                </a:lnTo>
                <a:lnTo>
                  <a:pt x="32" y="1323"/>
                </a:lnTo>
                <a:lnTo>
                  <a:pt x="37" y="1326"/>
                </a:lnTo>
                <a:close/>
                <a:moveTo>
                  <a:pt x="6" y="1385"/>
                </a:moveTo>
                <a:lnTo>
                  <a:pt x="22" y="1355"/>
                </a:lnTo>
                <a:lnTo>
                  <a:pt x="16" y="1352"/>
                </a:lnTo>
                <a:lnTo>
                  <a:pt x="0" y="1382"/>
                </a:lnTo>
                <a:lnTo>
                  <a:pt x="6" y="1385"/>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30" name="Freeform 77">
            <a:extLst>
              <a:ext uri="{FF2B5EF4-FFF2-40B4-BE49-F238E27FC236}">
                <a16:creationId xmlns:a16="http://schemas.microsoft.com/office/drawing/2014/main" id="{C7922CB2-E65E-5D9C-F0EE-CCCC6BCADFC1}"/>
              </a:ext>
            </a:extLst>
          </p:cNvPr>
          <p:cNvSpPr>
            <a:spLocks noEditPoints="1"/>
          </p:cNvSpPr>
          <p:nvPr/>
        </p:nvSpPr>
        <p:spPr bwMode="auto">
          <a:xfrm>
            <a:off x="5279444" y="2008680"/>
            <a:ext cx="2502578" cy="183725"/>
          </a:xfrm>
          <a:custGeom>
            <a:avLst/>
            <a:gdLst>
              <a:gd name="T0" fmla="*/ 739 w 739"/>
              <a:gd name="T1" fmla="*/ 4 h 1385"/>
              <a:gd name="T2" fmla="*/ 731 w 739"/>
              <a:gd name="T3" fmla="*/ 7 h 1385"/>
              <a:gd name="T4" fmla="*/ 705 w 739"/>
              <a:gd name="T5" fmla="*/ 70 h 1385"/>
              <a:gd name="T6" fmla="*/ 714 w 739"/>
              <a:gd name="T7" fmla="*/ 36 h 1385"/>
              <a:gd name="T8" fmla="*/ 705 w 739"/>
              <a:gd name="T9" fmla="*/ 70 h 1385"/>
              <a:gd name="T10" fmla="*/ 688 w 739"/>
              <a:gd name="T11" fmla="*/ 100 h 1385"/>
              <a:gd name="T12" fmla="*/ 666 w 739"/>
              <a:gd name="T13" fmla="*/ 126 h 1385"/>
              <a:gd name="T14" fmla="*/ 641 w 739"/>
              <a:gd name="T15" fmla="*/ 190 h 1385"/>
              <a:gd name="T16" fmla="*/ 651 w 739"/>
              <a:gd name="T17" fmla="*/ 156 h 1385"/>
              <a:gd name="T18" fmla="*/ 641 w 739"/>
              <a:gd name="T19" fmla="*/ 190 h 1385"/>
              <a:gd name="T20" fmla="*/ 626 w 739"/>
              <a:gd name="T21" fmla="*/ 219 h 1385"/>
              <a:gd name="T22" fmla="*/ 604 w 739"/>
              <a:gd name="T23" fmla="*/ 246 h 1385"/>
              <a:gd name="T24" fmla="*/ 577 w 739"/>
              <a:gd name="T25" fmla="*/ 309 h 1385"/>
              <a:gd name="T26" fmla="*/ 587 w 739"/>
              <a:gd name="T27" fmla="*/ 276 h 1385"/>
              <a:gd name="T28" fmla="*/ 577 w 739"/>
              <a:gd name="T29" fmla="*/ 309 h 1385"/>
              <a:gd name="T30" fmla="*/ 562 w 739"/>
              <a:gd name="T31" fmla="*/ 339 h 1385"/>
              <a:gd name="T32" fmla="*/ 540 w 739"/>
              <a:gd name="T33" fmla="*/ 366 h 1385"/>
              <a:gd name="T34" fmla="*/ 514 w 739"/>
              <a:gd name="T35" fmla="*/ 429 h 1385"/>
              <a:gd name="T36" fmla="*/ 524 w 739"/>
              <a:gd name="T37" fmla="*/ 395 h 1385"/>
              <a:gd name="T38" fmla="*/ 514 w 739"/>
              <a:gd name="T39" fmla="*/ 429 h 1385"/>
              <a:gd name="T40" fmla="*/ 499 w 739"/>
              <a:gd name="T41" fmla="*/ 459 h 1385"/>
              <a:gd name="T42" fmla="*/ 477 w 739"/>
              <a:gd name="T43" fmla="*/ 485 h 1385"/>
              <a:gd name="T44" fmla="*/ 450 w 739"/>
              <a:gd name="T45" fmla="*/ 549 h 1385"/>
              <a:gd name="T46" fmla="*/ 460 w 739"/>
              <a:gd name="T47" fmla="*/ 515 h 1385"/>
              <a:gd name="T48" fmla="*/ 450 w 739"/>
              <a:gd name="T49" fmla="*/ 549 h 1385"/>
              <a:gd name="T50" fmla="*/ 435 w 739"/>
              <a:gd name="T51" fmla="*/ 578 h 1385"/>
              <a:gd name="T52" fmla="*/ 413 w 739"/>
              <a:gd name="T53" fmla="*/ 605 h 1385"/>
              <a:gd name="T54" fmla="*/ 387 w 739"/>
              <a:gd name="T55" fmla="*/ 668 h 1385"/>
              <a:gd name="T56" fmla="*/ 397 w 739"/>
              <a:gd name="T57" fmla="*/ 635 h 1385"/>
              <a:gd name="T58" fmla="*/ 387 w 739"/>
              <a:gd name="T59" fmla="*/ 668 h 1385"/>
              <a:gd name="T60" fmla="*/ 370 w 739"/>
              <a:gd name="T61" fmla="*/ 698 h 1385"/>
              <a:gd name="T62" fmla="*/ 350 w 739"/>
              <a:gd name="T63" fmla="*/ 725 h 1385"/>
              <a:gd name="T64" fmla="*/ 323 w 739"/>
              <a:gd name="T65" fmla="*/ 788 h 1385"/>
              <a:gd name="T66" fmla="*/ 333 w 739"/>
              <a:gd name="T67" fmla="*/ 754 h 1385"/>
              <a:gd name="T68" fmla="*/ 323 w 739"/>
              <a:gd name="T69" fmla="*/ 788 h 1385"/>
              <a:gd name="T70" fmla="*/ 308 w 739"/>
              <a:gd name="T71" fmla="*/ 817 h 1385"/>
              <a:gd name="T72" fmla="*/ 286 w 739"/>
              <a:gd name="T73" fmla="*/ 844 h 1385"/>
              <a:gd name="T74" fmla="*/ 260 w 739"/>
              <a:gd name="T75" fmla="*/ 906 h 1385"/>
              <a:gd name="T76" fmla="*/ 270 w 739"/>
              <a:gd name="T77" fmla="*/ 874 h 1385"/>
              <a:gd name="T78" fmla="*/ 260 w 739"/>
              <a:gd name="T79" fmla="*/ 906 h 1385"/>
              <a:gd name="T80" fmla="*/ 243 w 739"/>
              <a:gd name="T81" fmla="*/ 937 h 1385"/>
              <a:gd name="T82" fmla="*/ 223 w 739"/>
              <a:gd name="T83" fmla="*/ 964 h 1385"/>
              <a:gd name="T84" fmla="*/ 196 w 739"/>
              <a:gd name="T85" fmla="*/ 1026 h 1385"/>
              <a:gd name="T86" fmla="*/ 206 w 739"/>
              <a:gd name="T87" fmla="*/ 994 h 1385"/>
              <a:gd name="T88" fmla="*/ 196 w 739"/>
              <a:gd name="T89" fmla="*/ 1026 h 1385"/>
              <a:gd name="T90" fmla="*/ 181 w 739"/>
              <a:gd name="T91" fmla="*/ 1057 h 1385"/>
              <a:gd name="T92" fmla="*/ 159 w 739"/>
              <a:gd name="T93" fmla="*/ 1084 h 1385"/>
              <a:gd name="T94" fmla="*/ 133 w 739"/>
              <a:gd name="T95" fmla="*/ 1147 h 1385"/>
              <a:gd name="T96" fmla="*/ 143 w 739"/>
              <a:gd name="T97" fmla="*/ 1113 h 1385"/>
              <a:gd name="T98" fmla="*/ 133 w 739"/>
              <a:gd name="T99" fmla="*/ 1147 h 1385"/>
              <a:gd name="T100" fmla="*/ 116 w 739"/>
              <a:gd name="T101" fmla="*/ 1175 h 1385"/>
              <a:gd name="T102" fmla="*/ 94 w 739"/>
              <a:gd name="T103" fmla="*/ 1203 h 1385"/>
              <a:gd name="T104" fmla="*/ 69 w 739"/>
              <a:gd name="T105" fmla="*/ 1265 h 1385"/>
              <a:gd name="T106" fmla="*/ 79 w 739"/>
              <a:gd name="T107" fmla="*/ 1233 h 1385"/>
              <a:gd name="T108" fmla="*/ 69 w 739"/>
              <a:gd name="T109" fmla="*/ 1265 h 1385"/>
              <a:gd name="T110" fmla="*/ 54 w 739"/>
              <a:gd name="T111" fmla="*/ 1296 h 1385"/>
              <a:gd name="T112" fmla="*/ 32 w 739"/>
              <a:gd name="T113" fmla="*/ 1323 h 1385"/>
              <a:gd name="T114" fmla="*/ 6 w 739"/>
              <a:gd name="T115" fmla="*/ 1385 h 1385"/>
              <a:gd name="T116" fmla="*/ 16 w 739"/>
              <a:gd name="T117" fmla="*/ 1352 h 1385"/>
              <a:gd name="T118" fmla="*/ 6 w 739"/>
              <a:gd name="T119" fmla="*/ 1385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9" h="1385">
                <a:moveTo>
                  <a:pt x="736" y="11"/>
                </a:moveTo>
                <a:lnTo>
                  <a:pt x="739" y="4"/>
                </a:lnTo>
                <a:lnTo>
                  <a:pt x="734" y="0"/>
                </a:lnTo>
                <a:lnTo>
                  <a:pt x="731" y="7"/>
                </a:lnTo>
                <a:lnTo>
                  <a:pt x="736" y="11"/>
                </a:lnTo>
                <a:close/>
                <a:moveTo>
                  <a:pt x="705" y="70"/>
                </a:moveTo>
                <a:lnTo>
                  <a:pt x="721" y="39"/>
                </a:lnTo>
                <a:lnTo>
                  <a:pt x="714" y="36"/>
                </a:lnTo>
                <a:lnTo>
                  <a:pt x="699" y="66"/>
                </a:lnTo>
                <a:lnTo>
                  <a:pt x="705" y="70"/>
                </a:lnTo>
                <a:close/>
                <a:moveTo>
                  <a:pt x="673" y="129"/>
                </a:moveTo>
                <a:lnTo>
                  <a:pt x="688" y="100"/>
                </a:lnTo>
                <a:lnTo>
                  <a:pt x="683" y="97"/>
                </a:lnTo>
                <a:lnTo>
                  <a:pt x="666" y="126"/>
                </a:lnTo>
                <a:lnTo>
                  <a:pt x="673" y="129"/>
                </a:lnTo>
                <a:close/>
                <a:moveTo>
                  <a:pt x="641" y="190"/>
                </a:moveTo>
                <a:lnTo>
                  <a:pt x="656" y="160"/>
                </a:lnTo>
                <a:lnTo>
                  <a:pt x="651" y="156"/>
                </a:lnTo>
                <a:lnTo>
                  <a:pt x="634" y="187"/>
                </a:lnTo>
                <a:lnTo>
                  <a:pt x="641" y="190"/>
                </a:lnTo>
                <a:close/>
                <a:moveTo>
                  <a:pt x="609" y="249"/>
                </a:moveTo>
                <a:lnTo>
                  <a:pt x="626" y="219"/>
                </a:lnTo>
                <a:lnTo>
                  <a:pt x="619" y="215"/>
                </a:lnTo>
                <a:lnTo>
                  <a:pt x="604" y="246"/>
                </a:lnTo>
                <a:lnTo>
                  <a:pt x="609" y="249"/>
                </a:lnTo>
                <a:close/>
                <a:moveTo>
                  <a:pt x="577" y="309"/>
                </a:moveTo>
                <a:lnTo>
                  <a:pt x="594" y="280"/>
                </a:lnTo>
                <a:lnTo>
                  <a:pt x="587" y="276"/>
                </a:lnTo>
                <a:lnTo>
                  <a:pt x="572" y="305"/>
                </a:lnTo>
                <a:lnTo>
                  <a:pt x="577" y="309"/>
                </a:lnTo>
                <a:close/>
                <a:moveTo>
                  <a:pt x="546" y="370"/>
                </a:moveTo>
                <a:lnTo>
                  <a:pt x="562" y="339"/>
                </a:lnTo>
                <a:lnTo>
                  <a:pt x="556" y="336"/>
                </a:lnTo>
                <a:lnTo>
                  <a:pt x="540" y="366"/>
                </a:lnTo>
                <a:lnTo>
                  <a:pt x="546" y="370"/>
                </a:lnTo>
                <a:close/>
                <a:moveTo>
                  <a:pt x="514" y="429"/>
                </a:moveTo>
                <a:lnTo>
                  <a:pt x="529" y="398"/>
                </a:lnTo>
                <a:lnTo>
                  <a:pt x="524" y="395"/>
                </a:lnTo>
                <a:lnTo>
                  <a:pt x="507" y="425"/>
                </a:lnTo>
                <a:lnTo>
                  <a:pt x="514" y="429"/>
                </a:lnTo>
                <a:close/>
                <a:moveTo>
                  <a:pt x="482" y="488"/>
                </a:moveTo>
                <a:lnTo>
                  <a:pt x="499" y="459"/>
                </a:lnTo>
                <a:lnTo>
                  <a:pt x="492" y="456"/>
                </a:lnTo>
                <a:lnTo>
                  <a:pt x="477" y="485"/>
                </a:lnTo>
                <a:lnTo>
                  <a:pt x="482" y="488"/>
                </a:lnTo>
                <a:close/>
                <a:moveTo>
                  <a:pt x="450" y="549"/>
                </a:moveTo>
                <a:lnTo>
                  <a:pt x="467" y="519"/>
                </a:lnTo>
                <a:lnTo>
                  <a:pt x="460" y="515"/>
                </a:lnTo>
                <a:lnTo>
                  <a:pt x="445" y="546"/>
                </a:lnTo>
                <a:lnTo>
                  <a:pt x="450" y="549"/>
                </a:lnTo>
                <a:close/>
                <a:moveTo>
                  <a:pt x="419" y="608"/>
                </a:moveTo>
                <a:lnTo>
                  <a:pt x="435" y="578"/>
                </a:lnTo>
                <a:lnTo>
                  <a:pt x="428" y="574"/>
                </a:lnTo>
                <a:lnTo>
                  <a:pt x="413" y="605"/>
                </a:lnTo>
                <a:lnTo>
                  <a:pt x="419" y="608"/>
                </a:lnTo>
                <a:close/>
                <a:moveTo>
                  <a:pt x="387" y="668"/>
                </a:moveTo>
                <a:lnTo>
                  <a:pt x="402" y="637"/>
                </a:lnTo>
                <a:lnTo>
                  <a:pt x="397" y="635"/>
                </a:lnTo>
                <a:lnTo>
                  <a:pt x="380" y="664"/>
                </a:lnTo>
                <a:lnTo>
                  <a:pt x="387" y="668"/>
                </a:lnTo>
                <a:close/>
                <a:moveTo>
                  <a:pt x="355" y="727"/>
                </a:moveTo>
                <a:lnTo>
                  <a:pt x="370" y="698"/>
                </a:lnTo>
                <a:lnTo>
                  <a:pt x="365" y="695"/>
                </a:lnTo>
                <a:lnTo>
                  <a:pt x="350" y="725"/>
                </a:lnTo>
                <a:lnTo>
                  <a:pt x="355" y="727"/>
                </a:lnTo>
                <a:close/>
                <a:moveTo>
                  <a:pt x="323" y="788"/>
                </a:moveTo>
                <a:lnTo>
                  <a:pt x="340" y="757"/>
                </a:lnTo>
                <a:lnTo>
                  <a:pt x="333" y="754"/>
                </a:lnTo>
                <a:lnTo>
                  <a:pt x="318" y="784"/>
                </a:lnTo>
                <a:lnTo>
                  <a:pt x="323" y="788"/>
                </a:lnTo>
                <a:close/>
                <a:moveTo>
                  <a:pt x="292" y="847"/>
                </a:moveTo>
                <a:lnTo>
                  <a:pt x="308" y="817"/>
                </a:lnTo>
                <a:lnTo>
                  <a:pt x="301" y="815"/>
                </a:lnTo>
                <a:lnTo>
                  <a:pt x="286" y="844"/>
                </a:lnTo>
                <a:lnTo>
                  <a:pt x="292" y="847"/>
                </a:lnTo>
                <a:close/>
                <a:moveTo>
                  <a:pt x="260" y="906"/>
                </a:moveTo>
                <a:lnTo>
                  <a:pt x="275" y="877"/>
                </a:lnTo>
                <a:lnTo>
                  <a:pt x="270" y="874"/>
                </a:lnTo>
                <a:lnTo>
                  <a:pt x="253" y="905"/>
                </a:lnTo>
                <a:lnTo>
                  <a:pt x="260" y="906"/>
                </a:lnTo>
                <a:close/>
                <a:moveTo>
                  <a:pt x="228" y="967"/>
                </a:moveTo>
                <a:lnTo>
                  <a:pt x="243" y="937"/>
                </a:lnTo>
                <a:lnTo>
                  <a:pt x="238" y="933"/>
                </a:lnTo>
                <a:lnTo>
                  <a:pt x="223" y="964"/>
                </a:lnTo>
                <a:lnTo>
                  <a:pt x="228" y="967"/>
                </a:lnTo>
                <a:close/>
                <a:moveTo>
                  <a:pt x="196" y="1026"/>
                </a:moveTo>
                <a:lnTo>
                  <a:pt x="213" y="996"/>
                </a:lnTo>
                <a:lnTo>
                  <a:pt x="206" y="994"/>
                </a:lnTo>
                <a:lnTo>
                  <a:pt x="191" y="1023"/>
                </a:lnTo>
                <a:lnTo>
                  <a:pt x="196" y="1026"/>
                </a:lnTo>
                <a:close/>
                <a:moveTo>
                  <a:pt x="165" y="1086"/>
                </a:moveTo>
                <a:lnTo>
                  <a:pt x="181" y="1057"/>
                </a:lnTo>
                <a:lnTo>
                  <a:pt x="174" y="1054"/>
                </a:lnTo>
                <a:lnTo>
                  <a:pt x="159" y="1084"/>
                </a:lnTo>
                <a:lnTo>
                  <a:pt x="165" y="1086"/>
                </a:lnTo>
                <a:close/>
                <a:moveTo>
                  <a:pt x="133" y="1147"/>
                </a:moveTo>
                <a:lnTo>
                  <a:pt x="149" y="1116"/>
                </a:lnTo>
                <a:lnTo>
                  <a:pt x="143" y="1113"/>
                </a:lnTo>
                <a:lnTo>
                  <a:pt x="127" y="1143"/>
                </a:lnTo>
                <a:lnTo>
                  <a:pt x="133" y="1147"/>
                </a:lnTo>
                <a:close/>
                <a:moveTo>
                  <a:pt x="101" y="1206"/>
                </a:moveTo>
                <a:lnTo>
                  <a:pt x="116" y="1175"/>
                </a:lnTo>
                <a:lnTo>
                  <a:pt x="111" y="1174"/>
                </a:lnTo>
                <a:lnTo>
                  <a:pt x="94" y="1203"/>
                </a:lnTo>
                <a:lnTo>
                  <a:pt x="101" y="1206"/>
                </a:lnTo>
                <a:close/>
                <a:moveTo>
                  <a:pt x="69" y="1265"/>
                </a:moveTo>
                <a:lnTo>
                  <a:pt x="86" y="1236"/>
                </a:lnTo>
                <a:lnTo>
                  <a:pt x="79" y="1233"/>
                </a:lnTo>
                <a:lnTo>
                  <a:pt x="64" y="1263"/>
                </a:lnTo>
                <a:lnTo>
                  <a:pt x="69" y="1265"/>
                </a:lnTo>
                <a:close/>
                <a:moveTo>
                  <a:pt x="37" y="1326"/>
                </a:moveTo>
                <a:lnTo>
                  <a:pt x="54" y="1296"/>
                </a:lnTo>
                <a:lnTo>
                  <a:pt x="47" y="1292"/>
                </a:lnTo>
                <a:lnTo>
                  <a:pt x="32" y="1323"/>
                </a:lnTo>
                <a:lnTo>
                  <a:pt x="37" y="1326"/>
                </a:lnTo>
                <a:close/>
                <a:moveTo>
                  <a:pt x="6" y="1385"/>
                </a:moveTo>
                <a:lnTo>
                  <a:pt x="22" y="1355"/>
                </a:lnTo>
                <a:lnTo>
                  <a:pt x="16" y="1352"/>
                </a:lnTo>
                <a:lnTo>
                  <a:pt x="0" y="1382"/>
                </a:lnTo>
                <a:lnTo>
                  <a:pt x="6" y="1385"/>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pic>
        <p:nvPicPr>
          <p:cNvPr id="31" name="Immagine 30">
            <a:extLst>
              <a:ext uri="{FF2B5EF4-FFF2-40B4-BE49-F238E27FC236}">
                <a16:creationId xmlns:a16="http://schemas.microsoft.com/office/drawing/2014/main" id="{EFCC0B20-AB23-F453-1276-D396808F95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7377" y="1124326"/>
            <a:ext cx="3382607" cy="2818385"/>
          </a:xfrm>
          <a:prstGeom prst="ellipse">
            <a:avLst/>
          </a:prstGeom>
          <a:ln>
            <a:solidFill>
              <a:schemeClr val="accent4"/>
            </a:solidFill>
          </a:ln>
        </p:spPr>
      </p:pic>
      <p:sp>
        <p:nvSpPr>
          <p:cNvPr id="6" name="Rettangolo 5">
            <a:extLst>
              <a:ext uri="{FF2B5EF4-FFF2-40B4-BE49-F238E27FC236}">
                <a16:creationId xmlns:a16="http://schemas.microsoft.com/office/drawing/2014/main" id="{771219BD-A6DB-85E6-D3C6-35F627833A3E}"/>
              </a:ext>
            </a:extLst>
          </p:cNvPr>
          <p:cNvSpPr/>
          <p:nvPr/>
        </p:nvSpPr>
        <p:spPr>
          <a:xfrm>
            <a:off x="3017674" y="5472383"/>
            <a:ext cx="2700000" cy="1363824"/>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7" name="TextBox 43">
            <a:extLst>
              <a:ext uri="{FF2B5EF4-FFF2-40B4-BE49-F238E27FC236}">
                <a16:creationId xmlns:a16="http://schemas.microsoft.com/office/drawing/2014/main" id="{5C7BD532-E0BD-90AA-828E-76A5C94E1350}"/>
              </a:ext>
            </a:extLst>
          </p:cNvPr>
          <p:cNvSpPr txBox="1"/>
          <p:nvPr/>
        </p:nvSpPr>
        <p:spPr>
          <a:xfrm>
            <a:off x="3084937" y="5846734"/>
            <a:ext cx="2431493" cy="749547"/>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DESCRIZIONE DELL’INTERVENTO</a:t>
            </a:r>
          </a:p>
        </p:txBody>
      </p:sp>
      <p:sp>
        <p:nvSpPr>
          <p:cNvPr id="12" name="Rettangolo 11">
            <a:extLst>
              <a:ext uri="{FF2B5EF4-FFF2-40B4-BE49-F238E27FC236}">
                <a16:creationId xmlns:a16="http://schemas.microsoft.com/office/drawing/2014/main" id="{FFFEE9C4-D51D-1245-A132-4B63F16B5D98}"/>
              </a:ext>
            </a:extLst>
          </p:cNvPr>
          <p:cNvSpPr/>
          <p:nvPr/>
        </p:nvSpPr>
        <p:spPr>
          <a:xfrm>
            <a:off x="3007773" y="6955931"/>
            <a:ext cx="2700000" cy="612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20" name="TextBox 43">
            <a:extLst>
              <a:ext uri="{FF2B5EF4-FFF2-40B4-BE49-F238E27FC236}">
                <a16:creationId xmlns:a16="http://schemas.microsoft.com/office/drawing/2014/main" id="{446882BA-8C11-5DC5-EE42-86CD083CEE4C}"/>
              </a:ext>
            </a:extLst>
          </p:cNvPr>
          <p:cNvSpPr txBox="1"/>
          <p:nvPr/>
        </p:nvSpPr>
        <p:spPr>
          <a:xfrm>
            <a:off x="3191827" y="7148612"/>
            <a:ext cx="2431493"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VALORI ECONOMICI</a:t>
            </a:r>
          </a:p>
        </p:txBody>
      </p:sp>
      <p:sp>
        <p:nvSpPr>
          <p:cNvPr id="21" name="Rettangolo 46">
            <a:extLst>
              <a:ext uri="{FF2B5EF4-FFF2-40B4-BE49-F238E27FC236}">
                <a16:creationId xmlns:a16="http://schemas.microsoft.com/office/drawing/2014/main" id="{065454FA-CADA-C423-EB12-A3547E8B3836}"/>
              </a:ext>
            </a:extLst>
          </p:cNvPr>
          <p:cNvSpPr/>
          <p:nvPr/>
        </p:nvSpPr>
        <p:spPr>
          <a:xfrm>
            <a:off x="5816937" y="6979636"/>
            <a:ext cx="9078179"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just" defTabSz="640080">
              <a:buFont typeface="Wingdings" panose="05000000000000000000" pitchFamily="2" charset="2"/>
              <a:buChar char="q"/>
              <a:defRPr/>
            </a:pPr>
            <a:r>
              <a:rPr lang="it-IT" sz="2000" b="1">
                <a:solidFill>
                  <a:schemeClr val="tx1"/>
                </a:solidFill>
                <a:latin typeface="Titillium Web" panose="00000500000000000000" pitchFamily="2" charset="0"/>
              </a:rPr>
              <a:t>Valore finanziato: </a:t>
            </a:r>
            <a:r>
              <a:rPr lang="en-US" sz="2000">
                <a:solidFill>
                  <a:srgbClr val="000000"/>
                </a:solidFill>
                <a:latin typeface="Titillium Web" panose="00000500000000000000" pitchFamily="2" charset="0"/>
              </a:rPr>
              <a:t>10.654.841,20 €</a:t>
            </a:r>
            <a:r>
              <a:rPr lang="en-US" sz="2000">
                <a:latin typeface="Titillium Web" panose="00000500000000000000" pitchFamily="2" charset="0"/>
              </a:rPr>
              <a:t> </a:t>
            </a:r>
            <a:endParaRPr lang="it-IT" sz="2000" b="1">
              <a:solidFill>
                <a:schemeClr val="tx1"/>
              </a:solidFill>
              <a:latin typeface="Titillium Web" panose="00000500000000000000" pitchFamily="2" charset="0"/>
            </a:endParaRPr>
          </a:p>
        </p:txBody>
      </p:sp>
      <p:sp>
        <p:nvSpPr>
          <p:cNvPr id="22" name="Rettangolo 46">
            <a:extLst>
              <a:ext uri="{FF2B5EF4-FFF2-40B4-BE49-F238E27FC236}">
                <a16:creationId xmlns:a16="http://schemas.microsoft.com/office/drawing/2014/main" id="{10EE364F-4532-9F34-873C-616D3CC03FAC}"/>
              </a:ext>
            </a:extLst>
          </p:cNvPr>
          <p:cNvSpPr/>
          <p:nvPr/>
        </p:nvSpPr>
        <p:spPr>
          <a:xfrm>
            <a:off x="5823947" y="5484620"/>
            <a:ext cx="9078179" cy="1344261"/>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a:solidFill>
                  <a:schemeClr val="tx1"/>
                </a:solidFill>
                <a:latin typeface="Titillium Web" panose="00000500000000000000" pitchFamily="2" charset="0"/>
              </a:rPr>
              <a:t>Riqualificazione di nodi di interscambio intermodali e miglioramento dell’accessibilità di stazioni della Metro linee 1 e 2, in collaborazione con ATM, RFI e Ferrovie Nord per agevolare l’interconnessione tra l’area periferica ed il resto della città incentivando l’uso di treni e metro anche da parte delle fasce più vulnerabili della popolazione.</a:t>
            </a:r>
            <a:endParaRPr lang="en-US" b="1">
              <a:solidFill>
                <a:schemeClr val="tx1"/>
              </a:solidFill>
              <a:highlight>
                <a:srgbClr val="FFFF00"/>
              </a:highlight>
              <a:latin typeface="Titillium Web" panose="00000500000000000000" pitchFamily="2" charset="0"/>
            </a:endParaRPr>
          </a:p>
        </p:txBody>
      </p:sp>
      <p:sp>
        <p:nvSpPr>
          <p:cNvPr id="23" name="Rettangolo 46">
            <a:extLst>
              <a:ext uri="{FF2B5EF4-FFF2-40B4-BE49-F238E27FC236}">
                <a16:creationId xmlns:a16="http://schemas.microsoft.com/office/drawing/2014/main" id="{700C5613-93EA-41D7-82D1-56401B81D055}"/>
              </a:ext>
            </a:extLst>
          </p:cNvPr>
          <p:cNvSpPr/>
          <p:nvPr/>
        </p:nvSpPr>
        <p:spPr>
          <a:xfrm>
            <a:off x="5816937" y="7812064"/>
            <a:ext cx="2445230"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2000" b="1">
                <a:solidFill>
                  <a:schemeClr val="tx1"/>
                </a:solidFill>
                <a:latin typeface="Titillium Web" panose="00000500000000000000" pitchFamily="2" charset="0"/>
              </a:rPr>
              <a:t>In esecuzione</a:t>
            </a:r>
            <a:endParaRPr lang="en-US" sz="2000" b="1">
              <a:solidFill>
                <a:schemeClr val="tx1"/>
              </a:solidFill>
              <a:latin typeface="Titillium Web" panose="00000500000000000000" pitchFamily="2" charset="0"/>
            </a:endParaRPr>
          </a:p>
        </p:txBody>
      </p:sp>
      <p:pic>
        <p:nvPicPr>
          <p:cNvPr id="44" name="Immagine 43" descr="Immagine che contiene schermata, Elementi grafici, clipart, design&#10;&#10;Descrizione generata automaticamente">
            <a:extLst>
              <a:ext uri="{FF2B5EF4-FFF2-40B4-BE49-F238E27FC236}">
                <a16:creationId xmlns:a16="http://schemas.microsoft.com/office/drawing/2014/main" id="{299436D0-834B-381F-5AB9-7AA113AD83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7850" y="5887345"/>
            <a:ext cx="533900" cy="533900"/>
          </a:xfrm>
          <a:prstGeom prst="rect">
            <a:avLst/>
          </a:prstGeom>
        </p:spPr>
      </p:pic>
      <p:pic>
        <p:nvPicPr>
          <p:cNvPr id="49" name="Immagine 48" descr="Immagine che contiene schermata, Elementi grafici, cartone animato, design&#10;&#10;Descrizione generata automaticamente">
            <a:extLst>
              <a:ext uri="{FF2B5EF4-FFF2-40B4-BE49-F238E27FC236}">
                <a16:creationId xmlns:a16="http://schemas.microsoft.com/office/drawing/2014/main" id="{9E408F5B-EBDA-9157-8F0D-72D519F637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9992" y="7042083"/>
            <a:ext cx="533759" cy="533759"/>
          </a:xfrm>
          <a:prstGeom prst="rect">
            <a:avLst/>
          </a:prstGeom>
        </p:spPr>
      </p:pic>
      <p:sp>
        <p:nvSpPr>
          <p:cNvPr id="50" name="Rettangolo 49">
            <a:extLst>
              <a:ext uri="{FF2B5EF4-FFF2-40B4-BE49-F238E27FC236}">
                <a16:creationId xmlns:a16="http://schemas.microsoft.com/office/drawing/2014/main" id="{6CDA5241-4446-C100-D2EF-B08A1C44D335}"/>
              </a:ext>
            </a:extLst>
          </p:cNvPr>
          <p:cNvSpPr/>
          <p:nvPr/>
        </p:nvSpPr>
        <p:spPr>
          <a:xfrm>
            <a:off x="9256023" y="7760612"/>
            <a:ext cx="2700000" cy="648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52" name="TextBox 43">
            <a:extLst>
              <a:ext uri="{FF2B5EF4-FFF2-40B4-BE49-F238E27FC236}">
                <a16:creationId xmlns:a16="http://schemas.microsoft.com/office/drawing/2014/main" id="{6641CD4F-624C-5A20-5790-4306EDB134F6}"/>
              </a:ext>
            </a:extLst>
          </p:cNvPr>
          <p:cNvSpPr txBox="1"/>
          <p:nvPr/>
        </p:nvSpPr>
        <p:spPr>
          <a:xfrm>
            <a:off x="9391172" y="7932528"/>
            <a:ext cx="2382884"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C</a:t>
            </a:r>
            <a:r>
              <a:rPr lang="it-IT" sz="1800">
                <a:solidFill>
                  <a:prstClr val="white"/>
                </a:solidFill>
                <a:latin typeface="Titillium Web" panose="00000500000000000000" pitchFamily="2" charset="0"/>
              </a:rPr>
              <a:t>ANTIERE</a:t>
            </a:r>
            <a:endParaRPr lang="en-US" sz="1800">
              <a:solidFill>
                <a:prstClr val="white"/>
              </a:solidFill>
              <a:latin typeface="Titillium Web" panose="00000500000000000000" pitchFamily="2" charset="0"/>
            </a:endParaRPr>
          </a:p>
        </p:txBody>
      </p:sp>
      <p:sp>
        <p:nvSpPr>
          <p:cNvPr id="56" name="Rettangolo 46">
            <a:extLst>
              <a:ext uri="{FF2B5EF4-FFF2-40B4-BE49-F238E27FC236}">
                <a16:creationId xmlns:a16="http://schemas.microsoft.com/office/drawing/2014/main" id="{3323C404-6084-DDFE-DE47-A9344CCE709C}"/>
              </a:ext>
            </a:extLst>
          </p:cNvPr>
          <p:cNvSpPr/>
          <p:nvPr/>
        </p:nvSpPr>
        <p:spPr>
          <a:xfrm>
            <a:off x="12071635" y="7771208"/>
            <a:ext cx="2823481"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2000" b="1">
                <a:solidFill>
                  <a:schemeClr val="tx1"/>
                </a:solidFill>
                <a:latin typeface="Titillium Web" panose="00000500000000000000" pitchFamily="2" charset="0"/>
              </a:rPr>
              <a:t>Da avviare</a:t>
            </a:r>
            <a:endParaRPr lang="en-US" sz="2000" b="1">
              <a:solidFill>
                <a:schemeClr val="tx1"/>
              </a:solidFill>
              <a:latin typeface="Titillium Web" panose="00000500000000000000" pitchFamily="2" charset="0"/>
            </a:endParaRPr>
          </a:p>
        </p:txBody>
      </p:sp>
      <p:pic>
        <p:nvPicPr>
          <p:cNvPr id="60" name="Immagine 59" descr="Immagine che contiene cono, Carattere, design&#10;&#10;Descrizione generata automaticamente">
            <a:extLst>
              <a:ext uri="{FF2B5EF4-FFF2-40B4-BE49-F238E27FC236}">
                <a16:creationId xmlns:a16="http://schemas.microsoft.com/office/drawing/2014/main" id="{2306824B-B0F3-7495-7A0B-BC8DE412A6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3982" y="7884385"/>
            <a:ext cx="436492" cy="436492"/>
          </a:xfrm>
          <a:prstGeom prst="rect">
            <a:avLst/>
          </a:prstGeom>
        </p:spPr>
      </p:pic>
      <p:sp>
        <p:nvSpPr>
          <p:cNvPr id="61" name="Rettangolo 60">
            <a:extLst>
              <a:ext uri="{FF2B5EF4-FFF2-40B4-BE49-F238E27FC236}">
                <a16:creationId xmlns:a16="http://schemas.microsoft.com/office/drawing/2014/main" id="{1D04794D-D7DC-4CDA-94B4-39C9E3DEC340}"/>
              </a:ext>
            </a:extLst>
          </p:cNvPr>
          <p:cNvSpPr/>
          <p:nvPr/>
        </p:nvSpPr>
        <p:spPr>
          <a:xfrm>
            <a:off x="3015289" y="7789056"/>
            <a:ext cx="2686035" cy="648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pic>
        <p:nvPicPr>
          <p:cNvPr id="62" name="Immagine 61" descr="Immagine che contiene schermata, Elementi grafici, grafica, Carattere&#10;&#10;Descrizione generata automaticamente">
            <a:extLst>
              <a:ext uri="{FF2B5EF4-FFF2-40B4-BE49-F238E27FC236}">
                <a16:creationId xmlns:a16="http://schemas.microsoft.com/office/drawing/2014/main" id="{8954A519-A899-B65A-FECD-284BB64FE1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41454" y="7908749"/>
            <a:ext cx="419280" cy="419280"/>
          </a:xfrm>
          <a:prstGeom prst="rect">
            <a:avLst/>
          </a:prstGeom>
        </p:spPr>
      </p:pic>
      <p:sp>
        <p:nvSpPr>
          <p:cNvPr id="64" name="TextBox 43">
            <a:extLst>
              <a:ext uri="{FF2B5EF4-FFF2-40B4-BE49-F238E27FC236}">
                <a16:creationId xmlns:a16="http://schemas.microsoft.com/office/drawing/2014/main" id="{410E13B6-0A10-D53F-CE53-5C42A903B591}"/>
              </a:ext>
            </a:extLst>
          </p:cNvPr>
          <p:cNvSpPr txBox="1"/>
          <p:nvPr/>
        </p:nvSpPr>
        <p:spPr>
          <a:xfrm>
            <a:off x="3210524" y="7987045"/>
            <a:ext cx="2314299"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STATUS INTERVENTO</a:t>
            </a:r>
          </a:p>
        </p:txBody>
      </p:sp>
      <p:pic>
        <p:nvPicPr>
          <p:cNvPr id="33" name="Google Shape;120;p1">
            <a:extLst>
              <a:ext uri="{FF2B5EF4-FFF2-40B4-BE49-F238E27FC236}">
                <a16:creationId xmlns:a16="http://schemas.microsoft.com/office/drawing/2014/main" id="{34897C17-676F-9E7A-6EF2-D9F5F17B46D5}"/>
              </a:ext>
            </a:extLst>
          </p:cNvPr>
          <p:cNvPicPr preferRelativeResize="0"/>
          <p:nvPr/>
        </p:nvPicPr>
        <p:blipFill rotWithShape="1">
          <a:blip r:embed="rId9">
            <a:alphaModFix/>
          </a:blip>
          <a:srcRect/>
          <a:stretch/>
        </p:blipFill>
        <p:spPr>
          <a:xfrm>
            <a:off x="15220361" y="271263"/>
            <a:ext cx="1550349" cy="892376"/>
          </a:xfrm>
          <a:prstGeom prst="rect">
            <a:avLst/>
          </a:prstGeom>
          <a:noFill/>
          <a:ln>
            <a:noFill/>
          </a:ln>
        </p:spPr>
      </p:pic>
      <p:sp>
        <p:nvSpPr>
          <p:cNvPr id="34" name="Segnaposto numero diapositiva 2">
            <a:extLst>
              <a:ext uri="{FF2B5EF4-FFF2-40B4-BE49-F238E27FC236}">
                <a16:creationId xmlns:a16="http://schemas.microsoft.com/office/drawing/2014/main" id="{3B3EBF06-26BC-1065-E7BD-EB3084956717}"/>
              </a:ext>
            </a:extLst>
          </p:cNvPr>
          <p:cNvSpPr txBox="1">
            <a:spLocks/>
          </p:cNvSpPr>
          <p:nvPr/>
        </p:nvSpPr>
        <p:spPr>
          <a:xfrm>
            <a:off x="12758816" y="9034673"/>
            <a:ext cx="3840480" cy="511175"/>
          </a:xfrm>
          <a:prstGeom prst="rect">
            <a:avLst/>
          </a:prstGeom>
        </p:spPr>
        <p:txBody>
          <a:bodyPr vert="horz" lIns="91440" tIns="45720" rIns="91440" bIns="45720" rtlCol="0" anchor="ctr"/>
          <a:lstStyle>
            <a:defPPr>
              <a:defRPr lang="en-US"/>
            </a:defPPr>
            <a:lvl1pPr marL="0" algn="r" defTabSz="457200" rtl="0" eaLnBrk="1" latinLnBrk="0" hangingPunct="1">
              <a:defRPr sz="1155" kern="1200">
                <a:solidFill>
                  <a:schemeClr val="tx1">
                    <a:tint val="75000"/>
                  </a:schemeClr>
                </a:solidFill>
                <a:latin typeface="Titillium Web"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E64E33-F4D1-9045-8634-9E2D4E4CE3B0}" type="slidenum">
              <a:rPr lang="it-IT" sz="1800" b="1" smtClean="0">
                <a:solidFill>
                  <a:schemeClr val="tx1"/>
                </a:solidFill>
                <a:latin typeface="Titillium Web" panose="00000500000000000000" pitchFamily="2" charset="0"/>
              </a:rPr>
              <a:pPr/>
              <a:t>18</a:t>
            </a:fld>
            <a:endParaRPr lang="it-IT" sz="1800" b="1">
              <a:solidFill>
                <a:schemeClr val="tx1"/>
              </a:solidFill>
              <a:latin typeface="Titillium Web" panose="00000500000000000000" pitchFamily="2" charset="0"/>
            </a:endParaRPr>
          </a:p>
        </p:txBody>
      </p:sp>
    </p:spTree>
    <p:extLst>
      <p:ext uri="{BB962C8B-B14F-4D97-AF65-F5344CB8AC3E}">
        <p14:creationId xmlns:p14="http://schemas.microsoft.com/office/powerpoint/2010/main" val="483558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CasellaDiTesto 58">
            <a:extLst>
              <a:ext uri="{FF2B5EF4-FFF2-40B4-BE49-F238E27FC236}">
                <a16:creationId xmlns:a16="http://schemas.microsoft.com/office/drawing/2014/main" id="{F4A41157-EAF4-A87B-9547-6FD42AE95236}"/>
              </a:ext>
            </a:extLst>
          </p:cNvPr>
          <p:cNvSpPr txBox="1"/>
          <p:nvPr/>
        </p:nvSpPr>
        <p:spPr>
          <a:xfrm>
            <a:off x="1726476" y="1012719"/>
            <a:ext cx="13407507" cy="3610800"/>
          </a:xfrm>
          <a:prstGeom prst="rect">
            <a:avLst/>
          </a:prstGeom>
          <a:solidFill>
            <a:schemeClr val="bg1">
              <a:lumMod val="95000"/>
            </a:schemeClr>
          </a:solidFill>
        </p:spPr>
        <p:txBody>
          <a:bodyPr wrap="square" rtlCol="0">
            <a:spAutoFit/>
          </a:bodyPr>
          <a:lstStyle/>
          <a:p>
            <a:endParaRPr lang="en-US">
              <a:latin typeface="Titillium Web" panose="00000500000000000000" pitchFamily="2" charset="0"/>
            </a:endParaRPr>
          </a:p>
        </p:txBody>
      </p:sp>
      <p:sp>
        <p:nvSpPr>
          <p:cNvPr id="123" name="CasellaDiTesto 122">
            <a:extLst>
              <a:ext uri="{FF2B5EF4-FFF2-40B4-BE49-F238E27FC236}">
                <a16:creationId xmlns:a16="http://schemas.microsoft.com/office/drawing/2014/main" id="{4C158CBD-1129-45F0-A853-FE455C36A345}"/>
              </a:ext>
            </a:extLst>
          </p:cNvPr>
          <p:cNvSpPr txBox="1"/>
          <p:nvPr/>
        </p:nvSpPr>
        <p:spPr>
          <a:xfrm>
            <a:off x="1585801" y="4710490"/>
            <a:ext cx="13688856" cy="707886"/>
          </a:xfrm>
          <a:prstGeom prst="rect">
            <a:avLst/>
          </a:prstGeom>
          <a:solidFill>
            <a:schemeClr val="bg1"/>
          </a:solidFill>
          <a:ln w="38100">
            <a:noFill/>
          </a:ln>
        </p:spPr>
        <p:txBody>
          <a:bodyPr wrap="square">
            <a:spAutoFit/>
          </a:bodyPr>
          <a:lstStyle/>
          <a:p>
            <a:pPr algn="ctr"/>
            <a:r>
              <a:rPr lang="it-IT" sz="2000" b="1">
                <a:latin typeface="Titillium Web" panose="00000500000000000000" pitchFamily="2" charset="0"/>
              </a:rPr>
              <a:t>M5 INCLUSIONE E COESIONE - C2 INFRASTRUTTURE SOCIALI, FAMIGLIE, COMUNITA’ E ETERZO SETTORE - INV.2.2 PIANI URBANI INTEGRATI</a:t>
            </a:r>
          </a:p>
        </p:txBody>
      </p:sp>
      <p:sp>
        <p:nvSpPr>
          <p:cNvPr id="58" name="Freeform 91">
            <a:extLst>
              <a:ext uri="{FF2B5EF4-FFF2-40B4-BE49-F238E27FC236}">
                <a16:creationId xmlns:a16="http://schemas.microsoft.com/office/drawing/2014/main" id="{6EAC942B-ABEF-A61C-B592-80FFEEE46115}"/>
              </a:ext>
            </a:extLst>
          </p:cNvPr>
          <p:cNvSpPr>
            <a:spLocks/>
          </p:cNvSpPr>
          <p:nvPr/>
        </p:nvSpPr>
        <p:spPr bwMode="auto">
          <a:xfrm>
            <a:off x="1977312" y="216834"/>
            <a:ext cx="12302787" cy="429955"/>
          </a:xfrm>
          <a:custGeom>
            <a:avLst/>
            <a:gdLst>
              <a:gd name="T0" fmla="*/ 6312 w 6312"/>
              <a:gd name="T1" fmla="*/ 298 h 298"/>
              <a:gd name="T2" fmla="*/ 6312 w 6312"/>
              <a:gd name="T3" fmla="*/ 296 h 298"/>
              <a:gd name="T4" fmla="*/ 0 w 6312"/>
              <a:gd name="T5" fmla="*/ 296 h 298"/>
              <a:gd name="T6" fmla="*/ 0 w 6312"/>
              <a:gd name="T7" fmla="*/ 2 h 298"/>
              <a:gd name="T8" fmla="*/ 6310 w 6312"/>
              <a:gd name="T9" fmla="*/ 2 h 298"/>
              <a:gd name="T10" fmla="*/ 6310 w 6312"/>
              <a:gd name="T11" fmla="*/ 298 h 298"/>
              <a:gd name="T12" fmla="*/ 6312 w 6312"/>
              <a:gd name="T13" fmla="*/ 298 h 298"/>
              <a:gd name="T14" fmla="*/ 6312 w 6312"/>
              <a:gd name="T15" fmla="*/ 296 h 298"/>
              <a:gd name="T16" fmla="*/ 6312 w 6312"/>
              <a:gd name="T17" fmla="*/ 298 h 298"/>
              <a:gd name="T18" fmla="*/ 6312 w 6312"/>
              <a:gd name="T19" fmla="*/ 298 h 298"/>
              <a:gd name="T20" fmla="*/ 6312 w 6312"/>
              <a:gd name="T21" fmla="*/ 0 h 298"/>
              <a:gd name="T22" fmla="*/ 0 w 6312"/>
              <a:gd name="T23" fmla="*/ 0 h 298"/>
              <a:gd name="T24" fmla="*/ 0 w 6312"/>
              <a:gd name="T25" fmla="*/ 298 h 298"/>
              <a:gd name="T26" fmla="*/ 6312 w 6312"/>
              <a:gd name="T27" fmla="*/ 298 h 298"/>
              <a:gd name="T28" fmla="*/ 6312 w 6312"/>
              <a:gd name="T29" fmla="*/ 298 h 298"/>
              <a:gd name="T30" fmla="*/ 6312 w 6312"/>
              <a:gd name="T31"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12" h="298">
                <a:moveTo>
                  <a:pt x="6312" y="298"/>
                </a:moveTo>
                <a:lnTo>
                  <a:pt x="6312" y="296"/>
                </a:lnTo>
                <a:lnTo>
                  <a:pt x="0" y="296"/>
                </a:lnTo>
                <a:lnTo>
                  <a:pt x="0" y="2"/>
                </a:lnTo>
                <a:lnTo>
                  <a:pt x="6310" y="2"/>
                </a:lnTo>
                <a:lnTo>
                  <a:pt x="6310" y="298"/>
                </a:lnTo>
                <a:lnTo>
                  <a:pt x="6312" y="298"/>
                </a:lnTo>
                <a:lnTo>
                  <a:pt x="6312" y="296"/>
                </a:lnTo>
                <a:lnTo>
                  <a:pt x="6312" y="298"/>
                </a:lnTo>
                <a:lnTo>
                  <a:pt x="6312" y="298"/>
                </a:lnTo>
                <a:lnTo>
                  <a:pt x="6312" y="0"/>
                </a:lnTo>
                <a:lnTo>
                  <a:pt x="0" y="0"/>
                </a:lnTo>
                <a:lnTo>
                  <a:pt x="0" y="298"/>
                </a:lnTo>
                <a:lnTo>
                  <a:pt x="6312" y="298"/>
                </a:lnTo>
                <a:lnTo>
                  <a:pt x="6312" y="298"/>
                </a:lnTo>
                <a:lnTo>
                  <a:pt x="6312" y="298"/>
                </a:lnTo>
                <a:close/>
              </a:path>
            </a:pathLst>
          </a:custGeom>
          <a:noFill/>
          <a:ln>
            <a:noFill/>
          </a:ln>
        </p:spPr>
        <p:style>
          <a:lnRef idx="0">
            <a:scrgbClr r="0" g="0" b="0"/>
          </a:lnRef>
          <a:fillRef idx="0">
            <a:scrgbClr r="0" g="0" b="0"/>
          </a:fillRef>
          <a:effectRef idx="0">
            <a:scrgbClr r="0" g="0" b="0"/>
          </a:effectRef>
          <a:fontRef idx="minor">
            <a:schemeClr val="accent2"/>
          </a:fontRef>
        </p:style>
        <p:txBody>
          <a:bodyPr vert="horz" wrap="square" lIns="91440" tIns="45720" rIns="91440" bIns="45720" numCol="1" anchor="t" anchorCtr="0" compatLnSpc="1">
            <a:prstTxWarp prst="textNoShape">
              <a:avLst/>
            </a:prstTxWarp>
          </a:bodyPr>
          <a:lstStyle/>
          <a:p>
            <a:r>
              <a:rPr lang="it-IT" sz="3200" b="1">
                <a:solidFill>
                  <a:schemeClr val="tx1"/>
                </a:solidFill>
                <a:latin typeface="Titillium Web" panose="00000500000000000000" pitchFamily="2" charset="0"/>
              </a:rPr>
              <a:t>Superamento delle barriere architettoniche- Bande Nere M1 (13/14)</a:t>
            </a:r>
          </a:p>
        </p:txBody>
      </p:sp>
      <p:grpSp>
        <p:nvGrpSpPr>
          <p:cNvPr id="2" name="Gruppo 1">
            <a:extLst>
              <a:ext uri="{FF2B5EF4-FFF2-40B4-BE49-F238E27FC236}">
                <a16:creationId xmlns:a16="http://schemas.microsoft.com/office/drawing/2014/main" id="{128A25C8-7B85-FA20-5E88-CC40894A3F9D}"/>
              </a:ext>
            </a:extLst>
          </p:cNvPr>
          <p:cNvGrpSpPr/>
          <p:nvPr/>
        </p:nvGrpSpPr>
        <p:grpSpPr>
          <a:xfrm>
            <a:off x="3025512" y="1247431"/>
            <a:ext cx="2772001" cy="2835031"/>
            <a:chOff x="30468" y="3253703"/>
            <a:chExt cx="2772001" cy="2835031"/>
          </a:xfrm>
        </p:grpSpPr>
        <p:pic>
          <p:nvPicPr>
            <p:cNvPr id="3" name="Immagine 2">
              <a:extLst>
                <a:ext uri="{FF2B5EF4-FFF2-40B4-BE49-F238E27FC236}">
                  <a16:creationId xmlns:a16="http://schemas.microsoft.com/office/drawing/2014/main" id="{3922C08F-7A6F-CE2D-37D4-0AFE6456E472}"/>
                </a:ext>
              </a:extLst>
            </p:cNvPr>
            <p:cNvPicPr>
              <a:picLocks noChangeAspect="1"/>
            </p:cNvPicPr>
            <p:nvPr/>
          </p:nvPicPr>
          <p:blipFill rotWithShape="1">
            <a:blip r:embed="rId2">
              <a:extLst>
                <a:ext uri="{28A0092B-C50C-407E-A947-70E740481C1C}">
                  <a14:useLocalDpi xmlns:a14="http://schemas.microsoft.com/office/drawing/2010/main" val="0"/>
                </a:ext>
              </a:extLst>
            </a:blip>
            <a:srcRect t="9685" b="11158"/>
            <a:stretch/>
          </p:blipFill>
          <p:spPr>
            <a:xfrm>
              <a:off x="30468" y="3253703"/>
              <a:ext cx="2772001" cy="2835031"/>
            </a:xfrm>
            <a:prstGeom prst="rect">
              <a:avLst/>
            </a:prstGeom>
          </p:spPr>
        </p:pic>
        <p:sp>
          <p:nvSpPr>
            <p:cNvPr id="4" name="Ovale 3">
              <a:extLst>
                <a:ext uri="{FF2B5EF4-FFF2-40B4-BE49-F238E27FC236}">
                  <a16:creationId xmlns:a16="http://schemas.microsoft.com/office/drawing/2014/main" id="{020FBBB5-8C24-9CBB-E9AD-7CB1E33FFAE8}"/>
                </a:ext>
              </a:extLst>
            </p:cNvPr>
            <p:cNvSpPr/>
            <p:nvPr/>
          </p:nvSpPr>
          <p:spPr>
            <a:xfrm>
              <a:off x="1326041" y="4810007"/>
              <a:ext cx="170043" cy="161254"/>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Titillium Web" panose="00000500000000000000" pitchFamily="2" charset="0"/>
              </a:endParaRPr>
            </a:p>
          </p:txBody>
        </p:sp>
      </p:grpSp>
      <p:sp>
        <p:nvSpPr>
          <p:cNvPr id="5" name="Rectangle 14">
            <a:extLst>
              <a:ext uri="{FF2B5EF4-FFF2-40B4-BE49-F238E27FC236}">
                <a16:creationId xmlns:a16="http://schemas.microsoft.com/office/drawing/2014/main" id="{F2F285B5-63D2-C33F-90E0-AA7FE2D241B3}"/>
              </a:ext>
            </a:extLst>
          </p:cNvPr>
          <p:cNvSpPr>
            <a:spLocks noChangeArrowheads="1"/>
          </p:cNvSpPr>
          <p:nvPr/>
        </p:nvSpPr>
        <p:spPr bwMode="auto">
          <a:xfrm>
            <a:off x="7493001" y="3624263"/>
            <a:ext cx="371633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6" name="Freeform 22">
            <a:extLst>
              <a:ext uri="{FF2B5EF4-FFF2-40B4-BE49-F238E27FC236}">
                <a16:creationId xmlns:a16="http://schemas.microsoft.com/office/drawing/2014/main" id="{D4CBC709-9C0C-68E2-43F1-C5F5854E183B}"/>
              </a:ext>
            </a:extLst>
          </p:cNvPr>
          <p:cNvSpPr>
            <a:spLocks noEditPoints="1"/>
          </p:cNvSpPr>
          <p:nvPr/>
        </p:nvSpPr>
        <p:spPr bwMode="auto">
          <a:xfrm>
            <a:off x="7446964" y="1160464"/>
            <a:ext cx="3887788" cy="28575"/>
          </a:xfrm>
          <a:custGeom>
            <a:avLst/>
            <a:gdLst>
              <a:gd name="T0" fmla="*/ 2449 w 2449"/>
              <a:gd name="T1" fmla="*/ 12 h 18"/>
              <a:gd name="T2" fmla="*/ 2370 w 2449"/>
              <a:gd name="T3" fmla="*/ 18 h 18"/>
              <a:gd name="T4" fmla="*/ 2370 w 2449"/>
              <a:gd name="T5" fmla="*/ 12 h 18"/>
              <a:gd name="T6" fmla="*/ 2336 w 2449"/>
              <a:gd name="T7" fmla="*/ 18 h 18"/>
              <a:gd name="T8" fmla="*/ 2302 w 2449"/>
              <a:gd name="T9" fmla="*/ 18 h 18"/>
              <a:gd name="T10" fmla="*/ 2268 w 2449"/>
              <a:gd name="T11" fmla="*/ 10 h 18"/>
              <a:gd name="T12" fmla="*/ 2167 w 2449"/>
              <a:gd name="T13" fmla="*/ 17 h 18"/>
              <a:gd name="T14" fmla="*/ 2167 w 2449"/>
              <a:gd name="T15" fmla="*/ 10 h 18"/>
              <a:gd name="T16" fmla="*/ 2133 w 2449"/>
              <a:gd name="T17" fmla="*/ 17 h 18"/>
              <a:gd name="T18" fmla="*/ 2099 w 2449"/>
              <a:gd name="T19" fmla="*/ 17 h 18"/>
              <a:gd name="T20" fmla="*/ 2065 w 2449"/>
              <a:gd name="T21" fmla="*/ 10 h 18"/>
              <a:gd name="T22" fmla="*/ 1964 w 2449"/>
              <a:gd name="T23" fmla="*/ 15 h 18"/>
              <a:gd name="T24" fmla="*/ 1964 w 2449"/>
              <a:gd name="T25" fmla="*/ 8 h 18"/>
              <a:gd name="T26" fmla="*/ 1930 w 2449"/>
              <a:gd name="T27" fmla="*/ 15 h 18"/>
              <a:gd name="T28" fmla="*/ 1896 w 2449"/>
              <a:gd name="T29" fmla="*/ 15 h 18"/>
              <a:gd name="T30" fmla="*/ 1862 w 2449"/>
              <a:gd name="T31" fmla="*/ 8 h 18"/>
              <a:gd name="T32" fmla="*/ 1761 w 2449"/>
              <a:gd name="T33" fmla="*/ 15 h 18"/>
              <a:gd name="T34" fmla="*/ 1761 w 2449"/>
              <a:gd name="T35" fmla="*/ 8 h 18"/>
              <a:gd name="T36" fmla="*/ 1727 w 2449"/>
              <a:gd name="T37" fmla="*/ 15 h 18"/>
              <a:gd name="T38" fmla="*/ 1693 w 2449"/>
              <a:gd name="T39" fmla="*/ 15 h 18"/>
              <a:gd name="T40" fmla="*/ 1659 w 2449"/>
              <a:gd name="T41" fmla="*/ 8 h 18"/>
              <a:gd name="T42" fmla="*/ 1557 w 2449"/>
              <a:gd name="T43" fmla="*/ 13 h 18"/>
              <a:gd name="T44" fmla="*/ 1557 w 2449"/>
              <a:gd name="T45" fmla="*/ 6 h 18"/>
              <a:gd name="T46" fmla="*/ 1524 w 2449"/>
              <a:gd name="T47" fmla="*/ 13 h 18"/>
              <a:gd name="T48" fmla="*/ 1490 w 2449"/>
              <a:gd name="T49" fmla="*/ 13 h 18"/>
              <a:gd name="T50" fmla="*/ 1456 w 2449"/>
              <a:gd name="T51" fmla="*/ 6 h 18"/>
              <a:gd name="T52" fmla="*/ 1354 w 2449"/>
              <a:gd name="T53" fmla="*/ 13 h 18"/>
              <a:gd name="T54" fmla="*/ 1354 w 2449"/>
              <a:gd name="T55" fmla="*/ 6 h 18"/>
              <a:gd name="T56" fmla="*/ 1320 w 2449"/>
              <a:gd name="T57" fmla="*/ 13 h 18"/>
              <a:gd name="T58" fmla="*/ 1287 w 2449"/>
              <a:gd name="T59" fmla="*/ 12 h 18"/>
              <a:gd name="T60" fmla="*/ 1253 w 2449"/>
              <a:gd name="T61" fmla="*/ 5 h 18"/>
              <a:gd name="T62" fmla="*/ 1151 w 2449"/>
              <a:gd name="T63" fmla="*/ 12 h 18"/>
              <a:gd name="T64" fmla="*/ 1151 w 2449"/>
              <a:gd name="T65" fmla="*/ 5 h 18"/>
              <a:gd name="T66" fmla="*/ 1117 w 2449"/>
              <a:gd name="T67" fmla="*/ 12 h 18"/>
              <a:gd name="T68" fmla="*/ 1083 w 2449"/>
              <a:gd name="T69" fmla="*/ 12 h 18"/>
              <a:gd name="T70" fmla="*/ 1050 w 2449"/>
              <a:gd name="T71" fmla="*/ 5 h 18"/>
              <a:gd name="T72" fmla="*/ 948 w 2449"/>
              <a:gd name="T73" fmla="*/ 10 h 18"/>
              <a:gd name="T74" fmla="*/ 948 w 2449"/>
              <a:gd name="T75" fmla="*/ 3 h 18"/>
              <a:gd name="T76" fmla="*/ 914 w 2449"/>
              <a:gd name="T77" fmla="*/ 10 h 18"/>
              <a:gd name="T78" fmla="*/ 880 w 2449"/>
              <a:gd name="T79" fmla="*/ 10 h 18"/>
              <a:gd name="T80" fmla="*/ 846 w 2449"/>
              <a:gd name="T81" fmla="*/ 3 h 18"/>
              <a:gd name="T82" fmla="*/ 745 w 2449"/>
              <a:gd name="T83" fmla="*/ 10 h 18"/>
              <a:gd name="T84" fmla="*/ 745 w 2449"/>
              <a:gd name="T85" fmla="*/ 3 h 18"/>
              <a:gd name="T86" fmla="*/ 711 w 2449"/>
              <a:gd name="T87" fmla="*/ 10 h 18"/>
              <a:gd name="T88" fmla="*/ 677 w 2449"/>
              <a:gd name="T89" fmla="*/ 10 h 18"/>
              <a:gd name="T90" fmla="*/ 643 w 2449"/>
              <a:gd name="T91" fmla="*/ 3 h 18"/>
              <a:gd name="T92" fmla="*/ 542 w 2449"/>
              <a:gd name="T93" fmla="*/ 8 h 18"/>
              <a:gd name="T94" fmla="*/ 542 w 2449"/>
              <a:gd name="T95" fmla="*/ 1 h 18"/>
              <a:gd name="T96" fmla="*/ 508 w 2449"/>
              <a:gd name="T97" fmla="*/ 8 h 18"/>
              <a:gd name="T98" fmla="*/ 474 w 2449"/>
              <a:gd name="T99" fmla="*/ 8 h 18"/>
              <a:gd name="T100" fmla="*/ 440 w 2449"/>
              <a:gd name="T101" fmla="*/ 1 h 18"/>
              <a:gd name="T102" fmla="*/ 339 w 2449"/>
              <a:gd name="T103" fmla="*/ 8 h 18"/>
              <a:gd name="T104" fmla="*/ 339 w 2449"/>
              <a:gd name="T105" fmla="*/ 1 h 18"/>
              <a:gd name="T106" fmla="*/ 305 w 2449"/>
              <a:gd name="T107" fmla="*/ 8 h 18"/>
              <a:gd name="T108" fmla="*/ 271 w 2449"/>
              <a:gd name="T109" fmla="*/ 6 h 18"/>
              <a:gd name="T110" fmla="*/ 237 w 2449"/>
              <a:gd name="T111" fmla="*/ 0 h 18"/>
              <a:gd name="T112" fmla="*/ 136 w 2449"/>
              <a:gd name="T113" fmla="*/ 6 h 18"/>
              <a:gd name="T114" fmla="*/ 136 w 2449"/>
              <a:gd name="T115" fmla="*/ 0 h 18"/>
              <a:gd name="T116" fmla="*/ 102 w 2449"/>
              <a:gd name="T117" fmla="*/ 6 h 18"/>
              <a:gd name="T118" fmla="*/ 68 w 2449"/>
              <a:gd name="T119" fmla="*/ 6 h 18"/>
              <a:gd name="T120" fmla="*/ 34 w 2449"/>
              <a:gd name="T1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49" h="18">
                <a:moveTo>
                  <a:pt x="2438" y="18"/>
                </a:moveTo>
                <a:lnTo>
                  <a:pt x="2449" y="18"/>
                </a:lnTo>
                <a:lnTo>
                  <a:pt x="2449" y="12"/>
                </a:lnTo>
                <a:lnTo>
                  <a:pt x="2438" y="12"/>
                </a:lnTo>
                <a:lnTo>
                  <a:pt x="2438" y="18"/>
                </a:lnTo>
                <a:close/>
                <a:moveTo>
                  <a:pt x="2370" y="18"/>
                </a:moveTo>
                <a:lnTo>
                  <a:pt x="2404" y="18"/>
                </a:lnTo>
                <a:lnTo>
                  <a:pt x="2404" y="12"/>
                </a:lnTo>
                <a:lnTo>
                  <a:pt x="2370" y="12"/>
                </a:lnTo>
                <a:lnTo>
                  <a:pt x="2370" y="18"/>
                </a:lnTo>
                <a:close/>
                <a:moveTo>
                  <a:pt x="2302" y="18"/>
                </a:moveTo>
                <a:lnTo>
                  <a:pt x="2336" y="18"/>
                </a:lnTo>
                <a:lnTo>
                  <a:pt x="2336" y="12"/>
                </a:lnTo>
                <a:lnTo>
                  <a:pt x="2302" y="12"/>
                </a:lnTo>
                <a:lnTo>
                  <a:pt x="2302" y="18"/>
                </a:lnTo>
                <a:close/>
                <a:moveTo>
                  <a:pt x="2234" y="17"/>
                </a:moveTo>
                <a:lnTo>
                  <a:pt x="2268" y="17"/>
                </a:lnTo>
                <a:lnTo>
                  <a:pt x="2268" y="10"/>
                </a:lnTo>
                <a:lnTo>
                  <a:pt x="2234" y="10"/>
                </a:lnTo>
                <a:lnTo>
                  <a:pt x="2234" y="17"/>
                </a:lnTo>
                <a:close/>
                <a:moveTo>
                  <a:pt x="2167" y="17"/>
                </a:moveTo>
                <a:lnTo>
                  <a:pt x="2201" y="17"/>
                </a:lnTo>
                <a:lnTo>
                  <a:pt x="2201" y="10"/>
                </a:lnTo>
                <a:lnTo>
                  <a:pt x="2167" y="10"/>
                </a:lnTo>
                <a:lnTo>
                  <a:pt x="2167" y="17"/>
                </a:lnTo>
                <a:close/>
                <a:moveTo>
                  <a:pt x="2099" y="17"/>
                </a:moveTo>
                <a:lnTo>
                  <a:pt x="2133" y="17"/>
                </a:lnTo>
                <a:lnTo>
                  <a:pt x="2133" y="10"/>
                </a:lnTo>
                <a:lnTo>
                  <a:pt x="2099" y="10"/>
                </a:lnTo>
                <a:lnTo>
                  <a:pt x="2099" y="17"/>
                </a:lnTo>
                <a:close/>
                <a:moveTo>
                  <a:pt x="2031" y="17"/>
                </a:moveTo>
                <a:lnTo>
                  <a:pt x="2065" y="17"/>
                </a:lnTo>
                <a:lnTo>
                  <a:pt x="2065" y="10"/>
                </a:lnTo>
                <a:lnTo>
                  <a:pt x="2031" y="10"/>
                </a:lnTo>
                <a:lnTo>
                  <a:pt x="2031" y="17"/>
                </a:lnTo>
                <a:close/>
                <a:moveTo>
                  <a:pt x="1964" y="15"/>
                </a:moveTo>
                <a:lnTo>
                  <a:pt x="1998" y="17"/>
                </a:lnTo>
                <a:lnTo>
                  <a:pt x="1998" y="10"/>
                </a:lnTo>
                <a:lnTo>
                  <a:pt x="1964" y="8"/>
                </a:lnTo>
                <a:lnTo>
                  <a:pt x="1964" y="15"/>
                </a:lnTo>
                <a:close/>
                <a:moveTo>
                  <a:pt x="1896" y="15"/>
                </a:moveTo>
                <a:lnTo>
                  <a:pt x="1930" y="15"/>
                </a:lnTo>
                <a:lnTo>
                  <a:pt x="1930" y="8"/>
                </a:lnTo>
                <a:lnTo>
                  <a:pt x="1896" y="8"/>
                </a:lnTo>
                <a:lnTo>
                  <a:pt x="1896" y="15"/>
                </a:lnTo>
                <a:close/>
                <a:moveTo>
                  <a:pt x="1828" y="15"/>
                </a:moveTo>
                <a:lnTo>
                  <a:pt x="1862" y="15"/>
                </a:lnTo>
                <a:lnTo>
                  <a:pt x="1862" y="8"/>
                </a:lnTo>
                <a:lnTo>
                  <a:pt x="1828" y="8"/>
                </a:lnTo>
                <a:lnTo>
                  <a:pt x="1828" y="15"/>
                </a:lnTo>
                <a:close/>
                <a:moveTo>
                  <a:pt x="1761" y="15"/>
                </a:moveTo>
                <a:lnTo>
                  <a:pt x="1794" y="15"/>
                </a:lnTo>
                <a:lnTo>
                  <a:pt x="1794" y="8"/>
                </a:lnTo>
                <a:lnTo>
                  <a:pt x="1761" y="8"/>
                </a:lnTo>
                <a:lnTo>
                  <a:pt x="1761" y="15"/>
                </a:lnTo>
                <a:close/>
                <a:moveTo>
                  <a:pt x="1693" y="15"/>
                </a:moveTo>
                <a:lnTo>
                  <a:pt x="1727" y="15"/>
                </a:lnTo>
                <a:lnTo>
                  <a:pt x="1727" y="8"/>
                </a:lnTo>
                <a:lnTo>
                  <a:pt x="1693" y="8"/>
                </a:lnTo>
                <a:lnTo>
                  <a:pt x="1693" y="15"/>
                </a:lnTo>
                <a:close/>
                <a:moveTo>
                  <a:pt x="1625" y="13"/>
                </a:moveTo>
                <a:lnTo>
                  <a:pt x="1659" y="15"/>
                </a:lnTo>
                <a:lnTo>
                  <a:pt x="1659" y="8"/>
                </a:lnTo>
                <a:lnTo>
                  <a:pt x="1625" y="6"/>
                </a:lnTo>
                <a:lnTo>
                  <a:pt x="1625" y="13"/>
                </a:lnTo>
                <a:close/>
                <a:moveTo>
                  <a:pt x="1557" y="13"/>
                </a:moveTo>
                <a:lnTo>
                  <a:pt x="1591" y="13"/>
                </a:lnTo>
                <a:lnTo>
                  <a:pt x="1591" y="6"/>
                </a:lnTo>
                <a:lnTo>
                  <a:pt x="1557" y="6"/>
                </a:lnTo>
                <a:lnTo>
                  <a:pt x="1557" y="13"/>
                </a:lnTo>
                <a:close/>
                <a:moveTo>
                  <a:pt x="1490" y="13"/>
                </a:moveTo>
                <a:lnTo>
                  <a:pt x="1524" y="13"/>
                </a:lnTo>
                <a:lnTo>
                  <a:pt x="1524" y="6"/>
                </a:lnTo>
                <a:lnTo>
                  <a:pt x="1490" y="6"/>
                </a:lnTo>
                <a:lnTo>
                  <a:pt x="1490" y="13"/>
                </a:lnTo>
                <a:close/>
                <a:moveTo>
                  <a:pt x="1422" y="13"/>
                </a:moveTo>
                <a:lnTo>
                  <a:pt x="1456" y="13"/>
                </a:lnTo>
                <a:lnTo>
                  <a:pt x="1456" y="6"/>
                </a:lnTo>
                <a:lnTo>
                  <a:pt x="1422" y="6"/>
                </a:lnTo>
                <a:lnTo>
                  <a:pt x="1422" y="13"/>
                </a:lnTo>
                <a:close/>
                <a:moveTo>
                  <a:pt x="1354" y="13"/>
                </a:moveTo>
                <a:lnTo>
                  <a:pt x="1388" y="13"/>
                </a:lnTo>
                <a:lnTo>
                  <a:pt x="1388" y="6"/>
                </a:lnTo>
                <a:lnTo>
                  <a:pt x="1354" y="6"/>
                </a:lnTo>
                <a:lnTo>
                  <a:pt x="1354" y="13"/>
                </a:lnTo>
                <a:close/>
                <a:moveTo>
                  <a:pt x="1287" y="12"/>
                </a:moveTo>
                <a:lnTo>
                  <a:pt x="1320" y="13"/>
                </a:lnTo>
                <a:lnTo>
                  <a:pt x="1320" y="6"/>
                </a:lnTo>
                <a:lnTo>
                  <a:pt x="1287" y="5"/>
                </a:lnTo>
                <a:lnTo>
                  <a:pt x="1287" y="12"/>
                </a:lnTo>
                <a:close/>
                <a:moveTo>
                  <a:pt x="1219" y="12"/>
                </a:moveTo>
                <a:lnTo>
                  <a:pt x="1253" y="12"/>
                </a:lnTo>
                <a:lnTo>
                  <a:pt x="1253" y="5"/>
                </a:lnTo>
                <a:lnTo>
                  <a:pt x="1219" y="5"/>
                </a:lnTo>
                <a:lnTo>
                  <a:pt x="1219" y="12"/>
                </a:lnTo>
                <a:close/>
                <a:moveTo>
                  <a:pt x="1151" y="12"/>
                </a:moveTo>
                <a:lnTo>
                  <a:pt x="1185" y="12"/>
                </a:lnTo>
                <a:lnTo>
                  <a:pt x="1185" y="5"/>
                </a:lnTo>
                <a:lnTo>
                  <a:pt x="1151" y="5"/>
                </a:lnTo>
                <a:lnTo>
                  <a:pt x="1151" y="12"/>
                </a:lnTo>
                <a:close/>
                <a:moveTo>
                  <a:pt x="1083" y="12"/>
                </a:moveTo>
                <a:lnTo>
                  <a:pt x="1117" y="12"/>
                </a:lnTo>
                <a:lnTo>
                  <a:pt x="1117" y="5"/>
                </a:lnTo>
                <a:lnTo>
                  <a:pt x="1083" y="5"/>
                </a:lnTo>
                <a:lnTo>
                  <a:pt x="1083" y="12"/>
                </a:lnTo>
                <a:close/>
                <a:moveTo>
                  <a:pt x="1016" y="12"/>
                </a:moveTo>
                <a:lnTo>
                  <a:pt x="1050" y="12"/>
                </a:lnTo>
                <a:lnTo>
                  <a:pt x="1050" y="5"/>
                </a:lnTo>
                <a:lnTo>
                  <a:pt x="1016" y="5"/>
                </a:lnTo>
                <a:lnTo>
                  <a:pt x="1016" y="12"/>
                </a:lnTo>
                <a:close/>
                <a:moveTo>
                  <a:pt x="948" y="10"/>
                </a:moveTo>
                <a:lnTo>
                  <a:pt x="982" y="12"/>
                </a:lnTo>
                <a:lnTo>
                  <a:pt x="982" y="5"/>
                </a:lnTo>
                <a:lnTo>
                  <a:pt x="948" y="3"/>
                </a:lnTo>
                <a:lnTo>
                  <a:pt x="948" y="10"/>
                </a:lnTo>
                <a:close/>
                <a:moveTo>
                  <a:pt x="880" y="10"/>
                </a:moveTo>
                <a:lnTo>
                  <a:pt x="914" y="10"/>
                </a:lnTo>
                <a:lnTo>
                  <a:pt x="914" y="3"/>
                </a:lnTo>
                <a:lnTo>
                  <a:pt x="880" y="3"/>
                </a:lnTo>
                <a:lnTo>
                  <a:pt x="880" y="10"/>
                </a:lnTo>
                <a:close/>
                <a:moveTo>
                  <a:pt x="813" y="10"/>
                </a:moveTo>
                <a:lnTo>
                  <a:pt x="846" y="10"/>
                </a:lnTo>
                <a:lnTo>
                  <a:pt x="846" y="3"/>
                </a:lnTo>
                <a:lnTo>
                  <a:pt x="813" y="3"/>
                </a:lnTo>
                <a:lnTo>
                  <a:pt x="813" y="10"/>
                </a:lnTo>
                <a:close/>
                <a:moveTo>
                  <a:pt x="745" y="10"/>
                </a:moveTo>
                <a:lnTo>
                  <a:pt x="779" y="10"/>
                </a:lnTo>
                <a:lnTo>
                  <a:pt x="779" y="3"/>
                </a:lnTo>
                <a:lnTo>
                  <a:pt x="745" y="3"/>
                </a:lnTo>
                <a:lnTo>
                  <a:pt x="745" y="10"/>
                </a:lnTo>
                <a:close/>
                <a:moveTo>
                  <a:pt x="677" y="10"/>
                </a:moveTo>
                <a:lnTo>
                  <a:pt x="711" y="10"/>
                </a:lnTo>
                <a:lnTo>
                  <a:pt x="711" y="3"/>
                </a:lnTo>
                <a:lnTo>
                  <a:pt x="677" y="3"/>
                </a:lnTo>
                <a:lnTo>
                  <a:pt x="677" y="10"/>
                </a:lnTo>
                <a:close/>
                <a:moveTo>
                  <a:pt x="610" y="8"/>
                </a:moveTo>
                <a:lnTo>
                  <a:pt x="643" y="10"/>
                </a:lnTo>
                <a:lnTo>
                  <a:pt x="643" y="3"/>
                </a:lnTo>
                <a:lnTo>
                  <a:pt x="610" y="1"/>
                </a:lnTo>
                <a:lnTo>
                  <a:pt x="610" y="8"/>
                </a:lnTo>
                <a:close/>
                <a:moveTo>
                  <a:pt x="542" y="8"/>
                </a:moveTo>
                <a:lnTo>
                  <a:pt x="576" y="8"/>
                </a:lnTo>
                <a:lnTo>
                  <a:pt x="576" y="1"/>
                </a:lnTo>
                <a:lnTo>
                  <a:pt x="542" y="1"/>
                </a:lnTo>
                <a:lnTo>
                  <a:pt x="542" y="8"/>
                </a:lnTo>
                <a:close/>
                <a:moveTo>
                  <a:pt x="474" y="8"/>
                </a:moveTo>
                <a:lnTo>
                  <a:pt x="508" y="8"/>
                </a:lnTo>
                <a:lnTo>
                  <a:pt x="508" y="1"/>
                </a:lnTo>
                <a:lnTo>
                  <a:pt x="474" y="1"/>
                </a:lnTo>
                <a:lnTo>
                  <a:pt x="474" y="8"/>
                </a:lnTo>
                <a:close/>
                <a:moveTo>
                  <a:pt x="406" y="8"/>
                </a:moveTo>
                <a:lnTo>
                  <a:pt x="440" y="8"/>
                </a:lnTo>
                <a:lnTo>
                  <a:pt x="440" y="1"/>
                </a:lnTo>
                <a:lnTo>
                  <a:pt x="406" y="1"/>
                </a:lnTo>
                <a:lnTo>
                  <a:pt x="406" y="8"/>
                </a:lnTo>
                <a:close/>
                <a:moveTo>
                  <a:pt x="339" y="8"/>
                </a:moveTo>
                <a:lnTo>
                  <a:pt x="373" y="8"/>
                </a:lnTo>
                <a:lnTo>
                  <a:pt x="373" y="1"/>
                </a:lnTo>
                <a:lnTo>
                  <a:pt x="339" y="1"/>
                </a:lnTo>
                <a:lnTo>
                  <a:pt x="339" y="8"/>
                </a:lnTo>
                <a:close/>
                <a:moveTo>
                  <a:pt x="271" y="6"/>
                </a:moveTo>
                <a:lnTo>
                  <a:pt x="305" y="8"/>
                </a:lnTo>
                <a:lnTo>
                  <a:pt x="305" y="1"/>
                </a:lnTo>
                <a:lnTo>
                  <a:pt x="271" y="0"/>
                </a:lnTo>
                <a:lnTo>
                  <a:pt x="271" y="6"/>
                </a:lnTo>
                <a:close/>
                <a:moveTo>
                  <a:pt x="203" y="6"/>
                </a:moveTo>
                <a:lnTo>
                  <a:pt x="237" y="6"/>
                </a:lnTo>
                <a:lnTo>
                  <a:pt x="237" y="0"/>
                </a:lnTo>
                <a:lnTo>
                  <a:pt x="203" y="0"/>
                </a:lnTo>
                <a:lnTo>
                  <a:pt x="203" y="6"/>
                </a:lnTo>
                <a:close/>
                <a:moveTo>
                  <a:pt x="136" y="6"/>
                </a:moveTo>
                <a:lnTo>
                  <a:pt x="169" y="6"/>
                </a:lnTo>
                <a:lnTo>
                  <a:pt x="169" y="0"/>
                </a:lnTo>
                <a:lnTo>
                  <a:pt x="136" y="0"/>
                </a:lnTo>
                <a:lnTo>
                  <a:pt x="136" y="6"/>
                </a:lnTo>
                <a:close/>
                <a:moveTo>
                  <a:pt x="68" y="6"/>
                </a:moveTo>
                <a:lnTo>
                  <a:pt x="102" y="6"/>
                </a:lnTo>
                <a:lnTo>
                  <a:pt x="102" y="0"/>
                </a:lnTo>
                <a:lnTo>
                  <a:pt x="68" y="0"/>
                </a:lnTo>
                <a:lnTo>
                  <a:pt x="68" y="6"/>
                </a:lnTo>
                <a:close/>
                <a:moveTo>
                  <a:pt x="0" y="6"/>
                </a:moveTo>
                <a:lnTo>
                  <a:pt x="34" y="6"/>
                </a:lnTo>
                <a:lnTo>
                  <a:pt x="34" y="0"/>
                </a:lnTo>
                <a:lnTo>
                  <a:pt x="0" y="0"/>
                </a:lnTo>
                <a:lnTo>
                  <a:pt x="0" y="6"/>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7" name="Freeform 23">
            <a:extLst>
              <a:ext uri="{FF2B5EF4-FFF2-40B4-BE49-F238E27FC236}">
                <a16:creationId xmlns:a16="http://schemas.microsoft.com/office/drawing/2014/main" id="{C79FBAD7-DB43-DF86-BBAE-215C0A58F68D}"/>
              </a:ext>
            </a:extLst>
          </p:cNvPr>
          <p:cNvSpPr>
            <a:spLocks noEditPoints="1"/>
          </p:cNvSpPr>
          <p:nvPr/>
        </p:nvSpPr>
        <p:spPr bwMode="auto">
          <a:xfrm>
            <a:off x="7442202" y="3894139"/>
            <a:ext cx="3814763" cy="36513"/>
          </a:xfrm>
          <a:custGeom>
            <a:avLst/>
            <a:gdLst>
              <a:gd name="T0" fmla="*/ 0 w 2403"/>
              <a:gd name="T1" fmla="*/ 23 h 23"/>
              <a:gd name="T2" fmla="*/ 101 w 2403"/>
              <a:gd name="T3" fmla="*/ 15 h 23"/>
              <a:gd name="T4" fmla="*/ 101 w 2403"/>
              <a:gd name="T5" fmla="*/ 22 h 23"/>
              <a:gd name="T6" fmla="*/ 135 w 2403"/>
              <a:gd name="T7" fmla="*/ 15 h 23"/>
              <a:gd name="T8" fmla="*/ 169 w 2403"/>
              <a:gd name="T9" fmla="*/ 15 h 23"/>
              <a:gd name="T10" fmla="*/ 203 w 2403"/>
              <a:gd name="T11" fmla="*/ 22 h 23"/>
              <a:gd name="T12" fmla="*/ 304 w 2403"/>
              <a:gd name="T13" fmla="*/ 15 h 23"/>
              <a:gd name="T14" fmla="*/ 304 w 2403"/>
              <a:gd name="T15" fmla="*/ 22 h 23"/>
              <a:gd name="T16" fmla="*/ 338 w 2403"/>
              <a:gd name="T17" fmla="*/ 15 h 23"/>
              <a:gd name="T18" fmla="*/ 372 w 2403"/>
              <a:gd name="T19" fmla="*/ 13 h 23"/>
              <a:gd name="T20" fmla="*/ 406 w 2403"/>
              <a:gd name="T21" fmla="*/ 20 h 23"/>
              <a:gd name="T22" fmla="*/ 508 w 2403"/>
              <a:gd name="T23" fmla="*/ 13 h 23"/>
              <a:gd name="T24" fmla="*/ 508 w 2403"/>
              <a:gd name="T25" fmla="*/ 20 h 23"/>
              <a:gd name="T26" fmla="*/ 541 w 2403"/>
              <a:gd name="T27" fmla="*/ 13 h 23"/>
              <a:gd name="T28" fmla="*/ 575 w 2403"/>
              <a:gd name="T29" fmla="*/ 13 h 23"/>
              <a:gd name="T30" fmla="*/ 609 w 2403"/>
              <a:gd name="T31" fmla="*/ 18 h 23"/>
              <a:gd name="T32" fmla="*/ 711 w 2403"/>
              <a:gd name="T33" fmla="*/ 11 h 23"/>
              <a:gd name="T34" fmla="*/ 711 w 2403"/>
              <a:gd name="T35" fmla="*/ 18 h 23"/>
              <a:gd name="T36" fmla="*/ 745 w 2403"/>
              <a:gd name="T37" fmla="*/ 11 h 23"/>
              <a:gd name="T38" fmla="*/ 778 w 2403"/>
              <a:gd name="T39" fmla="*/ 11 h 23"/>
              <a:gd name="T40" fmla="*/ 812 w 2403"/>
              <a:gd name="T41" fmla="*/ 18 h 23"/>
              <a:gd name="T42" fmla="*/ 914 w 2403"/>
              <a:gd name="T43" fmla="*/ 10 h 23"/>
              <a:gd name="T44" fmla="*/ 914 w 2403"/>
              <a:gd name="T45" fmla="*/ 16 h 23"/>
              <a:gd name="T46" fmla="*/ 948 w 2403"/>
              <a:gd name="T47" fmla="*/ 10 h 23"/>
              <a:gd name="T48" fmla="*/ 982 w 2403"/>
              <a:gd name="T49" fmla="*/ 10 h 23"/>
              <a:gd name="T50" fmla="*/ 1015 w 2403"/>
              <a:gd name="T51" fmla="*/ 16 h 23"/>
              <a:gd name="T52" fmla="*/ 1117 w 2403"/>
              <a:gd name="T53" fmla="*/ 8 h 23"/>
              <a:gd name="T54" fmla="*/ 1117 w 2403"/>
              <a:gd name="T55" fmla="*/ 15 h 23"/>
              <a:gd name="T56" fmla="*/ 1151 w 2403"/>
              <a:gd name="T57" fmla="*/ 8 h 23"/>
              <a:gd name="T58" fmla="*/ 1185 w 2403"/>
              <a:gd name="T59" fmla="*/ 8 h 23"/>
              <a:gd name="T60" fmla="*/ 1218 w 2403"/>
              <a:gd name="T61" fmla="*/ 15 h 23"/>
              <a:gd name="T62" fmla="*/ 1320 w 2403"/>
              <a:gd name="T63" fmla="*/ 8 h 23"/>
              <a:gd name="T64" fmla="*/ 1320 w 2403"/>
              <a:gd name="T65" fmla="*/ 15 h 23"/>
              <a:gd name="T66" fmla="*/ 1354 w 2403"/>
              <a:gd name="T67" fmla="*/ 8 h 23"/>
              <a:gd name="T68" fmla="*/ 1388 w 2403"/>
              <a:gd name="T69" fmla="*/ 6 h 23"/>
              <a:gd name="T70" fmla="*/ 1422 w 2403"/>
              <a:gd name="T71" fmla="*/ 13 h 23"/>
              <a:gd name="T72" fmla="*/ 1523 w 2403"/>
              <a:gd name="T73" fmla="*/ 6 h 23"/>
              <a:gd name="T74" fmla="*/ 1523 w 2403"/>
              <a:gd name="T75" fmla="*/ 13 h 23"/>
              <a:gd name="T76" fmla="*/ 1557 w 2403"/>
              <a:gd name="T77" fmla="*/ 6 h 23"/>
              <a:gd name="T78" fmla="*/ 1591 w 2403"/>
              <a:gd name="T79" fmla="*/ 6 h 23"/>
              <a:gd name="T80" fmla="*/ 1625 w 2403"/>
              <a:gd name="T81" fmla="*/ 11 h 23"/>
              <a:gd name="T82" fmla="*/ 1726 w 2403"/>
              <a:gd name="T83" fmla="*/ 5 h 23"/>
              <a:gd name="T84" fmla="*/ 1726 w 2403"/>
              <a:gd name="T85" fmla="*/ 11 h 23"/>
              <a:gd name="T86" fmla="*/ 1760 w 2403"/>
              <a:gd name="T87" fmla="*/ 5 h 23"/>
              <a:gd name="T88" fmla="*/ 1794 w 2403"/>
              <a:gd name="T89" fmla="*/ 5 h 23"/>
              <a:gd name="T90" fmla="*/ 1828 w 2403"/>
              <a:gd name="T91" fmla="*/ 11 h 23"/>
              <a:gd name="T92" fmla="*/ 1929 w 2403"/>
              <a:gd name="T93" fmla="*/ 3 h 23"/>
              <a:gd name="T94" fmla="*/ 1929 w 2403"/>
              <a:gd name="T95" fmla="*/ 10 h 23"/>
              <a:gd name="T96" fmla="*/ 1963 w 2403"/>
              <a:gd name="T97" fmla="*/ 3 h 23"/>
              <a:gd name="T98" fmla="*/ 1997 w 2403"/>
              <a:gd name="T99" fmla="*/ 3 h 23"/>
              <a:gd name="T100" fmla="*/ 2031 w 2403"/>
              <a:gd name="T101" fmla="*/ 10 h 23"/>
              <a:gd name="T102" fmla="*/ 2133 w 2403"/>
              <a:gd name="T103" fmla="*/ 1 h 23"/>
              <a:gd name="T104" fmla="*/ 2133 w 2403"/>
              <a:gd name="T105" fmla="*/ 8 h 23"/>
              <a:gd name="T106" fmla="*/ 2166 w 2403"/>
              <a:gd name="T107" fmla="*/ 1 h 23"/>
              <a:gd name="T108" fmla="*/ 2200 w 2403"/>
              <a:gd name="T109" fmla="*/ 1 h 23"/>
              <a:gd name="T110" fmla="*/ 2234 w 2403"/>
              <a:gd name="T111" fmla="*/ 8 h 23"/>
              <a:gd name="T112" fmla="*/ 2336 w 2403"/>
              <a:gd name="T113" fmla="*/ 1 h 23"/>
              <a:gd name="T114" fmla="*/ 2336 w 2403"/>
              <a:gd name="T115" fmla="*/ 8 h 23"/>
              <a:gd name="T116" fmla="*/ 2370 w 2403"/>
              <a:gd name="T117" fmla="*/ 1 h 23"/>
              <a:gd name="T118" fmla="*/ 2403 w 2403"/>
              <a:gd name="T1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3" h="23">
                <a:moveTo>
                  <a:pt x="34" y="16"/>
                </a:moveTo>
                <a:lnTo>
                  <a:pt x="0" y="16"/>
                </a:lnTo>
                <a:lnTo>
                  <a:pt x="0" y="23"/>
                </a:lnTo>
                <a:lnTo>
                  <a:pt x="34" y="23"/>
                </a:lnTo>
                <a:lnTo>
                  <a:pt x="34" y="16"/>
                </a:lnTo>
                <a:close/>
                <a:moveTo>
                  <a:pt x="101" y="15"/>
                </a:moveTo>
                <a:lnTo>
                  <a:pt x="67" y="16"/>
                </a:lnTo>
                <a:lnTo>
                  <a:pt x="67" y="23"/>
                </a:lnTo>
                <a:lnTo>
                  <a:pt x="101" y="22"/>
                </a:lnTo>
                <a:lnTo>
                  <a:pt x="101" y="15"/>
                </a:lnTo>
                <a:close/>
                <a:moveTo>
                  <a:pt x="169" y="15"/>
                </a:moveTo>
                <a:lnTo>
                  <a:pt x="135" y="15"/>
                </a:lnTo>
                <a:lnTo>
                  <a:pt x="135" y="22"/>
                </a:lnTo>
                <a:lnTo>
                  <a:pt x="169" y="22"/>
                </a:lnTo>
                <a:lnTo>
                  <a:pt x="169" y="15"/>
                </a:lnTo>
                <a:close/>
                <a:moveTo>
                  <a:pt x="237" y="15"/>
                </a:moveTo>
                <a:lnTo>
                  <a:pt x="203" y="15"/>
                </a:lnTo>
                <a:lnTo>
                  <a:pt x="203" y="22"/>
                </a:lnTo>
                <a:lnTo>
                  <a:pt x="237" y="22"/>
                </a:lnTo>
                <a:lnTo>
                  <a:pt x="237" y="15"/>
                </a:lnTo>
                <a:close/>
                <a:moveTo>
                  <a:pt x="304" y="15"/>
                </a:moveTo>
                <a:lnTo>
                  <a:pt x="271" y="15"/>
                </a:lnTo>
                <a:lnTo>
                  <a:pt x="271" y="22"/>
                </a:lnTo>
                <a:lnTo>
                  <a:pt x="304" y="22"/>
                </a:lnTo>
                <a:lnTo>
                  <a:pt x="304" y="15"/>
                </a:lnTo>
                <a:close/>
                <a:moveTo>
                  <a:pt x="372" y="13"/>
                </a:moveTo>
                <a:lnTo>
                  <a:pt x="338" y="15"/>
                </a:lnTo>
                <a:lnTo>
                  <a:pt x="338" y="22"/>
                </a:lnTo>
                <a:lnTo>
                  <a:pt x="372" y="20"/>
                </a:lnTo>
                <a:lnTo>
                  <a:pt x="372" y="13"/>
                </a:lnTo>
                <a:close/>
                <a:moveTo>
                  <a:pt x="440" y="13"/>
                </a:moveTo>
                <a:lnTo>
                  <a:pt x="406" y="13"/>
                </a:lnTo>
                <a:lnTo>
                  <a:pt x="406" y="20"/>
                </a:lnTo>
                <a:lnTo>
                  <a:pt x="440" y="20"/>
                </a:lnTo>
                <a:lnTo>
                  <a:pt x="440" y="13"/>
                </a:lnTo>
                <a:close/>
                <a:moveTo>
                  <a:pt x="508" y="13"/>
                </a:moveTo>
                <a:lnTo>
                  <a:pt x="474" y="13"/>
                </a:lnTo>
                <a:lnTo>
                  <a:pt x="474" y="20"/>
                </a:lnTo>
                <a:lnTo>
                  <a:pt x="508" y="20"/>
                </a:lnTo>
                <a:lnTo>
                  <a:pt x="508" y="13"/>
                </a:lnTo>
                <a:close/>
                <a:moveTo>
                  <a:pt x="575" y="13"/>
                </a:moveTo>
                <a:lnTo>
                  <a:pt x="541" y="13"/>
                </a:lnTo>
                <a:lnTo>
                  <a:pt x="541" y="20"/>
                </a:lnTo>
                <a:lnTo>
                  <a:pt x="575" y="20"/>
                </a:lnTo>
                <a:lnTo>
                  <a:pt x="575" y="13"/>
                </a:lnTo>
                <a:close/>
                <a:moveTo>
                  <a:pt x="643" y="11"/>
                </a:moveTo>
                <a:lnTo>
                  <a:pt x="609" y="11"/>
                </a:lnTo>
                <a:lnTo>
                  <a:pt x="609" y="18"/>
                </a:lnTo>
                <a:lnTo>
                  <a:pt x="643" y="18"/>
                </a:lnTo>
                <a:lnTo>
                  <a:pt x="643" y="11"/>
                </a:lnTo>
                <a:close/>
                <a:moveTo>
                  <a:pt x="711" y="11"/>
                </a:moveTo>
                <a:lnTo>
                  <a:pt x="677" y="11"/>
                </a:lnTo>
                <a:lnTo>
                  <a:pt x="677" y="18"/>
                </a:lnTo>
                <a:lnTo>
                  <a:pt x="711" y="18"/>
                </a:lnTo>
                <a:lnTo>
                  <a:pt x="711" y="11"/>
                </a:lnTo>
                <a:close/>
                <a:moveTo>
                  <a:pt x="778" y="11"/>
                </a:moveTo>
                <a:lnTo>
                  <a:pt x="745" y="11"/>
                </a:lnTo>
                <a:lnTo>
                  <a:pt x="745" y="18"/>
                </a:lnTo>
                <a:lnTo>
                  <a:pt x="778" y="18"/>
                </a:lnTo>
                <a:lnTo>
                  <a:pt x="778" y="11"/>
                </a:lnTo>
                <a:close/>
                <a:moveTo>
                  <a:pt x="846" y="11"/>
                </a:moveTo>
                <a:lnTo>
                  <a:pt x="812" y="11"/>
                </a:lnTo>
                <a:lnTo>
                  <a:pt x="812" y="18"/>
                </a:lnTo>
                <a:lnTo>
                  <a:pt x="846" y="18"/>
                </a:lnTo>
                <a:lnTo>
                  <a:pt x="846" y="11"/>
                </a:lnTo>
                <a:close/>
                <a:moveTo>
                  <a:pt x="914" y="10"/>
                </a:moveTo>
                <a:lnTo>
                  <a:pt x="880" y="10"/>
                </a:lnTo>
                <a:lnTo>
                  <a:pt x="880" y="16"/>
                </a:lnTo>
                <a:lnTo>
                  <a:pt x="914" y="16"/>
                </a:lnTo>
                <a:lnTo>
                  <a:pt x="914" y="10"/>
                </a:lnTo>
                <a:close/>
                <a:moveTo>
                  <a:pt x="982" y="10"/>
                </a:moveTo>
                <a:lnTo>
                  <a:pt x="948" y="10"/>
                </a:lnTo>
                <a:lnTo>
                  <a:pt x="948" y="16"/>
                </a:lnTo>
                <a:lnTo>
                  <a:pt x="982" y="16"/>
                </a:lnTo>
                <a:lnTo>
                  <a:pt x="982" y="10"/>
                </a:lnTo>
                <a:close/>
                <a:moveTo>
                  <a:pt x="1049" y="10"/>
                </a:moveTo>
                <a:lnTo>
                  <a:pt x="1015" y="10"/>
                </a:lnTo>
                <a:lnTo>
                  <a:pt x="1015" y="16"/>
                </a:lnTo>
                <a:lnTo>
                  <a:pt x="1049" y="16"/>
                </a:lnTo>
                <a:lnTo>
                  <a:pt x="1049" y="10"/>
                </a:lnTo>
                <a:close/>
                <a:moveTo>
                  <a:pt x="1117" y="8"/>
                </a:moveTo>
                <a:lnTo>
                  <a:pt x="1083" y="10"/>
                </a:lnTo>
                <a:lnTo>
                  <a:pt x="1083" y="16"/>
                </a:lnTo>
                <a:lnTo>
                  <a:pt x="1117" y="15"/>
                </a:lnTo>
                <a:lnTo>
                  <a:pt x="1117" y="8"/>
                </a:lnTo>
                <a:close/>
                <a:moveTo>
                  <a:pt x="1185" y="8"/>
                </a:moveTo>
                <a:lnTo>
                  <a:pt x="1151" y="8"/>
                </a:lnTo>
                <a:lnTo>
                  <a:pt x="1151" y="15"/>
                </a:lnTo>
                <a:lnTo>
                  <a:pt x="1185" y="15"/>
                </a:lnTo>
                <a:lnTo>
                  <a:pt x="1185" y="8"/>
                </a:lnTo>
                <a:close/>
                <a:moveTo>
                  <a:pt x="1252" y="8"/>
                </a:moveTo>
                <a:lnTo>
                  <a:pt x="1218" y="8"/>
                </a:lnTo>
                <a:lnTo>
                  <a:pt x="1218" y="15"/>
                </a:lnTo>
                <a:lnTo>
                  <a:pt x="1252" y="15"/>
                </a:lnTo>
                <a:lnTo>
                  <a:pt x="1252" y="8"/>
                </a:lnTo>
                <a:close/>
                <a:moveTo>
                  <a:pt x="1320" y="8"/>
                </a:moveTo>
                <a:lnTo>
                  <a:pt x="1286" y="8"/>
                </a:lnTo>
                <a:lnTo>
                  <a:pt x="1286" y="15"/>
                </a:lnTo>
                <a:lnTo>
                  <a:pt x="1320" y="15"/>
                </a:lnTo>
                <a:lnTo>
                  <a:pt x="1320" y="8"/>
                </a:lnTo>
                <a:close/>
                <a:moveTo>
                  <a:pt x="1388" y="6"/>
                </a:moveTo>
                <a:lnTo>
                  <a:pt x="1354" y="8"/>
                </a:lnTo>
                <a:lnTo>
                  <a:pt x="1354" y="15"/>
                </a:lnTo>
                <a:lnTo>
                  <a:pt x="1388" y="13"/>
                </a:lnTo>
                <a:lnTo>
                  <a:pt x="1388" y="6"/>
                </a:lnTo>
                <a:close/>
                <a:moveTo>
                  <a:pt x="1455" y="6"/>
                </a:moveTo>
                <a:lnTo>
                  <a:pt x="1422" y="6"/>
                </a:lnTo>
                <a:lnTo>
                  <a:pt x="1422" y="13"/>
                </a:lnTo>
                <a:lnTo>
                  <a:pt x="1455" y="13"/>
                </a:lnTo>
                <a:lnTo>
                  <a:pt x="1455" y="6"/>
                </a:lnTo>
                <a:close/>
                <a:moveTo>
                  <a:pt x="1523" y="6"/>
                </a:moveTo>
                <a:lnTo>
                  <a:pt x="1489" y="6"/>
                </a:lnTo>
                <a:lnTo>
                  <a:pt x="1489" y="13"/>
                </a:lnTo>
                <a:lnTo>
                  <a:pt x="1523" y="13"/>
                </a:lnTo>
                <a:lnTo>
                  <a:pt x="1523" y="6"/>
                </a:lnTo>
                <a:close/>
                <a:moveTo>
                  <a:pt x="1591" y="6"/>
                </a:moveTo>
                <a:lnTo>
                  <a:pt x="1557" y="6"/>
                </a:lnTo>
                <a:lnTo>
                  <a:pt x="1557" y="13"/>
                </a:lnTo>
                <a:lnTo>
                  <a:pt x="1591" y="13"/>
                </a:lnTo>
                <a:lnTo>
                  <a:pt x="1591" y="6"/>
                </a:lnTo>
                <a:close/>
                <a:moveTo>
                  <a:pt x="1659" y="5"/>
                </a:moveTo>
                <a:lnTo>
                  <a:pt x="1625" y="5"/>
                </a:lnTo>
                <a:lnTo>
                  <a:pt x="1625" y="11"/>
                </a:lnTo>
                <a:lnTo>
                  <a:pt x="1659" y="11"/>
                </a:lnTo>
                <a:lnTo>
                  <a:pt x="1659" y="5"/>
                </a:lnTo>
                <a:close/>
                <a:moveTo>
                  <a:pt x="1726" y="5"/>
                </a:moveTo>
                <a:lnTo>
                  <a:pt x="1692" y="5"/>
                </a:lnTo>
                <a:lnTo>
                  <a:pt x="1692" y="11"/>
                </a:lnTo>
                <a:lnTo>
                  <a:pt x="1726" y="11"/>
                </a:lnTo>
                <a:lnTo>
                  <a:pt x="1726" y="5"/>
                </a:lnTo>
                <a:close/>
                <a:moveTo>
                  <a:pt x="1794" y="5"/>
                </a:moveTo>
                <a:lnTo>
                  <a:pt x="1760" y="5"/>
                </a:lnTo>
                <a:lnTo>
                  <a:pt x="1760" y="11"/>
                </a:lnTo>
                <a:lnTo>
                  <a:pt x="1794" y="11"/>
                </a:lnTo>
                <a:lnTo>
                  <a:pt x="1794" y="5"/>
                </a:lnTo>
                <a:close/>
                <a:moveTo>
                  <a:pt x="1862" y="5"/>
                </a:moveTo>
                <a:lnTo>
                  <a:pt x="1828" y="5"/>
                </a:lnTo>
                <a:lnTo>
                  <a:pt x="1828" y="11"/>
                </a:lnTo>
                <a:lnTo>
                  <a:pt x="1862" y="11"/>
                </a:lnTo>
                <a:lnTo>
                  <a:pt x="1862" y="5"/>
                </a:lnTo>
                <a:close/>
                <a:moveTo>
                  <a:pt x="1929" y="3"/>
                </a:moveTo>
                <a:lnTo>
                  <a:pt x="1896" y="3"/>
                </a:lnTo>
                <a:lnTo>
                  <a:pt x="1896" y="10"/>
                </a:lnTo>
                <a:lnTo>
                  <a:pt x="1929" y="10"/>
                </a:lnTo>
                <a:lnTo>
                  <a:pt x="1929" y="3"/>
                </a:lnTo>
                <a:close/>
                <a:moveTo>
                  <a:pt x="1997" y="3"/>
                </a:moveTo>
                <a:lnTo>
                  <a:pt x="1963" y="3"/>
                </a:lnTo>
                <a:lnTo>
                  <a:pt x="1963" y="10"/>
                </a:lnTo>
                <a:lnTo>
                  <a:pt x="1997" y="10"/>
                </a:lnTo>
                <a:lnTo>
                  <a:pt x="1997" y="3"/>
                </a:lnTo>
                <a:close/>
                <a:moveTo>
                  <a:pt x="2065" y="3"/>
                </a:moveTo>
                <a:lnTo>
                  <a:pt x="2031" y="3"/>
                </a:lnTo>
                <a:lnTo>
                  <a:pt x="2031" y="10"/>
                </a:lnTo>
                <a:lnTo>
                  <a:pt x="2065" y="10"/>
                </a:lnTo>
                <a:lnTo>
                  <a:pt x="2065" y="3"/>
                </a:lnTo>
                <a:close/>
                <a:moveTo>
                  <a:pt x="2133" y="1"/>
                </a:moveTo>
                <a:lnTo>
                  <a:pt x="2099" y="3"/>
                </a:lnTo>
                <a:lnTo>
                  <a:pt x="2099" y="10"/>
                </a:lnTo>
                <a:lnTo>
                  <a:pt x="2133" y="8"/>
                </a:lnTo>
                <a:lnTo>
                  <a:pt x="2133" y="1"/>
                </a:lnTo>
                <a:close/>
                <a:moveTo>
                  <a:pt x="2200" y="1"/>
                </a:moveTo>
                <a:lnTo>
                  <a:pt x="2166" y="1"/>
                </a:lnTo>
                <a:lnTo>
                  <a:pt x="2166" y="8"/>
                </a:lnTo>
                <a:lnTo>
                  <a:pt x="2200" y="8"/>
                </a:lnTo>
                <a:lnTo>
                  <a:pt x="2200" y="1"/>
                </a:lnTo>
                <a:close/>
                <a:moveTo>
                  <a:pt x="2268" y="1"/>
                </a:moveTo>
                <a:lnTo>
                  <a:pt x="2234" y="1"/>
                </a:lnTo>
                <a:lnTo>
                  <a:pt x="2234" y="8"/>
                </a:lnTo>
                <a:lnTo>
                  <a:pt x="2268" y="8"/>
                </a:lnTo>
                <a:lnTo>
                  <a:pt x="2268" y="1"/>
                </a:lnTo>
                <a:close/>
                <a:moveTo>
                  <a:pt x="2336" y="1"/>
                </a:moveTo>
                <a:lnTo>
                  <a:pt x="2302" y="1"/>
                </a:lnTo>
                <a:lnTo>
                  <a:pt x="2302" y="8"/>
                </a:lnTo>
                <a:lnTo>
                  <a:pt x="2336" y="8"/>
                </a:lnTo>
                <a:lnTo>
                  <a:pt x="2336" y="1"/>
                </a:lnTo>
                <a:close/>
                <a:moveTo>
                  <a:pt x="2403" y="0"/>
                </a:moveTo>
                <a:lnTo>
                  <a:pt x="2370" y="1"/>
                </a:lnTo>
                <a:lnTo>
                  <a:pt x="2370" y="8"/>
                </a:lnTo>
                <a:lnTo>
                  <a:pt x="2403" y="6"/>
                </a:lnTo>
                <a:lnTo>
                  <a:pt x="2403" y="0"/>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20" name="Freeform 77">
            <a:extLst>
              <a:ext uri="{FF2B5EF4-FFF2-40B4-BE49-F238E27FC236}">
                <a16:creationId xmlns:a16="http://schemas.microsoft.com/office/drawing/2014/main" id="{1087ACC7-344A-1C4F-798F-ED9062A7D61A}"/>
              </a:ext>
            </a:extLst>
          </p:cNvPr>
          <p:cNvSpPr>
            <a:spLocks noEditPoints="1"/>
          </p:cNvSpPr>
          <p:nvPr/>
        </p:nvSpPr>
        <p:spPr bwMode="auto">
          <a:xfrm>
            <a:off x="4369986" y="2223017"/>
            <a:ext cx="1961409" cy="731186"/>
          </a:xfrm>
          <a:custGeom>
            <a:avLst/>
            <a:gdLst>
              <a:gd name="T0" fmla="*/ 739 w 739"/>
              <a:gd name="T1" fmla="*/ 4 h 1385"/>
              <a:gd name="T2" fmla="*/ 731 w 739"/>
              <a:gd name="T3" fmla="*/ 7 h 1385"/>
              <a:gd name="T4" fmla="*/ 705 w 739"/>
              <a:gd name="T5" fmla="*/ 70 h 1385"/>
              <a:gd name="T6" fmla="*/ 714 w 739"/>
              <a:gd name="T7" fmla="*/ 36 h 1385"/>
              <a:gd name="T8" fmla="*/ 705 w 739"/>
              <a:gd name="T9" fmla="*/ 70 h 1385"/>
              <a:gd name="T10" fmla="*/ 688 w 739"/>
              <a:gd name="T11" fmla="*/ 100 h 1385"/>
              <a:gd name="T12" fmla="*/ 666 w 739"/>
              <a:gd name="T13" fmla="*/ 126 h 1385"/>
              <a:gd name="T14" fmla="*/ 641 w 739"/>
              <a:gd name="T15" fmla="*/ 190 h 1385"/>
              <a:gd name="T16" fmla="*/ 651 w 739"/>
              <a:gd name="T17" fmla="*/ 156 h 1385"/>
              <a:gd name="T18" fmla="*/ 641 w 739"/>
              <a:gd name="T19" fmla="*/ 190 h 1385"/>
              <a:gd name="T20" fmla="*/ 626 w 739"/>
              <a:gd name="T21" fmla="*/ 219 h 1385"/>
              <a:gd name="T22" fmla="*/ 604 w 739"/>
              <a:gd name="T23" fmla="*/ 246 h 1385"/>
              <a:gd name="T24" fmla="*/ 577 w 739"/>
              <a:gd name="T25" fmla="*/ 309 h 1385"/>
              <a:gd name="T26" fmla="*/ 587 w 739"/>
              <a:gd name="T27" fmla="*/ 276 h 1385"/>
              <a:gd name="T28" fmla="*/ 577 w 739"/>
              <a:gd name="T29" fmla="*/ 309 h 1385"/>
              <a:gd name="T30" fmla="*/ 562 w 739"/>
              <a:gd name="T31" fmla="*/ 339 h 1385"/>
              <a:gd name="T32" fmla="*/ 540 w 739"/>
              <a:gd name="T33" fmla="*/ 366 h 1385"/>
              <a:gd name="T34" fmla="*/ 514 w 739"/>
              <a:gd name="T35" fmla="*/ 429 h 1385"/>
              <a:gd name="T36" fmla="*/ 524 w 739"/>
              <a:gd name="T37" fmla="*/ 395 h 1385"/>
              <a:gd name="T38" fmla="*/ 514 w 739"/>
              <a:gd name="T39" fmla="*/ 429 h 1385"/>
              <a:gd name="T40" fmla="*/ 499 w 739"/>
              <a:gd name="T41" fmla="*/ 459 h 1385"/>
              <a:gd name="T42" fmla="*/ 477 w 739"/>
              <a:gd name="T43" fmla="*/ 485 h 1385"/>
              <a:gd name="T44" fmla="*/ 450 w 739"/>
              <a:gd name="T45" fmla="*/ 549 h 1385"/>
              <a:gd name="T46" fmla="*/ 460 w 739"/>
              <a:gd name="T47" fmla="*/ 515 h 1385"/>
              <a:gd name="T48" fmla="*/ 450 w 739"/>
              <a:gd name="T49" fmla="*/ 549 h 1385"/>
              <a:gd name="T50" fmla="*/ 435 w 739"/>
              <a:gd name="T51" fmla="*/ 578 h 1385"/>
              <a:gd name="T52" fmla="*/ 413 w 739"/>
              <a:gd name="T53" fmla="*/ 605 h 1385"/>
              <a:gd name="T54" fmla="*/ 387 w 739"/>
              <a:gd name="T55" fmla="*/ 668 h 1385"/>
              <a:gd name="T56" fmla="*/ 397 w 739"/>
              <a:gd name="T57" fmla="*/ 635 h 1385"/>
              <a:gd name="T58" fmla="*/ 387 w 739"/>
              <a:gd name="T59" fmla="*/ 668 h 1385"/>
              <a:gd name="T60" fmla="*/ 370 w 739"/>
              <a:gd name="T61" fmla="*/ 698 h 1385"/>
              <a:gd name="T62" fmla="*/ 350 w 739"/>
              <a:gd name="T63" fmla="*/ 725 h 1385"/>
              <a:gd name="T64" fmla="*/ 323 w 739"/>
              <a:gd name="T65" fmla="*/ 788 h 1385"/>
              <a:gd name="T66" fmla="*/ 333 w 739"/>
              <a:gd name="T67" fmla="*/ 754 h 1385"/>
              <a:gd name="T68" fmla="*/ 323 w 739"/>
              <a:gd name="T69" fmla="*/ 788 h 1385"/>
              <a:gd name="T70" fmla="*/ 308 w 739"/>
              <a:gd name="T71" fmla="*/ 817 h 1385"/>
              <a:gd name="T72" fmla="*/ 286 w 739"/>
              <a:gd name="T73" fmla="*/ 844 h 1385"/>
              <a:gd name="T74" fmla="*/ 260 w 739"/>
              <a:gd name="T75" fmla="*/ 906 h 1385"/>
              <a:gd name="T76" fmla="*/ 270 w 739"/>
              <a:gd name="T77" fmla="*/ 874 h 1385"/>
              <a:gd name="T78" fmla="*/ 260 w 739"/>
              <a:gd name="T79" fmla="*/ 906 h 1385"/>
              <a:gd name="T80" fmla="*/ 243 w 739"/>
              <a:gd name="T81" fmla="*/ 937 h 1385"/>
              <a:gd name="T82" fmla="*/ 223 w 739"/>
              <a:gd name="T83" fmla="*/ 964 h 1385"/>
              <a:gd name="T84" fmla="*/ 196 w 739"/>
              <a:gd name="T85" fmla="*/ 1026 h 1385"/>
              <a:gd name="T86" fmla="*/ 206 w 739"/>
              <a:gd name="T87" fmla="*/ 994 h 1385"/>
              <a:gd name="T88" fmla="*/ 196 w 739"/>
              <a:gd name="T89" fmla="*/ 1026 h 1385"/>
              <a:gd name="T90" fmla="*/ 181 w 739"/>
              <a:gd name="T91" fmla="*/ 1057 h 1385"/>
              <a:gd name="T92" fmla="*/ 159 w 739"/>
              <a:gd name="T93" fmla="*/ 1084 h 1385"/>
              <a:gd name="T94" fmla="*/ 133 w 739"/>
              <a:gd name="T95" fmla="*/ 1147 h 1385"/>
              <a:gd name="T96" fmla="*/ 143 w 739"/>
              <a:gd name="T97" fmla="*/ 1113 h 1385"/>
              <a:gd name="T98" fmla="*/ 133 w 739"/>
              <a:gd name="T99" fmla="*/ 1147 h 1385"/>
              <a:gd name="T100" fmla="*/ 116 w 739"/>
              <a:gd name="T101" fmla="*/ 1175 h 1385"/>
              <a:gd name="T102" fmla="*/ 94 w 739"/>
              <a:gd name="T103" fmla="*/ 1203 h 1385"/>
              <a:gd name="T104" fmla="*/ 69 w 739"/>
              <a:gd name="T105" fmla="*/ 1265 h 1385"/>
              <a:gd name="T106" fmla="*/ 79 w 739"/>
              <a:gd name="T107" fmla="*/ 1233 h 1385"/>
              <a:gd name="T108" fmla="*/ 69 w 739"/>
              <a:gd name="T109" fmla="*/ 1265 h 1385"/>
              <a:gd name="T110" fmla="*/ 54 w 739"/>
              <a:gd name="T111" fmla="*/ 1296 h 1385"/>
              <a:gd name="T112" fmla="*/ 32 w 739"/>
              <a:gd name="T113" fmla="*/ 1323 h 1385"/>
              <a:gd name="T114" fmla="*/ 6 w 739"/>
              <a:gd name="T115" fmla="*/ 1385 h 1385"/>
              <a:gd name="T116" fmla="*/ 16 w 739"/>
              <a:gd name="T117" fmla="*/ 1352 h 1385"/>
              <a:gd name="T118" fmla="*/ 6 w 739"/>
              <a:gd name="T119" fmla="*/ 1385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9" h="1385">
                <a:moveTo>
                  <a:pt x="736" y="11"/>
                </a:moveTo>
                <a:lnTo>
                  <a:pt x="739" y="4"/>
                </a:lnTo>
                <a:lnTo>
                  <a:pt x="734" y="0"/>
                </a:lnTo>
                <a:lnTo>
                  <a:pt x="731" y="7"/>
                </a:lnTo>
                <a:lnTo>
                  <a:pt x="736" y="11"/>
                </a:lnTo>
                <a:close/>
                <a:moveTo>
                  <a:pt x="705" y="70"/>
                </a:moveTo>
                <a:lnTo>
                  <a:pt x="721" y="39"/>
                </a:lnTo>
                <a:lnTo>
                  <a:pt x="714" y="36"/>
                </a:lnTo>
                <a:lnTo>
                  <a:pt x="699" y="66"/>
                </a:lnTo>
                <a:lnTo>
                  <a:pt x="705" y="70"/>
                </a:lnTo>
                <a:close/>
                <a:moveTo>
                  <a:pt x="673" y="129"/>
                </a:moveTo>
                <a:lnTo>
                  <a:pt x="688" y="100"/>
                </a:lnTo>
                <a:lnTo>
                  <a:pt x="683" y="97"/>
                </a:lnTo>
                <a:lnTo>
                  <a:pt x="666" y="126"/>
                </a:lnTo>
                <a:lnTo>
                  <a:pt x="673" y="129"/>
                </a:lnTo>
                <a:close/>
                <a:moveTo>
                  <a:pt x="641" y="190"/>
                </a:moveTo>
                <a:lnTo>
                  <a:pt x="656" y="160"/>
                </a:lnTo>
                <a:lnTo>
                  <a:pt x="651" y="156"/>
                </a:lnTo>
                <a:lnTo>
                  <a:pt x="634" y="187"/>
                </a:lnTo>
                <a:lnTo>
                  <a:pt x="641" y="190"/>
                </a:lnTo>
                <a:close/>
                <a:moveTo>
                  <a:pt x="609" y="249"/>
                </a:moveTo>
                <a:lnTo>
                  <a:pt x="626" y="219"/>
                </a:lnTo>
                <a:lnTo>
                  <a:pt x="619" y="215"/>
                </a:lnTo>
                <a:lnTo>
                  <a:pt x="604" y="246"/>
                </a:lnTo>
                <a:lnTo>
                  <a:pt x="609" y="249"/>
                </a:lnTo>
                <a:close/>
                <a:moveTo>
                  <a:pt x="577" y="309"/>
                </a:moveTo>
                <a:lnTo>
                  <a:pt x="594" y="280"/>
                </a:lnTo>
                <a:lnTo>
                  <a:pt x="587" y="276"/>
                </a:lnTo>
                <a:lnTo>
                  <a:pt x="572" y="305"/>
                </a:lnTo>
                <a:lnTo>
                  <a:pt x="577" y="309"/>
                </a:lnTo>
                <a:close/>
                <a:moveTo>
                  <a:pt x="546" y="370"/>
                </a:moveTo>
                <a:lnTo>
                  <a:pt x="562" y="339"/>
                </a:lnTo>
                <a:lnTo>
                  <a:pt x="556" y="336"/>
                </a:lnTo>
                <a:lnTo>
                  <a:pt x="540" y="366"/>
                </a:lnTo>
                <a:lnTo>
                  <a:pt x="546" y="370"/>
                </a:lnTo>
                <a:close/>
                <a:moveTo>
                  <a:pt x="514" y="429"/>
                </a:moveTo>
                <a:lnTo>
                  <a:pt x="529" y="398"/>
                </a:lnTo>
                <a:lnTo>
                  <a:pt x="524" y="395"/>
                </a:lnTo>
                <a:lnTo>
                  <a:pt x="507" y="425"/>
                </a:lnTo>
                <a:lnTo>
                  <a:pt x="514" y="429"/>
                </a:lnTo>
                <a:close/>
                <a:moveTo>
                  <a:pt x="482" y="488"/>
                </a:moveTo>
                <a:lnTo>
                  <a:pt x="499" y="459"/>
                </a:lnTo>
                <a:lnTo>
                  <a:pt x="492" y="456"/>
                </a:lnTo>
                <a:lnTo>
                  <a:pt x="477" y="485"/>
                </a:lnTo>
                <a:lnTo>
                  <a:pt x="482" y="488"/>
                </a:lnTo>
                <a:close/>
                <a:moveTo>
                  <a:pt x="450" y="549"/>
                </a:moveTo>
                <a:lnTo>
                  <a:pt x="467" y="519"/>
                </a:lnTo>
                <a:lnTo>
                  <a:pt x="460" y="515"/>
                </a:lnTo>
                <a:lnTo>
                  <a:pt x="445" y="546"/>
                </a:lnTo>
                <a:lnTo>
                  <a:pt x="450" y="549"/>
                </a:lnTo>
                <a:close/>
                <a:moveTo>
                  <a:pt x="419" y="608"/>
                </a:moveTo>
                <a:lnTo>
                  <a:pt x="435" y="578"/>
                </a:lnTo>
                <a:lnTo>
                  <a:pt x="428" y="574"/>
                </a:lnTo>
                <a:lnTo>
                  <a:pt x="413" y="605"/>
                </a:lnTo>
                <a:lnTo>
                  <a:pt x="419" y="608"/>
                </a:lnTo>
                <a:close/>
                <a:moveTo>
                  <a:pt x="387" y="668"/>
                </a:moveTo>
                <a:lnTo>
                  <a:pt x="402" y="637"/>
                </a:lnTo>
                <a:lnTo>
                  <a:pt x="397" y="635"/>
                </a:lnTo>
                <a:lnTo>
                  <a:pt x="380" y="664"/>
                </a:lnTo>
                <a:lnTo>
                  <a:pt x="387" y="668"/>
                </a:lnTo>
                <a:close/>
                <a:moveTo>
                  <a:pt x="355" y="727"/>
                </a:moveTo>
                <a:lnTo>
                  <a:pt x="370" y="698"/>
                </a:lnTo>
                <a:lnTo>
                  <a:pt x="365" y="695"/>
                </a:lnTo>
                <a:lnTo>
                  <a:pt x="350" y="725"/>
                </a:lnTo>
                <a:lnTo>
                  <a:pt x="355" y="727"/>
                </a:lnTo>
                <a:close/>
                <a:moveTo>
                  <a:pt x="323" y="788"/>
                </a:moveTo>
                <a:lnTo>
                  <a:pt x="340" y="757"/>
                </a:lnTo>
                <a:lnTo>
                  <a:pt x="333" y="754"/>
                </a:lnTo>
                <a:lnTo>
                  <a:pt x="318" y="784"/>
                </a:lnTo>
                <a:lnTo>
                  <a:pt x="323" y="788"/>
                </a:lnTo>
                <a:close/>
                <a:moveTo>
                  <a:pt x="292" y="847"/>
                </a:moveTo>
                <a:lnTo>
                  <a:pt x="308" y="817"/>
                </a:lnTo>
                <a:lnTo>
                  <a:pt x="301" y="815"/>
                </a:lnTo>
                <a:lnTo>
                  <a:pt x="286" y="844"/>
                </a:lnTo>
                <a:lnTo>
                  <a:pt x="292" y="847"/>
                </a:lnTo>
                <a:close/>
                <a:moveTo>
                  <a:pt x="260" y="906"/>
                </a:moveTo>
                <a:lnTo>
                  <a:pt x="275" y="877"/>
                </a:lnTo>
                <a:lnTo>
                  <a:pt x="270" y="874"/>
                </a:lnTo>
                <a:lnTo>
                  <a:pt x="253" y="905"/>
                </a:lnTo>
                <a:lnTo>
                  <a:pt x="260" y="906"/>
                </a:lnTo>
                <a:close/>
                <a:moveTo>
                  <a:pt x="228" y="967"/>
                </a:moveTo>
                <a:lnTo>
                  <a:pt x="243" y="937"/>
                </a:lnTo>
                <a:lnTo>
                  <a:pt x="238" y="933"/>
                </a:lnTo>
                <a:lnTo>
                  <a:pt x="223" y="964"/>
                </a:lnTo>
                <a:lnTo>
                  <a:pt x="228" y="967"/>
                </a:lnTo>
                <a:close/>
                <a:moveTo>
                  <a:pt x="196" y="1026"/>
                </a:moveTo>
                <a:lnTo>
                  <a:pt x="213" y="996"/>
                </a:lnTo>
                <a:lnTo>
                  <a:pt x="206" y="994"/>
                </a:lnTo>
                <a:lnTo>
                  <a:pt x="191" y="1023"/>
                </a:lnTo>
                <a:lnTo>
                  <a:pt x="196" y="1026"/>
                </a:lnTo>
                <a:close/>
                <a:moveTo>
                  <a:pt x="165" y="1086"/>
                </a:moveTo>
                <a:lnTo>
                  <a:pt x="181" y="1057"/>
                </a:lnTo>
                <a:lnTo>
                  <a:pt x="174" y="1054"/>
                </a:lnTo>
                <a:lnTo>
                  <a:pt x="159" y="1084"/>
                </a:lnTo>
                <a:lnTo>
                  <a:pt x="165" y="1086"/>
                </a:lnTo>
                <a:close/>
                <a:moveTo>
                  <a:pt x="133" y="1147"/>
                </a:moveTo>
                <a:lnTo>
                  <a:pt x="149" y="1116"/>
                </a:lnTo>
                <a:lnTo>
                  <a:pt x="143" y="1113"/>
                </a:lnTo>
                <a:lnTo>
                  <a:pt x="127" y="1143"/>
                </a:lnTo>
                <a:lnTo>
                  <a:pt x="133" y="1147"/>
                </a:lnTo>
                <a:close/>
                <a:moveTo>
                  <a:pt x="101" y="1206"/>
                </a:moveTo>
                <a:lnTo>
                  <a:pt x="116" y="1175"/>
                </a:lnTo>
                <a:lnTo>
                  <a:pt x="111" y="1174"/>
                </a:lnTo>
                <a:lnTo>
                  <a:pt x="94" y="1203"/>
                </a:lnTo>
                <a:lnTo>
                  <a:pt x="101" y="1206"/>
                </a:lnTo>
                <a:close/>
                <a:moveTo>
                  <a:pt x="69" y="1265"/>
                </a:moveTo>
                <a:lnTo>
                  <a:pt x="86" y="1236"/>
                </a:lnTo>
                <a:lnTo>
                  <a:pt x="79" y="1233"/>
                </a:lnTo>
                <a:lnTo>
                  <a:pt x="64" y="1263"/>
                </a:lnTo>
                <a:lnTo>
                  <a:pt x="69" y="1265"/>
                </a:lnTo>
                <a:close/>
                <a:moveTo>
                  <a:pt x="37" y="1326"/>
                </a:moveTo>
                <a:lnTo>
                  <a:pt x="54" y="1296"/>
                </a:lnTo>
                <a:lnTo>
                  <a:pt x="47" y="1292"/>
                </a:lnTo>
                <a:lnTo>
                  <a:pt x="32" y="1323"/>
                </a:lnTo>
                <a:lnTo>
                  <a:pt x="37" y="1326"/>
                </a:lnTo>
                <a:close/>
                <a:moveTo>
                  <a:pt x="6" y="1385"/>
                </a:moveTo>
                <a:lnTo>
                  <a:pt x="22" y="1355"/>
                </a:lnTo>
                <a:lnTo>
                  <a:pt x="16" y="1352"/>
                </a:lnTo>
                <a:lnTo>
                  <a:pt x="0" y="1382"/>
                </a:lnTo>
                <a:lnTo>
                  <a:pt x="6" y="1385"/>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22" name="Freeform 78">
            <a:extLst>
              <a:ext uri="{FF2B5EF4-FFF2-40B4-BE49-F238E27FC236}">
                <a16:creationId xmlns:a16="http://schemas.microsoft.com/office/drawing/2014/main" id="{C8E53B6B-5166-8B95-9614-47A51AE70ED0}"/>
              </a:ext>
            </a:extLst>
          </p:cNvPr>
          <p:cNvSpPr>
            <a:spLocks noEditPoints="1"/>
          </p:cNvSpPr>
          <p:nvPr/>
        </p:nvSpPr>
        <p:spPr bwMode="auto">
          <a:xfrm flipV="1">
            <a:off x="4321084" y="2889308"/>
            <a:ext cx="3105242" cy="997376"/>
          </a:xfrm>
          <a:custGeom>
            <a:avLst/>
            <a:gdLst>
              <a:gd name="T0" fmla="*/ 1349 w 1349"/>
              <a:gd name="T1" fmla="*/ 7 h 310"/>
              <a:gd name="T2" fmla="*/ 1322 w 1349"/>
              <a:gd name="T3" fmla="*/ 6 h 310"/>
              <a:gd name="T4" fmla="*/ 1258 w 1349"/>
              <a:gd name="T5" fmla="*/ 28 h 310"/>
              <a:gd name="T6" fmla="*/ 1289 w 1349"/>
              <a:gd name="T7" fmla="*/ 14 h 310"/>
              <a:gd name="T8" fmla="*/ 1258 w 1349"/>
              <a:gd name="T9" fmla="*/ 28 h 310"/>
              <a:gd name="T10" fmla="*/ 1224 w 1349"/>
              <a:gd name="T11" fmla="*/ 34 h 310"/>
              <a:gd name="T12" fmla="*/ 1190 w 1349"/>
              <a:gd name="T13" fmla="*/ 36 h 310"/>
              <a:gd name="T14" fmla="*/ 1124 w 1349"/>
              <a:gd name="T15" fmla="*/ 58 h 310"/>
              <a:gd name="T16" fmla="*/ 1156 w 1349"/>
              <a:gd name="T17" fmla="*/ 43 h 310"/>
              <a:gd name="T18" fmla="*/ 1124 w 1349"/>
              <a:gd name="T19" fmla="*/ 58 h 310"/>
              <a:gd name="T20" fmla="*/ 1092 w 1349"/>
              <a:gd name="T21" fmla="*/ 65 h 310"/>
              <a:gd name="T22" fmla="*/ 1058 w 1349"/>
              <a:gd name="T23" fmla="*/ 65 h 310"/>
              <a:gd name="T24" fmla="*/ 992 w 1349"/>
              <a:gd name="T25" fmla="*/ 87 h 310"/>
              <a:gd name="T26" fmla="*/ 1024 w 1349"/>
              <a:gd name="T27" fmla="*/ 73 h 310"/>
              <a:gd name="T28" fmla="*/ 992 w 1349"/>
              <a:gd name="T29" fmla="*/ 87 h 310"/>
              <a:gd name="T30" fmla="*/ 960 w 1349"/>
              <a:gd name="T31" fmla="*/ 95 h 310"/>
              <a:gd name="T32" fmla="*/ 925 w 1349"/>
              <a:gd name="T33" fmla="*/ 95 h 310"/>
              <a:gd name="T34" fmla="*/ 860 w 1349"/>
              <a:gd name="T35" fmla="*/ 117 h 310"/>
              <a:gd name="T36" fmla="*/ 892 w 1349"/>
              <a:gd name="T37" fmla="*/ 102 h 310"/>
              <a:gd name="T38" fmla="*/ 860 w 1349"/>
              <a:gd name="T39" fmla="*/ 117 h 310"/>
              <a:gd name="T40" fmla="*/ 828 w 1349"/>
              <a:gd name="T41" fmla="*/ 124 h 310"/>
              <a:gd name="T42" fmla="*/ 793 w 1349"/>
              <a:gd name="T43" fmla="*/ 126 h 310"/>
              <a:gd name="T44" fmla="*/ 728 w 1349"/>
              <a:gd name="T45" fmla="*/ 146 h 310"/>
              <a:gd name="T46" fmla="*/ 760 w 1349"/>
              <a:gd name="T47" fmla="*/ 133 h 310"/>
              <a:gd name="T48" fmla="*/ 728 w 1349"/>
              <a:gd name="T49" fmla="*/ 146 h 310"/>
              <a:gd name="T50" fmla="*/ 696 w 1349"/>
              <a:gd name="T51" fmla="*/ 155 h 310"/>
              <a:gd name="T52" fmla="*/ 661 w 1349"/>
              <a:gd name="T53" fmla="*/ 155 h 310"/>
              <a:gd name="T54" fmla="*/ 596 w 1349"/>
              <a:gd name="T55" fmla="*/ 177 h 310"/>
              <a:gd name="T56" fmla="*/ 628 w 1349"/>
              <a:gd name="T57" fmla="*/ 161 h 310"/>
              <a:gd name="T58" fmla="*/ 596 w 1349"/>
              <a:gd name="T59" fmla="*/ 177 h 310"/>
              <a:gd name="T60" fmla="*/ 564 w 1349"/>
              <a:gd name="T61" fmla="*/ 183 h 310"/>
              <a:gd name="T62" fmla="*/ 528 w 1349"/>
              <a:gd name="T63" fmla="*/ 185 h 310"/>
              <a:gd name="T64" fmla="*/ 464 w 1349"/>
              <a:gd name="T65" fmla="*/ 205 h 310"/>
              <a:gd name="T66" fmla="*/ 496 w 1349"/>
              <a:gd name="T67" fmla="*/ 192 h 310"/>
              <a:gd name="T68" fmla="*/ 464 w 1349"/>
              <a:gd name="T69" fmla="*/ 205 h 310"/>
              <a:gd name="T70" fmla="*/ 432 w 1349"/>
              <a:gd name="T71" fmla="*/ 214 h 310"/>
              <a:gd name="T72" fmla="*/ 396 w 1349"/>
              <a:gd name="T73" fmla="*/ 214 h 310"/>
              <a:gd name="T74" fmla="*/ 332 w 1349"/>
              <a:gd name="T75" fmla="*/ 236 h 310"/>
              <a:gd name="T76" fmla="*/ 364 w 1349"/>
              <a:gd name="T77" fmla="*/ 222 h 310"/>
              <a:gd name="T78" fmla="*/ 332 w 1349"/>
              <a:gd name="T79" fmla="*/ 236 h 310"/>
              <a:gd name="T80" fmla="*/ 300 w 1349"/>
              <a:gd name="T81" fmla="*/ 243 h 310"/>
              <a:gd name="T82" fmla="*/ 264 w 1349"/>
              <a:gd name="T83" fmla="*/ 244 h 310"/>
              <a:gd name="T84" fmla="*/ 200 w 1349"/>
              <a:gd name="T85" fmla="*/ 265 h 310"/>
              <a:gd name="T86" fmla="*/ 232 w 1349"/>
              <a:gd name="T87" fmla="*/ 251 h 310"/>
              <a:gd name="T88" fmla="*/ 200 w 1349"/>
              <a:gd name="T89" fmla="*/ 265 h 310"/>
              <a:gd name="T90" fmla="*/ 168 w 1349"/>
              <a:gd name="T91" fmla="*/ 273 h 310"/>
              <a:gd name="T92" fmla="*/ 132 w 1349"/>
              <a:gd name="T93" fmla="*/ 273 h 310"/>
              <a:gd name="T94" fmla="*/ 68 w 1349"/>
              <a:gd name="T95" fmla="*/ 295 h 310"/>
              <a:gd name="T96" fmla="*/ 100 w 1349"/>
              <a:gd name="T97" fmla="*/ 282 h 310"/>
              <a:gd name="T98" fmla="*/ 68 w 1349"/>
              <a:gd name="T99" fmla="*/ 295 h 310"/>
              <a:gd name="T100" fmla="*/ 36 w 1349"/>
              <a:gd name="T101" fmla="*/ 302 h 310"/>
              <a:gd name="T102" fmla="*/ 0 w 1349"/>
              <a:gd name="T103" fmla="*/ 304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49" h="310">
                <a:moveTo>
                  <a:pt x="1324" y="12"/>
                </a:moveTo>
                <a:lnTo>
                  <a:pt x="1349" y="7"/>
                </a:lnTo>
                <a:lnTo>
                  <a:pt x="1348" y="0"/>
                </a:lnTo>
                <a:lnTo>
                  <a:pt x="1322" y="6"/>
                </a:lnTo>
                <a:lnTo>
                  <a:pt x="1324" y="12"/>
                </a:lnTo>
                <a:close/>
                <a:moveTo>
                  <a:pt x="1258" y="28"/>
                </a:moveTo>
                <a:lnTo>
                  <a:pt x="1290" y="21"/>
                </a:lnTo>
                <a:lnTo>
                  <a:pt x="1289" y="14"/>
                </a:lnTo>
                <a:lnTo>
                  <a:pt x="1256" y="21"/>
                </a:lnTo>
                <a:lnTo>
                  <a:pt x="1258" y="28"/>
                </a:lnTo>
                <a:close/>
                <a:moveTo>
                  <a:pt x="1190" y="43"/>
                </a:moveTo>
                <a:lnTo>
                  <a:pt x="1224" y="34"/>
                </a:lnTo>
                <a:lnTo>
                  <a:pt x="1222" y="28"/>
                </a:lnTo>
                <a:lnTo>
                  <a:pt x="1190" y="36"/>
                </a:lnTo>
                <a:lnTo>
                  <a:pt x="1190" y="43"/>
                </a:lnTo>
                <a:close/>
                <a:moveTo>
                  <a:pt x="1124" y="58"/>
                </a:moveTo>
                <a:lnTo>
                  <a:pt x="1158" y="50"/>
                </a:lnTo>
                <a:lnTo>
                  <a:pt x="1156" y="43"/>
                </a:lnTo>
                <a:lnTo>
                  <a:pt x="1124" y="51"/>
                </a:lnTo>
                <a:lnTo>
                  <a:pt x="1124" y="58"/>
                </a:lnTo>
                <a:close/>
                <a:moveTo>
                  <a:pt x="1058" y="72"/>
                </a:moveTo>
                <a:lnTo>
                  <a:pt x="1092" y="65"/>
                </a:lnTo>
                <a:lnTo>
                  <a:pt x="1090" y="58"/>
                </a:lnTo>
                <a:lnTo>
                  <a:pt x="1058" y="65"/>
                </a:lnTo>
                <a:lnTo>
                  <a:pt x="1058" y="72"/>
                </a:lnTo>
                <a:close/>
                <a:moveTo>
                  <a:pt x="992" y="87"/>
                </a:moveTo>
                <a:lnTo>
                  <a:pt x="1026" y="80"/>
                </a:lnTo>
                <a:lnTo>
                  <a:pt x="1024" y="73"/>
                </a:lnTo>
                <a:lnTo>
                  <a:pt x="992" y="80"/>
                </a:lnTo>
                <a:lnTo>
                  <a:pt x="992" y="87"/>
                </a:lnTo>
                <a:close/>
                <a:moveTo>
                  <a:pt x="926" y="102"/>
                </a:moveTo>
                <a:lnTo>
                  <a:pt x="960" y="95"/>
                </a:lnTo>
                <a:lnTo>
                  <a:pt x="958" y="89"/>
                </a:lnTo>
                <a:lnTo>
                  <a:pt x="925" y="95"/>
                </a:lnTo>
                <a:lnTo>
                  <a:pt x="926" y="102"/>
                </a:lnTo>
                <a:close/>
                <a:moveTo>
                  <a:pt x="860" y="117"/>
                </a:moveTo>
                <a:lnTo>
                  <a:pt x="894" y="109"/>
                </a:lnTo>
                <a:lnTo>
                  <a:pt x="892" y="102"/>
                </a:lnTo>
                <a:lnTo>
                  <a:pt x="859" y="111"/>
                </a:lnTo>
                <a:lnTo>
                  <a:pt x="860" y="117"/>
                </a:lnTo>
                <a:close/>
                <a:moveTo>
                  <a:pt x="794" y="131"/>
                </a:moveTo>
                <a:lnTo>
                  <a:pt x="828" y="124"/>
                </a:lnTo>
                <a:lnTo>
                  <a:pt x="826" y="117"/>
                </a:lnTo>
                <a:lnTo>
                  <a:pt x="793" y="126"/>
                </a:lnTo>
                <a:lnTo>
                  <a:pt x="794" y="131"/>
                </a:lnTo>
                <a:close/>
                <a:moveTo>
                  <a:pt x="728" y="146"/>
                </a:moveTo>
                <a:lnTo>
                  <a:pt x="762" y="139"/>
                </a:lnTo>
                <a:lnTo>
                  <a:pt x="760" y="133"/>
                </a:lnTo>
                <a:lnTo>
                  <a:pt x="727" y="139"/>
                </a:lnTo>
                <a:lnTo>
                  <a:pt x="728" y="146"/>
                </a:lnTo>
                <a:close/>
                <a:moveTo>
                  <a:pt x="662" y="161"/>
                </a:moveTo>
                <a:lnTo>
                  <a:pt x="696" y="155"/>
                </a:lnTo>
                <a:lnTo>
                  <a:pt x="694" y="148"/>
                </a:lnTo>
                <a:lnTo>
                  <a:pt x="661" y="155"/>
                </a:lnTo>
                <a:lnTo>
                  <a:pt x="662" y="161"/>
                </a:lnTo>
                <a:close/>
                <a:moveTo>
                  <a:pt x="596" y="177"/>
                </a:moveTo>
                <a:lnTo>
                  <a:pt x="630" y="168"/>
                </a:lnTo>
                <a:lnTo>
                  <a:pt x="628" y="161"/>
                </a:lnTo>
                <a:lnTo>
                  <a:pt x="594" y="170"/>
                </a:lnTo>
                <a:lnTo>
                  <a:pt x="596" y="177"/>
                </a:lnTo>
                <a:close/>
                <a:moveTo>
                  <a:pt x="530" y="192"/>
                </a:moveTo>
                <a:lnTo>
                  <a:pt x="564" y="183"/>
                </a:lnTo>
                <a:lnTo>
                  <a:pt x="562" y="177"/>
                </a:lnTo>
                <a:lnTo>
                  <a:pt x="528" y="185"/>
                </a:lnTo>
                <a:lnTo>
                  <a:pt x="530" y="192"/>
                </a:lnTo>
                <a:close/>
                <a:moveTo>
                  <a:pt x="464" y="205"/>
                </a:moveTo>
                <a:lnTo>
                  <a:pt x="498" y="199"/>
                </a:lnTo>
                <a:lnTo>
                  <a:pt x="496" y="192"/>
                </a:lnTo>
                <a:lnTo>
                  <a:pt x="462" y="199"/>
                </a:lnTo>
                <a:lnTo>
                  <a:pt x="464" y="205"/>
                </a:lnTo>
                <a:close/>
                <a:moveTo>
                  <a:pt x="398" y="221"/>
                </a:moveTo>
                <a:lnTo>
                  <a:pt x="432" y="214"/>
                </a:lnTo>
                <a:lnTo>
                  <a:pt x="430" y="207"/>
                </a:lnTo>
                <a:lnTo>
                  <a:pt x="396" y="214"/>
                </a:lnTo>
                <a:lnTo>
                  <a:pt x="398" y="221"/>
                </a:lnTo>
                <a:close/>
                <a:moveTo>
                  <a:pt x="332" y="236"/>
                </a:moveTo>
                <a:lnTo>
                  <a:pt x="366" y="229"/>
                </a:lnTo>
                <a:lnTo>
                  <a:pt x="364" y="222"/>
                </a:lnTo>
                <a:lnTo>
                  <a:pt x="330" y="229"/>
                </a:lnTo>
                <a:lnTo>
                  <a:pt x="332" y="236"/>
                </a:lnTo>
                <a:close/>
                <a:moveTo>
                  <a:pt x="266" y="251"/>
                </a:moveTo>
                <a:lnTo>
                  <a:pt x="300" y="243"/>
                </a:lnTo>
                <a:lnTo>
                  <a:pt x="298" y="236"/>
                </a:lnTo>
                <a:lnTo>
                  <a:pt x="264" y="244"/>
                </a:lnTo>
                <a:lnTo>
                  <a:pt x="266" y="251"/>
                </a:lnTo>
                <a:close/>
                <a:moveTo>
                  <a:pt x="200" y="265"/>
                </a:moveTo>
                <a:lnTo>
                  <a:pt x="234" y="258"/>
                </a:lnTo>
                <a:lnTo>
                  <a:pt x="232" y="251"/>
                </a:lnTo>
                <a:lnTo>
                  <a:pt x="198" y="260"/>
                </a:lnTo>
                <a:lnTo>
                  <a:pt x="200" y="265"/>
                </a:lnTo>
                <a:close/>
                <a:moveTo>
                  <a:pt x="134" y="280"/>
                </a:moveTo>
                <a:lnTo>
                  <a:pt x="168" y="273"/>
                </a:lnTo>
                <a:lnTo>
                  <a:pt x="166" y="266"/>
                </a:lnTo>
                <a:lnTo>
                  <a:pt x="132" y="273"/>
                </a:lnTo>
                <a:lnTo>
                  <a:pt x="134" y="280"/>
                </a:lnTo>
                <a:close/>
                <a:moveTo>
                  <a:pt x="68" y="295"/>
                </a:moveTo>
                <a:lnTo>
                  <a:pt x="102" y="288"/>
                </a:lnTo>
                <a:lnTo>
                  <a:pt x="100" y="282"/>
                </a:lnTo>
                <a:lnTo>
                  <a:pt x="66" y="288"/>
                </a:lnTo>
                <a:lnTo>
                  <a:pt x="68" y="295"/>
                </a:lnTo>
                <a:close/>
                <a:moveTo>
                  <a:pt x="2" y="310"/>
                </a:moveTo>
                <a:lnTo>
                  <a:pt x="36" y="302"/>
                </a:lnTo>
                <a:lnTo>
                  <a:pt x="34" y="295"/>
                </a:lnTo>
                <a:lnTo>
                  <a:pt x="0" y="304"/>
                </a:lnTo>
                <a:lnTo>
                  <a:pt x="2" y="310"/>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grpSp>
        <p:nvGrpSpPr>
          <p:cNvPr id="23" name="Gruppo 22">
            <a:extLst>
              <a:ext uri="{FF2B5EF4-FFF2-40B4-BE49-F238E27FC236}">
                <a16:creationId xmlns:a16="http://schemas.microsoft.com/office/drawing/2014/main" id="{9C5BFA4F-BF86-DAE2-603F-D1BE25860A88}"/>
              </a:ext>
            </a:extLst>
          </p:cNvPr>
          <p:cNvGrpSpPr/>
          <p:nvPr/>
        </p:nvGrpSpPr>
        <p:grpSpPr>
          <a:xfrm>
            <a:off x="7584827" y="3961686"/>
            <a:ext cx="3716338" cy="338554"/>
            <a:chOff x="4542631" y="3825690"/>
            <a:chExt cx="3716338" cy="338554"/>
          </a:xfrm>
        </p:grpSpPr>
        <p:sp>
          <p:nvSpPr>
            <p:cNvPr id="32" name="Rectangle 13">
              <a:extLst>
                <a:ext uri="{FF2B5EF4-FFF2-40B4-BE49-F238E27FC236}">
                  <a16:creationId xmlns:a16="http://schemas.microsoft.com/office/drawing/2014/main" id="{BECF9458-EB00-7BE7-65CC-C966D8B002A4}"/>
                </a:ext>
              </a:extLst>
            </p:cNvPr>
            <p:cNvSpPr>
              <a:spLocks noChangeArrowheads="1"/>
            </p:cNvSpPr>
            <p:nvPr/>
          </p:nvSpPr>
          <p:spPr bwMode="auto">
            <a:xfrm>
              <a:off x="4542631" y="3849356"/>
              <a:ext cx="3716338" cy="287338"/>
            </a:xfrm>
            <a:prstGeom prst="rect">
              <a:avLst/>
            </a:prstGeom>
            <a:solidFill>
              <a:srgbClr val="C8A6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sz="1400">
                <a:latin typeface="Titillium Web" panose="00000500000000000000" pitchFamily="2" charset="0"/>
              </a:endParaRPr>
            </a:p>
          </p:txBody>
        </p:sp>
        <p:sp>
          <p:nvSpPr>
            <p:cNvPr id="33" name="CasellaDiTesto 32">
              <a:extLst>
                <a:ext uri="{FF2B5EF4-FFF2-40B4-BE49-F238E27FC236}">
                  <a16:creationId xmlns:a16="http://schemas.microsoft.com/office/drawing/2014/main" id="{9EB4EDBD-4918-76C0-1E29-612C02FA6309}"/>
                </a:ext>
              </a:extLst>
            </p:cNvPr>
            <p:cNvSpPr txBox="1"/>
            <p:nvPr/>
          </p:nvSpPr>
          <p:spPr>
            <a:xfrm>
              <a:off x="4602807" y="3825690"/>
              <a:ext cx="3585308" cy="338554"/>
            </a:xfrm>
            <a:prstGeom prst="rect">
              <a:avLst/>
            </a:prstGeom>
            <a:noFill/>
          </p:spPr>
          <p:txBody>
            <a:bodyPr wrap="square">
              <a:spAutoFit/>
            </a:bodyPr>
            <a:lstStyle/>
            <a:p>
              <a:pPr algn="ctr"/>
              <a:r>
                <a:rPr lang="it-IT" sz="1600" b="1">
                  <a:latin typeface="Titillium Web" panose="00000500000000000000" pitchFamily="2" charset="0"/>
                </a:rPr>
                <a:t>Stazione metropolitana Bande Nere</a:t>
              </a:r>
            </a:p>
          </p:txBody>
        </p:sp>
      </p:grpSp>
      <p:pic>
        <p:nvPicPr>
          <p:cNvPr id="34" name="Immagine 33">
            <a:extLst>
              <a:ext uri="{FF2B5EF4-FFF2-40B4-BE49-F238E27FC236}">
                <a16:creationId xmlns:a16="http://schemas.microsoft.com/office/drawing/2014/main" id="{C007B41A-20DB-F020-AD20-002034F7909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rot="5400000">
            <a:off x="6434854" y="943993"/>
            <a:ext cx="2835030" cy="3181253"/>
          </a:xfrm>
          <a:prstGeom prst="ellipse">
            <a:avLst/>
          </a:prstGeom>
          <a:ln>
            <a:solidFill>
              <a:schemeClr val="accent4">
                <a:lumMod val="75000"/>
              </a:schemeClr>
            </a:solidFill>
          </a:ln>
        </p:spPr>
      </p:pic>
      <p:pic>
        <p:nvPicPr>
          <p:cNvPr id="35" name="Immagine 34">
            <a:extLst>
              <a:ext uri="{FF2B5EF4-FFF2-40B4-BE49-F238E27FC236}">
                <a16:creationId xmlns:a16="http://schemas.microsoft.com/office/drawing/2014/main" id="{759C8904-08BD-BBE8-3574-37A7A149A6B8}"/>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9616997" y="1160462"/>
            <a:ext cx="3181254" cy="2788828"/>
          </a:xfrm>
          <a:prstGeom prst="ellipse">
            <a:avLst/>
          </a:prstGeom>
          <a:ln>
            <a:solidFill>
              <a:schemeClr val="accent4">
                <a:lumMod val="75000"/>
              </a:schemeClr>
            </a:solidFill>
          </a:ln>
        </p:spPr>
      </p:pic>
      <p:sp>
        <p:nvSpPr>
          <p:cNvPr id="11" name="TextBox 43">
            <a:extLst>
              <a:ext uri="{FF2B5EF4-FFF2-40B4-BE49-F238E27FC236}">
                <a16:creationId xmlns:a16="http://schemas.microsoft.com/office/drawing/2014/main" id="{280E1B0C-17DF-C501-DD8B-72429955DC78}"/>
              </a:ext>
            </a:extLst>
          </p:cNvPr>
          <p:cNvSpPr txBox="1"/>
          <p:nvPr/>
        </p:nvSpPr>
        <p:spPr>
          <a:xfrm>
            <a:off x="2962574" y="7895176"/>
            <a:ext cx="2564851"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ATTUATORI DI II LIVELLO</a:t>
            </a:r>
          </a:p>
        </p:txBody>
      </p:sp>
      <p:sp>
        <p:nvSpPr>
          <p:cNvPr id="12" name="Rettangolo 11">
            <a:extLst>
              <a:ext uri="{FF2B5EF4-FFF2-40B4-BE49-F238E27FC236}">
                <a16:creationId xmlns:a16="http://schemas.microsoft.com/office/drawing/2014/main" id="{075AAD4D-14BD-BD8C-4956-EBE0E00C45EA}"/>
              </a:ext>
            </a:extLst>
          </p:cNvPr>
          <p:cNvSpPr/>
          <p:nvPr/>
        </p:nvSpPr>
        <p:spPr>
          <a:xfrm>
            <a:off x="2885153" y="5472383"/>
            <a:ext cx="2700000" cy="1363824"/>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13" name="TextBox 43">
            <a:extLst>
              <a:ext uri="{FF2B5EF4-FFF2-40B4-BE49-F238E27FC236}">
                <a16:creationId xmlns:a16="http://schemas.microsoft.com/office/drawing/2014/main" id="{D454E208-C12B-FAED-F8C4-A6407832AC59}"/>
              </a:ext>
            </a:extLst>
          </p:cNvPr>
          <p:cNvSpPr txBox="1"/>
          <p:nvPr/>
        </p:nvSpPr>
        <p:spPr>
          <a:xfrm>
            <a:off x="3061475" y="5874831"/>
            <a:ext cx="2431493" cy="749547"/>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DESCRIZIONE DELL’INTERVENTO</a:t>
            </a:r>
          </a:p>
        </p:txBody>
      </p:sp>
      <p:sp>
        <p:nvSpPr>
          <p:cNvPr id="14" name="Rettangolo 13">
            <a:extLst>
              <a:ext uri="{FF2B5EF4-FFF2-40B4-BE49-F238E27FC236}">
                <a16:creationId xmlns:a16="http://schemas.microsoft.com/office/drawing/2014/main" id="{17A6E463-2309-AC6B-C529-28D3AD3E369A}"/>
              </a:ext>
            </a:extLst>
          </p:cNvPr>
          <p:cNvSpPr/>
          <p:nvPr/>
        </p:nvSpPr>
        <p:spPr>
          <a:xfrm>
            <a:off x="2875252" y="6969183"/>
            <a:ext cx="2700000" cy="612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15" name="TextBox 43">
            <a:extLst>
              <a:ext uri="{FF2B5EF4-FFF2-40B4-BE49-F238E27FC236}">
                <a16:creationId xmlns:a16="http://schemas.microsoft.com/office/drawing/2014/main" id="{20F0CEE2-2093-35A5-9E5B-610E93BB9E8D}"/>
              </a:ext>
            </a:extLst>
          </p:cNvPr>
          <p:cNvSpPr txBox="1"/>
          <p:nvPr/>
        </p:nvSpPr>
        <p:spPr>
          <a:xfrm>
            <a:off x="3072558" y="7148612"/>
            <a:ext cx="2431493"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VALORI ECONOMICI</a:t>
            </a:r>
          </a:p>
        </p:txBody>
      </p:sp>
      <p:sp>
        <p:nvSpPr>
          <p:cNvPr id="16" name="Rettangolo 46">
            <a:extLst>
              <a:ext uri="{FF2B5EF4-FFF2-40B4-BE49-F238E27FC236}">
                <a16:creationId xmlns:a16="http://schemas.microsoft.com/office/drawing/2014/main" id="{B8FB8962-8455-355C-8245-E9403920EDEB}"/>
              </a:ext>
            </a:extLst>
          </p:cNvPr>
          <p:cNvSpPr/>
          <p:nvPr/>
        </p:nvSpPr>
        <p:spPr>
          <a:xfrm>
            <a:off x="5697669" y="6979636"/>
            <a:ext cx="9330228"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just" defTabSz="640080">
              <a:buFont typeface="Wingdings" panose="05000000000000000000" pitchFamily="2" charset="2"/>
              <a:buChar char="q"/>
              <a:defRPr/>
            </a:pPr>
            <a:r>
              <a:rPr lang="it-IT" sz="2000" b="1">
                <a:solidFill>
                  <a:schemeClr val="tx1"/>
                </a:solidFill>
                <a:latin typeface="Titillium Web" panose="00000500000000000000" pitchFamily="2" charset="0"/>
              </a:rPr>
              <a:t>Valore finanziato: </a:t>
            </a:r>
            <a:r>
              <a:rPr lang="en-US" sz="2000">
                <a:solidFill>
                  <a:srgbClr val="000000"/>
                </a:solidFill>
                <a:latin typeface="Titillium Web" panose="00000500000000000000" pitchFamily="2" charset="0"/>
              </a:rPr>
              <a:t>1.598.710,00 €</a:t>
            </a:r>
            <a:r>
              <a:rPr lang="en-US" sz="2000">
                <a:latin typeface="Titillium Web" panose="00000500000000000000" pitchFamily="2" charset="0"/>
              </a:rPr>
              <a:t> </a:t>
            </a:r>
            <a:endParaRPr lang="it-IT" sz="2000">
              <a:solidFill>
                <a:schemeClr val="tx1"/>
              </a:solidFill>
              <a:latin typeface="Titillium Web" panose="00000500000000000000" pitchFamily="2" charset="0"/>
            </a:endParaRPr>
          </a:p>
        </p:txBody>
      </p:sp>
      <p:sp>
        <p:nvSpPr>
          <p:cNvPr id="17" name="Rettangolo 46">
            <a:extLst>
              <a:ext uri="{FF2B5EF4-FFF2-40B4-BE49-F238E27FC236}">
                <a16:creationId xmlns:a16="http://schemas.microsoft.com/office/drawing/2014/main" id="{414FF549-096B-5ECE-D12A-A3BECDD41447}"/>
              </a:ext>
            </a:extLst>
          </p:cNvPr>
          <p:cNvSpPr/>
          <p:nvPr/>
        </p:nvSpPr>
        <p:spPr>
          <a:xfrm>
            <a:off x="5697739" y="5484999"/>
            <a:ext cx="9330228" cy="1344261"/>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a:solidFill>
                  <a:schemeClr val="tx1"/>
                </a:solidFill>
                <a:latin typeface="Titillium Web" panose="00000500000000000000" pitchFamily="2" charset="0"/>
              </a:rPr>
              <a:t>Riqualificazione di nodi di interscambio intermodali e miglioramento dell’accessibilità di stazioni della Metro linee 1 e 2, in collaborazione con ATM, RFI e Ferrovie Nord per agevolare l’interconnessione tra l’area periferica ed il resto della città incentivando l’uso di treni e metro anche da parte delle fasce più vulnerabili della popolazione.</a:t>
            </a:r>
            <a:endParaRPr lang="en-US" b="1">
              <a:solidFill>
                <a:schemeClr val="tx1"/>
              </a:solidFill>
              <a:highlight>
                <a:srgbClr val="FFFF00"/>
              </a:highlight>
              <a:latin typeface="Titillium Web" panose="00000500000000000000" pitchFamily="2" charset="0"/>
            </a:endParaRPr>
          </a:p>
        </p:txBody>
      </p:sp>
      <p:sp>
        <p:nvSpPr>
          <p:cNvPr id="18" name="Rettangolo 46">
            <a:extLst>
              <a:ext uri="{FF2B5EF4-FFF2-40B4-BE49-F238E27FC236}">
                <a16:creationId xmlns:a16="http://schemas.microsoft.com/office/drawing/2014/main" id="{1EBBCEB2-1B9B-C869-B3D1-4653DEFB192C}"/>
              </a:ext>
            </a:extLst>
          </p:cNvPr>
          <p:cNvSpPr/>
          <p:nvPr/>
        </p:nvSpPr>
        <p:spPr>
          <a:xfrm>
            <a:off x="5697669" y="7771065"/>
            <a:ext cx="2777128"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2000" b="1">
                <a:solidFill>
                  <a:schemeClr val="tx1"/>
                </a:solidFill>
                <a:latin typeface="Titillium Web" panose="00000500000000000000" pitchFamily="2" charset="0"/>
              </a:rPr>
              <a:t>In esecuzione</a:t>
            </a:r>
            <a:endParaRPr lang="en-US" sz="2000" b="1">
              <a:solidFill>
                <a:schemeClr val="tx1"/>
              </a:solidFill>
              <a:latin typeface="Titillium Web" panose="00000500000000000000" pitchFamily="2" charset="0"/>
            </a:endParaRPr>
          </a:p>
        </p:txBody>
      </p:sp>
      <p:pic>
        <p:nvPicPr>
          <p:cNvPr id="24" name="Immagine 23" descr="Immagine che contiene schermata, Elementi grafici, clipart, design&#10;&#10;Descrizione generata automaticamente">
            <a:extLst>
              <a:ext uri="{FF2B5EF4-FFF2-40B4-BE49-F238E27FC236}">
                <a16:creationId xmlns:a16="http://schemas.microsoft.com/office/drawing/2014/main" id="{88B96E5E-5731-EC9E-1C49-D9AE970F2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0582" y="5909326"/>
            <a:ext cx="533900" cy="533900"/>
          </a:xfrm>
          <a:prstGeom prst="rect">
            <a:avLst/>
          </a:prstGeom>
        </p:spPr>
      </p:pic>
      <p:pic>
        <p:nvPicPr>
          <p:cNvPr id="25" name="Immagine 24" descr="Immagine che contiene schermata, Elementi grafici, cartone animato, design&#10;&#10;Descrizione generata automaticamente">
            <a:extLst>
              <a:ext uri="{FF2B5EF4-FFF2-40B4-BE49-F238E27FC236}">
                <a16:creationId xmlns:a16="http://schemas.microsoft.com/office/drawing/2014/main" id="{BCF53003-275A-8553-07DD-93C93D4EDF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723" y="7042083"/>
            <a:ext cx="533759" cy="533759"/>
          </a:xfrm>
          <a:prstGeom prst="rect">
            <a:avLst/>
          </a:prstGeom>
        </p:spPr>
      </p:pic>
      <p:sp>
        <p:nvSpPr>
          <p:cNvPr id="26" name="Rettangolo 25">
            <a:extLst>
              <a:ext uri="{FF2B5EF4-FFF2-40B4-BE49-F238E27FC236}">
                <a16:creationId xmlns:a16="http://schemas.microsoft.com/office/drawing/2014/main" id="{72EF6B3E-BFDA-CCE1-B985-E7C47C355BDA}"/>
              </a:ext>
            </a:extLst>
          </p:cNvPr>
          <p:cNvSpPr/>
          <p:nvPr/>
        </p:nvSpPr>
        <p:spPr>
          <a:xfrm>
            <a:off x="9379923" y="7742012"/>
            <a:ext cx="2700000" cy="648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27" name="TextBox 43">
            <a:extLst>
              <a:ext uri="{FF2B5EF4-FFF2-40B4-BE49-F238E27FC236}">
                <a16:creationId xmlns:a16="http://schemas.microsoft.com/office/drawing/2014/main" id="{212C320D-1227-B38F-994F-4427FDDFCA79}"/>
              </a:ext>
            </a:extLst>
          </p:cNvPr>
          <p:cNvSpPr txBox="1"/>
          <p:nvPr/>
        </p:nvSpPr>
        <p:spPr>
          <a:xfrm>
            <a:off x="9515072" y="7913928"/>
            <a:ext cx="2382884"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CANTIERE</a:t>
            </a:r>
          </a:p>
        </p:txBody>
      </p:sp>
      <p:sp>
        <p:nvSpPr>
          <p:cNvPr id="28" name="Rettangolo 46">
            <a:extLst>
              <a:ext uri="{FF2B5EF4-FFF2-40B4-BE49-F238E27FC236}">
                <a16:creationId xmlns:a16="http://schemas.microsoft.com/office/drawing/2014/main" id="{59A4FEC2-97AB-E2BB-DA37-4E6123F55729}"/>
              </a:ext>
            </a:extLst>
          </p:cNvPr>
          <p:cNvSpPr/>
          <p:nvPr/>
        </p:nvSpPr>
        <p:spPr>
          <a:xfrm>
            <a:off x="12195535" y="7752608"/>
            <a:ext cx="2845684"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2000" b="1">
                <a:solidFill>
                  <a:schemeClr val="tx1"/>
                </a:solidFill>
                <a:latin typeface="Titillium Web" panose="00000500000000000000" pitchFamily="2" charset="0"/>
              </a:rPr>
              <a:t>Da avviare</a:t>
            </a:r>
            <a:endParaRPr lang="en-US" sz="2000" b="1">
              <a:solidFill>
                <a:schemeClr val="tx1"/>
              </a:solidFill>
              <a:latin typeface="Titillium Web" panose="00000500000000000000" pitchFamily="2" charset="0"/>
            </a:endParaRPr>
          </a:p>
        </p:txBody>
      </p:sp>
      <p:pic>
        <p:nvPicPr>
          <p:cNvPr id="29" name="Immagine 28" descr="Immagine che contiene cono, Carattere, design&#10;&#10;Descrizione generata automaticamente">
            <a:extLst>
              <a:ext uri="{FF2B5EF4-FFF2-40B4-BE49-F238E27FC236}">
                <a16:creationId xmlns:a16="http://schemas.microsoft.com/office/drawing/2014/main" id="{EC0EBFEC-F009-76FF-8CB0-777DF3B123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28747" y="7873379"/>
            <a:ext cx="436492" cy="436492"/>
          </a:xfrm>
          <a:prstGeom prst="rect">
            <a:avLst/>
          </a:prstGeom>
        </p:spPr>
      </p:pic>
      <p:sp>
        <p:nvSpPr>
          <p:cNvPr id="30" name="Rettangolo 29">
            <a:extLst>
              <a:ext uri="{FF2B5EF4-FFF2-40B4-BE49-F238E27FC236}">
                <a16:creationId xmlns:a16="http://schemas.microsoft.com/office/drawing/2014/main" id="{BE053039-9BB7-5C74-9888-A151446F532D}"/>
              </a:ext>
            </a:extLst>
          </p:cNvPr>
          <p:cNvSpPr/>
          <p:nvPr/>
        </p:nvSpPr>
        <p:spPr>
          <a:xfrm>
            <a:off x="2882057" y="7748057"/>
            <a:ext cx="2700000" cy="648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pic>
        <p:nvPicPr>
          <p:cNvPr id="31" name="Immagine 30" descr="Immagine che contiene schermata, Elementi grafici, grafica, Carattere&#10;&#10;Descrizione generata automaticamente">
            <a:extLst>
              <a:ext uri="{FF2B5EF4-FFF2-40B4-BE49-F238E27FC236}">
                <a16:creationId xmlns:a16="http://schemas.microsoft.com/office/drawing/2014/main" id="{2AC26AAE-5F50-E2C1-7688-9CC88A3642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90409" y="7845472"/>
            <a:ext cx="419280" cy="419280"/>
          </a:xfrm>
          <a:prstGeom prst="rect">
            <a:avLst/>
          </a:prstGeom>
        </p:spPr>
      </p:pic>
      <p:sp>
        <p:nvSpPr>
          <p:cNvPr id="43" name="TextBox 43">
            <a:extLst>
              <a:ext uri="{FF2B5EF4-FFF2-40B4-BE49-F238E27FC236}">
                <a16:creationId xmlns:a16="http://schemas.microsoft.com/office/drawing/2014/main" id="{B8165C0C-7A4C-FD66-5FDA-4C0970293B74}"/>
              </a:ext>
            </a:extLst>
          </p:cNvPr>
          <p:cNvSpPr txBox="1"/>
          <p:nvPr/>
        </p:nvSpPr>
        <p:spPr>
          <a:xfrm>
            <a:off x="3207399" y="7969409"/>
            <a:ext cx="2382884"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STATUS INTERVENTO</a:t>
            </a:r>
          </a:p>
        </p:txBody>
      </p:sp>
      <p:pic>
        <p:nvPicPr>
          <p:cNvPr id="37" name="Google Shape;120;p1">
            <a:extLst>
              <a:ext uri="{FF2B5EF4-FFF2-40B4-BE49-F238E27FC236}">
                <a16:creationId xmlns:a16="http://schemas.microsoft.com/office/drawing/2014/main" id="{F3F4555F-3667-63DF-A80F-5EF72F968D1E}"/>
              </a:ext>
            </a:extLst>
          </p:cNvPr>
          <p:cNvPicPr preferRelativeResize="0"/>
          <p:nvPr/>
        </p:nvPicPr>
        <p:blipFill rotWithShape="1">
          <a:blip r:embed="rId9">
            <a:alphaModFix/>
          </a:blip>
          <a:srcRect/>
          <a:stretch/>
        </p:blipFill>
        <p:spPr>
          <a:xfrm>
            <a:off x="15133983" y="271263"/>
            <a:ext cx="1636727" cy="889199"/>
          </a:xfrm>
          <a:prstGeom prst="rect">
            <a:avLst/>
          </a:prstGeom>
          <a:noFill/>
          <a:ln>
            <a:noFill/>
          </a:ln>
        </p:spPr>
      </p:pic>
      <p:sp>
        <p:nvSpPr>
          <p:cNvPr id="38" name="Segnaposto numero diapositiva 2">
            <a:extLst>
              <a:ext uri="{FF2B5EF4-FFF2-40B4-BE49-F238E27FC236}">
                <a16:creationId xmlns:a16="http://schemas.microsoft.com/office/drawing/2014/main" id="{8E2B8242-DBED-2586-2C04-0A4C338D7A6B}"/>
              </a:ext>
            </a:extLst>
          </p:cNvPr>
          <p:cNvSpPr txBox="1">
            <a:spLocks/>
          </p:cNvSpPr>
          <p:nvPr/>
        </p:nvSpPr>
        <p:spPr>
          <a:xfrm>
            <a:off x="12758816" y="9034673"/>
            <a:ext cx="3840480" cy="511175"/>
          </a:xfrm>
          <a:prstGeom prst="rect">
            <a:avLst/>
          </a:prstGeom>
        </p:spPr>
        <p:txBody>
          <a:bodyPr vert="horz" lIns="91440" tIns="45720" rIns="91440" bIns="45720" rtlCol="0" anchor="ctr"/>
          <a:lstStyle>
            <a:defPPr>
              <a:defRPr lang="en-US"/>
            </a:defPPr>
            <a:lvl1pPr marL="0" algn="r" defTabSz="457200" rtl="0" eaLnBrk="1" latinLnBrk="0" hangingPunct="1">
              <a:defRPr sz="1155" kern="1200">
                <a:solidFill>
                  <a:schemeClr val="tx1">
                    <a:tint val="75000"/>
                  </a:schemeClr>
                </a:solidFill>
                <a:latin typeface="Titillium Web"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E64E33-F4D1-9045-8634-9E2D4E4CE3B0}" type="slidenum">
              <a:rPr lang="it-IT" sz="1800" b="1" smtClean="0">
                <a:solidFill>
                  <a:schemeClr val="tx1"/>
                </a:solidFill>
                <a:latin typeface="Titillium Web" panose="00000500000000000000" pitchFamily="2" charset="0"/>
              </a:rPr>
              <a:pPr/>
              <a:t>19</a:t>
            </a:fld>
            <a:endParaRPr lang="it-IT" sz="1800" b="1">
              <a:solidFill>
                <a:schemeClr val="tx1"/>
              </a:solidFill>
              <a:latin typeface="Titillium Web" panose="00000500000000000000" pitchFamily="2" charset="0"/>
            </a:endParaRPr>
          </a:p>
        </p:txBody>
      </p:sp>
    </p:spTree>
    <p:extLst>
      <p:ext uri="{BB962C8B-B14F-4D97-AF65-F5344CB8AC3E}">
        <p14:creationId xmlns:p14="http://schemas.microsoft.com/office/powerpoint/2010/main" val="4147363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1F8431B7-ED2D-F861-B4A0-0F4301786ABB}"/>
              </a:ext>
            </a:extLst>
          </p:cNvPr>
          <p:cNvSpPr>
            <a:spLocks noGrp="1"/>
          </p:cNvSpPr>
          <p:nvPr>
            <p:ph type="sldNum" sz="quarter" idx="14"/>
          </p:nvPr>
        </p:nvSpPr>
        <p:spPr>
          <a:xfrm>
            <a:off x="12758816" y="9034673"/>
            <a:ext cx="3840480" cy="511175"/>
          </a:xfrm>
        </p:spPr>
        <p:txBody>
          <a:bodyPr/>
          <a:lstStyle/>
          <a:p>
            <a:fld id="{9DE64E33-F4D1-9045-8634-9E2D4E4CE3B0}" type="slidenum">
              <a:rPr lang="it-IT" sz="1800" b="1" smtClean="0">
                <a:solidFill>
                  <a:schemeClr val="tx1"/>
                </a:solidFill>
                <a:latin typeface="Titillium Web" panose="00000500000000000000" pitchFamily="2" charset="0"/>
              </a:rPr>
              <a:pPr/>
              <a:t>2</a:t>
            </a:fld>
            <a:endParaRPr lang="it-IT" sz="1800" b="1">
              <a:solidFill>
                <a:schemeClr val="tx1"/>
              </a:solidFill>
              <a:latin typeface="Titillium Web" panose="00000500000000000000" pitchFamily="2" charset="0"/>
            </a:endParaRPr>
          </a:p>
        </p:txBody>
      </p:sp>
      <p:sp>
        <p:nvSpPr>
          <p:cNvPr id="4" name="CasellaDiTesto 3">
            <a:extLst>
              <a:ext uri="{FF2B5EF4-FFF2-40B4-BE49-F238E27FC236}">
                <a16:creationId xmlns:a16="http://schemas.microsoft.com/office/drawing/2014/main" id="{C4828E89-9D49-4F3B-6A1E-2FD472C8F60D}"/>
              </a:ext>
            </a:extLst>
          </p:cNvPr>
          <p:cNvSpPr txBox="1"/>
          <p:nvPr/>
        </p:nvSpPr>
        <p:spPr>
          <a:xfrm>
            <a:off x="2398643" y="2974989"/>
            <a:ext cx="13013635" cy="756000"/>
          </a:xfrm>
          <a:prstGeom prst="rect">
            <a:avLst/>
          </a:prstGeom>
          <a:noFill/>
          <a:ln w="28575">
            <a:solidFill>
              <a:srgbClr val="3F866F"/>
            </a:solidFill>
          </a:ln>
        </p:spPr>
        <p:txBody>
          <a:bodyPr wrap="square" lIns="126000" tIns="100800" rIns="0" bIns="0" rtlCol="0" anchor="t">
            <a:noAutofit/>
          </a:bodyPr>
          <a:lstStyle/>
          <a:p>
            <a:pPr defTabSz="640080">
              <a:defRPr/>
            </a:pPr>
            <a:r>
              <a:rPr lang="it-IT" sz="2800" b="1">
                <a:latin typeface="Titillium Web" panose="00000500000000000000" pitchFamily="2" charset="0"/>
              </a:rPr>
              <a:t>01</a:t>
            </a:r>
            <a:r>
              <a:rPr lang="it-IT" sz="2800">
                <a:latin typeface="Titillium Web" panose="00000500000000000000" pitchFamily="2" charset="0"/>
              </a:rPr>
              <a:t>. PUI: il contesto generale                                                                                      pag. 3 - 4</a:t>
            </a:r>
          </a:p>
        </p:txBody>
      </p:sp>
      <p:sp>
        <p:nvSpPr>
          <p:cNvPr id="5" name="TextBox 16">
            <a:extLst>
              <a:ext uri="{FF2B5EF4-FFF2-40B4-BE49-F238E27FC236}">
                <a16:creationId xmlns:a16="http://schemas.microsoft.com/office/drawing/2014/main" id="{4BF12F9D-16EF-9364-2D2A-05F7614E4C7B}"/>
              </a:ext>
            </a:extLst>
          </p:cNvPr>
          <p:cNvSpPr txBox="1"/>
          <p:nvPr/>
        </p:nvSpPr>
        <p:spPr>
          <a:xfrm>
            <a:off x="2398643" y="1931098"/>
            <a:ext cx="2014331" cy="803297"/>
          </a:xfrm>
          <a:prstGeom prst="rect">
            <a:avLst/>
          </a:prstGeom>
          <a:noFill/>
        </p:spPr>
        <p:txBody>
          <a:bodyPr wrap="square">
            <a:spAutoFit/>
          </a:bodyPr>
          <a:lstStyle/>
          <a:p>
            <a:pPr defTabSz="426741">
              <a:defRPr/>
            </a:pPr>
            <a:r>
              <a:rPr lang="it-IT" sz="4620" b="1">
                <a:latin typeface="Titillium Web" panose="00000500000000000000" pitchFamily="2" charset="0"/>
              </a:rPr>
              <a:t>INDICE</a:t>
            </a:r>
            <a:endParaRPr lang="it-IT" sz="3780" b="1">
              <a:latin typeface="Titillium Web" panose="00000500000000000000" pitchFamily="2" charset="0"/>
            </a:endParaRPr>
          </a:p>
        </p:txBody>
      </p:sp>
      <p:sp>
        <p:nvSpPr>
          <p:cNvPr id="8" name="CasellaDiTesto 7">
            <a:extLst>
              <a:ext uri="{FF2B5EF4-FFF2-40B4-BE49-F238E27FC236}">
                <a16:creationId xmlns:a16="http://schemas.microsoft.com/office/drawing/2014/main" id="{9E476A9E-04A5-07BE-E3AE-4CAB338E6DBA}"/>
              </a:ext>
            </a:extLst>
          </p:cNvPr>
          <p:cNvSpPr txBox="1"/>
          <p:nvPr/>
        </p:nvSpPr>
        <p:spPr>
          <a:xfrm>
            <a:off x="2398643" y="4212176"/>
            <a:ext cx="13013635" cy="756000"/>
          </a:xfrm>
          <a:prstGeom prst="rect">
            <a:avLst/>
          </a:prstGeom>
          <a:noFill/>
          <a:ln w="28575">
            <a:solidFill>
              <a:srgbClr val="3F866F"/>
            </a:solidFill>
          </a:ln>
        </p:spPr>
        <p:txBody>
          <a:bodyPr wrap="square" lIns="126000" tIns="100800" rIns="0" bIns="0" rtlCol="0" anchor="t">
            <a:noAutofit/>
          </a:bodyPr>
          <a:lstStyle/>
          <a:p>
            <a:r>
              <a:rPr lang="it-IT" sz="2800" b="1">
                <a:latin typeface="Titillium Web" panose="00000500000000000000" pitchFamily="2" charset="0"/>
              </a:rPr>
              <a:t>02</a:t>
            </a:r>
            <a:r>
              <a:rPr lang="it-IT" sz="2800">
                <a:latin typeface="Titillium Web" panose="00000500000000000000" pitchFamily="2" charset="0"/>
              </a:rPr>
              <a:t>. PUI: gli interventi del Comune di Milano                                                          pag. 5 - 21</a:t>
            </a:r>
          </a:p>
          <a:p>
            <a:pPr defTabSz="640080">
              <a:defRPr/>
            </a:pPr>
            <a:endParaRPr lang="it-IT" sz="2800">
              <a:latin typeface="Titillium Web" panose="00000500000000000000" pitchFamily="2" charset="0"/>
            </a:endParaRPr>
          </a:p>
        </p:txBody>
      </p:sp>
      <p:sp>
        <p:nvSpPr>
          <p:cNvPr id="9" name="Triangolo rettangolo 4">
            <a:extLst>
              <a:ext uri="{FF2B5EF4-FFF2-40B4-BE49-F238E27FC236}">
                <a16:creationId xmlns:a16="http://schemas.microsoft.com/office/drawing/2014/main" id="{2D566F69-3DD7-CF78-0725-D189FD6E0E1E}"/>
              </a:ext>
            </a:extLst>
          </p:cNvPr>
          <p:cNvSpPr/>
          <p:nvPr/>
        </p:nvSpPr>
        <p:spPr>
          <a:xfrm flipV="1">
            <a:off x="0" y="-1"/>
            <a:ext cx="5194852" cy="3004961"/>
          </a:xfrm>
          <a:prstGeom prst="rtTriangle">
            <a:avLst/>
          </a:prstGeom>
          <a:solidFill>
            <a:srgbClr val="3F866F">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60">
              <a:solidFill>
                <a:schemeClr val="tx1"/>
              </a:solidFill>
              <a:latin typeface="Titillium Web" panose="00000500000000000000" pitchFamily="2" charset="0"/>
            </a:endParaRPr>
          </a:p>
        </p:txBody>
      </p:sp>
      <p:pic>
        <p:nvPicPr>
          <p:cNvPr id="10" name="Google Shape;120;p1">
            <a:extLst>
              <a:ext uri="{FF2B5EF4-FFF2-40B4-BE49-F238E27FC236}">
                <a16:creationId xmlns:a16="http://schemas.microsoft.com/office/drawing/2014/main" id="{54EE3BFB-1793-6435-1EB1-794D20213A7C}"/>
              </a:ext>
            </a:extLst>
          </p:cNvPr>
          <p:cNvPicPr preferRelativeResize="0"/>
          <p:nvPr/>
        </p:nvPicPr>
        <p:blipFill rotWithShape="1">
          <a:blip r:embed="rId2">
            <a:alphaModFix/>
          </a:blip>
          <a:srcRect/>
          <a:stretch/>
        </p:blipFill>
        <p:spPr>
          <a:xfrm>
            <a:off x="14882192" y="248834"/>
            <a:ext cx="1968032" cy="1248662"/>
          </a:xfrm>
          <a:prstGeom prst="rect">
            <a:avLst/>
          </a:prstGeom>
          <a:noFill/>
          <a:ln>
            <a:noFill/>
          </a:ln>
        </p:spPr>
      </p:pic>
      <p:sp>
        <p:nvSpPr>
          <p:cNvPr id="11" name="CasellaDiTesto 10">
            <a:extLst>
              <a:ext uri="{FF2B5EF4-FFF2-40B4-BE49-F238E27FC236}">
                <a16:creationId xmlns:a16="http://schemas.microsoft.com/office/drawing/2014/main" id="{8BC327D0-5E4A-44A8-57B5-923C8ADDEE28}"/>
              </a:ext>
            </a:extLst>
          </p:cNvPr>
          <p:cNvSpPr txBox="1"/>
          <p:nvPr/>
        </p:nvSpPr>
        <p:spPr>
          <a:xfrm>
            <a:off x="2398643" y="5405287"/>
            <a:ext cx="13013635" cy="756000"/>
          </a:xfrm>
          <a:prstGeom prst="rect">
            <a:avLst/>
          </a:prstGeom>
          <a:noFill/>
          <a:ln w="28575">
            <a:solidFill>
              <a:srgbClr val="3F866F"/>
            </a:solidFill>
          </a:ln>
        </p:spPr>
        <p:txBody>
          <a:bodyPr wrap="square" lIns="126000" tIns="100800" rIns="0" bIns="0" rtlCol="0" anchor="t">
            <a:noAutofit/>
          </a:bodyPr>
          <a:lstStyle/>
          <a:p>
            <a:r>
              <a:rPr lang="it-IT" sz="2800" b="1">
                <a:latin typeface="Titillium Web" panose="00000500000000000000" pitchFamily="2" charset="0"/>
              </a:rPr>
              <a:t>03</a:t>
            </a:r>
            <a:r>
              <a:rPr lang="it-IT" sz="2800">
                <a:latin typeface="Titillium Web" panose="00000500000000000000" pitchFamily="2" charset="0"/>
              </a:rPr>
              <a:t>. Rigenerazione urbana: il contesto generale                                                   pag. 22 - 23</a:t>
            </a:r>
          </a:p>
          <a:p>
            <a:pPr defTabSz="640080">
              <a:defRPr/>
            </a:pPr>
            <a:endParaRPr lang="it-IT" sz="2800">
              <a:latin typeface="Titillium Web" panose="00000500000000000000" pitchFamily="2" charset="0"/>
            </a:endParaRPr>
          </a:p>
        </p:txBody>
      </p:sp>
      <p:sp>
        <p:nvSpPr>
          <p:cNvPr id="12" name="CasellaDiTesto 11">
            <a:extLst>
              <a:ext uri="{FF2B5EF4-FFF2-40B4-BE49-F238E27FC236}">
                <a16:creationId xmlns:a16="http://schemas.microsoft.com/office/drawing/2014/main" id="{F8152EF1-AA44-B1E6-6A3D-65E0723CDCCF}"/>
              </a:ext>
            </a:extLst>
          </p:cNvPr>
          <p:cNvSpPr txBox="1"/>
          <p:nvPr/>
        </p:nvSpPr>
        <p:spPr>
          <a:xfrm>
            <a:off x="2398643" y="6596240"/>
            <a:ext cx="13013635" cy="756000"/>
          </a:xfrm>
          <a:prstGeom prst="rect">
            <a:avLst/>
          </a:prstGeom>
          <a:noFill/>
          <a:ln w="28575">
            <a:solidFill>
              <a:srgbClr val="3F866F"/>
            </a:solidFill>
          </a:ln>
        </p:spPr>
        <p:txBody>
          <a:bodyPr wrap="square" lIns="126000" tIns="100800" rIns="0" bIns="0" rtlCol="0" anchor="t">
            <a:noAutofit/>
          </a:bodyPr>
          <a:lstStyle/>
          <a:p>
            <a:r>
              <a:rPr lang="it-IT" sz="2800" b="1">
                <a:latin typeface="Titillium Web" panose="00000500000000000000" pitchFamily="2" charset="0"/>
              </a:rPr>
              <a:t>04</a:t>
            </a:r>
            <a:r>
              <a:rPr lang="it-IT" sz="2800">
                <a:latin typeface="Titillium Web" panose="00000500000000000000" pitchFamily="2" charset="0"/>
              </a:rPr>
              <a:t>. Rigenerazione urbana: gli interventi del Comune di Milano                       pag. 24 - 28</a:t>
            </a:r>
          </a:p>
          <a:p>
            <a:pPr defTabSz="640080">
              <a:defRPr/>
            </a:pPr>
            <a:endParaRPr lang="it-IT" sz="2800">
              <a:latin typeface="Titillium Web" panose="00000500000000000000" pitchFamily="2" charset="0"/>
            </a:endParaRPr>
          </a:p>
        </p:txBody>
      </p:sp>
    </p:spTree>
    <p:extLst>
      <p:ext uri="{BB962C8B-B14F-4D97-AF65-F5344CB8AC3E}">
        <p14:creationId xmlns:p14="http://schemas.microsoft.com/office/powerpoint/2010/main" val="695710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CasellaDiTesto 58">
            <a:extLst>
              <a:ext uri="{FF2B5EF4-FFF2-40B4-BE49-F238E27FC236}">
                <a16:creationId xmlns:a16="http://schemas.microsoft.com/office/drawing/2014/main" id="{F4A41157-EAF4-A87B-9547-6FD42AE95236}"/>
              </a:ext>
            </a:extLst>
          </p:cNvPr>
          <p:cNvSpPr txBox="1"/>
          <p:nvPr/>
        </p:nvSpPr>
        <p:spPr>
          <a:xfrm>
            <a:off x="1912010" y="1012719"/>
            <a:ext cx="13208720" cy="3610800"/>
          </a:xfrm>
          <a:prstGeom prst="rect">
            <a:avLst/>
          </a:prstGeom>
          <a:solidFill>
            <a:schemeClr val="bg1">
              <a:lumMod val="95000"/>
            </a:schemeClr>
          </a:solidFill>
        </p:spPr>
        <p:txBody>
          <a:bodyPr wrap="square" rtlCol="0">
            <a:spAutoFit/>
          </a:bodyPr>
          <a:lstStyle/>
          <a:p>
            <a:endParaRPr lang="en-US">
              <a:latin typeface="Titillium Web" panose="00000500000000000000" pitchFamily="2" charset="0"/>
            </a:endParaRPr>
          </a:p>
        </p:txBody>
      </p:sp>
      <p:sp>
        <p:nvSpPr>
          <p:cNvPr id="123" name="CasellaDiTesto 122">
            <a:extLst>
              <a:ext uri="{FF2B5EF4-FFF2-40B4-BE49-F238E27FC236}">
                <a16:creationId xmlns:a16="http://schemas.microsoft.com/office/drawing/2014/main" id="{4C158CBD-1129-45F0-A853-FE455C36A345}"/>
              </a:ext>
            </a:extLst>
          </p:cNvPr>
          <p:cNvSpPr txBox="1"/>
          <p:nvPr/>
        </p:nvSpPr>
        <p:spPr>
          <a:xfrm>
            <a:off x="2505442" y="4673094"/>
            <a:ext cx="11673868" cy="707886"/>
          </a:xfrm>
          <a:prstGeom prst="rect">
            <a:avLst/>
          </a:prstGeom>
          <a:solidFill>
            <a:schemeClr val="bg1"/>
          </a:solidFill>
          <a:ln w="38100">
            <a:noFill/>
          </a:ln>
        </p:spPr>
        <p:txBody>
          <a:bodyPr wrap="square">
            <a:spAutoFit/>
          </a:bodyPr>
          <a:lstStyle/>
          <a:p>
            <a:pPr algn="ctr"/>
            <a:r>
              <a:rPr lang="it-IT" sz="2000" b="1">
                <a:latin typeface="Titillium Web" panose="00000500000000000000" pitchFamily="2" charset="0"/>
              </a:rPr>
              <a:t>M5 INCLUSIONE E COESIONE - C2 INFRASTRUTTURE SOCIALI, FAMIGLIE, COMUNITA’ E TERZO SETTORE - INV.2.2 PIANI URBANI INTEGRATI</a:t>
            </a:r>
          </a:p>
        </p:txBody>
      </p:sp>
      <p:sp>
        <p:nvSpPr>
          <p:cNvPr id="58" name="Freeform 91">
            <a:extLst>
              <a:ext uri="{FF2B5EF4-FFF2-40B4-BE49-F238E27FC236}">
                <a16:creationId xmlns:a16="http://schemas.microsoft.com/office/drawing/2014/main" id="{6EAC942B-ABEF-A61C-B592-80FFEEE46115}"/>
              </a:ext>
            </a:extLst>
          </p:cNvPr>
          <p:cNvSpPr>
            <a:spLocks/>
          </p:cNvSpPr>
          <p:nvPr/>
        </p:nvSpPr>
        <p:spPr bwMode="auto">
          <a:xfrm>
            <a:off x="1959681" y="272641"/>
            <a:ext cx="12930017" cy="429955"/>
          </a:xfrm>
          <a:custGeom>
            <a:avLst/>
            <a:gdLst>
              <a:gd name="T0" fmla="*/ 6312 w 6312"/>
              <a:gd name="T1" fmla="*/ 298 h 298"/>
              <a:gd name="T2" fmla="*/ 6312 w 6312"/>
              <a:gd name="T3" fmla="*/ 296 h 298"/>
              <a:gd name="T4" fmla="*/ 0 w 6312"/>
              <a:gd name="T5" fmla="*/ 296 h 298"/>
              <a:gd name="T6" fmla="*/ 0 w 6312"/>
              <a:gd name="T7" fmla="*/ 2 h 298"/>
              <a:gd name="T8" fmla="*/ 6310 w 6312"/>
              <a:gd name="T9" fmla="*/ 2 h 298"/>
              <a:gd name="T10" fmla="*/ 6310 w 6312"/>
              <a:gd name="T11" fmla="*/ 298 h 298"/>
              <a:gd name="T12" fmla="*/ 6312 w 6312"/>
              <a:gd name="T13" fmla="*/ 298 h 298"/>
              <a:gd name="T14" fmla="*/ 6312 w 6312"/>
              <a:gd name="T15" fmla="*/ 296 h 298"/>
              <a:gd name="T16" fmla="*/ 6312 w 6312"/>
              <a:gd name="T17" fmla="*/ 298 h 298"/>
              <a:gd name="T18" fmla="*/ 6312 w 6312"/>
              <a:gd name="T19" fmla="*/ 298 h 298"/>
              <a:gd name="T20" fmla="*/ 6312 w 6312"/>
              <a:gd name="T21" fmla="*/ 0 h 298"/>
              <a:gd name="T22" fmla="*/ 0 w 6312"/>
              <a:gd name="T23" fmla="*/ 0 h 298"/>
              <a:gd name="T24" fmla="*/ 0 w 6312"/>
              <a:gd name="T25" fmla="*/ 298 h 298"/>
              <a:gd name="T26" fmla="*/ 6312 w 6312"/>
              <a:gd name="T27" fmla="*/ 298 h 298"/>
              <a:gd name="T28" fmla="*/ 6312 w 6312"/>
              <a:gd name="T29" fmla="*/ 298 h 298"/>
              <a:gd name="T30" fmla="*/ 6312 w 6312"/>
              <a:gd name="T31"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12" h="298">
                <a:moveTo>
                  <a:pt x="6312" y="298"/>
                </a:moveTo>
                <a:lnTo>
                  <a:pt x="6312" y="296"/>
                </a:lnTo>
                <a:lnTo>
                  <a:pt x="0" y="296"/>
                </a:lnTo>
                <a:lnTo>
                  <a:pt x="0" y="2"/>
                </a:lnTo>
                <a:lnTo>
                  <a:pt x="6310" y="2"/>
                </a:lnTo>
                <a:lnTo>
                  <a:pt x="6310" y="298"/>
                </a:lnTo>
                <a:lnTo>
                  <a:pt x="6312" y="298"/>
                </a:lnTo>
                <a:lnTo>
                  <a:pt x="6312" y="296"/>
                </a:lnTo>
                <a:lnTo>
                  <a:pt x="6312" y="298"/>
                </a:lnTo>
                <a:lnTo>
                  <a:pt x="6312" y="298"/>
                </a:lnTo>
                <a:lnTo>
                  <a:pt x="6312" y="0"/>
                </a:lnTo>
                <a:lnTo>
                  <a:pt x="0" y="0"/>
                </a:lnTo>
                <a:lnTo>
                  <a:pt x="0" y="298"/>
                </a:lnTo>
                <a:lnTo>
                  <a:pt x="6312" y="298"/>
                </a:lnTo>
                <a:lnTo>
                  <a:pt x="6312" y="298"/>
                </a:lnTo>
                <a:lnTo>
                  <a:pt x="6312" y="298"/>
                </a:lnTo>
                <a:close/>
              </a:path>
            </a:pathLst>
          </a:custGeom>
          <a:noFill/>
          <a:ln>
            <a:noFill/>
          </a:ln>
        </p:spPr>
        <p:style>
          <a:lnRef idx="0">
            <a:scrgbClr r="0" g="0" b="0"/>
          </a:lnRef>
          <a:fillRef idx="0">
            <a:scrgbClr r="0" g="0" b="0"/>
          </a:fillRef>
          <a:effectRef idx="0">
            <a:scrgbClr r="0" g="0" b="0"/>
          </a:effectRef>
          <a:fontRef idx="minor">
            <a:schemeClr val="accent2"/>
          </a:fontRef>
        </p:style>
        <p:txBody>
          <a:bodyPr vert="horz" wrap="square" lIns="91440" tIns="45720" rIns="91440" bIns="45720" numCol="1" anchor="t" anchorCtr="0" compatLnSpc="1">
            <a:prstTxWarp prst="textNoShape">
              <a:avLst/>
            </a:prstTxWarp>
          </a:bodyPr>
          <a:lstStyle/>
          <a:p>
            <a:r>
              <a:rPr lang="it-IT" sz="3200" b="1">
                <a:solidFill>
                  <a:schemeClr val="tx1"/>
                </a:solidFill>
                <a:latin typeface="Titillium Web" panose="00000500000000000000" pitchFamily="2" charset="0"/>
              </a:rPr>
              <a:t>Superamento delle barriere architettoniche- Sant’Agostino M2 (14/14)</a:t>
            </a:r>
          </a:p>
        </p:txBody>
      </p:sp>
      <p:pic>
        <p:nvPicPr>
          <p:cNvPr id="8" name="Immagine 7">
            <a:extLst>
              <a:ext uri="{FF2B5EF4-FFF2-40B4-BE49-F238E27FC236}">
                <a16:creationId xmlns:a16="http://schemas.microsoft.com/office/drawing/2014/main" id="{D13F308B-EA7B-3336-3D9B-22CCB55782FE}"/>
              </a:ext>
            </a:extLst>
          </p:cNvPr>
          <p:cNvPicPr>
            <a:picLocks noChangeAspect="1"/>
          </p:cNvPicPr>
          <p:nvPr/>
        </p:nvPicPr>
        <p:blipFill rotWithShape="1">
          <a:blip r:embed="rId2">
            <a:extLst>
              <a:ext uri="{28A0092B-C50C-407E-A947-70E740481C1C}">
                <a14:useLocalDpi xmlns:a14="http://schemas.microsoft.com/office/drawing/2010/main" val="0"/>
              </a:ext>
            </a:extLst>
          </a:blip>
          <a:srcRect t="9685" b="11158"/>
          <a:stretch/>
        </p:blipFill>
        <p:spPr>
          <a:xfrm>
            <a:off x="3375153" y="1045938"/>
            <a:ext cx="2994611" cy="3062703"/>
          </a:xfrm>
          <a:prstGeom prst="rect">
            <a:avLst/>
          </a:prstGeom>
        </p:spPr>
      </p:pic>
      <p:sp>
        <p:nvSpPr>
          <p:cNvPr id="9" name="Rectangle 7">
            <a:extLst>
              <a:ext uri="{FF2B5EF4-FFF2-40B4-BE49-F238E27FC236}">
                <a16:creationId xmlns:a16="http://schemas.microsoft.com/office/drawing/2014/main" id="{DDC6FAA6-E461-7164-F8BC-B430B9625B53}"/>
              </a:ext>
            </a:extLst>
          </p:cNvPr>
          <p:cNvSpPr>
            <a:spLocks noChangeArrowheads="1"/>
          </p:cNvSpPr>
          <p:nvPr/>
        </p:nvSpPr>
        <p:spPr bwMode="auto">
          <a:xfrm>
            <a:off x="4166985" y="3230563"/>
            <a:ext cx="1215926" cy="185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10" name="Freeform 22">
            <a:extLst>
              <a:ext uri="{FF2B5EF4-FFF2-40B4-BE49-F238E27FC236}">
                <a16:creationId xmlns:a16="http://schemas.microsoft.com/office/drawing/2014/main" id="{EFCCF863-1B09-14B2-91DB-EEEBCC309FFB}"/>
              </a:ext>
            </a:extLst>
          </p:cNvPr>
          <p:cNvSpPr>
            <a:spLocks noEditPoints="1"/>
          </p:cNvSpPr>
          <p:nvPr/>
        </p:nvSpPr>
        <p:spPr bwMode="auto">
          <a:xfrm>
            <a:off x="7690647" y="1248431"/>
            <a:ext cx="4200003" cy="45719"/>
          </a:xfrm>
          <a:custGeom>
            <a:avLst/>
            <a:gdLst>
              <a:gd name="T0" fmla="*/ 2449 w 2449"/>
              <a:gd name="T1" fmla="*/ 12 h 18"/>
              <a:gd name="T2" fmla="*/ 2370 w 2449"/>
              <a:gd name="T3" fmla="*/ 18 h 18"/>
              <a:gd name="T4" fmla="*/ 2370 w 2449"/>
              <a:gd name="T5" fmla="*/ 12 h 18"/>
              <a:gd name="T6" fmla="*/ 2336 w 2449"/>
              <a:gd name="T7" fmla="*/ 18 h 18"/>
              <a:gd name="T8" fmla="*/ 2302 w 2449"/>
              <a:gd name="T9" fmla="*/ 18 h 18"/>
              <a:gd name="T10" fmla="*/ 2268 w 2449"/>
              <a:gd name="T11" fmla="*/ 10 h 18"/>
              <a:gd name="T12" fmla="*/ 2167 w 2449"/>
              <a:gd name="T13" fmla="*/ 17 h 18"/>
              <a:gd name="T14" fmla="*/ 2167 w 2449"/>
              <a:gd name="T15" fmla="*/ 10 h 18"/>
              <a:gd name="T16" fmla="*/ 2133 w 2449"/>
              <a:gd name="T17" fmla="*/ 17 h 18"/>
              <a:gd name="T18" fmla="*/ 2099 w 2449"/>
              <a:gd name="T19" fmla="*/ 17 h 18"/>
              <a:gd name="T20" fmla="*/ 2065 w 2449"/>
              <a:gd name="T21" fmla="*/ 10 h 18"/>
              <a:gd name="T22" fmla="*/ 1964 w 2449"/>
              <a:gd name="T23" fmla="*/ 15 h 18"/>
              <a:gd name="T24" fmla="*/ 1964 w 2449"/>
              <a:gd name="T25" fmla="*/ 8 h 18"/>
              <a:gd name="T26" fmla="*/ 1930 w 2449"/>
              <a:gd name="T27" fmla="*/ 15 h 18"/>
              <a:gd name="T28" fmla="*/ 1896 w 2449"/>
              <a:gd name="T29" fmla="*/ 15 h 18"/>
              <a:gd name="T30" fmla="*/ 1862 w 2449"/>
              <a:gd name="T31" fmla="*/ 8 h 18"/>
              <a:gd name="T32" fmla="*/ 1761 w 2449"/>
              <a:gd name="T33" fmla="*/ 15 h 18"/>
              <a:gd name="T34" fmla="*/ 1761 w 2449"/>
              <a:gd name="T35" fmla="*/ 8 h 18"/>
              <a:gd name="T36" fmla="*/ 1727 w 2449"/>
              <a:gd name="T37" fmla="*/ 15 h 18"/>
              <a:gd name="T38" fmla="*/ 1693 w 2449"/>
              <a:gd name="T39" fmla="*/ 15 h 18"/>
              <a:gd name="T40" fmla="*/ 1659 w 2449"/>
              <a:gd name="T41" fmla="*/ 8 h 18"/>
              <a:gd name="T42" fmla="*/ 1557 w 2449"/>
              <a:gd name="T43" fmla="*/ 13 h 18"/>
              <a:gd name="T44" fmla="*/ 1557 w 2449"/>
              <a:gd name="T45" fmla="*/ 6 h 18"/>
              <a:gd name="T46" fmla="*/ 1524 w 2449"/>
              <a:gd name="T47" fmla="*/ 13 h 18"/>
              <a:gd name="T48" fmla="*/ 1490 w 2449"/>
              <a:gd name="T49" fmla="*/ 13 h 18"/>
              <a:gd name="T50" fmla="*/ 1456 w 2449"/>
              <a:gd name="T51" fmla="*/ 6 h 18"/>
              <a:gd name="T52" fmla="*/ 1354 w 2449"/>
              <a:gd name="T53" fmla="*/ 13 h 18"/>
              <a:gd name="T54" fmla="*/ 1354 w 2449"/>
              <a:gd name="T55" fmla="*/ 6 h 18"/>
              <a:gd name="T56" fmla="*/ 1320 w 2449"/>
              <a:gd name="T57" fmla="*/ 13 h 18"/>
              <a:gd name="T58" fmla="*/ 1287 w 2449"/>
              <a:gd name="T59" fmla="*/ 12 h 18"/>
              <a:gd name="T60" fmla="*/ 1253 w 2449"/>
              <a:gd name="T61" fmla="*/ 5 h 18"/>
              <a:gd name="T62" fmla="*/ 1151 w 2449"/>
              <a:gd name="T63" fmla="*/ 12 h 18"/>
              <a:gd name="T64" fmla="*/ 1151 w 2449"/>
              <a:gd name="T65" fmla="*/ 5 h 18"/>
              <a:gd name="T66" fmla="*/ 1117 w 2449"/>
              <a:gd name="T67" fmla="*/ 12 h 18"/>
              <a:gd name="T68" fmla="*/ 1083 w 2449"/>
              <a:gd name="T69" fmla="*/ 12 h 18"/>
              <a:gd name="T70" fmla="*/ 1050 w 2449"/>
              <a:gd name="T71" fmla="*/ 5 h 18"/>
              <a:gd name="T72" fmla="*/ 948 w 2449"/>
              <a:gd name="T73" fmla="*/ 10 h 18"/>
              <a:gd name="T74" fmla="*/ 948 w 2449"/>
              <a:gd name="T75" fmla="*/ 3 h 18"/>
              <a:gd name="T76" fmla="*/ 914 w 2449"/>
              <a:gd name="T77" fmla="*/ 10 h 18"/>
              <a:gd name="T78" fmla="*/ 880 w 2449"/>
              <a:gd name="T79" fmla="*/ 10 h 18"/>
              <a:gd name="T80" fmla="*/ 846 w 2449"/>
              <a:gd name="T81" fmla="*/ 3 h 18"/>
              <a:gd name="T82" fmla="*/ 745 w 2449"/>
              <a:gd name="T83" fmla="*/ 10 h 18"/>
              <a:gd name="T84" fmla="*/ 745 w 2449"/>
              <a:gd name="T85" fmla="*/ 3 h 18"/>
              <a:gd name="T86" fmla="*/ 711 w 2449"/>
              <a:gd name="T87" fmla="*/ 10 h 18"/>
              <a:gd name="T88" fmla="*/ 677 w 2449"/>
              <a:gd name="T89" fmla="*/ 10 h 18"/>
              <a:gd name="T90" fmla="*/ 643 w 2449"/>
              <a:gd name="T91" fmla="*/ 3 h 18"/>
              <a:gd name="T92" fmla="*/ 542 w 2449"/>
              <a:gd name="T93" fmla="*/ 8 h 18"/>
              <a:gd name="T94" fmla="*/ 542 w 2449"/>
              <a:gd name="T95" fmla="*/ 1 h 18"/>
              <a:gd name="T96" fmla="*/ 508 w 2449"/>
              <a:gd name="T97" fmla="*/ 8 h 18"/>
              <a:gd name="T98" fmla="*/ 474 w 2449"/>
              <a:gd name="T99" fmla="*/ 8 h 18"/>
              <a:gd name="T100" fmla="*/ 440 w 2449"/>
              <a:gd name="T101" fmla="*/ 1 h 18"/>
              <a:gd name="T102" fmla="*/ 339 w 2449"/>
              <a:gd name="T103" fmla="*/ 8 h 18"/>
              <a:gd name="T104" fmla="*/ 339 w 2449"/>
              <a:gd name="T105" fmla="*/ 1 h 18"/>
              <a:gd name="T106" fmla="*/ 305 w 2449"/>
              <a:gd name="T107" fmla="*/ 8 h 18"/>
              <a:gd name="T108" fmla="*/ 271 w 2449"/>
              <a:gd name="T109" fmla="*/ 6 h 18"/>
              <a:gd name="T110" fmla="*/ 237 w 2449"/>
              <a:gd name="T111" fmla="*/ 0 h 18"/>
              <a:gd name="T112" fmla="*/ 136 w 2449"/>
              <a:gd name="T113" fmla="*/ 6 h 18"/>
              <a:gd name="T114" fmla="*/ 136 w 2449"/>
              <a:gd name="T115" fmla="*/ 0 h 18"/>
              <a:gd name="T116" fmla="*/ 102 w 2449"/>
              <a:gd name="T117" fmla="*/ 6 h 18"/>
              <a:gd name="T118" fmla="*/ 68 w 2449"/>
              <a:gd name="T119" fmla="*/ 6 h 18"/>
              <a:gd name="T120" fmla="*/ 34 w 2449"/>
              <a:gd name="T1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49" h="18">
                <a:moveTo>
                  <a:pt x="2438" y="18"/>
                </a:moveTo>
                <a:lnTo>
                  <a:pt x="2449" y="18"/>
                </a:lnTo>
                <a:lnTo>
                  <a:pt x="2449" y="12"/>
                </a:lnTo>
                <a:lnTo>
                  <a:pt x="2438" y="12"/>
                </a:lnTo>
                <a:lnTo>
                  <a:pt x="2438" y="18"/>
                </a:lnTo>
                <a:close/>
                <a:moveTo>
                  <a:pt x="2370" y="18"/>
                </a:moveTo>
                <a:lnTo>
                  <a:pt x="2404" y="18"/>
                </a:lnTo>
                <a:lnTo>
                  <a:pt x="2404" y="12"/>
                </a:lnTo>
                <a:lnTo>
                  <a:pt x="2370" y="12"/>
                </a:lnTo>
                <a:lnTo>
                  <a:pt x="2370" y="18"/>
                </a:lnTo>
                <a:close/>
                <a:moveTo>
                  <a:pt x="2302" y="18"/>
                </a:moveTo>
                <a:lnTo>
                  <a:pt x="2336" y="18"/>
                </a:lnTo>
                <a:lnTo>
                  <a:pt x="2336" y="12"/>
                </a:lnTo>
                <a:lnTo>
                  <a:pt x="2302" y="12"/>
                </a:lnTo>
                <a:lnTo>
                  <a:pt x="2302" y="18"/>
                </a:lnTo>
                <a:close/>
                <a:moveTo>
                  <a:pt x="2234" y="17"/>
                </a:moveTo>
                <a:lnTo>
                  <a:pt x="2268" y="17"/>
                </a:lnTo>
                <a:lnTo>
                  <a:pt x="2268" y="10"/>
                </a:lnTo>
                <a:lnTo>
                  <a:pt x="2234" y="10"/>
                </a:lnTo>
                <a:lnTo>
                  <a:pt x="2234" y="17"/>
                </a:lnTo>
                <a:close/>
                <a:moveTo>
                  <a:pt x="2167" y="17"/>
                </a:moveTo>
                <a:lnTo>
                  <a:pt x="2201" y="17"/>
                </a:lnTo>
                <a:lnTo>
                  <a:pt x="2201" y="10"/>
                </a:lnTo>
                <a:lnTo>
                  <a:pt x="2167" y="10"/>
                </a:lnTo>
                <a:lnTo>
                  <a:pt x="2167" y="17"/>
                </a:lnTo>
                <a:close/>
                <a:moveTo>
                  <a:pt x="2099" y="17"/>
                </a:moveTo>
                <a:lnTo>
                  <a:pt x="2133" y="17"/>
                </a:lnTo>
                <a:lnTo>
                  <a:pt x="2133" y="10"/>
                </a:lnTo>
                <a:lnTo>
                  <a:pt x="2099" y="10"/>
                </a:lnTo>
                <a:lnTo>
                  <a:pt x="2099" y="17"/>
                </a:lnTo>
                <a:close/>
                <a:moveTo>
                  <a:pt x="2031" y="17"/>
                </a:moveTo>
                <a:lnTo>
                  <a:pt x="2065" y="17"/>
                </a:lnTo>
                <a:lnTo>
                  <a:pt x="2065" y="10"/>
                </a:lnTo>
                <a:lnTo>
                  <a:pt x="2031" y="10"/>
                </a:lnTo>
                <a:lnTo>
                  <a:pt x="2031" y="17"/>
                </a:lnTo>
                <a:close/>
                <a:moveTo>
                  <a:pt x="1964" y="15"/>
                </a:moveTo>
                <a:lnTo>
                  <a:pt x="1998" y="17"/>
                </a:lnTo>
                <a:lnTo>
                  <a:pt x="1998" y="10"/>
                </a:lnTo>
                <a:lnTo>
                  <a:pt x="1964" y="8"/>
                </a:lnTo>
                <a:lnTo>
                  <a:pt x="1964" y="15"/>
                </a:lnTo>
                <a:close/>
                <a:moveTo>
                  <a:pt x="1896" y="15"/>
                </a:moveTo>
                <a:lnTo>
                  <a:pt x="1930" y="15"/>
                </a:lnTo>
                <a:lnTo>
                  <a:pt x="1930" y="8"/>
                </a:lnTo>
                <a:lnTo>
                  <a:pt x="1896" y="8"/>
                </a:lnTo>
                <a:lnTo>
                  <a:pt x="1896" y="15"/>
                </a:lnTo>
                <a:close/>
                <a:moveTo>
                  <a:pt x="1828" y="15"/>
                </a:moveTo>
                <a:lnTo>
                  <a:pt x="1862" y="15"/>
                </a:lnTo>
                <a:lnTo>
                  <a:pt x="1862" y="8"/>
                </a:lnTo>
                <a:lnTo>
                  <a:pt x="1828" y="8"/>
                </a:lnTo>
                <a:lnTo>
                  <a:pt x="1828" y="15"/>
                </a:lnTo>
                <a:close/>
                <a:moveTo>
                  <a:pt x="1761" y="15"/>
                </a:moveTo>
                <a:lnTo>
                  <a:pt x="1794" y="15"/>
                </a:lnTo>
                <a:lnTo>
                  <a:pt x="1794" y="8"/>
                </a:lnTo>
                <a:lnTo>
                  <a:pt x="1761" y="8"/>
                </a:lnTo>
                <a:lnTo>
                  <a:pt x="1761" y="15"/>
                </a:lnTo>
                <a:close/>
                <a:moveTo>
                  <a:pt x="1693" y="15"/>
                </a:moveTo>
                <a:lnTo>
                  <a:pt x="1727" y="15"/>
                </a:lnTo>
                <a:lnTo>
                  <a:pt x="1727" y="8"/>
                </a:lnTo>
                <a:lnTo>
                  <a:pt x="1693" y="8"/>
                </a:lnTo>
                <a:lnTo>
                  <a:pt x="1693" y="15"/>
                </a:lnTo>
                <a:close/>
                <a:moveTo>
                  <a:pt x="1625" y="13"/>
                </a:moveTo>
                <a:lnTo>
                  <a:pt x="1659" y="15"/>
                </a:lnTo>
                <a:lnTo>
                  <a:pt x="1659" y="8"/>
                </a:lnTo>
                <a:lnTo>
                  <a:pt x="1625" y="6"/>
                </a:lnTo>
                <a:lnTo>
                  <a:pt x="1625" y="13"/>
                </a:lnTo>
                <a:close/>
                <a:moveTo>
                  <a:pt x="1557" y="13"/>
                </a:moveTo>
                <a:lnTo>
                  <a:pt x="1591" y="13"/>
                </a:lnTo>
                <a:lnTo>
                  <a:pt x="1591" y="6"/>
                </a:lnTo>
                <a:lnTo>
                  <a:pt x="1557" y="6"/>
                </a:lnTo>
                <a:lnTo>
                  <a:pt x="1557" y="13"/>
                </a:lnTo>
                <a:close/>
                <a:moveTo>
                  <a:pt x="1490" y="13"/>
                </a:moveTo>
                <a:lnTo>
                  <a:pt x="1524" y="13"/>
                </a:lnTo>
                <a:lnTo>
                  <a:pt x="1524" y="6"/>
                </a:lnTo>
                <a:lnTo>
                  <a:pt x="1490" y="6"/>
                </a:lnTo>
                <a:lnTo>
                  <a:pt x="1490" y="13"/>
                </a:lnTo>
                <a:close/>
                <a:moveTo>
                  <a:pt x="1422" y="13"/>
                </a:moveTo>
                <a:lnTo>
                  <a:pt x="1456" y="13"/>
                </a:lnTo>
                <a:lnTo>
                  <a:pt x="1456" y="6"/>
                </a:lnTo>
                <a:lnTo>
                  <a:pt x="1422" y="6"/>
                </a:lnTo>
                <a:lnTo>
                  <a:pt x="1422" y="13"/>
                </a:lnTo>
                <a:close/>
                <a:moveTo>
                  <a:pt x="1354" y="13"/>
                </a:moveTo>
                <a:lnTo>
                  <a:pt x="1388" y="13"/>
                </a:lnTo>
                <a:lnTo>
                  <a:pt x="1388" y="6"/>
                </a:lnTo>
                <a:lnTo>
                  <a:pt x="1354" y="6"/>
                </a:lnTo>
                <a:lnTo>
                  <a:pt x="1354" y="13"/>
                </a:lnTo>
                <a:close/>
                <a:moveTo>
                  <a:pt x="1287" y="12"/>
                </a:moveTo>
                <a:lnTo>
                  <a:pt x="1320" y="13"/>
                </a:lnTo>
                <a:lnTo>
                  <a:pt x="1320" y="6"/>
                </a:lnTo>
                <a:lnTo>
                  <a:pt x="1287" y="5"/>
                </a:lnTo>
                <a:lnTo>
                  <a:pt x="1287" y="12"/>
                </a:lnTo>
                <a:close/>
                <a:moveTo>
                  <a:pt x="1219" y="12"/>
                </a:moveTo>
                <a:lnTo>
                  <a:pt x="1253" y="12"/>
                </a:lnTo>
                <a:lnTo>
                  <a:pt x="1253" y="5"/>
                </a:lnTo>
                <a:lnTo>
                  <a:pt x="1219" y="5"/>
                </a:lnTo>
                <a:lnTo>
                  <a:pt x="1219" y="12"/>
                </a:lnTo>
                <a:close/>
                <a:moveTo>
                  <a:pt x="1151" y="12"/>
                </a:moveTo>
                <a:lnTo>
                  <a:pt x="1185" y="12"/>
                </a:lnTo>
                <a:lnTo>
                  <a:pt x="1185" y="5"/>
                </a:lnTo>
                <a:lnTo>
                  <a:pt x="1151" y="5"/>
                </a:lnTo>
                <a:lnTo>
                  <a:pt x="1151" y="12"/>
                </a:lnTo>
                <a:close/>
                <a:moveTo>
                  <a:pt x="1083" y="12"/>
                </a:moveTo>
                <a:lnTo>
                  <a:pt x="1117" y="12"/>
                </a:lnTo>
                <a:lnTo>
                  <a:pt x="1117" y="5"/>
                </a:lnTo>
                <a:lnTo>
                  <a:pt x="1083" y="5"/>
                </a:lnTo>
                <a:lnTo>
                  <a:pt x="1083" y="12"/>
                </a:lnTo>
                <a:close/>
                <a:moveTo>
                  <a:pt x="1016" y="12"/>
                </a:moveTo>
                <a:lnTo>
                  <a:pt x="1050" y="12"/>
                </a:lnTo>
                <a:lnTo>
                  <a:pt x="1050" y="5"/>
                </a:lnTo>
                <a:lnTo>
                  <a:pt x="1016" y="5"/>
                </a:lnTo>
                <a:lnTo>
                  <a:pt x="1016" y="12"/>
                </a:lnTo>
                <a:close/>
                <a:moveTo>
                  <a:pt x="948" y="10"/>
                </a:moveTo>
                <a:lnTo>
                  <a:pt x="982" y="12"/>
                </a:lnTo>
                <a:lnTo>
                  <a:pt x="982" y="5"/>
                </a:lnTo>
                <a:lnTo>
                  <a:pt x="948" y="3"/>
                </a:lnTo>
                <a:lnTo>
                  <a:pt x="948" y="10"/>
                </a:lnTo>
                <a:close/>
                <a:moveTo>
                  <a:pt x="880" y="10"/>
                </a:moveTo>
                <a:lnTo>
                  <a:pt x="914" y="10"/>
                </a:lnTo>
                <a:lnTo>
                  <a:pt x="914" y="3"/>
                </a:lnTo>
                <a:lnTo>
                  <a:pt x="880" y="3"/>
                </a:lnTo>
                <a:lnTo>
                  <a:pt x="880" y="10"/>
                </a:lnTo>
                <a:close/>
                <a:moveTo>
                  <a:pt x="813" y="10"/>
                </a:moveTo>
                <a:lnTo>
                  <a:pt x="846" y="10"/>
                </a:lnTo>
                <a:lnTo>
                  <a:pt x="846" y="3"/>
                </a:lnTo>
                <a:lnTo>
                  <a:pt x="813" y="3"/>
                </a:lnTo>
                <a:lnTo>
                  <a:pt x="813" y="10"/>
                </a:lnTo>
                <a:close/>
                <a:moveTo>
                  <a:pt x="745" y="10"/>
                </a:moveTo>
                <a:lnTo>
                  <a:pt x="779" y="10"/>
                </a:lnTo>
                <a:lnTo>
                  <a:pt x="779" y="3"/>
                </a:lnTo>
                <a:lnTo>
                  <a:pt x="745" y="3"/>
                </a:lnTo>
                <a:lnTo>
                  <a:pt x="745" y="10"/>
                </a:lnTo>
                <a:close/>
                <a:moveTo>
                  <a:pt x="677" y="10"/>
                </a:moveTo>
                <a:lnTo>
                  <a:pt x="711" y="10"/>
                </a:lnTo>
                <a:lnTo>
                  <a:pt x="711" y="3"/>
                </a:lnTo>
                <a:lnTo>
                  <a:pt x="677" y="3"/>
                </a:lnTo>
                <a:lnTo>
                  <a:pt x="677" y="10"/>
                </a:lnTo>
                <a:close/>
                <a:moveTo>
                  <a:pt x="610" y="8"/>
                </a:moveTo>
                <a:lnTo>
                  <a:pt x="643" y="10"/>
                </a:lnTo>
                <a:lnTo>
                  <a:pt x="643" y="3"/>
                </a:lnTo>
                <a:lnTo>
                  <a:pt x="610" y="1"/>
                </a:lnTo>
                <a:lnTo>
                  <a:pt x="610" y="8"/>
                </a:lnTo>
                <a:close/>
                <a:moveTo>
                  <a:pt x="542" y="8"/>
                </a:moveTo>
                <a:lnTo>
                  <a:pt x="576" y="8"/>
                </a:lnTo>
                <a:lnTo>
                  <a:pt x="576" y="1"/>
                </a:lnTo>
                <a:lnTo>
                  <a:pt x="542" y="1"/>
                </a:lnTo>
                <a:lnTo>
                  <a:pt x="542" y="8"/>
                </a:lnTo>
                <a:close/>
                <a:moveTo>
                  <a:pt x="474" y="8"/>
                </a:moveTo>
                <a:lnTo>
                  <a:pt x="508" y="8"/>
                </a:lnTo>
                <a:lnTo>
                  <a:pt x="508" y="1"/>
                </a:lnTo>
                <a:lnTo>
                  <a:pt x="474" y="1"/>
                </a:lnTo>
                <a:lnTo>
                  <a:pt x="474" y="8"/>
                </a:lnTo>
                <a:close/>
                <a:moveTo>
                  <a:pt x="406" y="8"/>
                </a:moveTo>
                <a:lnTo>
                  <a:pt x="440" y="8"/>
                </a:lnTo>
                <a:lnTo>
                  <a:pt x="440" y="1"/>
                </a:lnTo>
                <a:lnTo>
                  <a:pt x="406" y="1"/>
                </a:lnTo>
                <a:lnTo>
                  <a:pt x="406" y="8"/>
                </a:lnTo>
                <a:close/>
                <a:moveTo>
                  <a:pt x="339" y="8"/>
                </a:moveTo>
                <a:lnTo>
                  <a:pt x="373" y="8"/>
                </a:lnTo>
                <a:lnTo>
                  <a:pt x="373" y="1"/>
                </a:lnTo>
                <a:lnTo>
                  <a:pt x="339" y="1"/>
                </a:lnTo>
                <a:lnTo>
                  <a:pt x="339" y="8"/>
                </a:lnTo>
                <a:close/>
                <a:moveTo>
                  <a:pt x="271" y="6"/>
                </a:moveTo>
                <a:lnTo>
                  <a:pt x="305" y="8"/>
                </a:lnTo>
                <a:lnTo>
                  <a:pt x="305" y="1"/>
                </a:lnTo>
                <a:lnTo>
                  <a:pt x="271" y="0"/>
                </a:lnTo>
                <a:lnTo>
                  <a:pt x="271" y="6"/>
                </a:lnTo>
                <a:close/>
                <a:moveTo>
                  <a:pt x="203" y="6"/>
                </a:moveTo>
                <a:lnTo>
                  <a:pt x="237" y="6"/>
                </a:lnTo>
                <a:lnTo>
                  <a:pt x="237" y="0"/>
                </a:lnTo>
                <a:lnTo>
                  <a:pt x="203" y="0"/>
                </a:lnTo>
                <a:lnTo>
                  <a:pt x="203" y="6"/>
                </a:lnTo>
                <a:close/>
                <a:moveTo>
                  <a:pt x="136" y="6"/>
                </a:moveTo>
                <a:lnTo>
                  <a:pt x="169" y="6"/>
                </a:lnTo>
                <a:lnTo>
                  <a:pt x="169" y="0"/>
                </a:lnTo>
                <a:lnTo>
                  <a:pt x="136" y="0"/>
                </a:lnTo>
                <a:lnTo>
                  <a:pt x="136" y="6"/>
                </a:lnTo>
                <a:close/>
                <a:moveTo>
                  <a:pt x="68" y="6"/>
                </a:moveTo>
                <a:lnTo>
                  <a:pt x="102" y="6"/>
                </a:lnTo>
                <a:lnTo>
                  <a:pt x="102" y="0"/>
                </a:lnTo>
                <a:lnTo>
                  <a:pt x="68" y="0"/>
                </a:lnTo>
                <a:lnTo>
                  <a:pt x="68" y="6"/>
                </a:lnTo>
                <a:close/>
                <a:moveTo>
                  <a:pt x="0" y="6"/>
                </a:moveTo>
                <a:lnTo>
                  <a:pt x="34" y="6"/>
                </a:lnTo>
                <a:lnTo>
                  <a:pt x="34" y="0"/>
                </a:lnTo>
                <a:lnTo>
                  <a:pt x="0" y="0"/>
                </a:lnTo>
                <a:lnTo>
                  <a:pt x="0" y="6"/>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11" name="Freeform 23">
            <a:extLst>
              <a:ext uri="{FF2B5EF4-FFF2-40B4-BE49-F238E27FC236}">
                <a16:creationId xmlns:a16="http://schemas.microsoft.com/office/drawing/2014/main" id="{5FDA11FD-112D-8F9E-F594-B1D0922D1AD6}"/>
              </a:ext>
            </a:extLst>
          </p:cNvPr>
          <p:cNvSpPr>
            <a:spLocks noEditPoints="1"/>
          </p:cNvSpPr>
          <p:nvPr/>
        </p:nvSpPr>
        <p:spPr bwMode="auto">
          <a:xfrm>
            <a:off x="7856335" y="3932239"/>
            <a:ext cx="4121114" cy="45719"/>
          </a:xfrm>
          <a:custGeom>
            <a:avLst/>
            <a:gdLst>
              <a:gd name="T0" fmla="*/ 0 w 2403"/>
              <a:gd name="T1" fmla="*/ 23 h 23"/>
              <a:gd name="T2" fmla="*/ 101 w 2403"/>
              <a:gd name="T3" fmla="*/ 15 h 23"/>
              <a:gd name="T4" fmla="*/ 101 w 2403"/>
              <a:gd name="T5" fmla="*/ 22 h 23"/>
              <a:gd name="T6" fmla="*/ 135 w 2403"/>
              <a:gd name="T7" fmla="*/ 15 h 23"/>
              <a:gd name="T8" fmla="*/ 169 w 2403"/>
              <a:gd name="T9" fmla="*/ 15 h 23"/>
              <a:gd name="T10" fmla="*/ 203 w 2403"/>
              <a:gd name="T11" fmla="*/ 22 h 23"/>
              <a:gd name="T12" fmla="*/ 304 w 2403"/>
              <a:gd name="T13" fmla="*/ 15 h 23"/>
              <a:gd name="T14" fmla="*/ 304 w 2403"/>
              <a:gd name="T15" fmla="*/ 22 h 23"/>
              <a:gd name="T16" fmla="*/ 338 w 2403"/>
              <a:gd name="T17" fmla="*/ 15 h 23"/>
              <a:gd name="T18" fmla="*/ 372 w 2403"/>
              <a:gd name="T19" fmla="*/ 13 h 23"/>
              <a:gd name="T20" fmla="*/ 406 w 2403"/>
              <a:gd name="T21" fmla="*/ 20 h 23"/>
              <a:gd name="T22" fmla="*/ 508 w 2403"/>
              <a:gd name="T23" fmla="*/ 13 h 23"/>
              <a:gd name="T24" fmla="*/ 508 w 2403"/>
              <a:gd name="T25" fmla="*/ 20 h 23"/>
              <a:gd name="T26" fmla="*/ 541 w 2403"/>
              <a:gd name="T27" fmla="*/ 13 h 23"/>
              <a:gd name="T28" fmla="*/ 575 w 2403"/>
              <a:gd name="T29" fmla="*/ 13 h 23"/>
              <a:gd name="T30" fmla="*/ 609 w 2403"/>
              <a:gd name="T31" fmla="*/ 18 h 23"/>
              <a:gd name="T32" fmla="*/ 711 w 2403"/>
              <a:gd name="T33" fmla="*/ 11 h 23"/>
              <a:gd name="T34" fmla="*/ 711 w 2403"/>
              <a:gd name="T35" fmla="*/ 18 h 23"/>
              <a:gd name="T36" fmla="*/ 745 w 2403"/>
              <a:gd name="T37" fmla="*/ 11 h 23"/>
              <a:gd name="T38" fmla="*/ 778 w 2403"/>
              <a:gd name="T39" fmla="*/ 11 h 23"/>
              <a:gd name="T40" fmla="*/ 812 w 2403"/>
              <a:gd name="T41" fmla="*/ 18 h 23"/>
              <a:gd name="T42" fmla="*/ 914 w 2403"/>
              <a:gd name="T43" fmla="*/ 10 h 23"/>
              <a:gd name="T44" fmla="*/ 914 w 2403"/>
              <a:gd name="T45" fmla="*/ 16 h 23"/>
              <a:gd name="T46" fmla="*/ 948 w 2403"/>
              <a:gd name="T47" fmla="*/ 10 h 23"/>
              <a:gd name="T48" fmla="*/ 982 w 2403"/>
              <a:gd name="T49" fmla="*/ 10 h 23"/>
              <a:gd name="T50" fmla="*/ 1015 w 2403"/>
              <a:gd name="T51" fmla="*/ 16 h 23"/>
              <a:gd name="T52" fmla="*/ 1117 w 2403"/>
              <a:gd name="T53" fmla="*/ 8 h 23"/>
              <a:gd name="T54" fmla="*/ 1117 w 2403"/>
              <a:gd name="T55" fmla="*/ 15 h 23"/>
              <a:gd name="T56" fmla="*/ 1151 w 2403"/>
              <a:gd name="T57" fmla="*/ 8 h 23"/>
              <a:gd name="T58" fmla="*/ 1185 w 2403"/>
              <a:gd name="T59" fmla="*/ 8 h 23"/>
              <a:gd name="T60" fmla="*/ 1218 w 2403"/>
              <a:gd name="T61" fmla="*/ 15 h 23"/>
              <a:gd name="T62" fmla="*/ 1320 w 2403"/>
              <a:gd name="T63" fmla="*/ 8 h 23"/>
              <a:gd name="T64" fmla="*/ 1320 w 2403"/>
              <a:gd name="T65" fmla="*/ 15 h 23"/>
              <a:gd name="T66" fmla="*/ 1354 w 2403"/>
              <a:gd name="T67" fmla="*/ 8 h 23"/>
              <a:gd name="T68" fmla="*/ 1388 w 2403"/>
              <a:gd name="T69" fmla="*/ 6 h 23"/>
              <a:gd name="T70" fmla="*/ 1422 w 2403"/>
              <a:gd name="T71" fmla="*/ 13 h 23"/>
              <a:gd name="T72" fmla="*/ 1523 w 2403"/>
              <a:gd name="T73" fmla="*/ 6 h 23"/>
              <a:gd name="T74" fmla="*/ 1523 w 2403"/>
              <a:gd name="T75" fmla="*/ 13 h 23"/>
              <a:gd name="T76" fmla="*/ 1557 w 2403"/>
              <a:gd name="T77" fmla="*/ 6 h 23"/>
              <a:gd name="T78" fmla="*/ 1591 w 2403"/>
              <a:gd name="T79" fmla="*/ 6 h 23"/>
              <a:gd name="T80" fmla="*/ 1625 w 2403"/>
              <a:gd name="T81" fmla="*/ 11 h 23"/>
              <a:gd name="T82" fmla="*/ 1726 w 2403"/>
              <a:gd name="T83" fmla="*/ 5 h 23"/>
              <a:gd name="T84" fmla="*/ 1726 w 2403"/>
              <a:gd name="T85" fmla="*/ 11 h 23"/>
              <a:gd name="T86" fmla="*/ 1760 w 2403"/>
              <a:gd name="T87" fmla="*/ 5 h 23"/>
              <a:gd name="T88" fmla="*/ 1794 w 2403"/>
              <a:gd name="T89" fmla="*/ 5 h 23"/>
              <a:gd name="T90" fmla="*/ 1828 w 2403"/>
              <a:gd name="T91" fmla="*/ 11 h 23"/>
              <a:gd name="T92" fmla="*/ 1929 w 2403"/>
              <a:gd name="T93" fmla="*/ 3 h 23"/>
              <a:gd name="T94" fmla="*/ 1929 w 2403"/>
              <a:gd name="T95" fmla="*/ 10 h 23"/>
              <a:gd name="T96" fmla="*/ 1963 w 2403"/>
              <a:gd name="T97" fmla="*/ 3 h 23"/>
              <a:gd name="T98" fmla="*/ 1997 w 2403"/>
              <a:gd name="T99" fmla="*/ 3 h 23"/>
              <a:gd name="T100" fmla="*/ 2031 w 2403"/>
              <a:gd name="T101" fmla="*/ 10 h 23"/>
              <a:gd name="T102" fmla="*/ 2133 w 2403"/>
              <a:gd name="T103" fmla="*/ 1 h 23"/>
              <a:gd name="T104" fmla="*/ 2133 w 2403"/>
              <a:gd name="T105" fmla="*/ 8 h 23"/>
              <a:gd name="T106" fmla="*/ 2166 w 2403"/>
              <a:gd name="T107" fmla="*/ 1 h 23"/>
              <a:gd name="T108" fmla="*/ 2200 w 2403"/>
              <a:gd name="T109" fmla="*/ 1 h 23"/>
              <a:gd name="T110" fmla="*/ 2234 w 2403"/>
              <a:gd name="T111" fmla="*/ 8 h 23"/>
              <a:gd name="T112" fmla="*/ 2336 w 2403"/>
              <a:gd name="T113" fmla="*/ 1 h 23"/>
              <a:gd name="T114" fmla="*/ 2336 w 2403"/>
              <a:gd name="T115" fmla="*/ 8 h 23"/>
              <a:gd name="T116" fmla="*/ 2370 w 2403"/>
              <a:gd name="T117" fmla="*/ 1 h 23"/>
              <a:gd name="T118" fmla="*/ 2403 w 2403"/>
              <a:gd name="T1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3" h="23">
                <a:moveTo>
                  <a:pt x="34" y="16"/>
                </a:moveTo>
                <a:lnTo>
                  <a:pt x="0" y="16"/>
                </a:lnTo>
                <a:lnTo>
                  <a:pt x="0" y="23"/>
                </a:lnTo>
                <a:lnTo>
                  <a:pt x="34" y="23"/>
                </a:lnTo>
                <a:lnTo>
                  <a:pt x="34" y="16"/>
                </a:lnTo>
                <a:close/>
                <a:moveTo>
                  <a:pt x="101" y="15"/>
                </a:moveTo>
                <a:lnTo>
                  <a:pt x="67" y="16"/>
                </a:lnTo>
                <a:lnTo>
                  <a:pt x="67" y="23"/>
                </a:lnTo>
                <a:lnTo>
                  <a:pt x="101" y="22"/>
                </a:lnTo>
                <a:lnTo>
                  <a:pt x="101" y="15"/>
                </a:lnTo>
                <a:close/>
                <a:moveTo>
                  <a:pt x="169" y="15"/>
                </a:moveTo>
                <a:lnTo>
                  <a:pt x="135" y="15"/>
                </a:lnTo>
                <a:lnTo>
                  <a:pt x="135" y="22"/>
                </a:lnTo>
                <a:lnTo>
                  <a:pt x="169" y="22"/>
                </a:lnTo>
                <a:lnTo>
                  <a:pt x="169" y="15"/>
                </a:lnTo>
                <a:close/>
                <a:moveTo>
                  <a:pt x="237" y="15"/>
                </a:moveTo>
                <a:lnTo>
                  <a:pt x="203" y="15"/>
                </a:lnTo>
                <a:lnTo>
                  <a:pt x="203" y="22"/>
                </a:lnTo>
                <a:lnTo>
                  <a:pt x="237" y="22"/>
                </a:lnTo>
                <a:lnTo>
                  <a:pt x="237" y="15"/>
                </a:lnTo>
                <a:close/>
                <a:moveTo>
                  <a:pt x="304" y="15"/>
                </a:moveTo>
                <a:lnTo>
                  <a:pt x="271" y="15"/>
                </a:lnTo>
                <a:lnTo>
                  <a:pt x="271" y="22"/>
                </a:lnTo>
                <a:lnTo>
                  <a:pt x="304" y="22"/>
                </a:lnTo>
                <a:lnTo>
                  <a:pt x="304" y="15"/>
                </a:lnTo>
                <a:close/>
                <a:moveTo>
                  <a:pt x="372" y="13"/>
                </a:moveTo>
                <a:lnTo>
                  <a:pt x="338" y="15"/>
                </a:lnTo>
                <a:lnTo>
                  <a:pt x="338" y="22"/>
                </a:lnTo>
                <a:lnTo>
                  <a:pt x="372" y="20"/>
                </a:lnTo>
                <a:lnTo>
                  <a:pt x="372" y="13"/>
                </a:lnTo>
                <a:close/>
                <a:moveTo>
                  <a:pt x="440" y="13"/>
                </a:moveTo>
                <a:lnTo>
                  <a:pt x="406" y="13"/>
                </a:lnTo>
                <a:lnTo>
                  <a:pt x="406" y="20"/>
                </a:lnTo>
                <a:lnTo>
                  <a:pt x="440" y="20"/>
                </a:lnTo>
                <a:lnTo>
                  <a:pt x="440" y="13"/>
                </a:lnTo>
                <a:close/>
                <a:moveTo>
                  <a:pt x="508" y="13"/>
                </a:moveTo>
                <a:lnTo>
                  <a:pt x="474" y="13"/>
                </a:lnTo>
                <a:lnTo>
                  <a:pt x="474" y="20"/>
                </a:lnTo>
                <a:lnTo>
                  <a:pt x="508" y="20"/>
                </a:lnTo>
                <a:lnTo>
                  <a:pt x="508" y="13"/>
                </a:lnTo>
                <a:close/>
                <a:moveTo>
                  <a:pt x="575" y="13"/>
                </a:moveTo>
                <a:lnTo>
                  <a:pt x="541" y="13"/>
                </a:lnTo>
                <a:lnTo>
                  <a:pt x="541" y="20"/>
                </a:lnTo>
                <a:lnTo>
                  <a:pt x="575" y="20"/>
                </a:lnTo>
                <a:lnTo>
                  <a:pt x="575" y="13"/>
                </a:lnTo>
                <a:close/>
                <a:moveTo>
                  <a:pt x="643" y="11"/>
                </a:moveTo>
                <a:lnTo>
                  <a:pt x="609" y="11"/>
                </a:lnTo>
                <a:lnTo>
                  <a:pt x="609" y="18"/>
                </a:lnTo>
                <a:lnTo>
                  <a:pt x="643" y="18"/>
                </a:lnTo>
                <a:lnTo>
                  <a:pt x="643" y="11"/>
                </a:lnTo>
                <a:close/>
                <a:moveTo>
                  <a:pt x="711" y="11"/>
                </a:moveTo>
                <a:lnTo>
                  <a:pt x="677" y="11"/>
                </a:lnTo>
                <a:lnTo>
                  <a:pt x="677" y="18"/>
                </a:lnTo>
                <a:lnTo>
                  <a:pt x="711" y="18"/>
                </a:lnTo>
                <a:lnTo>
                  <a:pt x="711" y="11"/>
                </a:lnTo>
                <a:close/>
                <a:moveTo>
                  <a:pt x="778" y="11"/>
                </a:moveTo>
                <a:lnTo>
                  <a:pt x="745" y="11"/>
                </a:lnTo>
                <a:lnTo>
                  <a:pt x="745" y="18"/>
                </a:lnTo>
                <a:lnTo>
                  <a:pt x="778" y="18"/>
                </a:lnTo>
                <a:lnTo>
                  <a:pt x="778" y="11"/>
                </a:lnTo>
                <a:close/>
                <a:moveTo>
                  <a:pt x="846" y="11"/>
                </a:moveTo>
                <a:lnTo>
                  <a:pt x="812" y="11"/>
                </a:lnTo>
                <a:lnTo>
                  <a:pt x="812" y="18"/>
                </a:lnTo>
                <a:lnTo>
                  <a:pt x="846" y="18"/>
                </a:lnTo>
                <a:lnTo>
                  <a:pt x="846" y="11"/>
                </a:lnTo>
                <a:close/>
                <a:moveTo>
                  <a:pt x="914" y="10"/>
                </a:moveTo>
                <a:lnTo>
                  <a:pt x="880" y="10"/>
                </a:lnTo>
                <a:lnTo>
                  <a:pt x="880" y="16"/>
                </a:lnTo>
                <a:lnTo>
                  <a:pt x="914" y="16"/>
                </a:lnTo>
                <a:lnTo>
                  <a:pt x="914" y="10"/>
                </a:lnTo>
                <a:close/>
                <a:moveTo>
                  <a:pt x="982" y="10"/>
                </a:moveTo>
                <a:lnTo>
                  <a:pt x="948" y="10"/>
                </a:lnTo>
                <a:lnTo>
                  <a:pt x="948" y="16"/>
                </a:lnTo>
                <a:lnTo>
                  <a:pt x="982" y="16"/>
                </a:lnTo>
                <a:lnTo>
                  <a:pt x="982" y="10"/>
                </a:lnTo>
                <a:close/>
                <a:moveTo>
                  <a:pt x="1049" y="10"/>
                </a:moveTo>
                <a:lnTo>
                  <a:pt x="1015" y="10"/>
                </a:lnTo>
                <a:lnTo>
                  <a:pt x="1015" y="16"/>
                </a:lnTo>
                <a:lnTo>
                  <a:pt x="1049" y="16"/>
                </a:lnTo>
                <a:lnTo>
                  <a:pt x="1049" y="10"/>
                </a:lnTo>
                <a:close/>
                <a:moveTo>
                  <a:pt x="1117" y="8"/>
                </a:moveTo>
                <a:lnTo>
                  <a:pt x="1083" y="10"/>
                </a:lnTo>
                <a:lnTo>
                  <a:pt x="1083" y="16"/>
                </a:lnTo>
                <a:lnTo>
                  <a:pt x="1117" y="15"/>
                </a:lnTo>
                <a:lnTo>
                  <a:pt x="1117" y="8"/>
                </a:lnTo>
                <a:close/>
                <a:moveTo>
                  <a:pt x="1185" y="8"/>
                </a:moveTo>
                <a:lnTo>
                  <a:pt x="1151" y="8"/>
                </a:lnTo>
                <a:lnTo>
                  <a:pt x="1151" y="15"/>
                </a:lnTo>
                <a:lnTo>
                  <a:pt x="1185" y="15"/>
                </a:lnTo>
                <a:lnTo>
                  <a:pt x="1185" y="8"/>
                </a:lnTo>
                <a:close/>
                <a:moveTo>
                  <a:pt x="1252" y="8"/>
                </a:moveTo>
                <a:lnTo>
                  <a:pt x="1218" y="8"/>
                </a:lnTo>
                <a:lnTo>
                  <a:pt x="1218" y="15"/>
                </a:lnTo>
                <a:lnTo>
                  <a:pt x="1252" y="15"/>
                </a:lnTo>
                <a:lnTo>
                  <a:pt x="1252" y="8"/>
                </a:lnTo>
                <a:close/>
                <a:moveTo>
                  <a:pt x="1320" y="8"/>
                </a:moveTo>
                <a:lnTo>
                  <a:pt x="1286" y="8"/>
                </a:lnTo>
                <a:lnTo>
                  <a:pt x="1286" y="15"/>
                </a:lnTo>
                <a:lnTo>
                  <a:pt x="1320" y="15"/>
                </a:lnTo>
                <a:lnTo>
                  <a:pt x="1320" y="8"/>
                </a:lnTo>
                <a:close/>
                <a:moveTo>
                  <a:pt x="1388" y="6"/>
                </a:moveTo>
                <a:lnTo>
                  <a:pt x="1354" y="8"/>
                </a:lnTo>
                <a:lnTo>
                  <a:pt x="1354" y="15"/>
                </a:lnTo>
                <a:lnTo>
                  <a:pt x="1388" y="13"/>
                </a:lnTo>
                <a:lnTo>
                  <a:pt x="1388" y="6"/>
                </a:lnTo>
                <a:close/>
                <a:moveTo>
                  <a:pt x="1455" y="6"/>
                </a:moveTo>
                <a:lnTo>
                  <a:pt x="1422" y="6"/>
                </a:lnTo>
                <a:lnTo>
                  <a:pt x="1422" y="13"/>
                </a:lnTo>
                <a:lnTo>
                  <a:pt x="1455" y="13"/>
                </a:lnTo>
                <a:lnTo>
                  <a:pt x="1455" y="6"/>
                </a:lnTo>
                <a:close/>
                <a:moveTo>
                  <a:pt x="1523" y="6"/>
                </a:moveTo>
                <a:lnTo>
                  <a:pt x="1489" y="6"/>
                </a:lnTo>
                <a:lnTo>
                  <a:pt x="1489" y="13"/>
                </a:lnTo>
                <a:lnTo>
                  <a:pt x="1523" y="13"/>
                </a:lnTo>
                <a:lnTo>
                  <a:pt x="1523" y="6"/>
                </a:lnTo>
                <a:close/>
                <a:moveTo>
                  <a:pt x="1591" y="6"/>
                </a:moveTo>
                <a:lnTo>
                  <a:pt x="1557" y="6"/>
                </a:lnTo>
                <a:lnTo>
                  <a:pt x="1557" y="13"/>
                </a:lnTo>
                <a:lnTo>
                  <a:pt x="1591" y="13"/>
                </a:lnTo>
                <a:lnTo>
                  <a:pt x="1591" y="6"/>
                </a:lnTo>
                <a:close/>
                <a:moveTo>
                  <a:pt x="1659" y="5"/>
                </a:moveTo>
                <a:lnTo>
                  <a:pt x="1625" y="5"/>
                </a:lnTo>
                <a:lnTo>
                  <a:pt x="1625" y="11"/>
                </a:lnTo>
                <a:lnTo>
                  <a:pt x="1659" y="11"/>
                </a:lnTo>
                <a:lnTo>
                  <a:pt x="1659" y="5"/>
                </a:lnTo>
                <a:close/>
                <a:moveTo>
                  <a:pt x="1726" y="5"/>
                </a:moveTo>
                <a:lnTo>
                  <a:pt x="1692" y="5"/>
                </a:lnTo>
                <a:lnTo>
                  <a:pt x="1692" y="11"/>
                </a:lnTo>
                <a:lnTo>
                  <a:pt x="1726" y="11"/>
                </a:lnTo>
                <a:lnTo>
                  <a:pt x="1726" y="5"/>
                </a:lnTo>
                <a:close/>
                <a:moveTo>
                  <a:pt x="1794" y="5"/>
                </a:moveTo>
                <a:lnTo>
                  <a:pt x="1760" y="5"/>
                </a:lnTo>
                <a:lnTo>
                  <a:pt x="1760" y="11"/>
                </a:lnTo>
                <a:lnTo>
                  <a:pt x="1794" y="11"/>
                </a:lnTo>
                <a:lnTo>
                  <a:pt x="1794" y="5"/>
                </a:lnTo>
                <a:close/>
                <a:moveTo>
                  <a:pt x="1862" y="5"/>
                </a:moveTo>
                <a:lnTo>
                  <a:pt x="1828" y="5"/>
                </a:lnTo>
                <a:lnTo>
                  <a:pt x="1828" y="11"/>
                </a:lnTo>
                <a:lnTo>
                  <a:pt x="1862" y="11"/>
                </a:lnTo>
                <a:lnTo>
                  <a:pt x="1862" y="5"/>
                </a:lnTo>
                <a:close/>
                <a:moveTo>
                  <a:pt x="1929" y="3"/>
                </a:moveTo>
                <a:lnTo>
                  <a:pt x="1896" y="3"/>
                </a:lnTo>
                <a:lnTo>
                  <a:pt x="1896" y="10"/>
                </a:lnTo>
                <a:lnTo>
                  <a:pt x="1929" y="10"/>
                </a:lnTo>
                <a:lnTo>
                  <a:pt x="1929" y="3"/>
                </a:lnTo>
                <a:close/>
                <a:moveTo>
                  <a:pt x="1997" y="3"/>
                </a:moveTo>
                <a:lnTo>
                  <a:pt x="1963" y="3"/>
                </a:lnTo>
                <a:lnTo>
                  <a:pt x="1963" y="10"/>
                </a:lnTo>
                <a:lnTo>
                  <a:pt x="1997" y="10"/>
                </a:lnTo>
                <a:lnTo>
                  <a:pt x="1997" y="3"/>
                </a:lnTo>
                <a:close/>
                <a:moveTo>
                  <a:pt x="2065" y="3"/>
                </a:moveTo>
                <a:lnTo>
                  <a:pt x="2031" y="3"/>
                </a:lnTo>
                <a:lnTo>
                  <a:pt x="2031" y="10"/>
                </a:lnTo>
                <a:lnTo>
                  <a:pt x="2065" y="10"/>
                </a:lnTo>
                <a:lnTo>
                  <a:pt x="2065" y="3"/>
                </a:lnTo>
                <a:close/>
                <a:moveTo>
                  <a:pt x="2133" y="1"/>
                </a:moveTo>
                <a:lnTo>
                  <a:pt x="2099" y="3"/>
                </a:lnTo>
                <a:lnTo>
                  <a:pt x="2099" y="10"/>
                </a:lnTo>
                <a:lnTo>
                  <a:pt x="2133" y="8"/>
                </a:lnTo>
                <a:lnTo>
                  <a:pt x="2133" y="1"/>
                </a:lnTo>
                <a:close/>
                <a:moveTo>
                  <a:pt x="2200" y="1"/>
                </a:moveTo>
                <a:lnTo>
                  <a:pt x="2166" y="1"/>
                </a:lnTo>
                <a:lnTo>
                  <a:pt x="2166" y="8"/>
                </a:lnTo>
                <a:lnTo>
                  <a:pt x="2200" y="8"/>
                </a:lnTo>
                <a:lnTo>
                  <a:pt x="2200" y="1"/>
                </a:lnTo>
                <a:close/>
                <a:moveTo>
                  <a:pt x="2268" y="1"/>
                </a:moveTo>
                <a:lnTo>
                  <a:pt x="2234" y="1"/>
                </a:lnTo>
                <a:lnTo>
                  <a:pt x="2234" y="8"/>
                </a:lnTo>
                <a:lnTo>
                  <a:pt x="2268" y="8"/>
                </a:lnTo>
                <a:lnTo>
                  <a:pt x="2268" y="1"/>
                </a:lnTo>
                <a:close/>
                <a:moveTo>
                  <a:pt x="2336" y="1"/>
                </a:moveTo>
                <a:lnTo>
                  <a:pt x="2302" y="1"/>
                </a:lnTo>
                <a:lnTo>
                  <a:pt x="2302" y="8"/>
                </a:lnTo>
                <a:lnTo>
                  <a:pt x="2336" y="8"/>
                </a:lnTo>
                <a:lnTo>
                  <a:pt x="2336" y="1"/>
                </a:lnTo>
                <a:close/>
                <a:moveTo>
                  <a:pt x="2403" y="0"/>
                </a:moveTo>
                <a:lnTo>
                  <a:pt x="2370" y="1"/>
                </a:lnTo>
                <a:lnTo>
                  <a:pt x="2370" y="8"/>
                </a:lnTo>
                <a:lnTo>
                  <a:pt x="2403" y="6"/>
                </a:lnTo>
                <a:lnTo>
                  <a:pt x="2403" y="0"/>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13" name="Freeform 77">
            <a:extLst>
              <a:ext uri="{FF2B5EF4-FFF2-40B4-BE49-F238E27FC236}">
                <a16:creationId xmlns:a16="http://schemas.microsoft.com/office/drawing/2014/main" id="{4420691F-6818-D378-1A4E-B9DD5976342D}"/>
              </a:ext>
            </a:extLst>
          </p:cNvPr>
          <p:cNvSpPr>
            <a:spLocks noEditPoints="1"/>
          </p:cNvSpPr>
          <p:nvPr/>
        </p:nvSpPr>
        <p:spPr bwMode="auto">
          <a:xfrm>
            <a:off x="4838131" y="1952626"/>
            <a:ext cx="1941762" cy="827551"/>
          </a:xfrm>
          <a:custGeom>
            <a:avLst/>
            <a:gdLst>
              <a:gd name="T0" fmla="*/ 739 w 739"/>
              <a:gd name="T1" fmla="*/ 4 h 1385"/>
              <a:gd name="T2" fmla="*/ 731 w 739"/>
              <a:gd name="T3" fmla="*/ 7 h 1385"/>
              <a:gd name="T4" fmla="*/ 705 w 739"/>
              <a:gd name="T5" fmla="*/ 70 h 1385"/>
              <a:gd name="T6" fmla="*/ 714 w 739"/>
              <a:gd name="T7" fmla="*/ 36 h 1385"/>
              <a:gd name="T8" fmla="*/ 705 w 739"/>
              <a:gd name="T9" fmla="*/ 70 h 1385"/>
              <a:gd name="T10" fmla="*/ 688 w 739"/>
              <a:gd name="T11" fmla="*/ 100 h 1385"/>
              <a:gd name="T12" fmla="*/ 666 w 739"/>
              <a:gd name="T13" fmla="*/ 126 h 1385"/>
              <a:gd name="T14" fmla="*/ 641 w 739"/>
              <a:gd name="T15" fmla="*/ 190 h 1385"/>
              <a:gd name="T16" fmla="*/ 651 w 739"/>
              <a:gd name="T17" fmla="*/ 156 h 1385"/>
              <a:gd name="T18" fmla="*/ 641 w 739"/>
              <a:gd name="T19" fmla="*/ 190 h 1385"/>
              <a:gd name="T20" fmla="*/ 626 w 739"/>
              <a:gd name="T21" fmla="*/ 219 h 1385"/>
              <a:gd name="T22" fmla="*/ 604 w 739"/>
              <a:gd name="T23" fmla="*/ 246 h 1385"/>
              <a:gd name="T24" fmla="*/ 577 w 739"/>
              <a:gd name="T25" fmla="*/ 309 h 1385"/>
              <a:gd name="T26" fmla="*/ 587 w 739"/>
              <a:gd name="T27" fmla="*/ 276 h 1385"/>
              <a:gd name="T28" fmla="*/ 577 w 739"/>
              <a:gd name="T29" fmla="*/ 309 h 1385"/>
              <a:gd name="T30" fmla="*/ 562 w 739"/>
              <a:gd name="T31" fmla="*/ 339 h 1385"/>
              <a:gd name="T32" fmla="*/ 540 w 739"/>
              <a:gd name="T33" fmla="*/ 366 h 1385"/>
              <a:gd name="T34" fmla="*/ 514 w 739"/>
              <a:gd name="T35" fmla="*/ 429 h 1385"/>
              <a:gd name="T36" fmla="*/ 524 w 739"/>
              <a:gd name="T37" fmla="*/ 395 h 1385"/>
              <a:gd name="T38" fmla="*/ 514 w 739"/>
              <a:gd name="T39" fmla="*/ 429 h 1385"/>
              <a:gd name="T40" fmla="*/ 499 w 739"/>
              <a:gd name="T41" fmla="*/ 459 h 1385"/>
              <a:gd name="T42" fmla="*/ 477 w 739"/>
              <a:gd name="T43" fmla="*/ 485 h 1385"/>
              <a:gd name="T44" fmla="*/ 450 w 739"/>
              <a:gd name="T45" fmla="*/ 549 h 1385"/>
              <a:gd name="T46" fmla="*/ 460 w 739"/>
              <a:gd name="T47" fmla="*/ 515 h 1385"/>
              <a:gd name="T48" fmla="*/ 450 w 739"/>
              <a:gd name="T49" fmla="*/ 549 h 1385"/>
              <a:gd name="T50" fmla="*/ 435 w 739"/>
              <a:gd name="T51" fmla="*/ 578 h 1385"/>
              <a:gd name="T52" fmla="*/ 413 w 739"/>
              <a:gd name="T53" fmla="*/ 605 h 1385"/>
              <a:gd name="T54" fmla="*/ 387 w 739"/>
              <a:gd name="T55" fmla="*/ 668 h 1385"/>
              <a:gd name="T56" fmla="*/ 397 w 739"/>
              <a:gd name="T57" fmla="*/ 635 h 1385"/>
              <a:gd name="T58" fmla="*/ 387 w 739"/>
              <a:gd name="T59" fmla="*/ 668 h 1385"/>
              <a:gd name="T60" fmla="*/ 370 w 739"/>
              <a:gd name="T61" fmla="*/ 698 h 1385"/>
              <a:gd name="T62" fmla="*/ 350 w 739"/>
              <a:gd name="T63" fmla="*/ 725 h 1385"/>
              <a:gd name="T64" fmla="*/ 323 w 739"/>
              <a:gd name="T65" fmla="*/ 788 h 1385"/>
              <a:gd name="T66" fmla="*/ 333 w 739"/>
              <a:gd name="T67" fmla="*/ 754 h 1385"/>
              <a:gd name="T68" fmla="*/ 323 w 739"/>
              <a:gd name="T69" fmla="*/ 788 h 1385"/>
              <a:gd name="T70" fmla="*/ 308 w 739"/>
              <a:gd name="T71" fmla="*/ 817 h 1385"/>
              <a:gd name="T72" fmla="*/ 286 w 739"/>
              <a:gd name="T73" fmla="*/ 844 h 1385"/>
              <a:gd name="T74" fmla="*/ 260 w 739"/>
              <a:gd name="T75" fmla="*/ 906 h 1385"/>
              <a:gd name="T76" fmla="*/ 270 w 739"/>
              <a:gd name="T77" fmla="*/ 874 h 1385"/>
              <a:gd name="T78" fmla="*/ 260 w 739"/>
              <a:gd name="T79" fmla="*/ 906 h 1385"/>
              <a:gd name="T80" fmla="*/ 243 w 739"/>
              <a:gd name="T81" fmla="*/ 937 h 1385"/>
              <a:gd name="T82" fmla="*/ 223 w 739"/>
              <a:gd name="T83" fmla="*/ 964 h 1385"/>
              <a:gd name="T84" fmla="*/ 196 w 739"/>
              <a:gd name="T85" fmla="*/ 1026 h 1385"/>
              <a:gd name="T86" fmla="*/ 206 w 739"/>
              <a:gd name="T87" fmla="*/ 994 h 1385"/>
              <a:gd name="T88" fmla="*/ 196 w 739"/>
              <a:gd name="T89" fmla="*/ 1026 h 1385"/>
              <a:gd name="T90" fmla="*/ 181 w 739"/>
              <a:gd name="T91" fmla="*/ 1057 h 1385"/>
              <a:gd name="T92" fmla="*/ 159 w 739"/>
              <a:gd name="T93" fmla="*/ 1084 h 1385"/>
              <a:gd name="T94" fmla="*/ 133 w 739"/>
              <a:gd name="T95" fmla="*/ 1147 h 1385"/>
              <a:gd name="T96" fmla="*/ 143 w 739"/>
              <a:gd name="T97" fmla="*/ 1113 h 1385"/>
              <a:gd name="T98" fmla="*/ 133 w 739"/>
              <a:gd name="T99" fmla="*/ 1147 h 1385"/>
              <a:gd name="T100" fmla="*/ 116 w 739"/>
              <a:gd name="T101" fmla="*/ 1175 h 1385"/>
              <a:gd name="T102" fmla="*/ 94 w 739"/>
              <a:gd name="T103" fmla="*/ 1203 h 1385"/>
              <a:gd name="T104" fmla="*/ 69 w 739"/>
              <a:gd name="T105" fmla="*/ 1265 h 1385"/>
              <a:gd name="T106" fmla="*/ 79 w 739"/>
              <a:gd name="T107" fmla="*/ 1233 h 1385"/>
              <a:gd name="T108" fmla="*/ 69 w 739"/>
              <a:gd name="T109" fmla="*/ 1265 h 1385"/>
              <a:gd name="T110" fmla="*/ 54 w 739"/>
              <a:gd name="T111" fmla="*/ 1296 h 1385"/>
              <a:gd name="T112" fmla="*/ 32 w 739"/>
              <a:gd name="T113" fmla="*/ 1323 h 1385"/>
              <a:gd name="T114" fmla="*/ 6 w 739"/>
              <a:gd name="T115" fmla="*/ 1385 h 1385"/>
              <a:gd name="T116" fmla="*/ 16 w 739"/>
              <a:gd name="T117" fmla="*/ 1352 h 1385"/>
              <a:gd name="T118" fmla="*/ 6 w 739"/>
              <a:gd name="T119" fmla="*/ 1385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9" h="1385">
                <a:moveTo>
                  <a:pt x="736" y="11"/>
                </a:moveTo>
                <a:lnTo>
                  <a:pt x="739" y="4"/>
                </a:lnTo>
                <a:lnTo>
                  <a:pt x="734" y="0"/>
                </a:lnTo>
                <a:lnTo>
                  <a:pt x="731" y="7"/>
                </a:lnTo>
                <a:lnTo>
                  <a:pt x="736" y="11"/>
                </a:lnTo>
                <a:close/>
                <a:moveTo>
                  <a:pt x="705" y="70"/>
                </a:moveTo>
                <a:lnTo>
                  <a:pt x="721" y="39"/>
                </a:lnTo>
                <a:lnTo>
                  <a:pt x="714" y="36"/>
                </a:lnTo>
                <a:lnTo>
                  <a:pt x="699" y="66"/>
                </a:lnTo>
                <a:lnTo>
                  <a:pt x="705" y="70"/>
                </a:lnTo>
                <a:close/>
                <a:moveTo>
                  <a:pt x="673" y="129"/>
                </a:moveTo>
                <a:lnTo>
                  <a:pt x="688" y="100"/>
                </a:lnTo>
                <a:lnTo>
                  <a:pt x="683" y="97"/>
                </a:lnTo>
                <a:lnTo>
                  <a:pt x="666" y="126"/>
                </a:lnTo>
                <a:lnTo>
                  <a:pt x="673" y="129"/>
                </a:lnTo>
                <a:close/>
                <a:moveTo>
                  <a:pt x="641" y="190"/>
                </a:moveTo>
                <a:lnTo>
                  <a:pt x="656" y="160"/>
                </a:lnTo>
                <a:lnTo>
                  <a:pt x="651" y="156"/>
                </a:lnTo>
                <a:lnTo>
                  <a:pt x="634" y="187"/>
                </a:lnTo>
                <a:lnTo>
                  <a:pt x="641" y="190"/>
                </a:lnTo>
                <a:close/>
                <a:moveTo>
                  <a:pt x="609" y="249"/>
                </a:moveTo>
                <a:lnTo>
                  <a:pt x="626" y="219"/>
                </a:lnTo>
                <a:lnTo>
                  <a:pt x="619" y="215"/>
                </a:lnTo>
                <a:lnTo>
                  <a:pt x="604" y="246"/>
                </a:lnTo>
                <a:lnTo>
                  <a:pt x="609" y="249"/>
                </a:lnTo>
                <a:close/>
                <a:moveTo>
                  <a:pt x="577" y="309"/>
                </a:moveTo>
                <a:lnTo>
                  <a:pt x="594" y="280"/>
                </a:lnTo>
                <a:lnTo>
                  <a:pt x="587" y="276"/>
                </a:lnTo>
                <a:lnTo>
                  <a:pt x="572" y="305"/>
                </a:lnTo>
                <a:lnTo>
                  <a:pt x="577" y="309"/>
                </a:lnTo>
                <a:close/>
                <a:moveTo>
                  <a:pt x="546" y="370"/>
                </a:moveTo>
                <a:lnTo>
                  <a:pt x="562" y="339"/>
                </a:lnTo>
                <a:lnTo>
                  <a:pt x="556" y="336"/>
                </a:lnTo>
                <a:lnTo>
                  <a:pt x="540" y="366"/>
                </a:lnTo>
                <a:lnTo>
                  <a:pt x="546" y="370"/>
                </a:lnTo>
                <a:close/>
                <a:moveTo>
                  <a:pt x="514" y="429"/>
                </a:moveTo>
                <a:lnTo>
                  <a:pt x="529" y="398"/>
                </a:lnTo>
                <a:lnTo>
                  <a:pt x="524" y="395"/>
                </a:lnTo>
                <a:lnTo>
                  <a:pt x="507" y="425"/>
                </a:lnTo>
                <a:lnTo>
                  <a:pt x="514" y="429"/>
                </a:lnTo>
                <a:close/>
                <a:moveTo>
                  <a:pt x="482" y="488"/>
                </a:moveTo>
                <a:lnTo>
                  <a:pt x="499" y="459"/>
                </a:lnTo>
                <a:lnTo>
                  <a:pt x="492" y="456"/>
                </a:lnTo>
                <a:lnTo>
                  <a:pt x="477" y="485"/>
                </a:lnTo>
                <a:lnTo>
                  <a:pt x="482" y="488"/>
                </a:lnTo>
                <a:close/>
                <a:moveTo>
                  <a:pt x="450" y="549"/>
                </a:moveTo>
                <a:lnTo>
                  <a:pt x="467" y="519"/>
                </a:lnTo>
                <a:lnTo>
                  <a:pt x="460" y="515"/>
                </a:lnTo>
                <a:lnTo>
                  <a:pt x="445" y="546"/>
                </a:lnTo>
                <a:lnTo>
                  <a:pt x="450" y="549"/>
                </a:lnTo>
                <a:close/>
                <a:moveTo>
                  <a:pt x="419" y="608"/>
                </a:moveTo>
                <a:lnTo>
                  <a:pt x="435" y="578"/>
                </a:lnTo>
                <a:lnTo>
                  <a:pt x="428" y="574"/>
                </a:lnTo>
                <a:lnTo>
                  <a:pt x="413" y="605"/>
                </a:lnTo>
                <a:lnTo>
                  <a:pt x="419" y="608"/>
                </a:lnTo>
                <a:close/>
                <a:moveTo>
                  <a:pt x="387" y="668"/>
                </a:moveTo>
                <a:lnTo>
                  <a:pt x="402" y="637"/>
                </a:lnTo>
                <a:lnTo>
                  <a:pt x="397" y="635"/>
                </a:lnTo>
                <a:lnTo>
                  <a:pt x="380" y="664"/>
                </a:lnTo>
                <a:lnTo>
                  <a:pt x="387" y="668"/>
                </a:lnTo>
                <a:close/>
                <a:moveTo>
                  <a:pt x="355" y="727"/>
                </a:moveTo>
                <a:lnTo>
                  <a:pt x="370" y="698"/>
                </a:lnTo>
                <a:lnTo>
                  <a:pt x="365" y="695"/>
                </a:lnTo>
                <a:lnTo>
                  <a:pt x="350" y="725"/>
                </a:lnTo>
                <a:lnTo>
                  <a:pt x="355" y="727"/>
                </a:lnTo>
                <a:close/>
                <a:moveTo>
                  <a:pt x="323" y="788"/>
                </a:moveTo>
                <a:lnTo>
                  <a:pt x="340" y="757"/>
                </a:lnTo>
                <a:lnTo>
                  <a:pt x="333" y="754"/>
                </a:lnTo>
                <a:lnTo>
                  <a:pt x="318" y="784"/>
                </a:lnTo>
                <a:lnTo>
                  <a:pt x="323" y="788"/>
                </a:lnTo>
                <a:close/>
                <a:moveTo>
                  <a:pt x="292" y="847"/>
                </a:moveTo>
                <a:lnTo>
                  <a:pt x="308" y="817"/>
                </a:lnTo>
                <a:lnTo>
                  <a:pt x="301" y="815"/>
                </a:lnTo>
                <a:lnTo>
                  <a:pt x="286" y="844"/>
                </a:lnTo>
                <a:lnTo>
                  <a:pt x="292" y="847"/>
                </a:lnTo>
                <a:close/>
                <a:moveTo>
                  <a:pt x="260" y="906"/>
                </a:moveTo>
                <a:lnTo>
                  <a:pt x="275" y="877"/>
                </a:lnTo>
                <a:lnTo>
                  <a:pt x="270" y="874"/>
                </a:lnTo>
                <a:lnTo>
                  <a:pt x="253" y="905"/>
                </a:lnTo>
                <a:lnTo>
                  <a:pt x="260" y="906"/>
                </a:lnTo>
                <a:close/>
                <a:moveTo>
                  <a:pt x="228" y="967"/>
                </a:moveTo>
                <a:lnTo>
                  <a:pt x="243" y="937"/>
                </a:lnTo>
                <a:lnTo>
                  <a:pt x="238" y="933"/>
                </a:lnTo>
                <a:lnTo>
                  <a:pt x="223" y="964"/>
                </a:lnTo>
                <a:lnTo>
                  <a:pt x="228" y="967"/>
                </a:lnTo>
                <a:close/>
                <a:moveTo>
                  <a:pt x="196" y="1026"/>
                </a:moveTo>
                <a:lnTo>
                  <a:pt x="213" y="996"/>
                </a:lnTo>
                <a:lnTo>
                  <a:pt x="206" y="994"/>
                </a:lnTo>
                <a:lnTo>
                  <a:pt x="191" y="1023"/>
                </a:lnTo>
                <a:lnTo>
                  <a:pt x="196" y="1026"/>
                </a:lnTo>
                <a:close/>
                <a:moveTo>
                  <a:pt x="165" y="1086"/>
                </a:moveTo>
                <a:lnTo>
                  <a:pt x="181" y="1057"/>
                </a:lnTo>
                <a:lnTo>
                  <a:pt x="174" y="1054"/>
                </a:lnTo>
                <a:lnTo>
                  <a:pt x="159" y="1084"/>
                </a:lnTo>
                <a:lnTo>
                  <a:pt x="165" y="1086"/>
                </a:lnTo>
                <a:close/>
                <a:moveTo>
                  <a:pt x="133" y="1147"/>
                </a:moveTo>
                <a:lnTo>
                  <a:pt x="149" y="1116"/>
                </a:lnTo>
                <a:lnTo>
                  <a:pt x="143" y="1113"/>
                </a:lnTo>
                <a:lnTo>
                  <a:pt x="127" y="1143"/>
                </a:lnTo>
                <a:lnTo>
                  <a:pt x="133" y="1147"/>
                </a:lnTo>
                <a:close/>
                <a:moveTo>
                  <a:pt x="101" y="1206"/>
                </a:moveTo>
                <a:lnTo>
                  <a:pt x="116" y="1175"/>
                </a:lnTo>
                <a:lnTo>
                  <a:pt x="111" y="1174"/>
                </a:lnTo>
                <a:lnTo>
                  <a:pt x="94" y="1203"/>
                </a:lnTo>
                <a:lnTo>
                  <a:pt x="101" y="1206"/>
                </a:lnTo>
                <a:close/>
                <a:moveTo>
                  <a:pt x="69" y="1265"/>
                </a:moveTo>
                <a:lnTo>
                  <a:pt x="86" y="1236"/>
                </a:lnTo>
                <a:lnTo>
                  <a:pt x="79" y="1233"/>
                </a:lnTo>
                <a:lnTo>
                  <a:pt x="64" y="1263"/>
                </a:lnTo>
                <a:lnTo>
                  <a:pt x="69" y="1265"/>
                </a:lnTo>
                <a:close/>
                <a:moveTo>
                  <a:pt x="37" y="1326"/>
                </a:moveTo>
                <a:lnTo>
                  <a:pt x="54" y="1296"/>
                </a:lnTo>
                <a:lnTo>
                  <a:pt x="47" y="1292"/>
                </a:lnTo>
                <a:lnTo>
                  <a:pt x="32" y="1323"/>
                </a:lnTo>
                <a:lnTo>
                  <a:pt x="37" y="1326"/>
                </a:lnTo>
                <a:close/>
                <a:moveTo>
                  <a:pt x="6" y="1385"/>
                </a:moveTo>
                <a:lnTo>
                  <a:pt x="22" y="1355"/>
                </a:lnTo>
                <a:lnTo>
                  <a:pt x="16" y="1352"/>
                </a:lnTo>
                <a:lnTo>
                  <a:pt x="0" y="1382"/>
                </a:lnTo>
                <a:lnTo>
                  <a:pt x="6" y="1385"/>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effectLst>
                <a:outerShdw blurRad="38100" dist="38100" dir="2700000" algn="tl">
                  <a:srgbClr val="000000">
                    <a:alpha val="43137"/>
                  </a:srgbClr>
                </a:outerShdw>
              </a:effectLst>
              <a:latin typeface="Titillium Web" panose="00000500000000000000" pitchFamily="2" charset="0"/>
            </a:endParaRPr>
          </a:p>
        </p:txBody>
      </p:sp>
      <p:sp>
        <p:nvSpPr>
          <p:cNvPr id="14" name="Freeform 78">
            <a:extLst>
              <a:ext uri="{FF2B5EF4-FFF2-40B4-BE49-F238E27FC236}">
                <a16:creationId xmlns:a16="http://schemas.microsoft.com/office/drawing/2014/main" id="{11DAAE2B-DAFD-6049-160B-9520BFE2A1F2}"/>
              </a:ext>
            </a:extLst>
          </p:cNvPr>
          <p:cNvSpPr>
            <a:spLocks noEditPoints="1"/>
          </p:cNvSpPr>
          <p:nvPr/>
        </p:nvSpPr>
        <p:spPr bwMode="auto">
          <a:xfrm flipV="1">
            <a:off x="4983040" y="2780176"/>
            <a:ext cx="3068026" cy="1184256"/>
          </a:xfrm>
          <a:custGeom>
            <a:avLst/>
            <a:gdLst>
              <a:gd name="T0" fmla="*/ 1349 w 1349"/>
              <a:gd name="T1" fmla="*/ 7 h 310"/>
              <a:gd name="T2" fmla="*/ 1322 w 1349"/>
              <a:gd name="T3" fmla="*/ 6 h 310"/>
              <a:gd name="T4" fmla="*/ 1258 w 1349"/>
              <a:gd name="T5" fmla="*/ 28 h 310"/>
              <a:gd name="T6" fmla="*/ 1289 w 1349"/>
              <a:gd name="T7" fmla="*/ 14 h 310"/>
              <a:gd name="T8" fmla="*/ 1258 w 1349"/>
              <a:gd name="T9" fmla="*/ 28 h 310"/>
              <a:gd name="T10" fmla="*/ 1224 w 1349"/>
              <a:gd name="T11" fmla="*/ 34 h 310"/>
              <a:gd name="T12" fmla="*/ 1190 w 1349"/>
              <a:gd name="T13" fmla="*/ 36 h 310"/>
              <a:gd name="T14" fmla="*/ 1124 w 1349"/>
              <a:gd name="T15" fmla="*/ 58 h 310"/>
              <a:gd name="T16" fmla="*/ 1156 w 1349"/>
              <a:gd name="T17" fmla="*/ 43 h 310"/>
              <a:gd name="T18" fmla="*/ 1124 w 1349"/>
              <a:gd name="T19" fmla="*/ 58 h 310"/>
              <a:gd name="T20" fmla="*/ 1092 w 1349"/>
              <a:gd name="T21" fmla="*/ 65 h 310"/>
              <a:gd name="T22" fmla="*/ 1058 w 1349"/>
              <a:gd name="T23" fmla="*/ 65 h 310"/>
              <a:gd name="T24" fmla="*/ 992 w 1349"/>
              <a:gd name="T25" fmla="*/ 87 h 310"/>
              <a:gd name="T26" fmla="*/ 1024 w 1349"/>
              <a:gd name="T27" fmla="*/ 73 h 310"/>
              <a:gd name="T28" fmla="*/ 992 w 1349"/>
              <a:gd name="T29" fmla="*/ 87 h 310"/>
              <a:gd name="T30" fmla="*/ 960 w 1349"/>
              <a:gd name="T31" fmla="*/ 95 h 310"/>
              <a:gd name="T32" fmla="*/ 925 w 1349"/>
              <a:gd name="T33" fmla="*/ 95 h 310"/>
              <a:gd name="T34" fmla="*/ 860 w 1349"/>
              <a:gd name="T35" fmla="*/ 117 h 310"/>
              <a:gd name="T36" fmla="*/ 892 w 1349"/>
              <a:gd name="T37" fmla="*/ 102 h 310"/>
              <a:gd name="T38" fmla="*/ 860 w 1349"/>
              <a:gd name="T39" fmla="*/ 117 h 310"/>
              <a:gd name="T40" fmla="*/ 828 w 1349"/>
              <a:gd name="T41" fmla="*/ 124 h 310"/>
              <a:gd name="T42" fmla="*/ 793 w 1349"/>
              <a:gd name="T43" fmla="*/ 126 h 310"/>
              <a:gd name="T44" fmla="*/ 728 w 1349"/>
              <a:gd name="T45" fmla="*/ 146 h 310"/>
              <a:gd name="T46" fmla="*/ 760 w 1349"/>
              <a:gd name="T47" fmla="*/ 133 h 310"/>
              <a:gd name="T48" fmla="*/ 728 w 1349"/>
              <a:gd name="T49" fmla="*/ 146 h 310"/>
              <a:gd name="T50" fmla="*/ 696 w 1349"/>
              <a:gd name="T51" fmla="*/ 155 h 310"/>
              <a:gd name="T52" fmla="*/ 661 w 1349"/>
              <a:gd name="T53" fmla="*/ 155 h 310"/>
              <a:gd name="T54" fmla="*/ 596 w 1349"/>
              <a:gd name="T55" fmla="*/ 177 h 310"/>
              <a:gd name="T56" fmla="*/ 628 w 1349"/>
              <a:gd name="T57" fmla="*/ 161 h 310"/>
              <a:gd name="T58" fmla="*/ 596 w 1349"/>
              <a:gd name="T59" fmla="*/ 177 h 310"/>
              <a:gd name="T60" fmla="*/ 564 w 1349"/>
              <a:gd name="T61" fmla="*/ 183 h 310"/>
              <a:gd name="T62" fmla="*/ 528 w 1349"/>
              <a:gd name="T63" fmla="*/ 185 h 310"/>
              <a:gd name="T64" fmla="*/ 464 w 1349"/>
              <a:gd name="T65" fmla="*/ 205 h 310"/>
              <a:gd name="T66" fmla="*/ 496 w 1349"/>
              <a:gd name="T67" fmla="*/ 192 h 310"/>
              <a:gd name="T68" fmla="*/ 464 w 1349"/>
              <a:gd name="T69" fmla="*/ 205 h 310"/>
              <a:gd name="T70" fmla="*/ 432 w 1349"/>
              <a:gd name="T71" fmla="*/ 214 h 310"/>
              <a:gd name="T72" fmla="*/ 396 w 1349"/>
              <a:gd name="T73" fmla="*/ 214 h 310"/>
              <a:gd name="T74" fmla="*/ 332 w 1349"/>
              <a:gd name="T75" fmla="*/ 236 h 310"/>
              <a:gd name="T76" fmla="*/ 364 w 1349"/>
              <a:gd name="T77" fmla="*/ 222 h 310"/>
              <a:gd name="T78" fmla="*/ 332 w 1349"/>
              <a:gd name="T79" fmla="*/ 236 h 310"/>
              <a:gd name="T80" fmla="*/ 300 w 1349"/>
              <a:gd name="T81" fmla="*/ 243 h 310"/>
              <a:gd name="T82" fmla="*/ 264 w 1349"/>
              <a:gd name="T83" fmla="*/ 244 h 310"/>
              <a:gd name="T84" fmla="*/ 200 w 1349"/>
              <a:gd name="T85" fmla="*/ 265 h 310"/>
              <a:gd name="T86" fmla="*/ 232 w 1349"/>
              <a:gd name="T87" fmla="*/ 251 h 310"/>
              <a:gd name="T88" fmla="*/ 200 w 1349"/>
              <a:gd name="T89" fmla="*/ 265 h 310"/>
              <a:gd name="T90" fmla="*/ 168 w 1349"/>
              <a:gd name="T91" fmla="*/ 273 h 310"/>
              <a:gd name="T92" fmla="*/ 132 w 1349"/>
              <a:gd name="T93" fmla="*/ 273 h 310"/>
              <a:gd name="T94" fmla="*/ 68 w 1349"/>
              <a:gd name="T95" fmla="*/ 295 h 310"/>
              <a:gd name="T96" fmla="*/ 100 w 1349"/>
              <a:gd name="T97" fmla="*/ 282 h 310"/>
              <a:gd name="T98" fmla="*/ 68 w 1349"/>
              <a:gd name="T99" fmla="*/ 295 h 310"/>
              <a:gd name="T100" fmla="*/ 36 w 1349"/>
              <a:gd name="T101" fmla="*/ 302 h 310"/>
              <a:gd name="T102" fmla="*/ 0 w 1349"/>
              <a:gd name="T103" fmla="*/ 304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49" h="310">
                <a:moveTo>
                  <a:pt x="1324" y="12"/>
                </a:moveTo>
                <a:lnTo>
                  <a:pt x="1349" y="7"/>
                </a:lnTo>
                <a:lnTo>
                  <a:pt x="1348" y="0"/>
                </a:lnTo>
                <a:lnTo>
                  <a:pt x="1322" y="6"/>
                </a:lnTo>
                <a:lnTo>
                  <a:pt x="1324" y="12"/>
                </a:lnTo>
                <a:close/>
                <a:moveTo>
                  <a:pt x="1258" y="28"/>
                </a:moveTo>
                <a:lnTo>
                  <a:pt x="1290" y="21"/>
                </a:lnTo>
                <a:lnTo>
                  <a:pt x="1289" y="14"/>
                </a:lnTo>
                <a:lnTo>
                  <a:pt x="1256" y="21"/>
                </a:lnTo>
                <a:lnTo>
                  <a:pt x="1258" y="28"/>
                </a:lnTo>
                <a:close/>
                <a:moveTo>
                  <a:pt x="1190" y="43"/>
                </a:moveTo>
                <a:lnTo>
                  <a:pt x="1224" y="34"/>
                </a:lnTo>
                <a:lnTo>
                  <a:pt x="1222" y="28"/>
                </a:lnTo>
                <a:lnTo>
                  <a:pt x="1190" y="36"/>
                </a:lnTo>
                <a:lnTo>
                  <a:pt x="1190" y="43"/>
                </a:lnTo>
                <a:close/>
                <a:moveTo>
                  <a:pt x="1124" y="58"/>
                </a:moveTo>
                <a:lnTo>
                  <a:pt x="1158" y="50"/>
                </a:lnTo>
                <a:lnTo>
                  <a:pt x="1156" y="43"/>
                </a:lnTo>
                <a:lnTo>
                  <a:pt x="1124" y="51"/>
                </a:lnTo>
                <a:lnTo>
                  <a:pt x="1124" y="58"/>
                </a:lnTo>
                <a:close/>
                <a:moveTo>
                  <a:pt x="1058" y="72"/>
                </a:moveTo>
                <a:lnTo>
                  <a:pt x="1092" y="65"/>
                </a:lnTo>
                <a:lnTo>
                  <a:pt x="1090" y="58"/>
                </a:lnTo>
                <a:lnTo>
                  <a:pt x="1058" y="65"/>
                </a:lnTo>
                <a:lnTo>
                  <a:pt x="1058" y="72"/>
                </a:lnTo>
                <a:close/>
                <a:moveTo>
                  <a:pt x="992" y="87"/>
                </a:moveTo>
                <a:lnTo>
                  <a:pt x="1026" y="80"/>
                </a:lnTo>
                <a:lnTo>
                  <a:pt x="1024" y="73"/>
                </a:lnTo>
                <a:lnTo>
                  <a:pt x="992" y="80"/>
                </a:lnTo>
                <a:lnTo>
                  <a:pt x="992" y="87"/>
                </a:lnTo>
                <a:close/>
                <a:moveTo>
                  <a:pt x="926" y="102"/>
                </a:moveTo>
                <a:lnTo>
                  <a:pt x="960" y="95"/>
                </a:lnTo>
                <a:lnTo>
                  <a:pt x="958" y="89"/>
                </a:lnTo>
                <a:lnTo>
                  <a:pt x="925" y="95"/>
                </a:lnTo>
                <a:lnTo>
                  <a:pt x="926" y="102"/>
                </a:lnTo>
                <a:close/>
                <a:moveTo>
                  <a:pt x="860" y="117"/>
                </a:moveTo>
                <a:lnTo>
                  <a:pt x="894" y="109"/>
                </a:lnTo>
                <a:lnTo>
                  <a:pt x="892" y="102"/>
                </a:lnTo>
                <a:lnTo>
                  <a:pt x="859" y="111"/>
                </a:lnTo>
                <a:lnTo>
                  <a:pt x="860" y="117"/>
                </a:lnTo>
                <a:close/>
                <a:moveTo>
                  <a:pt x="794" y="131"/>
                </a:moveTo>
                <a:lnTo>
                  <a:pt x="828" y="124"/>
                </a:lnTo>
                <a:lnTo>
                  <a:pt x="826" y="117"/>
                </a:lnTo>
                <a:lnTo>
                  <a:pt x="793" y="126"/>
                </a:lnTo>
                <a:lnTo>
                  <a:pt x="794" y="131"/>
                </a:lnTo>
                <a:close/>
                <a:moveTo>
                  <a:pt x="728" y="146"/>
                </a:moveTo>
                <a:lnTo>
                  <a:pt x="762" y="139"/>
                </a:lnTo>
                <a:lnTo>
                  <a:pt x="760" y="133"/>
                </a:lnTo>
                <a:lnTo>
                  <a:pt x="727" y="139"/>
                </a:lnTo>
                <a:lnTo>
                  <a:pt x="728" y="146"/>
                </a:lnTo>
                <a:close/>
                <a:moveTo>
                  <a:pt x="662" y="161"/>
                </a:moveTo>
                <a:lnTo>
                  <a:pt x="696" y="155"/>
                </a:lnTo>
                <a:lnTo>
                  <a:pt x="694" y="148"/>
                </a:lnTo>
                <a:lnTo>
                  <a:pt x="661" y="155"/>
                </a:lnTo>
                <a:lnTo>
                  <a:pt x="662" y="161"/>
                </a:lnTo>
                <a:close/>
                <a:moveTo>
                  <a:pt x="596" y="177"/>
                </a:moveTo>
                <a:lnTo>
                  <a:pt x="630" y="168"/>
                </a:lnTo>
                <a:lnTo>
                  <a:pt x="628" y="161"/>
                </a:lnTo>
                <a:lnTo>
                  <a:pt x="594" y="170"/>
                </a:lnTo>
                <a:lnTo>
                  <a:pt x="596" y="177"/>
                </a:lnTo>
                <a:close/>
                <a:moveTo>
                  <a:pt x="530" y="192"/>
                </a:moveTo>
                <a:lnTo>
                  <a:pt x="564" y="183"/>
                </a:lnTo>
                <a:lnTo>
                  <a:pt x="562" y="177"/>
                </a:lnTo>
                <a:lnTo>
                  <a:pt x="528" y="185"/>
                </a:lnTo>
                <a:lnTo>
                  <a:pt x="530" y="192"/>
                </a:lnTo>
                <a:close/>
                <a:moveTo>
                  <a:pt x="464" y="205"/>
                </a:moveTo>
                <a:lnTo>
                  <a:pt x="498" y="199"/>
                </a:lnTo>
                <a:lnTo>
                  <a:pt x="496" y="192"/>
                </a:lnTo>
                <a:lnTo>
                  <a:pt x="462" y="199"/>
                </a:lnTo>
                <a:lnTo>
                  <a:pt x="464" y="205"/>
                </a:lnTo>
                <a:close/>
                <a:moveTo>
                  <a:pt x="398" y="221"/>
                </a:moveTo>
                <a:lnTo>
                  <a:pt x="432" y="214"/>
                </a:lnTo>
                <a:lnTo>
                  <a:pt x="430" y="207"/>
                </a:lnTo>
                <a:lnTo>
                  <a:pt x="396" y="214"/>
                </a:lnTo>
                <a:lnTo>
                  <a:pt x="398" y="221"/>
                </a:lnTo>
                <a:close/>
                <a:moveTo>
                  <a:pt x="332" y="236"/>
                </a:moveTo>
                <a:lnTo>
                  <a:pt x="366" y="229"/>
                </a:lnTo>
                <a:lnTo>
                  <a:pt x="364" y="222"/>
                </a:lnTo>
                <a:lnTo>
                  <a:pt x="330" y="229"/>
                </a:lnTo>
                <a:lnTo>
                  <a:pt x="332" y="236"/>
                </a:lnTo>
                <a:close/>
                <a:moveTo>
                  <a:pt x="266" y="251"/>
                </a:moveTo>
                <a:lnTo>
                  <a:pt x="300" y="243"/>
                </a:lnTo>
                <a:lnTo>
                  <a:pt x="298" y="236"/>
                </a:lnTo>
                <a:lnTo>
                  <a:pt x="264" y="244"/>
                </a:lnTo>
                <a:lnTo>
                  <a:pt x="266" y="251"/>
                </a:lnTo>
                <a:close/>
                <a:moveTo>
                  <a:pt x="200" y="265"/>
                </a:moveTo>
                <a:lnTo>
                  <a:pt x="234" y="258"/>
                </a:lnTo>
                <a:lnTo>
                  <a:pt x="232" y="251"/>
                </a:lnTo>
                <a:lnTo>
                  <a:pt x="198" y="260"/>
                </a:lnTo>
                <a:lnTo>
                  <a:pt x="200" y="265"/>
                </a:lnTo>
                <a:close/>
                <a:moveTo>
                  <a:pt x="134" y="280"/>
                </a:moveTo>
                <a:lnTo>
                  <a:pt x="168" y="273"/>
                </a:lnTo>
                <a:lnTo>
                  <a:pt x="166" y="266"/>
                </a:lnTo>
                <a:lnTo>
                  <a:pt x="132" y="273"/>
                </a:lnTo>
                <a:lnTo>
                  <a:pt x="134" y="280"/>
                </a:lnTo>
                <a:close/>
                <a:moveTo>
                  <a:pt x="68" y="295"/>
                </a:moveTo>
                <a:lnTo>
                  <a:pt x="102" y="288"/>
                </a:lnTo>
                <a:lnTo>
                  <a:pt x="100" y="282"/>
                </a:lnTo>
                <a:lnTo>
                  <a:pt x="66" y="288"/>
                </a:lnTo>
                <a:lnTo>
                  <a:pt x="68" y="295"/>
                </a:lnTo>
                <a:close/>
                <a:moveTo>
                  <a:pt x="2" y="310"/>
                </a:moveTo>
                <a:lnTo>
                  <a:pt x="36" y="302"/>
                </a:lnTo>
                <a:lnTo>
                  <a:pt x="34" y="295"/>
                </a:lnTo>
                <a:lnTo>
                  <a:pt x="0" y="304"/>
                </a:lnTo>
                <a:lnTo>
                  <a:pt x="2" y="310"/>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effectLst>
                <a:outerShdw blurRad="38100" dist="38100" dir="2700000" algn="tl">
                  <a:srgbClr val="000000">
                    <a:alpha val="43137"/>
                  </a:srgbClr>
                </a:outerShdw>
              </a:effectLst>
              <a:latin typeface="Titillium Web" panose="00000500000000000000" pitchFamily="2" charset="0"/>
            </a:endParaRPr>
          </a:p>
        </p:txBody>
      </p:sp>
      <p:grpSp>
        <p:nvGrpSpPr>
          <p:cNvPr id="15" name="Gruppo 14">
            <a:extLst>
              <a:ext uri="{FF2B5EF4-FFF2-40B4-BE49-F238E27FC236}">
                <a16:creationId xmlns:a16="http://schemas.microsoft.com/office/drawing/2014/main" id="{38AD0020-C93C-A1CE-BF1C-8BB6B54C7C3C}"/>
              </a:ext>
            </a:extLst>
          </p:cNvPr>
          <p:cNvGrpSpPr/>
          <p:nvPr/>
        </p:nvGrpSpPr>
        <p:grpSpPr>
          <a:xfrm>
            <a:off x="7690648" y="4081797"/>
            <a:ext cx="4037913" cy="338554"/>
            <a:chOff x="4369085" y="3837926"/>
            <a:chExt cx="3737747" cy="336514"/>
          </a:xfrm>
        </p:grpSpPr>
        <p:sp>
          <p:nvSpPr>
            <p:cNvPr id="16" name="Rectangle 13">
              <a:extLst>
                <a:ext uri="{FF2B5EF4-FFF2-40B4-BE49-F238E27FC236}">
                  <a16:creationId xmlns:a16="http://schemas.microsoft.com/office/drawing/2014/main" id="{C8636416-C28F-95A4-9EAF-8576634215C1}"/>
                </a:ext>
              </a:extLst>
            </p:cNvPr>
            <p:cNvSpPr>
              <a:spLocks noChangeArrowheads="1"/>
            </p:cNvSpPr>
            <p:nvPr/>
          </p:nvSpPr>
          <p:spPr bwMode="auto">
            <a:xfrm>
              <a:off x="4390494" y="3846513"/>
              <a:ext cx="3716338" cy="287338"/>
            </a:xfrm>
            <a:prstGeom prst="rect">
              <a:avLst/>
            </a:prstGeom>
            <a:solidFill>
              <a:srgbClr val="C8A6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sz="1400">
                <a:latin typeface="Titillium Web" panose="00000500000000000000" pitchFamily="2" charset="0"/>
              </a:endParaRPr>
            </a:p>
          </p:txBody>
        </p:sp>
        <p:sp>
          <p:nvSpPr>
            <p:cNvPr id="17" name="CasellaDiTesto 16">
              <a:extLst>
                <a:ext uri="{FF2B5EF4-FFF2-40B4-BE49-F238E27FC236}">
                  <a16:creationId xmlns:a16="http://schemas.microsoft.com/office/drawing/2014/main" id="{AD63248D-A1FE-ACD3-46A0-45F19DF0F22D}"/>
                </a:ext>
              </a:extLst>
            </p:cNvPr>
            <p:cNvSpPr txBox="1"/>
            <p:nvPr/>
          </p:nvSpPr>
          <p:spPr>
            <a:xfrm>
              <a:off x="4369085" y="3837926"/>
              <a:ext cx="3716338" cy="336514"/>
            </a:xfrm>
            <a:prstGeom prst="rect">
              <a:avLst/>
            </a:prstGeom>
            <a:noFill/>
          </p:spPr>
          <p:txBody>
            <a:bodyPr wrap="square">
              <a:spAutoFit/>
            </a:bodyPr>
            <a:lstStyle/>
            <a:p>
              <a:pPr algn="ctr"/>
              <a:r>
                <a:rPr lang="it-IT" sz="1600" b="1">
                  <a:latin typeface="Titillium Web" panose="00000500000000000000" pitchFamily="2" charset="0"/>
                </a:rPr>
                <a:t>Stazione metropolitana Sant’Agostino</a:t>
              </a:r>
            </a:p>
          </p:txBody>
        </p:sp>
      </p:grpSp>
      <p:sp>
        <p:nvSpPr>
          <p:cNvPr id="18" name="Ovale 17">
            <a:extLst>
              <a:ext uri="{FF2B5EF4-FFF2-40B4-BE49-F238E27FC236}">
                <a16:creationId xmlns:a16="http://schemas.microsoft.com/office/drawing/2014/main" id="{5A1E031A-3D01-CB50-CB8B-B46871AE4BA5}"/>
              </a:ext>
            </a:extLst>
          </p:cNvPr>
          <p:cNvSpPr/>
          <p:nvPr/>
        </p:nvSpPr>
        <p:spPr>
          <a:xfrm>
            <a:off x="4838132" y="2688615"/>
            <a:ext cx="183699" cy="162232"/>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Titillium Web" panose="00000500000000000000" pitchFamily="2" charset="0"/>
            </a:endParaRPr>
          </a:p>
        </p:txBody>
      </p:sp>
      <p:pic>
        <p:nvPicPr>
          <p:cNvPr id="19" name="Immagine 18">
            <a:extLst>
              <a:ext uri="{FF2B5EF4-FFF2-40B4-BE49-F238E27FC236}">
                <a16:creationId xmlns:a16="http://schemas.microsoft.com/office/drawing/2014/main" id="{626F5065-EA8A-3BA9-8567-172E243AB37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381328" y="1167486"/>
            <a:ext cx="3098595" cy="2819606"/>
          </a:xfrm>
          <a:prstGeom prst="ellipse">
            <a:avLst/>
          </a:prstGeom>
          <a:ln>
            <a:solidFill>
              <a:schemeClr val="accent4">
                <a:lumMod val="75000"/>
              </a:schemeClr>
            </a:solidFill>
          </a:ln>
        </p:spPr>
      </p:pic>
      <p:pic>
        <p:nvPicPr>
          <p:cNvPr id="24" name="Immagine 23">
            <a:extLst>
              <a:ext uri="{FF2B5EF4-FFF2-40B4-BE49-F238E27FC236}">
                <a16:creationId xmlns:a16="http://schemas.microsoft.com/office/drawing/2014/main" id="{CC6992F2-EFEB-BC49-2D13-C4B635F3AF0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9634541" y="1167486"/>
            <a:ext cx="3098594" cy="2840597"/>
          </a:xfrm>
          <a:prstGeom prst="ellipse">
            <a:avLst/>
          </a:prstGeom>
          <a:ln>
            <a:solidFill>
              <a:schemeClr val="accent4">
                <a:lumMod val="75000"/>
              </a:schemeClr>
            </a:solidFill>
          </a:ln>
        </p:spPr>
      </p:pic>
      <p:sp>
        <p:nvSpPr>
          <p:cNvPr id="6" name="Rettangolo 5">
            <a:extLst>
              <a:ext uri="{FF2B5EF4-FFF2-40B4-BE49-F238E27FC236}">
                <a16:creationId xmlns:a16="http://schemas.microsoft.com/office/drawing/2014/main" id="{B3847374-8327-300D-1455-6DC8B5A0A03B}"/>
              </a:ext>
            </a:extLst>
          </p:cNvPr>
          <p:cNvSpPr/>
          <p:nvPr/>
        </p:nvSpPr>
        <p:spPr>
          <a:xfrm>
            <a:off x="3057435" y="5472383"/>
            <a:ext cx="2700000" cy="1363824"/>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7" name="TextBox 43">
            <a:extLst>
              <a:ext uri="{FF2B5EF4-FFF2-40B4-BE49-F238E27FC236}">
                <a16:creationId xmlns:a16="http://schemas.microsoft.com/office/drawing/2014/main" id="{918639C9-DC5E-94FE-27FD-CAB397509071}"/>
              </a:ext>
            </a:extLst>
          </p:cNvPr>
          <p:cNvSpPr txBox="1"/>
          <p:nvPr/>
        </p:nvSpPr>
        <p:spPr>
          <a:xfrm>
            <a:off x="3124698" y="5846734"/>
            <a:ext cx="2431493" cy="749547"/>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DESCRIZIONE DELL’INTERVENTO</a:t>
            </a:r>
          </a:p>
        </p:txBody>
      </p:sp>
      <p:sp>
        <p:nvSpPr>
          <p:cNvPr id="12" name="Rettangolo 11">
            <a:extLst>
              <a:ext uri="{FF2B5EF4-FFF2-40B4-BE49-F238E27FC236}">
                <a16:creationId xmlns:a16="http://schemas.microsoft.com/office/drawing/2014/main" id="{2EE1B87B-0C29-4B9A-D0AE-54E48ECF82AB}"/>
              </a:ext>
            </a:extLst>
          </p:cNvPr>
          <p:cNvSpPr/>
          <p:nvPr/>
        </p:nvSpPr>
        <p:spPr>
          <a:xfrm>
            <a:off x="3047534" y="6955931"/>
            <a:ext cx="2700000" cy="612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20" name="TextBox 43">
            <a:extLst>
              <a:ext uri="{FF2B5EF4-FFF2-40B4-BE49-F238E27FC236}">
                <a16:creationId xmlns:a16="http://schemas.microsoft.com/office/drawing/2014/main" id="{DA23C464-65EB-18E5-7F13-7639324D9AB3}"/>
              </a:ext>
            </a:extLst>
          </p:cNvPr>
          <p:cNvSpPr txBox="1"/>
          <p:nvPr/>
        </p:nvSpPr>
        <p:spPr>
          <a:xfrm>
            <a:off x="3231588" y="7148612"/>
            <a:ext cx="2431493"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VALORI ECONOMICI</a:t>
            </a:r>
          </a:p>
        </p:txBody>
      </p:sp>
      <p:sp>
        <p:nvSpPr>
          <p:cNvPr id="21" name="Rettangolo 46">
            <a:extLst>
              <a:ext uri="{FF2B5EF4-FFF2-40B4-BE49-F238E27FC236}">
                <a16:creationId xmlns:a16="http://schemas.microsoft.com/office/drawing/2014/main" id="{9960ABF7-E04E-1E16-8001-C0F4501AB7FD}"/>
              </a:ext>
            </a:extLst>
          </p:cNvPr>
          <p:cNvSpPr/>
          <p:nvPr/>
        </p:nvSpPr>
        <p:spPr>
          <a:xfrm>
            <a:off x="5856698" y="6979636"/>
            <a:ext cx="9137754"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just" defTabSz="640080">
              <a:buFont typeface="Wingdings" panose="05000000000000000000" pitchFamily="2" charset="2"/>
              <a:buChar char="q"/>
              <a:defRPr/>
            </a:pPr>
            <a:r>
              <a:rPr lang="it-IT" sz="2000" b="1">
                <a:solidFill>
                  <a:schemeClr val="tx1"/>
                </a:solidFill>
                <a:latin typeface="Titillium Web" panose="00000500000000000000" pitchFamily="2" charset="0"/>
              </a:rPr>
              <a:t>Valore finanziato: </a:t>
            </a:r>
            <a:r>
              <a:rPr lang="en-US" sz="2000">
                <a:solidFill>
                  <a:srgbClr val="000000"/>
                </a:solidFill>
                <a:latin typeface="Titillium Web" panose="00000500000000000000" pitchFamily="2" charset="0"/>
              </a:rPr>
              <a:t>1.464.293,51 €</a:t>
            </a:r>
            <a:r>
              <a:rPr lang="en-US" sz="2000">
                <a:latin typeface="Titillium Web" panose="00000500000000000000" pitchFamily="2" charset="0"/>
              </a:rPr>
              <a:t> </a:t>
            </a:r>
            <a:endParaRPr lang="it-IT" sz="2000">
              <a:solidFill>
                <a:schemeClr val="tx1"/>
              </a:solidFill>
              <a:latin typeface="Titillium Web" panose="00000500000000000000" pitchFamily="2" charset="0"/>
            </a:endParaRPr>
          </a:p>
        </p:txBody>
      </p:sp>
      <p:sp>
        <p:nvSpPr>
          <p:cNvPr id="22" name="Rettangolo 46">
            <a:extLst>
              <a:ext uri="{FF2B5EF4-FFF2-40B4-BE49-F238E27FC236}">
                <a16:creationId xmlns:a16="http://schemas.microsoft.com/office/drawing/2014/main" id="{BC006C15-915F-BB74-1FF7-D47A0BACB604}"/>
              </a:ext>
            </a:extLst>
          </p:cNvPr>
          <p:cNvSpPr/>
          <p:nvPr/>
        </p:nvSpPr>
        <p:spPr>
          <a:xfrm>
            <a:off x="5863708" y="5471368"/>
            <a:ext cx="9137754" cy="1344261"/>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a:solidFill>
                  <a:schemeClr val="tx1"/>
                </a:solidFill>
                <a:latin typeface="Titillium Web" panose="00000500000000000000" pitchFamily="2" charset="0"/>
              </a:rPr>
              <a:t>Riqualificazione di nodi di interscambio intermodali e miglioramento dell’accessibilità di stazioni della Metro linee 1 e 2, in collaborazione con ATM, RFI e Ferrovie Nord per agevolare l’interconnessione tra l’area periferica ed il resto della città incentivando l’uso di treni e metro anche da parte delle fasce più vulnerabili della popolazione.</a:t>
            </a:r>
            <a:endParaRPr lang="en-US" b="1">
              <a:solidFill>
                <a:schemeClr val="tx1"/>
              </a:solidFill>
              <a:highlight>
                <a:srgbClr val="FFFF00"/>
              </a:highlight>
              <a:latin typeface="Titillium Web" panose="00000500000000000000" pitchFamily="2" charset="0"/>
            </a:endParaRPr>
          </a:p>
        </p:txBody>
      </p:sp>
      <p:sp>
        <p:nvSpPr>
          <p:cNvPr id="23" name="Rettangolo 46">
            <a:extLst>
              <a:ext uri="{FF2B5EF4-FFF2-40B4-BE49-F238E27FC236}">
                <a16:creationId xmlns:a16="http://schemas.microsoft.com/office/drawing/2014/main" id="{88295D8D-5B03-4A8A-CF9C-2907DC839070}"/>
              </a:ext>
            </a:extLst>
          </p:cNvPr>
          <p:cNvSpPr/>
          <p:nvPr/>
        </p:nvSpPr>
        <p:spPr>
          <a:xfrm>
            <a:off x="5856698" y="7760410"/>
            <a:ext cx="2561852"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2000" b="1">
                <a:solidFill>
                  <a:schemeClr val="tx1"/>
                </a:solidFill>
                <a:latin typeface="Titillium Web" panose="00000500000000000000" pitchFamily="2" charset="0"/>
              </a:rPr>
              <a:t>In esecuzione</a:t>
            </a:r>
            <a:endParaRPr lang="en-US" sz="2000" b="1">
              <a:solidFill>
                <a:schemeClr val="tx1"/>
              </a:solidFill>
              <a:latin typeface="Titillium Web" panose="00000500000000000000" pitchFamily="2" charset="0"/>
            </a:endParaRPr>
          </a:p>
        </p:txBody>
      </p:sp>
      <p:pic>
        <p:nvPicPr>
          <p:cNvPr id="33" name="Immagine 32" descr="Immagine che contiene schermata, Elementi grafici, clipart, design&#10;&#10;Descrizione generata automaticamente">
            <a:extLst>
              <a:ext uri="{FF2B5EF4-FFF2-40B4-BE49-F238E27FC236}">
                <a16:creationId xmlns:a16="http://schemas.microsoft.com/office/drawing/2014/main" id="{35750524-AB4A-6288-7275-8ADCEEF7B6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2407" y="5846734"/>
            <a:ext cx="533900" cy="533900"/>
          </a:xfrm>
          <a:prstGeom prst="rect">
            <a:avLst/>
          </a:prstGeom>
        </p:spPr>
      </p:pic>
      <p:pic>
        <p:nvPicPr>
          <p:cNvPr id="34" name="Immagine 33" descr="Immagine che contiene schermata, Elementi grafici, cartone animato, design&#10;&#10;Descrizione generata automaticamente">
            <a:extLst>
              <a:ext uri="{FF2B5EF4-FFF2-40B4-BE49-F238E27FC236}">
                <a16:creationId xmlns:a16="http://schemas.microsoft.com/office/drawing/2014/main" id="{53E6FD7F-2686-E641-D242-B65D4E41D5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9753" y="7042083"/>
            <a:ext cx="533759" cy="533759"/>
          </a:xfrm>
          <a:prstGeom prst="rect">
            <a:avLst/>
          </a:prstGeom>
        </p:spPr>
      </p:pic>
      <p:sp>
        <p:nvSpPr>
          <p:cNvPr id="35" name="Rettangolo 34">
            <a:extLst>
              <a:ext uri="{FF2B5EF4-FFF2-40B4-BE49-F238E27FC236}">
                <a16:creationId xmlns:a16="http://schemas.microsoft.com/office/drawing/2014/main" id="{557472D0-D0EB-619A-C7AE-C1107FD0B284}"/>
              </a:ext>
            </a:extLst>
          </p:cNvPr>
          <p:cNvSpPr/>
          <p:nvPr/>
        </p:nvSpPr>
        <p:spPr>
          <a:xfrm>
            <a:off x="9355357" y="7738218"/>
            <a:ext cx="2700000" cy="648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43" name="TextBox 43">
            <a:extLst>
              <a:ext uri="{FF2B5EF4-FFF2-40B4-BE49-F238E27FC236}">
                <a16:creationId xmlns:a16="http://schemas.microsoft.com/office/drawing/2014/main" id="{AE92A7E6-370D-60CA-3CD5-D02F9E4ED5AC}"/>
              </a:ext>
            </a:extLst>
          </p:cNvPr>
          <p:cNvSpPr txBox="1"/>
          <p:nvPr/>
        </p:nvSpPr>
        <p:spPr>
          <a:xfrm>
            <a:off x="9609774" y="7910134"/>
            <a:ext cx="2382884"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CANTIERE</a:t>
            </a:r>
          </a:p>
        </p:txBody>
      </p:sp>
      <p:sp>
        <p:nvSpPr>
          <p:cNvPr id="44" name="Rettangolo 46">
            <a:extLst>
              <a:ext uri="{FF2B5EF4-FFF2-40B4-BE49-F238E27FC236}">
                <a16:creationId xmlns:a16="http://schemas.microsoft.com/office/drawing/2014/main" id="{49548C8E-7169-E9ED-DA55-CF0802247AD7}"/>
              </a:ext>
            </a:extLst>
          </p:cNvPr>
          <p:cNvSpPr/>
          <p:nvPr/>
        </p:nvSpPr>
        <p:spPr>
          <a:xfrm>
            <a:off x="12170969" y="7748814"/>
            <a:ext cx="2823481"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2000" b="1">
                <a:solidFill>
                  <a:schemeClr val="tx1"/>
                </a:solidFill>
                <a:latin typeface="Titillium Web" panose="00000500000000000000" pitchFamily="2" charset="0"/>
              </a:rPr>
              <a:t>Da avviare</a:t>
            </a:r>
            <a:endParaRPr lang="en-US" sz="2000" b="1">
              <a:solidFill>
                <a:schemeClr val="tx1"/>
              </a:solidFill>
              <a:latin typeface="Titillium Web" panose="00000500000000000000" pitchFamily="2" charset="0"/>
            </a:endParaRPr>
          </a:p>
        </p:txBody>
      </p:sp>
      <p:pic>
        <p:nvPicPr>
          <p:cNvPr id="49" name="Immagine 48" descr="Immagine che contiene cono, Carattere, design&#10;&#10;Descrizione generata automaticamente">
            <a:extLst>
              <a:ext uri="{FF2B5EF4-FFF2-40B4-BE49-F238E27FC236}">
                <a16:creationId xmlns:a16="http://schemas.microsoft.com/office/drawing/2014/main" id="{F2DEA54E-4BF5-00D8-B855-B8E90BF148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28386" y="7848164"/>
            <a:ext cx="436492" cy="436492"/>
          </a:xfrm>
          <a:prstGeom prst="rect">
            <a:avLst/>
          </a:prstGeom>
        </p:spPr>
      </p:pic>
      <p:sp>
        <p:nvSpPr>
          <p:cNvPr id="50" name="Rettangolo 49">
            <a:extLst>
              <a:ext uri="{FF2B5EF4-FFF2-40B4-BE49-F238E27FC236}">
                <a16:creationId xmlns:a16="http://schemas.microsoft.com/office/drawing/2014/main" id="{4AF7144F-0B6D-C4A6-072B-A8EDF07F68E2}"/>
              </a:ext>
            </a:extLst>
          </p:cNvPr>
          <p:cNvSpPr/>
          <p:nvPr/>
        </p:nvSpPr>
        <p:spPr>
          <a:xfrm>
            <a:off x="3047534" y="7750654"/>
            <a:ext cx="2709901" cy="648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pic>
        <p:nvPicPr>
          <p:cNvPr id="52" name="Immagine 51" descr="Immagine che contiene schermata, Elementi grafici, grafica, Carattere&#10;&#10;Descrizione generata automaticamente">
            <a:extLst>
              <a:ext uri="{FF2B5EF4-FFF2-40B4-BE49-F238E27FC236}">
                <a16:creationId xmlns:a16="http://schemas.microsoft.com/office/drawing/2014/main" id="{CF29A02B-C6C5-A435-5897-20707B1482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56997" y="7847830"/>
            <a:ext cx="419280" cy="419280"/>
          </a:xfrm>
          <a:prstGeom prst="rect">
            <a:avLst/>
          </a:prstGeom>
        </p:spPr>
      </p:pic>
      <p:sp>
        <p:nvSpPr>
          <p:cNvPr id="56" name="TextBox 43">
            <a:extLst>
              <a:ext uri="{FF2B5EF4-FFF2-40B4-BE49-F238E27FC236}">
                <a16:creationId xmlns:a16="http://schemas.microsoft.com/office/drawing/2014/main" id="{831B16B2-F4EE-DD98-0A1F-7C1EB0ABD715}"/>
              </a:ext>
            </a:extLst>
          </p:cNvPr>
          <p:cNvSpPr txBox="1"/>
          <p:nvPr/>
        </p:nvSpPr>
        <p:spPr>
          <a:xfrm>
            <a:off x="3082235" y="7956981"/>
            <a:ext cx="2382884" cy="354777"/>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STATUS INTERVENTO</a:t>
            </a:r>
          </a:p>
        </p:txBody>
      </p:sp>
      <p:sp>
        <p:nvSpPr>
          <p:cNvPr id="27" name="Segnaposto numero diapositiva 2">
            <a:extLst>
              <a:ext uri="{FF2B5EF4-FFF2-40B4-BE49-F238E27FC236}">
                <a16:creationId xmlns:a16="http://schemas.microsoft.com/office/drawing/2014/main" id="{84786625-023D-7A38-824E-980B498E4D1E}"/>
              </a:ext>
            </a:extLst>
          </p:cNvPr>
          <p:cNvSpPr txBox="1">
            <a:spLocks/>
          </p:cNvSpPr>
          <p:nvPr/>
        </p:nvSpPr>
        <p:spPr>
          <a:xfrm>
            <a:off x="12758816" y="9034673"/>
            <a:ext cx="3840480" cy="511175"/>
          </a:xfrm>
          <a:prstGeom prst="rect">
            <a:avLst/>
          </a:prstGeom>
        </p:spPr>
        <p:txBody>
          <a:bodyPr vert="horz" lIns="91440" tIns="45720" rIns="91440" bIns="45720" rtlCol="0" anchor="ctr"/>
          <a:lstStyle>
            <a:defPPr>
              <a:defRPr lang="en-US"/>
            </a:defPPr>
            <a:lvl1pPr marL="0" algn="r" defTabSz="457200" rtl="0" eaLnBrk="1" latinLnBrk="0" hangingPunct="1">
              <a:defRPr sz="1155" kern="1200">
                <a:solidFill>
                  <a:schemeClr val="tx1">
                    <a:tint val="75000"/>
                  </a:schemeClr>
                </a:solidFill>
                <a:latin typeface="Titillium Web"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E64E33-F4D1-9045-8634-9E2D4E4CE3B0}" type="slidenum">
              <a:rPr lang="it-IT" sz="1800" b="1" smtClean="0">
                <a:solidFill>
                  <a:schemeClr val="tx1"/>
                </a:solidFill>
                <a:latin typeface="Titillium Web" panose="00000500000000000000" pitchFamily="2" charset="0"/>
              </a:rPr>
              <a:pPr/>
              <a:t>20</a:t>
            </a:fld>
            <a:endParaRPr lang="it-IT" sz="1800" b="1">
              <a:solidFill>
                <a:schemeClr val="tx1"/>
              </a:solidFill>
              <a:latin typeface="Titillium Web" panose="00000500000000000000" pitchFamily="2" charset="0"/>
            </a:endParaRPr>
          </a:p>
        </p:txBody>
      </p:sp>
      <p:pic>
        <p:nvPicPr>
          <p:cNvPr id="3" name="Google Shape;120;p1">
            <a:extLst>
              <a:ext uri="{FF2B5EF4-FFF2-40B4-BE49-F238E27FC236}">
                <a16:creationId xmlns:a16="http://schemas.microsoft.com/office/drawing/2014/main" id="{1DA019E4-0184-464B-4B83-AF033EAC1E97}"/>
              </a:ext>
            </a:extLst>
          </p:cNvPr>
          <p:cNvPicPr preferRelativeResize="0"/>
          <p:nvPr/>
        </p:nvPicPr>
        <p:blipFill rotWithShape="1">
          <a:blip r:embed="rId9">
            <a:alphaModFix/>
          </a:blip>
          <a:srcRect/>
          <a:stretch/>
        </p:blipFill>
        <p:spPr>
          <a:xfrm>
            <a:off x="15133983" y="271263"/>
            <a:ext cx="1636727" cy="889199"/>
          </a:xfrm>
          <a:prstGeom prst="rect">
            <a:avLst/>
          </a:prstGeom>
          <a:noFill/>
          <a:ln>
            <a:noFill/>
          </a:ln>
        </p:spPr>
      </p:pic>
    </p:spTree>
    <p:extLst>
      <p:ext uri="{BB962C8B-B14F-4D97-AF65-F5344CB8AC3E}">
        <p14:creationId xmlns:p14="http://schemas.microsoft.com/office/powerpoint/2010/main" val="281691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BA9FBF69-92A7-768B-3E2D-D549801D6AD2}"/>
              </a:ext>
            </a:extLst>
          </p:cNvPr>
          <p:cNvSpPr>
            <a:spLocks noGrp="1"/>
          </p:cNvSpPr>
          <p:nvPr>
            <p:ph type="sldNum" sz="quarter" idx="12"/>
          </p:nvPr>
        </p:nvSpPr>
        <p:spPr/>
        <p:txBody>
          <a:bodyPr/>
          <a:lstStyle/>
          <a:p>
            <a:pPr defTabSz="1280160"/>
            <a:fld id="{B6F15528-21DE-4FAA-801E-634DDDAF4B2B}" type="slidenum">
              <a:rPr lang="en-US">
                <a:solidFill>
                  <a:srgbClr val="000000">
                    <a:tint val="75000"/>
                  </a:srgbClr>
                </a:solidFill>
                <a:latin typeface="Calibri"/>
              </a:rPr>
              <a:pPr defTabSz="1280160"/>
              <a:t>21</a:t>
            </a:fld>
            <a:endParaRPr lang="en-US">
              <a:solidFill>
                <a:srgbClr val="000000">
                  <a:tint val="75000"/>
                </a:srgbClr>
              </a:solidFill>
              <a:latin typeface="Calibri"/>
            </a:endParaRPr>
          </a:p>
        </p:txBody>
      </p:sp>
      <p:sp>
        <p:nvSpPr>
          <p:cNvPr id="4" name="Google Shape;114;p4">
            <a:extLst>
              <a:ext uri="{FF2B5EF4-FFF2-40B4-BE49-F238E27FC236}">
                <a16:creationId xmlns:a16="http://schemas.microsoft.com/office/drawing/2014/main" id="{15E3F467-EE54-2AC0-C29B-6DE164916829}"/>
              </a:ext>
            </a:extLst>
          </p:cNvPr>
          <p:cNvSpPr txBox="1">
            <a:spLocks/>
          </p:cNvSpPr>
          <p:nvPr/>
        </p:nvSpPr>
        <p:spPr>
          <a:xfrm>
            <a:off x="563881" y="51434"/>
            <a:ext cx="13460324" cy="1109028"/>
          </a:xfrm>
          <a:prstGeom prst="rect">
            <a:avLst/>
          </a:prstGeom>
          <a:noFill/>
          <a:ln>
            <a:noFill/>
          </a:ln>
        </p:spPr>
        <p:txBody>
          <a:bodyPr spcFirstLastPara="1" vert="horz" wrap="square" lIns="127995" tIns="63980" rIns="127995" bIns="63980" rtlCol="0" anchor="ctr" anchorCtr="0">
            <a:normAutofit/>
          </a:bodyPr>
          <a:lstStyle>
            <a:lvl1pPr marL="342866" indent="-342866" algn="l" defTabSz="91430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6" indent="-285724" algn="l" defTabSz="91430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6" indent="-228578" algn="l" defTabSz="91430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40"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95"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9"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4"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8"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1"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60014" lvl="1" indent="0" defTabSz="1280033">
              <a:lnSpc>
                <a:spcPct val="90000"/>
              </a:lnSpc>
              <a:spcBef>
                <a:spcPts val="1400"/>
              </a:spcBef>
              <a:buSzPct val="80000"/>
              <a:buNone/>
            </a:pPr>
            <a:r>
              <a:rPr lang="it-IT" sz="3200" b="1">
                <a:solidFill>
                  <a:schemeClr val="tx1"/>
                </a:solidFill>
                <a:latin typeface="Titillium Web" panose="00000500000000000000" pitchFamily="2" charset="0"/>
              </a:rPr>
              <a:t>Piani Urbani Integrati - </a:t>
            </a:r>
            <a:r>
              <a:rPr lang="it-IT" sz="3200" b="1">
                <a:solidFill>
                  <a:srgbClr val="000000"/>
                </a:solidFill>
                <a:latin typeface="Titillium Web" panose="00000500000000000000" pitchFamily="2" charset="0"/>
              </a:rPr>
              <a:t>Stato</a:t>
            </a:r>
            <a:r>
              <a:rPr lang="en-US" sz="3200" b="1">
                <a:solidFill>
                  <a:srgbClr val="000000"/>
                </a:solidFill>
                <a:latin typeface="Titillium Web" panose="00000500000000000000" pitchFamily="2" charset="0"/>
              </a:rPr>
              <a:t> di </a:t>
            </a:r>
            <a:r>
              <a:rPr lang="it-IT" sz="3200" b="1">
                <a:solidFill>
                  <a:srgbClr val="000000"/>
                </a:solidFill>
                <a:latin typeface="Titillium Web" panose="00000500000000000000" pitchFamily="2" charset="0"/>
              </a:rPr>
              <a:t>attuazione</a:t>
            </a:r>
            <a:r>
              <a:rPr lang="en-US" sz="3200" b="1">
                <a:solidFill>
                  <a:srgbClr val="000000"/>
                </a:solidFill>
                <a:latin typeface="Titillium Web" panose="00000500000000000000" pitchFamily="2" charset="0"/>
              </a:rPr>
              <a:t> </a:t>
            </a:r>
            <a:r>
              <a:rPr lang="it-IT" sz="3200" b="1">
                <a:solidFill>
                  <a:srgbClr val="000000"/>
                </a:solidFill>
                <a:latin typeface="Titillium Web" panose="00000500000000000000" pitchFamily="2" charset="0"/>
              </a:rPr>
              <a:t>interventi </a:t>
            </a:r>
          </a:p>
        </p:txBody>
      </p:sp>
      <p:graphicFrame>
        <p:nvGraphicFramePr>
          <p:cNvPr id="9" name="Tabella 3">
            <a:extLst>
              <a:ext uri="{FF2B5EF4-FFF2-40B4-BE49-F238E27FC236}">
                <a16:creationId xmlns:a16="http://schemas.microsoft.com/office/drawing/2014/main" id="{21A6AFBD-184A-3E38-2F0E-EA448C7D8417}"/>
              </a:ext>
            </a:extLst>
          </p:cNvPr>
          <p:cNvGraphicFramePr>
            <a:graphicFrameLocks noGrp="1"/>
          </p:cNvGraphicFramePr>
          <p:nvPr>
            <p:extLst>
              <p:ext uri="{D42A27DB-BD31-4B8C-83A1-F6EECF244321}">
                <p14:modId xmlns:p14="http://schemas.microsoft.com/office/powerpoint/2010/main" val="2871176515"/>
              </p:ext>
            </p:extLst>
          </p:nvPr>
        </p:nvGraphicFramePr>
        <p:xfrm>
          <a:off x="2772430" y="1369144"/>
          <a:ext cx="11523940" cy="7517685"/>
        </p:xfrm>
        <a:graphic>
          <a:graphicData uri="http://schemas.openxmlformats.org/drawingml/2006/table">
            <a:tbl>
              <a:tblPr firstRow="1" bandRow="1">
                <a:tableStyleId>{EB9631B5-78F2-41C9-869B-9F39066F8104}</a:tableStyleId>
              </a:tblPr>
              <a:tblGrid>
                <a:gridCol w="4769442">
                  <a:extLst>
                    <a:ext uri="{9D8B030D-6E8A-4147-A177-3AD203B41FA5}">
                      <a16:colId xmlns:a16="http://schemas.microsoft.com/office/drawing/2014/main" val="531499563"/>
                    </a:ext>
                  </a:extLst>
                </a:gridCol>
                <a:gridCol w="3375996">
                  <a:extLst>
                    <a:ext uri="{9D8B030D-6E8A-4147-A177-3AD203B41FA5}">
                      <a16:colId xmlns:a16="http://schemas.microsoft.com/office/drawing/2014/main" val="143983984"/>
                    </a:ext>
                  </a:extLst>
                </a:gridCol>
                <a:gridCol w="3378502">
                  <a:extLst>
                    <a:ext uri="{9D8B030D-6E8A-4147-A177-3AD203B41FA5}">
                      <a16:colId xmlns:a16="http://schemas.microsoft.com/office/drawing/2014/main" val="3419615183"/>
                    </a:ext>
                  </a:extLst>
                </a:gridCol>
              </a:tblGrid>
              <a:tr h="1168932">
                <a:tc>
                  <a: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it-IT" sz="2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Titillium Web" panose="00000500000000000000" pitchFamily="2" charset="0"/>
                        <a:ea typeface="+mn-ea"/>
                        <a:cs typeface="+mn-cs"/>
                      </a:endParaRP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Titillium Web" panose="00000500000000000000" pitchFamily="2" charset="0"/>
                          <a:ea typeface="+mn-ea"/>
                          <a:cs typeface="+mn-cs"/>
                        </a:rPr>
                        <a:t>Fase attuativa</a:t>
                      </a:r>
                    </a:p>
                  </a:txBody>
                  <a:tcPr marL="128016" marR="128016" marT="64008" marB="64008">
                    <a:solidFill>
                      <a:srgbClr val="3F866F"/>
                    </a:solidFill>
                  </a:tcPr>
                </a:tc>
                <a:tc>
                  <a: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it-IT" sz="2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Titillium Web" panose="00000500000000000000" pitchFamily="2" charset="0"/>
                        <a:ea typeface="+mn-ea"/>
                        <a:cs typeface="+mn-cs"/>
                      </a:endParaRP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Titillium Web" panose="00000500000000000000" pitchFamily="2" charset="0"/>
                          <a:ea typeface="+mn-ea"/>
                          <a:cs typeface="+mn-cs"/>
                        </a:rPr>
                        <a:t>N. Interventi</a:t>
                      </a:r>
                    </a:p>
                  </a:txBody>
                  <a:tcPr marL="128016" marR="128016" marT="64008" marB="64008">
                    <a:solidFill>
                      <a:srgbClr val="3F866F"/>
                    </a:solidFill>
                  </a:tcPr>
                </a:tc>
                <a:tc>
                  <a: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it-IT" sz="2200" b="1" i="0" u="none" strike="noStrike" kern="1200" cap="none" spc="0" normalizeH="0" baseline="0">
                        <a:ln>
                          <a:noFill/>
                        </a:ln>
                        <a:solidFill>
                          <a:schemeClr val="bg1"/>
                        </a:solidFill>
                        <a:effectLst>
                          <a:outerShdw blurRad="38100" dist="38100" dir="2700000" algn="tl">
                            <a:srgbClr val="000000">
                              <a:alpha val="43137"/>
                            </a:srgbClr>
                          </a:outerShdw>
                        </a:effectLst>
                        <a:uLnTx/>
                        <a:uFillTx/>
                        <a:latin typeface="Titillium Web" panose="00000500000000000000" pitchFamily="2" charset="0"/>
                        <a:ea typeface="+mn-ea"/>
                        <a:cs typeface="+mn-cs"/>
                      </a:endParaRP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a:ln>
                            <a:noFill/>
                          </a:ln>
                          <a:solidFill>
                            <a:schemeClr val="bg1"/>
                          </a:solidFill>
                          <a:effectLst>
                            <a:outerShdw blurRad="38100" dist="38100" dir="2700000" algn="tl">
                              <a:srgbClr val="000000">
                                <a:alpha val="43137"/>
                              </a:srgbClr>
                            </a:outerShdw>
                          </a:effectLst>
                          <a:uLnTx/>
                          <a:uFillTx/>
                          <a:latin typeface="Titillium Web" panose="00000500000000000000" pitchFamily="2" charset="0"/>
                          <a:ea typeface="+mn-ea"/>
                          <a:cs typeface="+mn-cs"/>
                        </a:rPr>
                        <a:t>Valore finanziato</a:t>
                      </a:r>
                      <a:endParaRPr kumimoji="0" lang="it-IT" sz="2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Titillium Web" panose="00000500000000000000" pitchFamily="2" charset="0"/>
                        <a:ea typeface="+mn-ea"/>
                        <a:cs typeface="+mn-cs"/>
                      </a:endParaRPr>
                    </a:p>
                  </a:txBody>
                  <a:tcPr marL="128016" marR="128016" marT="64008" marB="64008">
                    <a:solidFill>
                      <a:srgbClr val="3F866F"/>
                    </a:solidFill>
                  </a:tcPr>
                </a:tc>
                <a:extLst>
                  <a:ext uri="{0D108BD9-81ED-4DB2-BD59-A6C34878D82A}">
                    <a16:rowId xmlns:a16="http://schemas.microsoft.com/office/drawing/2014/main" val="4210981592"/>
                  </a:ext>
                </a:extLst>
              </a:tr>
              <a:tr h="953706">
                <a:tc>
                  <a: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a:ln>
                          <a:noFill/>
                        </a:ln>
                        <a:solidFill>
                          <a:srgbClr val="00B050"/>
                        </a:solidFill>
                        <a:effectLst>
                          <a:outerShdw blurRad="38100" dist="38100" dir="2700000" algn="tl">
                            <a:srgbClr val="000000">
                              <a:alpha val="43137"/>
                            </a:srgbClr>
                          </a:outerShdw>
                        </a:effectLst>
                        <a:uLnTx/>
                        <a:uFillTx/>
                        <a:latin typeface="Titillium Web" panose="00000500000000000000" pitchFamily="2" charset="0"/>
                        <a:ea typeface="+mn-ea"/>
                        <a:cs typeface="+mn-cs"/>
                      </a:endParaRP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a:ln>
                            <a:noFill/>
                          </a:ln>
                          <a:solidFill>
                            <a:srgbClr val="00B050"/>
                          </a:solidFill>
                          <a:effectLst>
                            <a:outerShdw blurRad="38100" dist="38100" dir="2700000" algn="tl">
                              <a:srgbClr val="000000">
                                <a:alpha val="43137"/>
                              </a:srgbClr>
                            </a:outerShdw>
                          </a:effectLst>
                          <a:uLnTx/>
                          <a:uFillTx/>
                          <a:latin typeface="Titillium Web" panose="00000500000000000000" pitchFamily="2" charset="0"/>
                          <a:ea typeface="+mn-ea"/>
                          <a:cs typeface="+mn-cs"/>
                        </a:rPr>
                        <a:t>IN FASE DI PROGETTAZIONE</a:t>
                      </a:r>
                    </a:p>
                  </a:txBody>
                  <a:tcPr marL="128016" marR="128016" marT="64008" marB="64008"/>
                </a:tc>
                <a:tc>
                  <a:txBody>
                    <a:bodyPr/>
                    <a:lstStyle/>
                    <a:p>
                      <a:pPr algn="ctr"/>
                      <a:endParaRPr lang="it-IT" sz="2200" b="1">
                        <a:solidFill>
                          <a:schemeClr val="tx1"/>
                        </a:solidFill>
                        <a:latin typeface="Titillium Web" panose="00000500000000000000" pitchFamily="2" charset="0"/>
                      </a:endParaRPr>
                    </a:p>
                    <a:p>
                      <a:pPr algn="ctr"/>
                      <a:r>
                        <a:rPr lang="it-IT" sz="2200" b="1">
                          <a:solidFill>
                            <a:schemeClr val="tx1"/>
                          </a:solidFill>
                          <a:latin typeface="Titillium Web" panose="00000500000000000000" pitchFamily="2" charset="0"/>
                        </a:rPr>
                        <a:t>-</a:t>
                      </a:r>
                    </a:p>
                  </a:txBody>
                  <a:tcPr marL="128016" marR="128016" marT="64008" marB="64008"/>
                </a:tc>
                <a:tc>
                  <a:txBody>
                    <a:bodyPr/>
                    <a:lstStyle/>
                    <a:p>
                      <a:pPr algn="ctr"/>
                      <a:endParaRPr lang="en-US" sz="2200" b="1" kern="1200">
                        <a:solidFill>
                          <a:schemeClr val="tx1"/>
                        </a:solidFill>
                        <a:latin typeface="Titillium Web" panose="00000500000000000000" pitchFamily="2" charset="0"/>
                        <a:ea typeface="+mn-ea"/>
                        <a:cs typeface="+mn-cs"/>
                      </a:endParaRPr>
                    </a:p>
                    <a:p>
                      <a:pPr algn="ctr"/>
                      <a:r>
                        <a:rPr lang="en-US" sz="2200" b="1" kern="1200">
                          <a:solidFill>
                            <a:schemeClr val="tx1"/>
                          </a:solidFill>
                          <a:latin typeface="Titillium Web" panose="00000500000000000000" pitchFamily="2" charset="0"/>
                          <a:ea typeface="+mn-ea"/>
                          <a:cs typeface="+mn-cs"/>
                        </a:rPr>
                        <a:t>-</a:t>
                      </a:r>
                      <a:endParaRPr lang="it-IT" sz="2200" b="1" kern="1200">
                        <a:solidFill>
                          <a:schemeClr val="tx1"/>
                        </a:solidFill>
                        <a:latin typeface="Titillium Web" panose="00000500000000000000" pitchFamily="2" charset="0"/>
                        <a:ea typeface="+mn-ea"/>
                        <a:cs typeface="+mn-cs"/>
                      </a:endParaRPr>
                    </a:p>
                  </a:txBody>
                  <a:tcPr marL="128016" marR="128016" marT="64008" marB="64008"/>
                </a:tc>
                <a:extLst>
                  <a:ext uri="{0D108BD9-81ED-4DB2-BD59-A6C34878D82A}">
                    <a16:rowId xmlns:a16="http://schemas.microsoft.com/office/drawing/2014/main" val="3451891887"/>
                  </a:ext>
                </a:extLst>
              </a:tr>
              <a:tr h="953706">
                <a:tc>
                  <a: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a:ln>
                          <a:noFill/>
                        </a:ln>
                        <a:solidFill>
                          <a:srgbClr val="00B050"/>
                        </a:solidFill>
                        <a:effectLst>
                          <a:outerShdw blurRad="38100" dist="38100" dir="2700000" algn="tl">
                            <a:srgbClr val="000000">
                              <a:alpha val="43137"/>
                            </a:srgbClr>
                          </a:outerShdw>
                        </a:effectLst>
                        <a:uLnTx/>
                        <a:uFillTx/>
                        <a:latin typeface="Titillium Web" panose="00000500000000000000" pitchFamily="2" charset="0"/>
                      </a:endParaRP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a:ln>
                            <a:noFill/>
                          </a:ln>
                          <a:solidFill>
                            <a:srgbClr val="00B050"/>
                          </a:solidFill>
                          <a:effectLst>
                            <a:outerShdw blurRad="38100" dist="38100" dir="2700000" algn="tl">
                              <a:srgbClr val="000000">
                                <a:alpha val="43137"/>
                              </a:srgbClr>
                            </a:outerShdw>
                          </a:effectLst>
                          <a:uLnTx/>
                          <a:uFillTx/>
                          <a:latin typeface="Titillium Web" panose="00000500000000000000" pitchFamily="2" charset="0"/>
                        </a:rPr>
                        <a:t>IN FASE DI GARA </a:t>
                      </a:r>
                    </a:p>
                  </a:txBody>
                  <a:tcPr marL="128016" marR="128016" marT="64008" marB="64008"/>
                </a:tc>
                <a:tc>
                  <a:txBody>
                    <a:bodyPr/>
                    <a:lstStyle/>
                    <a:p>
                      <a:pPr algn="ctr"/>
                      <a:endParaRPr lang="it-IT" sz="2200" b="1">
                        <a:solidFill>
                          <a:schemeClr val="tx1"/>
                        </a:solidFill>
                        <a:latin typeface="Titillium Web" panose="00000500000000000000" pitchFamily="2" charset="0"/>
                      </a:endParaRPr>
                    </a:p>
                    <a:p>
                      <a:pPr algn="ctr"/>
                      <a:r>
                        <a:rPr lang="it-IT" sz="2200" b="1">
                          <a:solidFill>
                            <a:schemeClr val="tx1"/>
                          </a:solidFill>
                          <a:latin typeface="Titillium Web" panose="00000500000000000000" pitchFamily="2" charset="0"/>
                        </a:rPr>
                        <a:t>-</a:t>
                      </a:r>
                    </a:p>
                  </a:txBody>
                  <a:tcPr marL="128016" marR="128016" marT="64008" marB="64008"/>
                </a:tc>
                <a:tc>
                  <a:txBody>
                    <a:bodyPr/>
                    <a:lstStyle/>
                    <a:p>
                      <a:pPr algn="ctr"/>
                      <a:endParaRPr lang="en-US" sz="2200" b="1" kern="1200">
                        <a:solidFill>
                          <a:schemeClr val="tx1"/>
                        </a:solidFill>
                        <a:latin typeface="Titillium Web" panose="00000500000000000000" pitchFamily="2" charset="0"/>
                        <a:ea typeface="+mn-ea"/>
                        <a:cs typeface="+mn-cs"/>
                      </a:endParaRPr>
                    </a:p>
                    <a:p>
                      <a:pPr algn="ctr"/>
                      <a:r>
                        <a:rPr lang="en-US" sz="2200" b="1" kern="1200">
                          <a:solidFill>
                            <a:schemeClr val="tx1"/>
                          </a:solidFill>
                          <a:latin typeface="Titillium Web" panose="00000500000000000000" pitchFamily="2" charset="0"/>
                          <a:ea typeface="+mn-ea"/>
                          <a:cs typeface="+mn-cs"/>
                        </a:rPr>
                        <a:t>-</a:t>
                      </a:r>
                      <a:endParaRPr lang="it-IT" sz="2200" b="1" kern="1200">
                        <a:solidFill>
                          <a:schemeClr val="tx1"/>
                        </a:solidFill>
                        <a:latin typeface="Titillium Web" panose="00000500000000000000" pitchFamily="2" charset="0"/>
                        <a:ea typeface="+mn-ea"/>
                        <a:cs typeface="+mn-cs"/>
                      </a:endParaRPr>
                    </a:p>
                  </a:txBody>
                  <a:tcPr marL="128016" marR="128016" marT="64008" marB="64008"/>
                </a:tc>
                <a:extLst>
                  <a:ext uri="{0D108BD9-81ED-4DB2-BD59-A6C34878D82A}">
                    <a16:rowId xmlns:a16="http://schemas.microsoft.com/office/drawing/2014/main" val="2901141352"/>
                  </a:ext>
                </a:extLst>
              </a:tr>
              <a:tr h="1248027">
                <a:tc>
                  <a: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a:ln>
                          <a:noFill/>
                        </a:ln>
                        <a:solidFill>
                          <a:srgbClr val="00B050"/>
                        </a:solidFill>
                        <a:effectLst>
                          <a:outerShdw blurRad="38100" dist="38100" dir="2700000" algn="tl">
                            <a:srgbClr val="000000">
                              <a:alpha val="43137"/>
                            </a:srgbClr>
                          </a:outerShdw>
                        </a:effectLst>
                        <a:uLnTx/>
                        <a:uFillTx/>
                        <a:latin typeface="Titillium Web" panose="00000500000000000000" pitchFamily="2" charset="0"/>
                        <a:ea typeface="+mn-ea"/>
                        <a:cs typeface="+mn-cs"/>
                      </a:endParaRP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a:ln>
                            <a:noFill/>
                          </a:ln>
                          <a:solidFill>
                            <a:srgbClr val="00B050"/>
                          </a:solidFill>
                          <a:effectLst>
                            <a:outerShdw blurRad="38100" dist="38100" dir="2700000" algn="tl">
                              <a:srgbClr val="000000">
                                <a:alpha val="43137"/>
                              </a:srgbClr>
                            </a:outerShdw>
                          </a:effectLst>
                          <a:uLnTx/>
                          <a:uFillTx/>
                          <a:latin typeface="Titillium Web" panose="00000500000000000000" pitchFamily="2" charset="0"/>
                          <a:ea typeface="+mn-ea"/>
                          <a:cs typeface="+mn-cs"/>
                        </a:rPr>
                        <a:t>IN FASE DI PROGETTAZIONE POST AGGIUDICAZIONE (AQ+AIC)</a:t>
                      </a:r>
                    </a:p>
                  </a:txBody>
                  <a:tcPr marL="128016" marR="128016" marT="64008" marB="64008"/>
                </a:tc>
                <a:tc>
                  <a:txBody>
                    <a:bodyPr/>
                    <a:lstStyle/>
                    <a:p>
                      <a:pPr algn="ctr"/>
                      <a:endParaRPr lang="it-IT" sz="2200" b="1">
                        <a:solidFill>
                          <a:schemeClr val="tx1"/>
                        </a:solidFill>
                        <a:latin typeface="Titillium Web" panose="00000500000000000000" pitchFamily="2" charset="0"/>
                      </a:endParaRPr>
                    </a:p>
                    <a:p>
                      <a:pPr algn="ctr"/>
                      <a:r>
                        <a:rPr lang="it-IT" sz="2200" b="1">
                          <a:solidFill>
                            <a:schemeClr val="tx1"/>
                          </a:solidFill>
                          <a:latin typeface="Titillium Web" panose="00000500000000000000" pitchFamily="2" charset="0"/>
                        </a:rPr>
                        <a:t>5</a:t>
                      </a:r>
                    </a:p>
                  </a:txBody>
                  <a:tcPr marL="128016" marR="128016" marT="64008" marB="64008"/>
                </a:tc>
                <a:tc>
                  <a:txBody>
                    <a:bodyPr/>
                    <a:lstStyle/>
                    <a:p>
                      <a:pPr algn="ctr"/>
                      <a:endParaRPr lang="it-IT" sz="2200" b="1">
                        <a:solidFill>
                          <a:schemeClr val="tx1"/>
                        </a:solidFill>
                        <a:latin typeface="Titillium Web" panose="00000500000000000000" pitchFamily="2" charset="0"/>
                      </a:endParaRPr>
                    </a:p>
                    <a:p>
                      <a:pPr algn="ctr"/>
                      <a:r>
                        <a:rPr lang="it-IT" sz="2200" b="1">
                          <a:solidFill>
                            <a:schemeClr val="tx1"/>
                          </a:solidFill>
                          <a:latin typeface="Titillium Web" panose="00000500000000000000" pitchFamily="2" charset="0"/>
                        </a:rPr>
                        <a:t>51,92 mln </a:t>
                      </a:r>
                      <a:r>
                        <a:rPr lang="en-US" sz="2200" b="1" kern="1200">
                          <a:solidFill>
                            <a:schemeClr val="tx1"/>
                          </a:solidFill>
                          <a:latin typeface="Titillium Web" panose="00000500000000000000" pitchFamily="2" charset="0"/>
                          <a:ea typeface="+mn-ea"/>
                          <a:cs typeface="+mn-cs"/>
                        </a:rPr>
                        <a:t>€</a:t>
                      </a:r>
                      <a:endParaRPr lang="it-IT" sz="2200" b="1">
                        <a:solidFill>
                          <a:schemeClr val="tx1"/>
                        </a:solidFill>
                        <a:latin typeface="Titillium Web" panose="00000500000000000000" pitchFamily="2" charset="0"/>
                      </a:endParaRPr>
                    </a:p>
                  </a:txBody>
                  <a:tcPr marL="128016" marR="128016" marT="64008" marB="64008"/>
                </a:tc>
                <a:extLst>
                  <a:ext uri="{0D108BD9-81ED-4DB2-BD59-A6C34878D82A}">
                    <a16:rowId xmlns:a16="http://schemas.microsoft.com/office/drawing/2014/main" val="3619553193"/>
                  </a:ext>
                </a:extLst>
              </a:tr>
              <a:tr h="1105752">
                <a:tc>
                  <a: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a:ln>
                          <a:noFill/>
                        </a:ln>
                        <a:solidFill>
                          <a:srgbClr val="00B050"/>
                        </a:solidFill>
                        <a:effectLst>
                          <a:outerShdw blurRad="38100" dist="38100" dir="2700000" algn="tl">
                            <a:srgbClr val="000000">
                              <a:alpha val="43137"/>
                            </a:srgbClr>
                          </a:outerShdw>
                        </a:effectLst>
                        <a:uLnTx/>
                        <a:uFillTx/>
                        <a:latin typeface="Titillium Web" panose="00000500000000000000" pitchFamily="2" charset="0"/>
                      </a:endParaRP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a:ln>
                            <a:noFill/>
                          </a:ln>
                          <a:solidFill>
                            <a:srgbClr val="00B050"/>
                          </a:solidFill>
                          <a:effectLst>
                            <a:outerShdw blurRad="38100" dist="38100" dir="2700000" algn="tl">
                              <a:srgbClr val="000000">
                                <a:alpha val="43137"/>
                              </a:srgbClr>
                            </a:outerShdw>
                          </a:effectLst>
                          <a:uLnTx/>
                          <a:uFillTx/>
                          <a:latin typeface="Titillium Web" panose="00000500000000000000" pitchFamily="2" charset="0"/>
                        </a:rPr>
                        <a:t>IN FASE DI ESECUZIONE</a:t>
                      </a:r>
                    </a:p>
                  </a:txBody>
                  <a:tcPr marL="128016" marR="128016" marT="64008" marB="64008"/>
                </a:tc>
                <a:tc>
                  <a:txBody>
                    <a:bodyPr/>
                    <a:lstStyle/>
                    <a:p>
                      <a:pPr algn="ctr"/>
                      <a:endParaRPr lang="it-IT" sz="2200" b="1">
                        <a:solidFill>
                          <a:schemeClr val="tx1"/>
                        </a:solidFill>
                        <a:latin typeface="Titillium Web" panose="00000500000000000000" pitchFamily="2" charset="0"/>
                      </a:endParaRPr>
                    </a:p>
                    <a:p>
                      <a:pPr algn="ctr"/>
                      <a:r>
                        <a:rPr lang="it-IT" sz="2200" b="1">
                          <a:solidFill>
                            <a:schemeClr val="tx1"/>
                          </a:solidFill>
                          <a:latin typeface="Titillium Web" panose="00000500000000000000" pitchFamily="2" charset="0"/>
                        </a:rPr>
                        <a:t>9</a:t>
                      </a:r>
                    </a:p>
                  </a:txBody>
                  <a:tcPr marL="128016" marR="128016" marT="64008" marB="64008"/>
                </a:tc>
                <a:tc>
                  <a:txBody>
                    <a:bodyPr/>
                    <a:lstStyle/>
                    <a:p>
                      <a:pPr algn="ctr"/>
                      <a:endParaRPr lang="en-US" sz="2200" b="1" kern="1200">
                        <a:solidFill>
                          <a:schemeClr val="tx1"/>
                        </a:solidFill>
                        <a:latin typeface="Titillium Web" panose="00000500000000000000" pitchFamily="2" charset="0"/>
                        <a:ea typeface="+mn-ea"/>
                        <a:cs typeface="+mn-cs"/>
                      </a:endParaRPr>
                    </a:p>
                    <a:p>
                      <a:pPr algn="ctr"/>
                      <a:r>
                        <a:rPr lang="en-US" sz="2200" b="1" kern="1200">
                          <a:solidFill>
                            <a:schemeClr val="tx1"/>
                          </a:solidFill>
                          <a:latin typeface="Titillium Web" panose="00000500000000000000" pitchFamily="2" charset="0"/>
                          <a:ea typeface="+mn-ea"/>
                          <a:cs typeface="+mn-cs"/>
                        </a:rPr>
                        <a:t>59,00 mln €</a:t>
                      </a:r>
                      <a:endParaRPr lang="it-IT" sz="2200" b="1" kern="1200">
                        <a:solidFill>
                          <a:schemeClr val="tx1"/>
                        </a:solidFill>
                        <a:latin typeface="Titillium Web" panose="00000500000000000000" pitchFamily="2" charset="0"/>
                        <a:ea typeface="+mn-ea"/>
                        <a:cs typeface="+mn-cs"/>
                      </a:endParaRPr>
                    </a:p>
                  </a:txBody>
                  <a:tcPr marL="128016" marR="128016" marT="64008" marB="64008"/>
                </a:tc>
                <a:extLst>
                  <a:ext uri="{0D108BD9-81ED-4DB2-BD59-A6C34878D82A}">
                    <a16:rowId xmlns:a16="http://schemas.microsoft.com/office/drawing/2014/main" val="174397231"/>
                  </a:ext>
                </a:extLst>
              </a:tr>
              <a:tr h="953706">
                <a:tc>
                  <a: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a:ln>
                          <a:noFill/>
                        </a:ln>
                        <a:solidFill>
                          <a:srgbClr val="00B050"/>
                        </a:solidFill>
                        <a:effectLst>
                          <a:outerShdw blurRad="38100" dist="38100" dir="2700000" algn="tl">
                            <a:srgbClr val="000000">
                              <a:alpha val="43137"/>
                            </a:srgbClr>
                          </a:outerShdw>
                        </a:effectLst>
                        <a:uLnTx/>
                        <a:uFillTx/>
                        <a:latin typeface="Titillium Web" panose="00000500000000000000" pitchFamily="2" charset="0"/>
                        <a:ea typeface="+mn-ea"/>
                        <a:cs typeface="+mn-cs"/>
                      </a:endParaRP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a:ln>
                            <a:noFill/>
                          </a:ln>
                          <a:solidFill>
                            <a:srgbClr val="00B050"/>
                          </a:solidFill>
                          <a:effectLst>
                            <a:outerShdw blurRad="38100" dist="38100" dir="2700000" algn="tl">
                              <a:srgbClr val="000000">
                                <a:alpha val="43137"/>
                              </a:srgbClr>
                            </a:outerShdw>
                          </a:effectLst>
                          <a:uLnTx/>
                          <a:uFillTx/>
                          <a:latin typeface="Titillium Web" panose="00000500000000000000" pitchFamily="2" charset="0"/>
                          <a:ea typeface="+mn-ea"/>
                          <a:cs typeface="+mn-cs"/>
                        </a:rPr>
                        <a:t>COMPLETATI</a:t>
                      </a:r>
                    </a:p>
                  </a:txBody>
                  <a:tcPr marL="128016" marR="128016" marT="64008" marB="64008"/>
                </a:tc>
                <a:tc>
                  <a:txBody>
                    <a:bodyPr/>
                    <a:lstStyle/>
                    <a:p>
                      <a:pPr algn="ctr"/>
                      <a:endParaRPr lang="it-IT" sz="2200" b="1">
                        <a:solidFill>
                          <a:schemeClr val="tx1"/>
                        </a:solidFill>
                        <a:latin typeface="Titillium Web" panose="00000500000000000000" pitchFamily="2" charset="0"/>
                      </a:endParaRPr>
                    </a:p>
                    <a:p>
                      <a:pPr algn="ctr"/>
                      <a:r>
                        <a:rPr lang="it-IT" sz="2200" b="1">
                          <a:solidFill>
                            <a:schemeClr val="tx1"/>
                          </a:solidFill>
                          <a:latin typeface="Titillium Web" panose="00000500000000000000" pitchFamily="2" charset="0"/>
                        </a:rPr>
                        <a:t>-</a:t>
                      </a:r>
                    </a:p>
                  </a:txBody>
                  <a:tcPr marL="128016" marR="128016" marT="64008" marB="64008"/>
                </a:tc>
                <a:tc>
                  <a:txBody>
                    <a:bodyPr/>
                    <a:lstStyle/>
                    <a:p>
                      <a:pPr marL="0" marR="0" lvl="0" indent="0" algn="ctr" defTabSz="914400" rtl="0" eaLnBrk="1" fontAlgn="auto" latinLnBrk="0" hangingPunct="1">
                        <a:lnSpc>
                          <a:spcPct val="100000"/>
                        </a:lnSpc>
                        <a:spcBef>
                          <a:spcPts val="0"/>
                        </a:spcBef>
                        <a:spcAft>
                          <a:spcPts val="0"/>
                        </a:spcAft>
                        <a:buClr>
                          <a:srgbClr val="000000"/>
                        </a:buClr>
                        <a:buSzPts val="5100"/>
                        <a:buFont typeface="Arial"/>
                        <a:buNone/>
                        <a:tabLst/>
                        <a:defRPr/>
                      </a:pPr>
                      <a:endParaRPr lang="it-IT" sz="2200" b="1" kern="1200">
                        <a:solidFill>
                          <a:schemeClr val="tx1"/>
                        </a:solidFill>
                        <a:latin typeface="Titillium Web"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
                          <a:srgbClr val="000000"/>
                        </a:buClr>
                        <a:buSzPts val="5100"/>
                        <a:buFont typeface="Arial"/>
                        <a:buNone/>
                        <a:tabLst/>
                        <a:defRPr/>
                      </a:pPr>
                      <a:r>
                        <a:rPr lang="it-IT" sz="2200" b="1" kern="1200">
                          <a:solidFill>
                            <a:schemeClr val="tx1"/>
                          </a:solidFill>
                          <a:latin typeface="Titillium Web" panose="00000500000000000000" pitchFamily="2" charset="0"/>
                          <a:ea typeface="+mn-ea"/>
                          <a:cs typeface="+mn-cs"/>
                        </a:rPr>
                        <a:t>-</a:t>
                      </a:r>
                    </a:p>
                  </a:txBody>
                  <a:tcPr marL="128016" marR="128016" marT="64008" marB="64008"/>
                </a:tc>
                <a:extLst>
                  <a:ext uri="{0D108BD9-81ED-4DB2-BD59-A6C34878D82A}">
                    <a16:rowId xmlns:a16="http://schemas.microsoft.com/office/drawing/2014/main" val="652544709"/>
                  </a:ext>
                </a:extLst>
              </a:tr>
              <a:tr h="953706">
                <a:tc>
                  <a: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tillium Web" panose="00000500000000000000" pitchFamily="2" charset="0"/>
                        <a:ea typeface="+mn-ea"/>
                        <a:cs typeface="+mn-cs"/>
                      </a:endParaRP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tillium Web" panose="00000500000000000000" pitchFamily="2" charset="0"/>
                          <a:ea typeface="+mn-ea"/>
                          <a:cs typeface="+mn-cs"/>
                        </a:rPr>
                        <a:t>Totale</a:t>
                      </a:r>
                    </a:p>
                  </a:txBody>
                  <a:tcPr marL="128016" marR="128016" marT="64008" marB="64008"/>
                </a:tc>
                <a:tc>
                  <a:txBody>
                    <a:bodyPr/>
                    <a:lstStyle/>
                    <a:p>
                      <a:pPr algn="ctr"/>
                      <a:endParaRPr lang="it-IT" sz="2200" b="1">
                        <a:solidFill>
                          <a:schemeClr val="tx1"/>
                        </a:solidFill>
                        <a:latin typeface="Titillium Web" panose="00000500000000000000" pitchFamily="2" charset="0"/>
                      </a:endParaRPr>
                    </a:p>
                    <a:p>
                      <a:pPr algn="ctr"/>
                      <a:r>
                        <a:rPr lang="it-IT" sz="2200" b="1">
                          <a:solidFill>
                            <a:schemeClr val="tx1"/>
                          </a:solidFill>
                          <a:latin typeface="Titillium Web" panose="00000500000000000000" pitchFamily="2" charset="0"/>
                        </a:rPr>
                        <a:t>14</a:t>
                      </a:r>
                    </a:p>
                  </a:txBody>
                  <a:tcPr marL="128016" marR="128016" marT="64008" marB="64008"/>
                </a:tc>
                <a:tc>
                  <a: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lang="it-IT" sz="2200" b="1" kern="1200" noProof="0">
                        <a:solidFill>
                          <a:schemeClr val="tx1"/>
                        </a:solidFill>
                        <a:latin typeface="Titillium Web" panose="00000500000000000000" pitchFamily="2" charset="0"/>
                        <a:ea typeface="+mn-ea"/>
                        <a:cs typeface="+mn-cs"/>
                        <a:sym typeface="Titillium Web"/>
                      </a:endParaRPr>
                    </a:p>
                    <a:p>
                      <a:pPr marL="0" marR="0" lvl="0" indent="0" algn="ctr" defTabSz="914309" rtl="0" eaLnBrk="1" fontAlgn="auto" latinLnBrk="0" hangingPunct="1">
                        <a:lnSpc>
                          <a:spcPct val="100000"/>
                        </a:lnSpc>
                        <a:spcBef>
                          <a:spcPts val="0"/>
                        </a:spcBef>
                        <a:spcAft>
                          <a:spcPts val="0"/>
                        </a:spcAft>
                        <a:buClrTx/>
                        <a:buSzTx/>
                        <a:buFontTx/>
                        <a:buNone/>
                        <a:tabLst/>
                        <a:defRPr/>
                      </a:pPr>
                      <a:r>
                        <a:rPr lang="it-IT" sz="2200" b="1" kern="1200" noProof="0">
                          <a:solidFill>
                            <a:schemeClr val="tx1"/>
                          </a:solidFill>
                          <a:latin typeface="Titillium Web" panose="00000500000000000000" pitchFamily="2" charset="0"/>
                          <a:ea typeface="+mn-ea"/>
                          <a:cs typeface="+mn-cs"/>
                          <a:sym typeface="Titillium Web"/>
                        </a:rPr>
                        <a:t>110,92 mln </a:t>
                      </a:r>
                      <a:r>
                        <a:rPr lang="en-US" sz="2200" b="1" kern="1200">
                          <a:solidFill>
                            <a:schemeClr val="tx1"/>
                          </a:solidFill>
                          <a:latin typeface="Titillium Web" panose="00000500000000000000" pitchFamily="2" charset="0"/>
                          <a:ea typeface="+mn-ea"/>
                          <a:cs typeface="+mn-cs"/>
                        </a:rPr>
                        <a:t> € </a:t>
                      </a:r>
                      <a:endParaRPr lang="it-IT" sz="2200" b="1" kern="1200">
                        <a:solidFill>
                          <a:schemeClr val="tx1"/>
                        </a:solidFill>
                        <a:latin typeface="Titillium Web" panose="00000500000000000000" pitchFamily="2" charset="0"/>
                        <a:ea typeface="+mn-ea"/>
                        <a:cs typeface="+mn-cs"/>
                      </a:endParaRPr>
                    </a:p>
                    <a:p>
                      <a:pPr algn="ctr"/>
                      <a:endParaRPr lang="it-IT" sz="2200" b="1">
                        <a:solidFill>
                          <a:schemeClr val="tx1"/>
                        </a:solidFill>
                        <a:latin typeface="Titillium Web" panose="00000500000000000000" pitchFamily="2" charset="0"/>
                      </a:endParaRPr>
                    </a:p>
                  </a:txBody>
                  <a:tcPr marL="128016" marR="128016" marT="64008" marB="64008"/>
                </a:tc>
                <a:extLst>
                  <a:ext uri="{0D108BD9-81ED-4DB2-BD59-A6C34878D82A}">
                    <a16:rowId xmlns:a16="http://schemas.microsoft.com/office/drawing/2014/main" val="2755982520"/>
                  </a:ext>
                </a:extLst>
              </a:tr>
            </a:tbl>
          </a:graphicData>
        </a:graphic>
      </p:graphicFrame>
      <p:pic>
        <p:nvPicPr>
          <p:cNvPr id="3" name="Google Shape;120;p1">
            <a:extLst>
              <a:ext uri="{FF2B5EF4-FFF2-40B4-BE49-F238E27FC236}">
                <a16:creationId xmlns:a16="http://schemas.microsoft.com/office/drawing/2014/main" id="{C69E4BE4-294C-9B4A-9E7A-C29524EE75F5}"/>
              </a:ext>
            </a:extLst>
          </p:cNvPr>
          <p:cNvPicPr preferRelativeResize="0"/>
          <p:nvPr/>
        </p:nvPicPr>
        <p:blipFill rotWithShape="1">
          <a:blip r:embed="rId3">
            <a:alphaModFix/>
          </a:blip>
          <a:srcRect/>
          <a:stretch/>
        </p:blipFill>
        <p:spPr>
          <a:xfrm>
            <a:off x="15133983" y="271263"/>
            <a:ext cx="1636727" cy="889199"/>
          </a:xfrm>
          <a:prstGeom prst="rect">
            <a:avLst/>
          </a:prstGeom>
          <a:noFill/>
          <a:ln>
            <a:noFill/>
          </a:ln>
        </p:spPr>
      </p:pic>
    </p:spTree>
    <p:extLst>
      <p:ext uri="{BB962C8B-B14F-4D97-AF65-F5344CB8AC3E}">
        <p14:creationId xmlns:p14="http://schemas.microsoft.com/office/powerpoint/2010/main" val="3605829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3" name="Picture 2" descr="Milano, una città che respinge il ceto medio">
            <a:extLst>
              <a:ext uri="{FF2B5EF4-FFF2-40B4-BE49-F238E27FC236}">
                <a16:creationId xmlns:a16="http://schemas.microsoft.com/office/drawing/2014/main" id="{5DDCD311-D083-DD4C-4ED4-4B64816557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30"/>
          <a:stretch/>
        </p:blipFill>
        <p:spPr bwMode="auto">
          <a:xfrm>
            <a:off x="1" y="0"/>
            <a:ext cx="17068800" cy="9601198"/>
          </a:xfrm>
          <a:prstGeom prst="rect">
            <a:avLst/>
          </a:prstGeom>
          <a:solidFill>
            <a:srgbClr val="FFFFFF"/>
          </a:solidFill>
        </p:spPr>
      </p:pic>
      <p:sp>
        <p:nvSpPr>
          <p:cNvPr id="117" name="Google Shape;117;p1"/>
          <p:cNvSpPr txBox="1"/>
          <p:nvPr/>
        </p:nvSpPr>
        <p:spPr>
          <a:xfrm>
            <a:off x="5003295" y="2384743"/>
            <a:ext cx="5665685" cy="1324936"/>
          </a:xfrm>
          <a:prstGeom prst="rect">
            <a:avLst/>
          </a:prstGeom>
          <a:solidFill>
            <a:schemeClr val="bg1"/>
          </a:solidFill>
          <a:ln w="19050">
            <a:solidFill>
              <a:schemeClr val="accent1"/>
            </a:solidFill>
          </a:ln>
        </p:spPr>
        <p:txBody>
          <a:bodyPr spcFirstLastPara="1" wrap="square" lIns="95996" tIns="47985" rIns="95996" bIns="47985" anchor="t" anchorCtr="0">
            <a:spAutoFit/>
          </a:bodyPr>
          <a:lstStyle/>
          <a:p>
            <a:pPr defTabSz="960120">
              <a:buClr>
                <a:srgbClr val="000000"/>
              </a:buClr>
              <a:buSzPts val="3800"/>
              <a:defRPr/>
            </a:pPr>
            <a:r>
              <a:rPr lang="it-IT" sz="3990" b="1" kern="0">
                <a:latin typeface="Titillium Web"/>
                <a:ea typeface="Titillium Web"/>
                <a:cs typeface="Titillium Web"/>
                <a:sym typeface="Titillium Web"/>
              </a:rPr>
              <a:t>Rigenerazione Urbana: il contesto generale</a:t>
            </a:r>
          </a:p>
        </p:txBody>
      </p:sp>
      <p:cxnSp>
        <p:nvCxnSpPr>
          <p:cNvPr id="118" name="Google Shape;118;p1"/>
          <p:cNvCxnSpPr>
            <a:cxnSpLocks/>
          </p:cNvCxnSpPr>
          <p:nvPr/>
        </p:nvCxnSpPr>
        <p:spPr>
          <a:xfrm flipH="1">
            <a:off x="4902200" y="0"/>
            <a:ext cx="101092" cy="9601200"/>
          </a:xfrm>
          <a:prstGeom prst="straightConnector1">
            <a:avLst/>
          </a:prstGeom>
          <a:noFill/>
          <a:ln w="12700" cap="flat" cmpd="sng">
            <a:solidFill>
              <a:srgbClr val="FF0000"/>
            </a:solidFill>
            <a:prstDash val="solid"/>
            <a:miter lim="800000"/>
            <a:headEnd type="none" w="sm" len="sm"/>
            <a:tailEnd type="none" w="sm" len="sm"/>
          </a:ln>
        </p:spPr>
      </p:cxnSp>
      <p:cxnSp>
        <p:nvCxnSpPr>
          <p:cNvPr id="119" name="Google Shape;119;p1"/>
          <p:cNvCxnSpPr/>
          <p:nvPr/>
        </p:nvCxnSpPr>
        <p:spPr>
          <a:xfrm rot="10800000">
            <a:off x="2133600" y="2373630"/>
            <a:ext cx="12801600" cy="0"/>
          </a:xfrm>
          <a:prstGeom prst="straightConnector1">
            <a:avLst/>
          </a:prstGeom>
          <a:noFill/>
          <a:ln w="12700" cap="flat" cmpd="sng">
            <a:solidFill>
              <a:srgbClr val="FF0000"/>
            </a:solidFill>
            <a:prstDash val="solid"/>
            <a:miter lim="800000"/>
            <a:headEnd type="none" w="sm" len="sm"/>
            <a:tailEnd type="none" w="sm" len="sm"/>
          </a:ln>
        </p:spPr>
      </p:cxnSp>
      <p:pic>
        <p:nvPicPr>
          <p:cNvPr id="2" name="Google Shape;120;p1">
            <a:extLst>
              <a:ext uri="{FF2B5EF4-FFF2-40B4-BE49-F238E27FC236}">
                <a16:creationId xmlns:a16="http://schemas.microsoft.com/office/drawing/2014/main" id="{2B60208D-F5C3-B4FA-08AC-BB213745EA72}"/>
              </a:ext>
            </a:extLst>
          </p:cNvPr>
          <p:cNvPicPr preferRelativeResize="0"/>
          <p:nvPr/>
        </p:nvPicPr>
        <p:blipFill rotWithShape="1">
          <a:blip r:embed="rId4">
            <a:alphaModFix/>
          </a:blip>
          <a:srcRect/>
          <a:stretch/>
        </p:blipFill>
        <p:spPr>
          <a:xfrm>
            <a:off x="15107479" y="271263"/>
            <a:ext cx="1663232" cy="1014198"/>
          </a:xfrm>
          <a:prstGeom prst="rect">
            <a:avLst/>
          </a:prstGeom>
          <a:noFill/>
          <a:ln>
            <a:noFill/>
          </a:ln>
        </p:spPr>
      </p:pic>
    </p:spTree>
    <p:extLst>
      <p:ext uri="{BB962C8B-B14F-4D97-AF65-F5344CB8AC3E}">
        <p14:creationId xmlns:p14="http://schemas.microsoft.com/office/powerpoint/2010/main" val="1436141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2" name="Rettangolo 1">
            <a:extLst>
              <a:ext uri="{FF2B5EF4-FFF2-40B4-BE49-F238E27FC236}">
                <a16:creationId xmlns:a16="http://schemas.microsoft.com/office/drawing/2014/main" id="{F58A642B-1D1D-9105-6A11-C66C71073DE9}"/>
              </a:ext>
            </a:extLst>
          </p:cNvPr>
          <p:cNvSpPr/>
          <p:nvPr/>
        </p:nvSpPr>
        <p:spPr>
          <a:xfrm>
            <a:off x="1524000" y="4073151"/>
            <a:ext cx="13716000" cy="4968000"/>
          </a:xfrm>
          <a:prstGeom prst="rect">
            <a:avLst/>
          </a:prstGeom>
          <a:solidFill>
            <a:schemeClr val="bg1">
              <a:lumMod val="95000"/>
            </a:schemeClr>
          </a:solidFill>
          <a:ln w="28575">
            <a:solidFill>
              <a:schemeClr val="bg2">
                <a:lumMod val="10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90">
              <a:solidFill>
                <a:schemeClr val="tx1"/>
              </a:solidFill>
              <a:latin typeface="Titillium Web" panose="00000500000000000000" pitchFamily="2" charset="0"/>
            </a:endParaRPr>
          </a:p>
        </p:txBody>
      </p:sp>
      <p:cxnSp>
        <p:nvCxnSpPr>
          <p:cNvPr id="3" name="Connettore diritto 2">
            <a:extLst>
              <a:ext uri="{FF2B5EF4-FFF2-40B4-BE49-F238E27FC236}">
                <a16:creationId xmlns:a16="http://schemas.microsoft.com/office/drawing/2014/main" id="{587AAA4B-4FEF-2675-962C-5056DD9DC8B3}"/>
              </a:ext>
            </a:extLst>
          </p:cNvPr>
          <p:cNvCxnSpPr>
            <a:cxnSpLocks/>
          </p:cNvCxnSpPr>
          <p:nvPr/>
        </p:nvCxnSpPr>
        <p:spPr>
          <a:xfrm>
            <a:off x="2538549" y="4543998"/>
            <a:ext cx="11834948" cy="0"/>
          </a:xfrm>
          <a:prstGeom prst="line">
            <a:avLst/>
          </a:prstGeom>
          <a:ln>
            <a:solidFill>
              <a:schemeClr val="tx2">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4" name="Title 6">
            <a:extLst>
              <a:ext uri="{FF2B5EF4-FFF2-40B4-BE49-F238E27FC236}">
                <a16:creationId xmlns:a16="http://schemas.microsoft.com/office/drawing/2014/main" id="{A86FB591-2426-3B9E-BA71-3DFB2285FEA0}"/>
              </a:ext>
            </a:extLst>
          </p:cNvPr>
          <p:cNvSpPr txBox="1">
            <a:spLocks/>
          </p:cNvSpPr>
          <p:nvPr/>
        </p:nvSpPr>
        <p:spPr>
          <a:xfrm>
            <a:off x="1524000" y="522622"/>
            <a:ext cx="12107462" cy="589748"/>
          </a:xfrm>
          <a:prstGeom prst="rect">
            <a:avLst/>
          </a:prstGeom>
        </p:spPr>
        <p:txBody>
          <a:bodyPr vert="horz" lIns="96012" tIns="48006" rIns="96012" bIns="48006"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sz="3200" b="1">
                <a:latin typeface="Titillium Web" panose="00000500000000000000" pitchFamily="2" charset="0"/>
                <a:ea typeface="+mn-ea"/>
                <a:cs typeface="+mn-cs"/>
              </a:rPr>
              <a:t>Rigenerazione Urbana – Contesto generale</a:t>
            </a:r>
            <a:endParaRPr lang="it-IT" sz="3200" b="1">
              <a:highlight>
                <a:srgbClr val="FFFF00"/>
              </a:highlight>
              <a:latin typeface="Titillium Web" panose="00000500000000000000" pitchFamily="2" charset="0"/>
              <a:ea typeface="+mn-ea"/>
              <a:cs typeface="+mn-cs"/>
            </a:endParaRPr>
          </a:p>
        </p:txBody>
      </p:sp>
      <p:sp>
        <p:nvSpPr>
          <p:cNvPr id="5" name="Rettangolo 4">
            <a:extLst>
              <a:ext uri="{FF2B5EF4-FFF2-40B4-BE49-F238E27FC236}">
                <a16:creationId xmlns:a16="http://schemas.microsoft.com/office/drawing/2014/main" id="{512D14D9-C136-D688-D720-7017BC6D6E25}"/>
              </a:ext>
            </a:extLst>
          </p:cNvPr>
          <p:cNvSpPr/>
          <p:nvPr/>
        </p:nvSpPr>
        <p:spPr>
          <a:xfrm>
            <a:off x="1524000" y="2395404"/>
            <a:ext cx="13716000" cy="1324757"/>
          </a:xfrm>
          <a:prstGeom prst="rect">
            <a:avLst/>
          </a:prstGeom>
          <a:solidFill>
            <a:schemeClr val="bg1">
              <a:lumMod val="95000"/>
            </a:schemeClr>
          </a:solidFill>
          <a:ln w="28575">
            <a:solidFill>
              <a:schemeClr val="bg2">
                <a:lumMod val="10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just"/>
            <a:r>
              <a:rPr lang="it-IT" sz="2400">
                <a:solidFill>
                  <a:srgbClr val="000000"/>
                </a:solidFill>
                <a:latin typeface="Titillium Web" panose="00000500000000000000" pitchFamily="2" charset="0"/>
              </a:rPr>
              <a:t>Fornire ai Comuni con più di 15.000 abitanti i contributi necessari per </a:t>
            </a:r>
            <a:r>
              <a:rPr lang="it-IT" sz="2400" b="1">
                <a:solidFill>
                  <a:srgbClr val="000000"/>
                </a:solidFill>
                <a:latin typeface="Titillium Web" panose="00000500000000000000" pitchFamily="2" charset="0"/>
              </a:rPr>
              <a:t>investire nella rigenerazione urbana e ridurre situazioni di emarginazione e degrado sociale</a:t>
            </a:r>
            <a:r>
              <a:rPr lang="it-IT" sz="2400">
                <a:solidFill>
                  <a:srgbClr val="000000"/>
                </a:solidFill>
                <a:latin typeface="Titillium Web" panose="00000500000000000000" pitchFamily="2" charset="0"/>
              </a:rPr>
              <a:t>, per migliorare la qualità del decoro urbano e il contesto ambientale. </a:t>
            </a:r>
            <a:endParaRPr lang="it-IT" sz="2000">
              <a:solidFill>
                <a:schemeClr val="tx1"/>
              </a:solidFill>
              <a:latin typeface="Titillium Web" panose="00000500000000000000" pitchFamily="2" charset="0"/>
            </a:endParaRPr>
          </a:p>
        </p:txBody>
      </p:sp>
      <p:sp>
        <p:nvSpPr>
          <p:cNvPr id="9" name="CasellaDiTesto 8">
            <a:extLst>
              <a:ext uri="{FF2B5EF4-FFF2-40B4-BE49-F238E27FC236}">
                <a16:creationId xmlns:a16="http://schemas.microsoft.com/office/drawing/2014/main" id="{41EE40E1-9790-316C-1516-9ED8AA290918}"/>
              </a:ext>
            </a:extLst>
          </p:cNvPr>
          <p:cNvSpPr txBox="1"/>
          <p:nvPr/>
        </p:nvSpPr>
        <p:spPr>
          <a:xfrm>
            <a:off x="2836127" y="4032348"/>
            <a:ext cx="11515923" cy="523220"/>
          </a:xfrm>
          <a:prstGeom prst="rect">
            <a:avLst/>
          </a:prstGeom>
          <a:noFill/>
        </p:spPr>
        <p:txBody>
          <a:bodyPr wrap="square" rtlCol="0">
            <a:spAutoFit/>
          </a:bodyPr>
          <a:lstStyle/>
          <a:p>
            <a:pPr algn="ctr"/>
            <a:r>
              <a:rPr lang="it-IT" sz="2800" b="1">
                <a:latin typeface="Titillium Web" panose="00000500000000000000" pitchFamily="2" charset="0"/>
              </a:rPr>
              <a:t>Rigenerazione Urbana – Comune di Milano</a:t>
            </a:r>
          </a:p>
        </p:txBody>
      </p:sp>
      <p:sp>
        <p:nvSpPr>
          <p:cNvPr id="13" name="Rettangolo con angoli arrotondati 12">
            <a:extLst>
              <a:ext uri="{FF2B5EF4-FFF2-40B4-BE49-F238E27FC236}">
                <a16:creationId xmlns:a16="http://schemas.microsoft.com/office/drawing/2014/main" id="{370A0B9B-A788-5186-C195-2DD9991A0606}"/>
              </a:ext>
            </a:extLst>
          </p:cNvPr>
          <p:cNvSpPr/>
          <p:nvPr/>
        </p:nvSpPr>
        <p:spPr>
          <a:xfrm>
            <a:off x="1985549" y="5999929"/>
            <a:ext cx="3992113" cy="2851374"/>
          </a:xfrm>
          <a:prstGeom prst="roundRect">
            <a:avLst/>
          </a:prstGeom>
          <a:solidFill>
            <a:schemeClr val="accent1">
              <a:lumMod val="20000"/>
              <a:lumOff val="80000"/>
            </a:schemeClr>
          </a:solid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just">
              <a:buFont typeface="Wingdings" panose="05000000000000000000" pitchFamily="2" charset="2"/>
              <a:buChar char="q"/>
            </a:pPr>
            <a:r>
              <a:rPr lang="it-IT" sz="2000" b="1">
                <a:solidFill>
                  <a:schemeClr val="tx1"/>
                </a:solidFill>
                <a:latin typeface="Titillium Web" panose="00000500000000000000" pitchFamily="2" charset="0"/>
              </a:rPr>
              <a:t>Rigenerazione Urbana Milano</a:t>
            </a:r>
            <a:r>
              <a:rPr lang="it-IT" sz="2000">
                <a:solidFill>
                  <a:schemeClr val="tx1"/>
                </a:solidFill>
                <a:latin typeface="Titillium Web" panose="00000500000000000000" pitchFamily="2" charset="0"/>
              </a:rPr>
              <a:t>: 2 interventi;</a:t>
            </a:r>
          </a:p>
          <a:p>
            <a:pPr marL="285750" indent="-285750" algn="just">
              <a:buFont typeface="Arial" panose="020B0604020202020204" pitchFamily="34" charset="0"/>
              <a:buChar char="•"/>
            </a:pPr>
            <a:endParaRPr lang="it-IT" sz="2000">
              <a:solidFill>
                <a:schemeClr val="tx1"/>
              </a:solidFill>
              <a:latin typeface="Titillium Web" panose="00000500000000000000" pitchFamily="2" charset="0"/>
            </a:endParaRPr>
          </a:p>
          <a:p>
            <a:pPr marL="342900" indent="-342900" algn="just">
              <a:buFont typeface="Wingdings" panose="05000000000000000000" pitchFamily="2" charset="2"/>
              <a:buChar char="q"/>
            </a:pPr>
            <a:r>
              <a:rPr lang="it-IT" sz="2000">
                <a:solidFill>
                  <a:schemeClr val="tx1"/>
                </a:solidFill>
                <a:latin typeface="Titillium Web" panose="00000500000000000000" pitchFamily="2" charset="0"/>
              </a:rPr>
              <a:t>Valore finanziato PNRR: </a:t>
            </a:r>
            <a:r>
              <a:rPr lang="en-US" sz="2000" b="1">
                <a:solidFill>
                  <a:schemeClr val="tx1"/>
                </a:solidFill>
                <a:latin typeface="Titillium Web" panose="00000500000000000000" pitchFamily="2" charset="0"/>
              </a:rPr>
              <a:t>20.000.000,00 € </a:t>
            </a:r>
            <a:endParaRPr lang="it-IT" sz="2000" b="1">
              <a:solidFill>
                <a:schemeClr val="tx1"/>
              </a:solidFill>
              <a:latin typeface="Titillium Web" panose="00000500000000000000" pitchFamily="2" charset="0"/>
            </a:endParaRPr>
          </a:p>
        </p:txBody>
      </p:sp>
      <p:sp>
        <p:nvSpPr>
          <p:cNvPr id="15" name="Rettangolo con angoli arrotondati 14">
            <a:extLst>
              <a:ext uri="{FF2B5EF4-FFF2-40B4-BE49-F238E27FC236}">
                <a16:creationId xmlns:a16="http://schemas.microsoft.com/office/drawing/2014/main" id="{7A0E4406-E510-C0C0-C5A2-8301C2A4BC97}"/>
              </a:ext>
            </a:extLst>
          </p:cNvPr>
          <p:cNvSpPr/>
          <p:nvPr/>
        </p:nvSpPr>
        <p:spPr>
          <a:xfrm>
            <a:off x="6428732" y="5999929"/>
            <a:ext cx="4032000" cy="2838056"/>
          </a:xfrm>
          <a:prstGeom prst="roundRect">
            <a:avLst/>
          </a:prstGeom>
          <a:solidFill>
            <a:schemeClr val="accent1">
              <a:lumMod val="20000"/>
              <a:lumOff val="80000"/>
            </a:schemeClr>
          </a:solid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lgn="just">
              <a:buFont typeface="Wingdings" panose="05000000000000000000" pitchFamily="2" charset="2"/>
              <a:buChar char="q"/>
            </a:pPr>
            <a:r>
              <a:rPr lang="it-IT">
                <a:solidFill>
                  <a:srgbClr val="1C2024"/>
                </a:solidFill>
                <a:latin typeface="Titillium Web" panose="00000500000000000000" pitchFamily="2" charset="0"/>
                <a:ea typeface="Calibri" panose="020F0502020204030204" pitchFamily="34" charset="0"/>
                <a:cs typeface="Times New Roman" panose="02020603050405020304" pitchFamily="18" charset="0"/>
              </a:rPr>
              <a:t>DPCM del 21/01/2021: fissa i termini per l’Assegnazione ai Comuni di contributi ai sensi dell’articolo 1, commi 42 e segg.  L. 160 del 27/12/2019;</a:t>
            </a:r>
          </a:p>
          <a:p>
            <a:pPr marL="285750" indent="-285750" algn="just">
              <a:buFont typeface="Wingdings" panose="05000000000000000000" pitchFamily="2" charset="2"/>
              <a:buChar char="q"/>
            </a:pPr>
            <a:r>
              <a:rPr lang="it-IT">
                <a:solidFill>
                  <a:srgbClr val="1C2024"/>
                </a:solidFill>
                <a:latin typeface="Titillium Web" panose="00000500000000000000" pitchFamily="2" charset="0"/>
                <a:ea typeface="Calibri" panose="020F0502020204030204" pitchFamily="34" charset="0"/>
                <a:cs typeface="Times New Roman" panose="02020603050405020304" pitchFamily="18" charset="0"/>
              </a:rPr>
              <a:t>Decreto Min. Interno in concerto con MEF e MIMS del 30/12/2021 individua i Comuni Beneficiari;</a:t>
            </a:r>
          </a:p>
        </p:txBody>
      </p:sp>
      <p:sp>
        <p:nvSpPr>
          <p:cNvPr id="17" name="Rettangolo con angoli arrotondati 16">
            <a:extLst>
              <a:ext uri="{FF2B5EF4-FFF2-40B4-BE49-F238E27FC236}">
                <a16:creationId xmlns:a16="http://schemas.microsoft.com/office/drawing/2014/main" id="{9C6DA23D-E5AB-40E7-53EA-F76B9C4D50F8}"/>
              </a:ext>
            </a:extLst>
          </p:cNvPr>
          <p:cNvSpPr/>
          <p:nvPr/>
        </p:nvSpPr>
        <p:spPr>
          <a:xfrm>
            <a:off x="10911803" y="6011023"/>
            <a:ext cx="3992112" cy="2851373"/>
          </a:xfrm>
          <a:prstGeom prst="roundRect">
            <a:avLst/>
          </a:prstGeom>
          <a:solidFill>
            <a:schemeClr val="accent1">
              <a:lumMod val="20000"/>
              <a:lumOff val="80000"/>
            </a:schemeClr>
          </a:solid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just"/>
            <a:r>
              <a:rPr lang="it-IT">
                <a:solidFill>
                  <a:srgbClr val="1C2024"/>
                </a:solidFill>
                <a:latin typeface="Titillium Web" panose="00000500000000000000" pitchFamily="2" charset="0"/>
                <a:cs typeface="Times New Roman" panose="02020603050405020304" pitchFamily="18" charset="0"/>
              </a:rPr>
              <a:t>Al Ministero dell’Interno sono stati assegnati 3,3 Mld € di fondi PNRR per gli interventi di Rigenerazione Urbana.</a:t>
            </a:r>
          </a:p>
          <a:p>
            <a:pPr algn="just"/>
            <a:r>
              <a:rPr lang="it-IT">
                <a:solidFill>
                  <a:srgbClr val="1C2024"/>
                </a:solidFill>
                <a:latin typeface="Titillium Web" panose="00000500000000000000" pitchFamily="2" charset="0"/>
                <a:cs typeface="Times New Roman" panose="02020603050405020304" pitchFamily="18" charset="0"/>
              </a:rPr>
              <a:t>Ciò ha comportato lo spostamento sotto tale fonte di finanziamento dei 2,8 Mld euro relativi alle risorse previste a legislazione vigente dall’art. 1 comma 42 della L. 160/2019.</a:t>
            </a:r>
          </a:p>
        </p:txBody>
      </p:sp>
      <p:sp>
        <p:nvSpPr>
          <p:cNvPr id="14" name="CasellaDiTesto 13">
            <a:extLst>
              <a:ext uri="{FF2B5EF4-FFF2-40B4-BE49-F238E27FC236}">
                <a16:creationId xmlns:a16="http://schemas.microsoft.com/office/drawing/2014/main" id="{6D226C5F-BDF4-17EA-3E4C-BF2FA175F28F}"/>
              </a:ext>
            </a:extLst>
          </p:cNvPr>
          <p:cNvSpPr txBox="1"/>
          <p:nvPr/>
        </p:nvSpPr>
        <p:spPr>
          <a:xfrm>
            <a:off x="2818387" y="5096533"/>
            <a:ext cx="3406308" cy="350865"/>
          </a:xfrm>
          <a:prstGeom prst="rect">
            <a:avLst/>
          </a:prstGeom>
          <a:noFill/>
        </p:spPr>
        <p:txBody>
          <a:bodyPr wrap="square" rtlCol="0">
            <a:spAutoFit/>
          </a:bodyPr>
          <a:lstStyle/>
          <a:p>
            <a:pPr algn="ctr"/>
            <a:r>
              <a:rPr lang="it-IT" sz="1680" b="1">
                <a:latin typeface="Titillium Web" panose="00000500000000000000" pitchFamily="2" charset="0"/>
              </a:rPr>
              <a:t>IN SINTESI</a:t>
            </a:r>
          </a:p>
        </p:txBody>
      </p:sp>
      <p:sp>
        <p:nvSpPr>
          <p:cNvPr id="16" name="CasellaDiTesto 15">
            <a:extLst>
              <a:ext uri="{FF2B5EF4-FFF2-40B4-BE49-F238E27FC236}">
                <a16:creationId xmlns:a16="http://schemas.microsoft.com/office/drawing/2014/main" id="{F6B4C3A7-E5D4-A248-D9F3-4FB66FD93303}"/>
              </a:ext>
            </a:extLst>
          </p:cNvPr>
          <p:cNvSpPr txBox="1"/>
          <p:nvPr/>
        </p:nvSpPr>
        <p:spPr>
          <a:xfrm>
            <a:off x="6952380" y="4987005"/>
            <a:ext cx="3283416" cy="609398"/>
          </a:xfrm>
          <a:prstGeom prst="rect">
            <a:avLst/>
          </a:prstGeom>
          <a:noFill/>
        </p:spPr>
        <p:txBody>
          <a:bodyPr wrap="square" rtlCol="0">
            <a:spAutoFit/>
          </a:bodyPr>
          <a:lstStyle/>
          <a:p>
            <a:pPr algn="ctr"/>
            <a:r>
              <a:rPr lang="it-IT" sz="1680" b="1">
                <a:latin typeface="Titillium Web" panose="00000500000000000000" pitchFamily="2" charset="0"/>
              </a:rPr>
              <a:t>IL PERCORSO DI FINANZIAMENTO PNRR</a:t>
            </a:r>
          </a:p>
        </p:txBody>
      </p:sp>
      <p:sp>
        <p:nvSpPr>
          <p:cNvPr id="18" name="CasellaDiTesto 17">
            <a:extLst>
              <a:ext uri="{FF2B5EF4-FFF2-40B4-BE49-F238E27FC236}">
                <a16:creationId xmlns:a16="http://schemas.microsoft.com/office/drawing/2014/main" id="{3329EE4E-6FA3-D4F8-EA41-24534E9146BD}"/>
              </a:ext>
            </a:extLst>
          </p:cNvPr>
          <p:cNvSpPr txBox="1"/>
          <p:nvPr/>
        </p:nvSpPr>
        <p:spPr>
          <a:xfrm>
            <a:off x="11506173" y="5096532"/>
            <a:ext cx="3114829" cy="350865"/>
          </a:xfrm>
          <a:prstGeom prst="rect">
            <a:avLst/>
          </a:prstGeom>
          <a:noFill/>
        </p:spPr>
        <p:txBody>
          <a:bodyPr wrap="square" rtlCol="0">
            <a:spAutoFit/>
          </a:bodyPr>
          <a:lstStyle/>
          <a:p>
            <a:pPr algn="ctr"/>
            <a:r>
              <a:rPr lang="it-IT" sz="1680" b="1">
                <a:latin typeface="Titillium Web" panose="00000500000000000000" pitchFamily="2" charset="0"/>
              </a:rPr>
              <a:t>IL PASSAGGIO AL PNRR</a:t>
            </a:r>
          </a:p>
        </p:txBody>
      </p:sp>
      <p:sp>
        <p:nvSpPr>
          <p:cNvPr id="24" name="CasellaDiTesto 23">
            <a:extLst>
              <a:ext uri="{FF2B5EF4-FFF2-40B4-BE49-F238E27FC236}">
                <a16:creationId xmlns:a16="http://schemas.microsoft.com/office/drawing/2014/main" id="{9EC15749-24F3-1296-9723-06D65616C254}"/>
              </a:ext>
            </a:extLst>
          </p:cNvPr>
          <p:cNvSpPr txBox="1"/>
          <p:nvPr/>
        </p:nvSpPr>
        <p:spPr>
          <a:xfrm>
            <a:off x="1524000" y="1248933"/>
            <a:ext cx="13716000" cy="954107"/>
          </a:xfrm>
          <a:prstGeom prst="rect">
            <a:avLst/>
          </a:prstGeom>
          <a:noFill/>
        </p:spPr>
        <p:txBody>
          <a:bodyPr wrap="square" rtlCol="0">
            <a:spAutoFit/>
          </a:bodyPr>
          <a:lstStyle/>
          <a:p>
            <a:r>
              <a:rPr lang="it-IT" sz="2800">
                <a:solidFill>
                  <a:srgbClr val="000000"/>
                </a:solidFill>
                <a:latin typeface="Titillium Web" panose="00000500000000000000" pitchFamily="2" charset="0"/>
              </a:rPr>
              <a:t>M5 -Inclusione e coesione, C2 - Infrastrutture sociali, famiglie, comunità e terzo settore, 2.1 – Investimenti in progetti di rigenerazione urbana</a:t>
            </a:r>
          </a:p>
        </p:txBody>
      </p:sp>
      <p:pic>
        <p:nvPicPr>
          <p:cNvPr id="26" name="Immagine 25" descr="Immagine che contiene cerchio, schermata, Elementi grafici, clipart&#10;&#10;Descrizione generata automaticamente">
            <a:extLst>
              <a:ext uri="{FF2B5EF4-FFF2-40B4-BE49-F238E27FC236}">
                <a16:creationId xmlns:a16="http://schemas.microsoft.com/office/drawing/2014/main" id="{2E745EAC-BA93-7C09-4A06-9C2670D793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6631" y="4841641"/>
            <a:ext cx="954818" cy="954818"/>
          </a:xfrm>
          <a:prstGeom prst="rect">
            <a:avLst/>
          </a:prstGeom>
        </p:spPr>
      </p:pic>
      <p:pic>
        <p:nvPicPr>
          <p:cNvPr id="28" name="Immagine 27" descr="Immagine che contiene cerchio, Elementi grafici, clipart, grafica&#10;&#10;Descrizione generata automaticamente">
            <a:extLst>
              <a:ext uri="{FF2B5EF4-FFF2-40B4-BE49-F238E27FC236}">
                <a16:creationId xmlns:a16="http://schemas.microsoft.com/office/drawing/2014/main" id="{967ACB1A-92CF-9259-335C-5AFF488A1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6792" y="4762714"/>
            <a:ext cx="955071" cy="955071"/>
          </a:xfrm>
          <a:prstGeom prst="rect">
            <a:avLst/>
          </a:prstGeom>
        </p:spPr>
      </p:pic>
      <p:pic>
        <p:nvPicPr>
          <p:cNvPr id="30" name="Immagine 29" descr="Immagine che contiene cerchio, Elementi grafici, Policromia, schermata&#10;&#10;Descrizione generata automaticamente">
            <a:extLst>
              <a:ext uri="{FF2B5EF4-FFF2-40B4-BE49-F238E27FC236}">
                <a16:creationId xmlns:a16="http://schemas.microsoft.com/office/drawing/2014/main" id="{DFA870DD-4329-B86A-FF5D-8B40343404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4422" y="4814169"/>
            <a:ext cx="955071" cy="955071"/>
          </a:xfrm>
          <a:prstGeom prst="rect">
            <a:avLst/>
          </a:prstGeom>
        </p:spPr>
      </p:pic>
      <p:pic>
        <p:nvPicPr>
          <p:cNvPr id="7" name="Google Shape;120;p1">
            <a:extLst>
              <a:ext uri="{FF2B5EF4-FFF2-40B4-BE49-F238E27FC236}">
                <a16:creationId xmlns:a16="http://schemas.microsoft.com/office/drawing/2014/main" id="{6F236B50-ECCF-6383-C301-376B575D06F0}"/>
              </a:ext>
            </a:extLst>
          </p:cNvPr>
          <p:cNvPicPr preferRelativeResize="0"/>
          <p:nvPr/>
        </p:nvPicPr>
        <p:blipFill rotWithShape="1">
          <a:blip r:embed="rId6">
            <a:alphaModFix/>
          </a:blip>
          <a:srcRect/>
          <a:stretch/>
        </p:blipFill>
        <p:spPr>
          <a:xfrm>
            <a:off x="15107479" y="271263"/>
            <a:ext cx="1663232" cy="954107"/>
          </a:xfrm>
          <a:prstGeom prst="rect">
            <a:avLst/>
          </a:prstGeom>
          <a:noFill/>
          <a:ln>
            <a:noFill/>
          </a:ln>
        </p:spPr>
      </p:pic>
      <p:sp>
        <p:nvSpPr>
          <p:cNvPr id="8" name="Segnaposto numero diapositiva 2">
            <a:extLst>
              <a:ext uri="{FF2B5EF4-FFF2-40B4-BE49-F238E27FC236}">
                <a16:creationId xmlns:a16="http://schemas.microsoft.com/office/drawing/2014/main" id="{5F412663-7193-5634-DA97-42AAF779CD88}"/>
              </a:ext>
            </a:extLst>
          </p:cNvPr>
          <p:cNvSpPr txBox="1">
            <a:spLocks/>
          </p:cNvSpPr>
          <p:nvPr/>
        </p:nvSpPr>
        <p:spPr>
          <a:xfrm>
            <a:off x="12758816" y="9034673"/>
            <a:ext cx="3840480" cy="511175"/>
          </a:xfrm>
          <a:prstGeom prst="rect">
            <a:avLst/>
          </a:prstGeom>
        </p:spPr>
        <p:txBody>
          <a:bodyPr vert="horz" lIns="91440" tIns="45720" rIns="91440" bIns="45720" rtlCol="0" anchor="ctr"/>
          <a:lstStyle>
            <a:defPPr>
              <a:defRPr lang="en-US"/>
            </a:defPPr>
            <a:lvl1pPr marL="0" algn="r" defTabSz="457200" rtl="0" eaLnBrk="1" latinLnBrk="0" hangingPunct="1">
              <a:defRPr sz="1155" kern="1200">
                <a:solidFill>
                  <a:schemeClr val="tx1">
                    <a:tint val="75000"/>
                  </a:schemeClr>
                </a:solidFill>
                <a:latin typeface="Titillium Web"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E64E33-F4D1-9045-8634-9E2D4E4CE3B0}" type="slidenum">
              <a:rPr lang="it-IT" sz="1800" b="1" smtClean="0">
                <a:solidFill>
                  <a:schemeClr val="tx1"/>
                </a:solidFill>
                <a:latin typeface="Titillium Web" panose="00000500000000000000" pitchFamily="2" charset="0"/>
              </a:rPr>
              <a:pPr/>
              <a:t>23</a:t>
            </a:fld>
            <a:endParaRPr lang="it-IT" sz="1800" b="1">
              <a:solidFill>
                <a:schemeClr val="tx1"/>
              </a:solidFill>
              <a:latin typeface="Titillium Web" panose="00000500000000000000" pitchFamily="2" charset="0"/>
            </a:endParaRPr>
          </a:p>
        </p:txBody>
      </p:sp>
    </p:spTree>
    <p:extLst>
      <p:ext uri="{BB962C8B-B14F-4D97-AF65-F5344CB8AC3E}">
        <p14:creationId xmlns:p14="http://schemas.microsoft.com/office/powerpoint/2010/main" val="3072602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7" name="Immagine 6" descr="Immagine che contiene aria aperta, cielo, nuvola, edificio&#10;&#10;Descrizione generata automaticamente">
            <a:extLst>
              <a:ext uri="{FF2B5EF4-FFF2-40B4-BE49-F238E27FC236}">
                <a16:creationId xmlns:a16="http://schemas.microsoft.com/office/drawing/2014/main" id="{C335A729-6981-1FA3-6D31-65B3115E3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7068800" cy="9601200"/>
          </a:xfrm>
          <a:prstGeom prst="rect">
            <a:avLst/>
          </a:prstGeom>
        </p:spPr>
      </p:pic>
      <p:cxnSp>
        <p:nvCxnSpPr>
          <p:cNvPr id="118" name="Google Shape;118;p1"/>
          <p:cNvCxnSpPr>
            <a:cxnSpLocks/>
          </p:cNvCxnSpPr>
          <p:nvPr/>
        </p:nvCxnSpPr>
        <p:spPr>
          <a:xfrm>
            <a:off x="5003292" y="1"/>
            <a:ext cx="0" cy="9570221"/>
          </a:xfrm>
          <a:prstGeom prst="straightConnector1">
            <a:avLst/>
          </a:prstGeom>
          <a:noFill/>
          <a:ln w="12700" cap="flat" cmpd="sng">
            <a:solidFill>
              <a:srgbClr val="E02022"/>
            </a:solidFill>
            <a:prstDash val="solid"/>
            <a:miter lim="800000"/>
            <a:headEnd type="none" w="sm" len="sm"/>
            <a:tailEnd type="none" w="sm" len="sm"/>
          </a:ln>
        </p:spPr>
      </p:cxnSp>
      <p:cxnSp>
        <p:nvCxnSpPr>
          <p:cNvPr id="119" name="Google Shape;119;p1"/>
          <p:cNvCxnSpPr/>
          <p:nvPr/>
        </p:nvCxnSpPr>
        <p:spPr>
          <a:xfrm rot="10800000">
            <a:off x="2133600" y="2373630"/>
            <a:ext cx="12801600" cy="0"/>
          </a:xfrm>
          <a:prstGeom prst="straightConnector1">
            <a:avLst/>
          </a:prstGeom>
          <a:noFill/>
          <a:ln w="12700" cap="flat" cmpd="sng">
            <a:solidFill>
              <a:srgbClr val="E02022"/>
            </a:solidFill>
            <a:prstDash val="solid"/>
            <a:miter lim="800000"/>
            <a:headEnd type="none" w="sm" len="sm"/>
            <a:tailEnd type="none" w="sm" len="sm"/>
          </a:ln>
        </p:spPr>
      </p:cxnSp>
      <p:sp>
        <p:nvSpPr>
          <p:cNvPr id="2" name="Google Shape;117;p1">
            <a:extLst>
              <a:ext uri="{FF2B5EF4-FFF2-40B4-BE49-F238E27FC236}">
                <a16:creationId xmlns:a16="http://schemas.microsoft.com/office/drawing/2014/main" id="{9F5077AC-91CC-CFB4-01CC-D73AEA8E4B5F}"/>
              </a:ext>
            </a:extLst>
          </p:cNvPr>
          <p:cNvSpPr txBox="1"/>
          <p:nvPr/>
        </p:nvSpPr>
        <p:spPr>
          <a:xfrm>
            <a:off x="5003292" y="2379395"/>
            <a:ext cx="6883903" cy="1260303"/>
          </a:xfrm>
          <a:prstGeom prst="rect">
            <a:avLst/>
          </a:prstGeom>
          <a:solidFill>
            <a:schemeClr val="bg1"/>
          </a:solidFill>
          <a:ln w="19050">
            <a:solidFill>
              <a:srgbClr val="FF0000"/>
            </a:solidFill>
          </a:ln>
        </p:spPr>
        <p:txBody>
          <a:bodyPr spcFirstLastPara="1" wrap="square" lIns="95996" tIns="47985" rIns="95996" bIns="47985" anchor="t" anchorCtr="0">
            <a:spAutoFit/>
          </a:bodyPr>
          <a:lstStyle/>
          <a:p>
            <a:r>
              <a:rPr lang="it-IT" sz="3780" b="1">
                <a:solidFill>
                  <a:srgbClr val="000000"/>
                </a:solidFill>
                <a:latin typeface="Titillium Web" panose="00000500000000000000" pitchFamily="2" charset="0"/>
              </a:rPr>
              <a:t>Rigenerazione Urbana: gli interventi del Comune di Milano</a:t>
            </a:r>
            <a:endParaRPr lang="en-US" sz="3780"/>
          </a:p>
        </p:txBody>
      </p:sp>
      <p:pic>
        <p:nvPicPr>
          <p:cNvPr id="3" name="Google Shape;120;p1">
            <a:extLst>
              <a:ext uri="{FF2B5EF4-FFF2-40B4-BE49-F238E27FC236}">
                <a16:creationId xmlns:a16="http://schemas.microsoft.com/office/drawing/2014/main" id="{00A40E66-7341-F30F-ABF2-AB26EE4B990E}"/>
              </a:ext>
            </a:extLst>
          </p:cNvPr>
          <p:cNvPicPr preferRelativeResize="0"/>
          <p:nvPr/>
        </p:nvPicPr>
        <p:blipFill rotWithShape="1">
          <a:blip r:embed="rId4">
            <a:alphaModFix/>
          </a:blip>
          <a:srcRect/>
          <a:stretch/>
        </p:blipFill>
        <p:spPr>
          <a:xfrm>
            <a:off x="15226753" y="271263"/>
            <a:ext cx="1543958" cy="987694"/>
          </a:xfrm>
          <a:prstGeom prst="rect">
            <a:avLst/>
          </a:prstGeom>
          <a:noFill/>
          <a:ln>
            <a:noFill/>
          </a:ln>
        </p:spPr>
      </p:pic>
    </p:spTree>
    <p:extLst>
      <p:ext uri="{BB962C8B-B14F-4D97-AF65-F5344CB8AC3E}">
        <p14:creationId xmlns:p14="http://schemas.microsoft.com/office/powerpoint/2010/main" val="2566708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6C2086A-509F-405B-637E-DCD43BA20221}"/>
              </a:ext>
            </a:extLst>
          </p:cNvPr>
          <p:cNvSpPr txBox="1"/>
          <p:nvPr/>
        </p:nvSpPr>
        <p:spPr>
          <a:xfrm>
            <a:off x="1056452" y="1875670"/>
            <a:ext cx="15120000" cy="5976000"/>
          </a:xfrm>
          <a:prstGeom prst="rect">
            <a:avLst/>
          </a:prstGeom>
          <a:solidFill>
            <a:schemeClr val="bg1">
              <a:lumMod val="85000"/>
            </a:schemeClr>
          </a:solidFill>
        </p:spPr>
        <p:txBody>
          <a:bodyPr wrap="square" rtlCol="0">
            <a:spAutoFit/>
          </a:bodyPr>
          <a:lstStyle/>
          <a:p>
            <a:endParaRPr lang="en-US">
              <a:latin typeface="Titillium Web" panose="00000500000000000000" pitchFamily="2" charset="0"/>
            </a:endParaRPr>
          </a:p>
        </p:txBody>
      </p:sp>
      <p:graphicFrame>
        <p:nvGraphicFramePr>
          <p:cNvPr id="5" name="Tabella 4">
            <a:extLst>
              <a:ext uri="{FF2B5EF4-FFF2-40B4-BE49-F238E27FC236}">
                <a16:creationId xmlns:a16="http://schemas.microsoft.com/office/drawing/2014/main" id="{A2574F13-9C40-D0B7-9FD8-0C68BC9B6AF2}"/>
              </a:ext>
            </a:extLst>
          </p:cNvPr>
          <p:cNvGraphicFramePr>
            <a:graphicFrameLocks noGrp="1"/>
          </p:cNvGraphicFramePr>
          <p:nvPr>
            <p:custDataLst>
              <p:tags r:id="rId1"/>
            </p:custDataLst>
            <p:extLst>
              <p:ext uri="{D42A27DB-BD31-4B8C-83A1-F6EECF244321}">
                <p14:modId xmlns:p14="http://schemas.microsoft.com/office/powerpoint/2010/main" val="2099326055"/>
              </p:ext>
            </p:extLst>
          </p:nvPr>
        </p:nvGraphicFramePr>
        <p:xfrm>
          <a:off x="1341008" y="2079035"/>
          <a:ext cx="14550887" cy="5567469"/>
        </p:xfrm>
        <a:graphic>
          <a:graphicData uri="http://schemas.openxmlformats.org/drawingml/2006/table">
            <a:tbl>
              <a:tblPr firstRow="1" firstCol="1" bandRow="1">
                <a:tableStyleId>{7E9639D4-E3E2-4D34-9284-5A2195B3D0D7}</a:tableStyleId>
              </a:tblPr>
              <a:tblGrid>
                <a:gridCol w="2720209">
                  <a:extLst>
                    <a:ext uri="{9D8B030D-6E8A-4147-A177-3AD203B41FA5}">
                      <a16:colId xmlns:a16="http://schemas.microsoft.com/office/drawing/2014/main" val="4074494630"/>
                    </a:ext>
                  </a:extLst>
                </a:gridCol>
                <a:gridCol w="7929300">
                  <a:extLst>
                    <a:ext uri="{9D8B030D-6E8A-4147-A177-3AD203B41FA5}">
                      <a16:colId xmlns:a16="http://schemas.microsoft.com/office/drawing/2014/main" val="3053451236"/>
                    </a:ext>
                  </a:extLst>
                </a:gridCol>
                <a:gridCol w="3901378">
                  <a:extLst>
                    <a:ext uri="{9D8B030D-6E8A-4147-A177-3AD203B41FA5}">
                      <a16:colId xmlns:a16="http://schemas.microsoft.com/office/drawing/2014/main" val="3077199021"/>
                    </a:ext>
                  </a:extLst>
                </a:gridCol>
              </a:tblGrid>
              <a:tr h="1365010">
                <a:tc>
                  <a:txBody>
                    <a:bodyPr/>
                    <a:lstStyle/>
                    <a:p>
                      <a:pPr marR="0" algn="ctr" rtl="0" fontAlgn="ctr">
                        <a:lnSpc>
                          <a:spcPct val="100000"/>
                        </a:lnSpc>
                        <a:spcBef>
                          <a:spcPts val="0"/>
                        </a:spcBef>
                        <a:spcAft>
                          <a:spcPts val="0"/>
                        </a:spcAft>
                        <a:buClr>
                          <a:srgbClr val="000000"/>
                        </a:buClr>
                        <a:buFont typeface="Arial"/>
                      </a:pPr>
                      <a:r>
                        <a:rPr lang="it-IT" sz="2400" b="1" i="0" u="none" strike="noStrike" cap="none" noProof="0">
                          <a:solidFill>
                            <a:schemeClr val="tx1"/>
                          </a:solidFill>
                          <a:effectLst/>
                          <a:latin typeface="Titillium Web" panose="00000500000000000000" pitchFamily="2" charset="0"/>
                          <a:ea typeface="+mn-ea"/>
                          <a:cs typeface="+mn-cs"/>
                          <a:sym typeface="Arial"/>
                        </a:rPr>
                        <a:t>Riferimento</a:t>
                      </a:r>
                      <a:r>
                        <a:rPr lang="en-US" sz="2400" b="1" i="0" u="none" strike="noStrike" cap="none" noProof="0">
                          <a:solidFill>
                            <a:schemeClr val="tx1"/>
                          </a:solidFill>
                          <a:effectLst/>
                          <a:latin typeface="Titillium Web" panose="00000500000000000000" pitchFamily="2" charset="0"/>
                          <a:ea typeface="+mn-ea"/>
                          <a:cs typeface="+mn-cs"/>
                          <a:sym typeface="Arial"/>
                        </a:rPr>
                        <a:t> PNRR</a:t>
                      </a:r>
                    </a:p>
                  </a:txBody>
                  <a:tcPr marL="72000" marR="72000" marT="72000" marB="72000" anchor="ctr">
                    <a:solidFill>
                      <a:schemeClr val="bg1"/>
                    </a:solidFill>
                  </a:tcPr>
                </a:tc>
                <a:tc>
                  <a:txBody>
                    <a:bodyPr/>
                    <a:lstStyle/>
                    <a:p>
                      <a:pPr marR="0" algn="ctr" rtl="0" fontAlgn="ctr">
                        <a:lnSpc>
                          <a:spcPct val="100000"/>
                        </a:lnSpc>
                        <a:spcBef>
                          <a:spcPts val="0"/>
                        </a:spcBef>
                        <a:spcAft>
                          <a:spcPts val="0"/>
                        </a:spcAft>
                        <a:buClr>
                          <a:srgbClr val="000000"/>
                        </a:buClr>
                        <a:buFont typeface="Arial"/>
                      </a:pPr>
                      <a:r>
                        <a:rPr lang="it-IT" sz="2400" b="1" u="none" strike="noStrike" cap="none" noProof="0">
                          <a:solidFill>
                            <a:schemeClr val="tx1"/>
                          </a:solidFill>
                          <a:effectLst/>
                          <a:latin typeface="Titillium Web" panose="00000500000000000000" pitchFamily="2" charset="0"/>
                          <a:sym typeface="Arial"/>
                        </a:rPr>
                        <a:t>Intervento</a:t>
                      </a:r>
                      <a:endParaRPr lang="it-IT" sz="2400" b="1" i="0" u="none" strike="noStrike" cap="none" noProof="0">
                        <a:solidFill>
                          <a:schemeClr val="tx1"/>
                        </a:solidFill>
                        <a:effectLst/>
                        <a:latin typeface="Titillium Web" panose="00000500000000000000" pitchFamily="2" charset="0"/>
                        <a:ea typeface="+mn-ea"/>
                        <a:cs typeface="+mn-cs"/>
                        <a:sym typeface="Arial"/>
                      </a:endParaRPr>
                    </a:p>
                  </a:txBody>
                  <a:tcPr marL="72000" marR="72000" marT="72000" marB="72000" anchor="ctr">
                    <a:solidFill>
                      <a:schemeClr val="bg1"/>
                    </a:solidFill>
                  </a:tcPr>
                </a:tc>
                <a:tc>
                  <a:txBody>
                    <a:bodyPr/>
                    <a:lstStyle/>
                    <a:p>
                      <a:pPr marR="0" algn="ctr" rtl="0" fontAlgn="ctr">
                        <a:lnSpc>
                          <a:spcPct val="100000"/>
                        </a:lnSpc>
                        <a:spcBef>
                          <a:spcPts val="0"/>
                        </a:spcBef>
                        <a:spcAft>
                          <a:spcPts val="0"/>
                        </a:spcAft>
                        <a:buClr>
                          <a:srgbClr val="000000"/>
                        </a:buClr>
                        <a:buFont typeface="Arial"/>
                      </a:pPr>
                      <a:r>
                        <a:rPr lang="it-IT" sz="2400" b="1" u="none" strike="noStrike" cap="none" noProof="0">
                          <a:solidFill>
                            <a:schemeClr val="tx1"/>
                          </a:solidFill>
                          <a:effectLst/>
                          <a:latin typeface="Titillium Web" panose="00000500000000000000" pitchFamily="2" charset="0"/>
                          <a:sym typeface="Arial"/>
                        </a:rPr>
                        <a:t>Valore finanziato PNRR</a:t>
                      </a:r>
                      <a:endParaRPr lang="it-IT" sz="2400" b="1" i="0" u="none" strike="noStrike" cap="none" noProof="0">
                        <a:solidFill>
                          <a:schemeClr val="tx1"/>
                        </a:solidFill>
                        <a:effectLst/>
                        <a:latin typeface="Titillium Web" panose="00000500000000000000" pitchFamily="2" charset="0"/>
                        <a:ea typeface="+mn-ea"/>
                        <a:cs typeface="+mn-cs"/>
                        <a:sym typeface="Arial"/>
                      </a:endParaRPr>
                    </a:p>
                  </a:txBody>
                  <a:tcPr marL="72000" marR="72000" marT="72000" marB="72000" anchor="ctr">
                    <a:solidFill>
                      <a:schemeClr val="bg1"/>
                    </a:solidFill>
                  </a:tcPr>
                </a:tc>
                <a:extLst>
                  <a:ext uri="{0D108BD9-81ED-4DB2-BD59-A6C34878D82A}">
                    <a16:rowId xmlns:a16="http://schemas.microsoft.com/office/drawing/2014/main" val="788602912"/>
                  </a:ext>
                </a:extLst>
              </a:tr>
              <a:tr h="1669619">
                <a:tc rowSpan="3">
                  <a:txBody>
                    <a:bodyPr/>
                    <a:lstStyle/>
                    <a:p>
                      <a:pPr algn="l" fontAlgn="ctr"/>
                      <a:r>
                        <a:rPr lang="it-IT" sz="1800" b="1">
                          <a:solidFill>
                            <a:schemeClr val="tx1"/>
                          </a:solidFill>
                          <a:latin typeface="Titillium Web" panose="00000500000000000000" pitchFamily="2" charset="0"/>
                        </a:rPr>
                        <a:t>M5-C2</a:t>
                      </a:r>
                    </a:p>
                    <a:p>
                      <a:pPr algn="l" fontAlgn="ctr"/>
                      <a:r>
                        <a:rPr lang="it-IT" sz="1800" b="0" i="0" u="none" strike="noStrike">
                          <a:solidFill>
                            <a:srgbClr val="000000"/>
                          </a:solidFill>
                          <a:effectLst/>
                          <a:latin typeface="Titillium Web" panose="00000500000000000000" pitchFamily="2" charset="0"/>
                        </a:rPr>
                        <a:t>2.1 – Investimenti in  progetti di rigenerazione urbana</a:t>
                      </a:r>
                    </a:p>
                  </a:txBody>
                  <a:tcPr marL="108000" marR="216000" marT="7620" marB="0" anchor="ctr">
                    <a:solidFill>
                      <a:schemeClr val="bg1"/>
                    </a:solidFill>
                  </a:tcPr>
                </a:tc>
                <a:tc>
                  <a:txBody>
                    <a:bodyPr/>
                    <a:lstStyle/>
                    <a:p>
                      <a:pPr algn="l" fontAlgn="ctr"/>
                      <a:r>
                        <a:rPr lang="it-IT" sz="1800" b="0" u="none" strike="noStrike">
                          <a:solidFill>
                            <a:srgbClr val="000000"/>
                          </a:solidFill>
                          <a:effectLst/>
                          <a:latin typeface="Titillium Web" panose="00000500000000000000" pitchFamily="2" charset="0"/>
                        </a:rPr>
                        <a:t>Interventi di protezione idraulica del territorio nelle aree golenali del fiume Lambro e di miglioramento degli aspetti paesaggistici e naturalistici </a:t>
                      </a:r>
                      <a:endParaRPr lang="it-IT" sz="1800" b="0" i="0" u="none" strike="noStrike">
                        <a:solidFill>
                          <a:srgbClr val="000000"/>
                        </a:solidFill>
                        <a:effectLst/>
                        <a:latin typeface="Titillium Web" panose="00000500000000000000" pitchFamily="2" charset="0"/>
                      </a:endParaRPr>
                    </a:p>
                  </a:txBody>
                  <a:tcPr marL="7620" marR="7620" marT="7620" marB="0" anchor="ctr">
                    <a:solidFill>
                      <a:schemeClr val="bg1"/>
                    </a:solidFill>
                  </a:tcPr>
                </a:tc>
                <a:tc>
                  <a:txBody>
                    <a:bodyPr/>
                    <a:lstStyle/>
                    <a:p>
                      <a:pPr algn="ctr" fontAlgn="ctr"/>
                      <a:r>
                        <a:rPr lang="it-IT" sz="1800" b="0" u="none" strike="noStrike">
                          <a:solidFill>
                            <a:srgbClr val="000000"/>
                          </a:solidFill>
                          <a:effectLst/>
                          <a:latin typeface="Titillium Web" panose="00000500000000000000" pitchFamily="2" charset="0"/>
                        </a:rPr>
                        <a:t>8.500.000,00 €</a:t>
                      </a:r>
                      <a:endParaRPr lang="it-IT" sz="1800" b="0" i="0" u="none" strike="noStrike">
                        <a:solidFill>
                          <a:srgbClr val="000000"/>
                        </a:solidFill>
                        <a:effectLst/>
                        <a:highlight>
                          <a:srgbClr val="FFFF00"/>
                        </a:highlight>
                        <a:latin typeface="Titillium Web" panose="00000500000000000000" pitchFamily="2" charset="0"/>
                      </a:endParaRPr>
                    </a:p>
                  </a:txBody>
                  <a:tcPr marL="7620" marR="7620" marT="7620" marB="0" anchor="ctr">
                    <a:solidFill>
                      <a:schemeClr val="bg1"/>
                    </a:solidFill>
                  </a:tcPr>
                </a:tc>
                <a:extLst>
                  <a:ext uri="{0D108BD9-81ED-4DB2-BD59-A6C34878D82A}">
                    <a16:rowId xmlns:a16="http://schemas.microsoft.com/office/drawing/2014/main" val="3009357243"/>
                  </a:ext>
                </a:extLst>
              </a:tr>
              <a:tr h="1266420">
                <a:tc vMerge="1">
                  <a:txBody>
                    <a:bodyPr/>
                    <a:lstStyle/>
                    <a:p>
                      <a:pPr algn="l" fontAlgn="ctr"/>
                      <a:endParaRPr lang="it-IT" sz="1400" b="0" i="0" u="none" strike="noStrike">
                        <a:solidFill>
                          <a:srgbClr val="000000"/>
                        </a:solidFill>
                        <a:effectLst/>
                        <a:latin typeface="Titillium Web" panose="00000500000000000000" pitchFamily="2" charset="0"/>
                      </a:endParaRPr>
                    </a:p>
                  </a:txBody>
                  <a:tcPr marL="7620" marR="7620" marT="7620" marB="0" anchor="ctr"/>
                </a:tc>
                <a:tc>
                  <a:txBody>
                    <a:bodyPr/>
                    <a:lstStyle/>
                    <a:p>
                      <a:pPr algn="l" fontAlgn="ctr"/>
                      <a:r>
                        <a:rPr lang="it-IT" sz="1800" b="0" u="none" strike="noStrike">
                          <a:solidFill>
                            <a:srgbClr val="000000"/>
                          </a:solidFill>
                          <a:effectLst/>
                          <a:latin typeface="Titillium Web" panose="00000500000000000000" pitchFamily="2" charset="0"/>
                        </a:rPr>
                        <a:t>Intervento di manutenzione straordinaria generale e riqualificazione energetica e impiantistica - Via Rizzoli 13-45 e 73-87</a:t>
                      </a:r>
                      <a:endParaRPr lang="it-IT" sz="1800" b="0" i="0" u="none" strike="noStrike">
                        <a:solidFill>
                          <a:srgbClr val="000000"/>
                        </a:solidFill>
                        <a:effectLst/>
                        <a:latin typeface="Titillium Web" panose="00000500000000000000" pitchFamily="2" charset="0"/>
                      </a:endParaRPr>
                    </a:p>
                  </a:txBody>
                  <a:tcPr marL="7620" marR="7620" marT="7620" marB="0" anchor="ctr">
                    <a:solidFill>
                      <a:schemeClr val="bg1"/>
                    </a:solidFill>
                  </a:tcPr>
                </a:tc>
                <a:tc>
                  <a:txBody>
                    <a:bodyPr/>
                    <a:lstStyle/>
                    <a:p>
                      <a:pPr algn="ctr" fontAlgn="ctr"/>
                      <a:r>
                        <a:rPr lang="it-IT" sz="1800" b="0" u="none" strike="noStrike">
                          <a:solidFill>
                            <a:srgbClr val="000000"/>
                          </a:solidFill>
                          <a:effectLst/>
                          <a:latin typeface="Titillium Web" panose="00000500000000000000" pitchFamily="2" charset="0"/>
                        </a:rPr>
                        <a:t>11.500.000,00 €</a:t>
                      </a:r>
                    </a:p>
                  </a:txBody>
                  <a:tcPr marL="7620" marR="7620" marT="7620" marB="0" anchor="ctr">
                    <a:solidFill>
                      <a:schemeClr val="bg1"/>
                    </a:solidFill>
                  </a:tcPr>
                </a:tc>
                <a:extLst>
                  <a:ext uri="{0D108BD9-81ED-4DB2-BD59-A6C34878D82A}">
                    <a16:rowId xmlns:a16="http://schemas.microsoft.com/office/drawing/2014/main" val="56525129"/>
                  </a:ext>
                </a:extLst>
              </a:tr>
              <a:tr h="1266420">
                <a:tc vMerge="1">
                  <a:txBody>
                    <a:bodyPr/>
                    <a:lstStyle/>
                    <a:p>
                      <a:pPr algn="l" fontAlgn="ctr"/>
                      <a:endParaRPr lang="it-IT" sz="1800" b="0" i="0" u="none" strike="noStrike">
                        <a:solidFill>
                          <a:srgbClr val="000000"/>
                        </a:solidFill>
                        <a:effectLst/>
                        <a:latin typeface="Titillium Web" panose="00000500000000000000" pitchFamily="2" charset="0"/>
                      </a:endParaRPr>
                    </a:p>
                  </a:txBody>
                  <a:tcPr marL="108000" marR="216000" marT="7620" marB="0" anchor="ctr">
                    <a:solidFill>
                      <a:schemeClr val="bg1"/>
                    </a:solidFill>
                  </a:tcPr>
                </a:tc>
                <a:tc>
                  <a:txBody>
                    <a:bodyPr/>
                    <a:lstStyle/>
                    <a:p>
                      <a:pPr algn="ctr" fontAlgn="ctr"/>
                      <a:r>
                        <a:rPr lang="it-IT" sz="2000" b="1" i="0" u="none" strike="noStrike">
                          <a:solidFill>
                            <a:srgbClr val="000000"/>
                          </a:solidFill>
                          <a:effectLst/>
                          <a:latin typeface="Titillium Web" panose="00000500000000000000" pitchFamily="2" charset="0"/>
                        </a:rPr>
                        <a:t>TOTALE</a:t>
                      </a:r>
                      <a:endParaRPr lang="it-IT" sz="1600" b="1" i="0" u="none" strike="noStrike">
                        <a:solidFill>
                          <a:srgbClr val="000000"/>
                        </a:solidFill>
                        <a:effectLst/>
                        <a:latin typeface="Titillium Web" panose="00000500000000000000" pitchFamily="2" charset="0"/>
                      </a:endParaRPr>
                    </a:p>
                  </a:txBody>
                  <a:tcPr marL="7620" marR="7620" marT="7620" marB="0" anchor="ctr">
                    <a:solidFill>
                      <a:schemeClr val="bg1"/>
                    </a:solidFill>
                  </a:tcPr>
                </a:tc>
                <a:tc>
                  <a:txBody>
                    <a:bodyPr/>
                    <a:lstStyle/>
                    <a:p>
                      <a:pPr algn="ctr" fontAlgn="ctr"/>
                      <a:r>
                        <a:rPr lang="it-IT" sz="2000" b="1" u="none" strike="noStrike">
                          <a:solidFill>
                            <a:srgbClr val="000000"/>
                          </a:solidFill>
                          <a:effectLst/>
                          <a:latin typeface="Titillium Web" panose="00000500000000000000" pitchFamily="2" charset="0"/>
                        </a:rPr>
                        <a:t>20.000.000,00 €</a:t>
                      </a:r>
                    </a:p>
                  </a:txBody>
                  <a:tcPr marL="7620" marR="7620" marT="7620" marB="0" anchor="ctr">
                    <a:solidFill>
                      <a:schemeClr val="bg1"/>
                    </a:solidFill>
                  </a:tcPr>
                </a:tc>
                <a:extLst>
                  <a:ext uri="{0D108BD9-81ED-4DB2-BD59-A6C34878D82A}">
                    <a16:rowId xmlns:a16="http://schemas.microsoft.com/office/drawing/2014/main" val="464748961"/>
                  </a:ext>
                </a:extLst>
              </a:tr>
            </a:tbl>
          </a:graphicData>
        </a:graphic>
      </p:graphicFrame>
      <p:sp>
        <p:nvSpPr>
          <p:cNvPr id="6" name="Freeform 91">
            <a:extLst>
              <a:ext uri="{FF2B5EF4-FFF2-40B4-BE49-F238E27FC236}">
                <a16:creationId xmlns:a16="http://schemas.microsoft.com/office/drawing/2014/main" id="{A3F644BE-8E0F-0391-97B9-FF9031E437E5}"/>
              </a:ext>
            </a:extLst>
          </p:cNvPr>
          <p:cNvSpPr>
            <a:spLocks/>
          </p:cNvSpPr>
          <p:nvPr/>
        </p:nvSpPr>
        <p:spPr bwMode="auto">
          <a:xfrm>
            <a:off x="1007166" y="413068"/>
            <a:ext cx="9424384" cy="429955"/>
          </a:xfrm>
          <a:custGeom>
            <a:avLst/>
            <a:gdLst>
              <a:gd name="T0" fmla="*/ 6312 w 6312"/>
              <a:gd name="T1" fmla="*/ 298 h 298"/>
              <a:gd name="T2" fmla="*/ 6312 w 6312"/>
              <a:gd name="T3" fmla="*/ 296 h 298"/>
              <a:gd name="T4" fmla="*/ 0 w 6312"/>
              <a:gd name="T5" fmla="*/ 296 h 298"/>
              <a:gd name="T6" fmla="*/ 0 w 6312"/>
              <a:gd name="T7" fmla="*/ 2 h 298"/>
              <a:gd name="T8" fmla="*/ 6310 w 6312"/>
              <a:gd name="T9" fmla="*/ 2 h 298"/>
              <a:gd name="T10" fmla="*/ 6310 w 6312"/>
              <a:gd name="T11" fmla="*/ 298 h 298"/>
              <a:gd name="T12" fmla="*/ 6312 w 6312"/>
              <a:gd name="T13" fmla="*/ 298 h 298"/>
              <a:gd name="T14" fmla="*/ 6312 w 6312"/>
              <a:gd name="T15" fmla="*/ 296 h 298"/>
              <a:gd name="T16" fmla="*/ 6312 w 6312"/>
              <a:gd name="T17" fmla="*/ 298 h 298"/>
              <a:gd name="T18" fmla="*/ 6312 w 6312"/>
              <a:gd name="T19" fmla="*/ 298 h 298"/>
              <a:gd name="T20" fmla="*/ 6312 w 6312"/>
              <a:gd name="T21" fmla="*/ 0 h 298"/>
              <a:gd name="T22" fmla="*/ 0 w 6312"/>
              <a:gd name="T23" fmla="*/ 0 h 298"/>
              <a:gd name="T24" fmla="*/ 0 w 6312"/>
              <a:gd name="T25" fmla="*/ 298 h 298"/>
              <a:gd name="T26" fmla="*/ 6312 w 6312"/>
              <a:gd name="T27" fmla="*/ 298 h 298"/>
              <a:gd name="T28" fmla="*/ 6312 w 6312"/>
              <a:gd name="T29" fmla="*/ 298 h 298"/>
              <a:gd name="T30" fmla="*/ 6312 w 6312"/>
              <a:gd name="T31"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12" h="298">
                <a:moveTo>
                  <a:pt x="6312" y="298"/>
                </a:moveTo>
                <a:lnTo>
                  <a:pt x="6312" y="296"/>
                </a:lnTo>
                <a:lnTo>
                  <a:pt x="0" y="296"/>
                </a:lnTo>
                <a:lnTo>
                  <a:pt x="0" y="2"/>
                </a:lnTo>
                <a:lnTo>
                  <a:pt x="6310" y="2"/>
                </a:lnTo>
                <a:lnTo>
                  <a:pt x="6310" y="298"/>
                </a:lnTo>
                <a:lnTo>
                  <a:pt x="6312" y="298"/>
                </a:lnTo>
                <a:lnTo>
                  <a:pt x="6312" y="296"/>
                </a:lnTo>
                <a:lnTo>
                  <a:pt x="6312" y="298"/>
                </a:lnTo>
                <a:lnTo>
                  <a:pt x="6312" y="298"/>
                </a:lnTo>
                <a:lnTo>
                  <a:pt x="6312" y="0"/>
                </a:lnTo>
                <a:lnTo>
                  <a:pt x="0" y="0"/>
                </a:lnTo>
                <a:lnTo>
                  <a:pt x="0" y="298"/>
                </a:lnTo>
                <a:lnTo>
                  <a:pt x="6312" y="298"/>
                </a:lnTo>
                <a:lnTo>
                  <a:pt x="6312" y="298"/>
                </a:lnTo>
                <a:lnTo>
                  <a:pt x="6312" y="298"/>
                </a:lnTo>
                <a:close/>
              </a:path>
            </a:pathLst>
          </a:custGeom>
          <a:noFill/>
          <a:ln>
            <a:noFill/>
          </a:ln>
        </p:spPr>
        <p:style>
          <a:lnRef idx="0">
            <a:scrgbClr r="0" g="0" b="0"/>
          </a:lnRef>
          <a:fillRef idx="0">
            <a:scrgbClr r="0" g="0" b="0"/>
          </a:fillRef>
          <a:effectRef idx="0">
            <a:scrgbClr r="0" g="0" b="0"/>
          </a:effectRef>
          <a:fontRef idx="minor">
            <a:schemeClr val="accent2"/>
          </a:fontRef>
        </p:style>
        <p:txBody>
          <a:bodyPr vert="horz" wrap="square" lIns="91440" tIns="45720" rIns="91440" bIns="45720" numCol="1" anchor="t" anchorCtr="0" compatLnSpc="1">
            <a:prstTxWarp prst="textNoShape">
              <a:avLst/>
            </a:prstTxWarp>
          </a:bodyPr>
          <a:lstStyle/>
          <a:p>
            <a:r>
              <a:rPr lang="it-IT" sz="3200" b="1">
                <a:solidFill>
                  <a:schemeClr val="tx1"/>
                </a:solidFill>
                <a:latin typeface="Titillium Web" panose="00000500000000000000" pitchFamily="2" charset="0"/>
              </a:rPr>
              <a:t>Rigenerazione Urbana – </a:t>
            </a:r>
            <a:r>
              <a:rPr lang="en-US" sz="3200" b="1">
                <a:solidFill>
                  <a:schemeClr val="tx1"/>
                </a:solidFill>
                <a:latin typeface="Titillium Web" panose="00000500000000000000" pitchFamily="2" charset="0"/>
              </a:rPr>
              <a:t>Overview </a:t>
            </a:r>
          </a:p>
        </p:txBody>
      </p:sp>
      <p:sp>
        <p:nvSpPr>
          <p:cNvPr id="8" name="Freeform 91">
            <a:extLst>
              <a:ext uri="{FF2B5EF4-FFF2-40B4-BE49-F238E27FC236}">
                <a16:creationId xmlns:a16="http://schemas.microsoft.com/office/drawing/2014/main" id="{ECF260D7-5CD3-C7FE-5F78-E640BB15A191}"/>
              </a:ext>
            </a:extLst>
          </p:cNvPr>
          <p:cNvSpPr>
            <a:spLocks/>
          </p:cNvSpPr>
          <p:nvPr/>
        </p:nvSpPr>
        <p:spPr bwMode="auto">
          <a:xfrm>
            <a:off x="1056452" y="1161848"/>
            <a:ext cx="5236698" cy="429955"/>
          </a:xfrm>
          <a:custGeom>
            <a:avLst/>
            <a:gdLst>
              <a:gd name="T0" fmla="*/ 6312 w 6312"/>
              <a:gd name="T1" fmla="*/ 298 h 298"/>
              <a:gd name="T2" fmla="*/ 6312 w 6312"/>
              <a:gd name="T3" fmla="*/ 296 h 298"/>
              <a:gd name="T4" fmla="*/ 0 w 6312"/>
              <a:gd name="T5" fmla="*/ 296 h 298"/>
              <a:gd name="T6" fmla="*/ 0 w 6312"/>
              <a:gd name="T7" fmla="*/ 2 h 298"/>
              <a:gd name="T8" fmla="*/ 6310 w 6312"/>
              <a:gd name="T9" fmla="*/ 2 h 298"/>
              <a:gd name="T10" fmla="*/ 6310 w 6312"/>
              <a:gd name="T11" fmla="*/ 298 h 298"/>
              <a:gd name="T12" fmla="*/ 6312 w 6312"/>
              <a:gd name="T13" fmla="*/ 298 h 298"/>
              <a:gd name="T14" fmla="*/ 6312 w 6312"/>
              <a:gd name="T15" fmla="*/ 296 h 298"/>
              <a:gd name="T16" fmla="*/ 6312 w 6312"/>
              <a:gd name="T17" fmla="*/ 298 h 298"/>
              <a:gd name="T18" fmla="*/ 6312 w 6312"/>
              <a:gd name="T19" fmla="*/ 298 h 298"/>
              <a:gd name="T20" fmla="*/ 6312 w 6312"/>
              <a:gd name="T21" fmla="*/ 0 h 298"/>
              <a:gd name="T22" fmla="*/ 0 w 6312"/>
              <a:gd name="T23" fmla="*/ 0 h 298"/>
              <a:gd name="T24" fmla="*/ 0 w 6312"/>
              <a:gd name="T25" fmla="*/ 298 h 298"/>
              <a:gd name="T26" fmla="*/ 6312 w 6312"/>
              <a:gd name="T27" fmla="*/ 298 h 298"/>
              <a:gd name="T28" fmla="*/ 6312 w 6312"/>
              <a:gd name="T29" fmla="*/ 298 h 298"/>
              <a:gd name="T30" fmla="*/ 6312 w 6312"/>
              <a:gd name="T31"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12" h="298">
                <a:moveTo>
                  <a:pt x="6312" y="298"/>
                </a:moveTo>
                <a:lnTo>
                  <a:pt x="6312" y="296"/>
                </a:lnTo>
                <a:lnTo>
                  <a:pt x="0" y="296"/>
                </a:lnTo>
                <a:lnTo>
                  <a:pt x="0" y="2"/>
                </a:lnTo>
                <a:lnTo>
                  <a:pt x="6310" y="2"/>
                </a:lnTo>
                <a:lnTo>
                  <a:pt x="6310" y="298"/>
                </a:lnTo>
                <a:lnTo>
                  <a:pt x="6312" y="298"/>
                </a:lnTo>
                <a:lnTo>
                  <a:pt x="6312" y="296"/>
                </a:lnTo>
                <a:lnTo>
                  <a:pt x="6312" y="298"/>
                </a:lnTo>
                <a:lnTo>
                  <a:pt x="6312" y="298"/>
                </a:lnTo>
                <a:lnTo>
                  <a:pt x="6312" y="0"/>
                </a:lnTo>
                <a:lnTo>
                  <a:pt x="0" y="0"/>
                </a:lnTo>
                <a:lnTo>
                  <a:pt x="0" y="298"/>
                </a:lnTo>
                <a:lnTo>
                  <a:pt x="6312" y="298"/>
                </a:lnTo>
                <a:lnTo>
                  <a:pt x="6312" y="298"/>
                </a:lnTo>
                <a:lnTo>
                  <a:pt x="6312" y="298"/>
                </a:lnTo>
                <a:close/>
              </a:path>
            </a:pathLst>
          </a:custGeom>
          <a:noFill/>
          <a:ln>
            <a:noFill/>
          </a:ln>
        </p:spPr>
        <p:style>
          <a:lnRef idx="0">
            <a:scrgbClr r="0" g="0" b="0"/>
          </a:lnRef>
          <a:fillRef idx="0">
            <a:scrgbClr r="0" g="0" b="0"/>
          </a:fillRef>
          <a:effectRef idx="0">
            <a:scrgbClr r="0" g="0" b="0"/>
          </a:effectRef>
          <a:fontRef idx="minor">
            <a:schemeClr val="accent2"/>
          </a:fontRef>
        </p:style>
        <p:txBody>
          <a:bodyPr vert="horz" wrap="square" lIns="91440" tIns="45720" rIns="91440" bIns="45720" numCol="1" anchor="t" anchorCtr="0" compatLnSpc="1">
            <a:prstTxWarp prst="textNoShape">
              <a:avLst/>
            </a:prstTxWarp>
          </a:bodyPr>
          <a:lstStyle/>
          <a:p>
            <a:r>
              <a:rPr lang="it-IT" sz="2400" i="1">
                <a:solidFill>
                  <a:schemeClr val="tx1"/>
                </a:solidFill>
                <a:latin typeface="Titillium Web" panose="00000500000000000000" pitchFamily="2" charset="0"/>
              </a:rPr>
              <a:t>Gli interventi finanziati</a:t>
            </a:r>
          </a:p>
        </p:txBody>
      </p:sp>
      <p:pic>
        <p:nvPicPr>
          <p:cNvPr id="2" name="Google Shape;120;p1">
            <a:extLst>
              <a:ext uri="{FF2B5EF4-FFF2-40B4-BE49-F238E27FC236}">
                <a16:creationId xmlns:a16="http://schemas.microsoft.com/office/drawing/2014/main" id="{F3EA6CA6-BE67-D39B-E8CF-8CC233ACD407}"/>
              </a:ext>
            </a:extLst>
          </p:cNvPr>
          <p:cNvPicPr preferRelativeResize="0"/>
          <p:nvPr/>
        </p:nvPicPr>
        <p:blipFill rotWithShape="1">
          <a:blip r:embed="rId3">
            <a:alphaModFix/>
          </a:blip>
          <a:srcRect/>
          <a:stretch/>
        </p:blipFill>
        <p:spPr>
          <a:xfrm>
            <a:off x="15226749" y="271263"/>
            <a:ext cx="1543962" cy="1053954"/>
          </a:xfrm>
          <a:prstGeom prst="rect">
            <a:avLst/>
          </a:prstGeom>
          <a:noFill/>
          <a:ln>
            <a:noFill/>
          </a:ln>
        </p:spPr>
      </p:pic>
      <p:sp>
        <p:nvSpPr>
          <p:cNvPr id="9" name="Segnaposto numero diapositiva 2">
            <a:extLst>
              <a:ext uri="{FF2B5EF4-FFF2-40B4-BE49-F238E27FC236}">
                <a16:creationId xmlns:a16="http://schemas.microsoft.com/office/drawing/2014/main" id="{D545778C-72CF-1B0B-9026-D324E33F61C6}"/>
              </a:ext>
            </a:extLst>
          </p:cNvPr>
          <p:cNvSpPr txBox="1">
            <a:spLocks/>
          </p:cNvSpPr>
          <p:nvPr/>
        </p:nvSpPr>
        <p:spPr>
          <a:xfrm>
            <a:off x="12758816" y="9034673"/>
            <a:ext cx="3840480" cy="511175"/>
          </a:xfrm>
          <a:prstGeom prst="rect">
            <a:avLst/>
          </a:prstGeom>
        </p:spPr>
        <p:txBody>
          <a:bodyPr vert="horz" lIns="91440" tIns="45720" rIns="91440" bIns="45720" rtlCol="0" anchor="ctr"/>
          <a:lstStyle>
            <a:defPPr>
              <a:defRPr lang="en-US"/>
            </a:defPPr>
            <a:lvl1pPr marL="0" algn="r" defTabSz="457200" rtl="0" eaLnBrk="1" latinLnBrk="0" hangingPunct="1">
              <a:defRPr sz="1155" kern="1200">
                <a:solidFill>
                  <a:schemeClr val="tx1">
                    <a:tint val="75000"/>
                  </a:schemeClr>
                </a:solidFill>
                <a:latin typeface="Titillium Web"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E64E33-F4D1-9045-8634-9E2D4E4CE3B0}" type="slidenum">
              <a:rPr lang="it-IT" sz="1800" b="1" smtClean="0">
                <a:solidFill>
                  <a:schemeClr val="tx1"/>
                </a:solidFill>
                <a:latin typeface="Titillium Web" panose="00000500000000000000" pitchFamily="2" charset="0"/>
              </a:rPr>
              <a:pPr/>
              <a:t>25</a:t>
            </a:fld>
            <a:endParaRPr lang="it-IT" sz="1800" b="1">
              <a:solidFill>
                <a:schemeClr val="tx1"/>
              </a:solidFill>
              <a:latin typeface="Titillium Web" panose="00000500000000000000" pitchFamily="2" charset="0"/>
            </a:endParaRPr>
          </a:p>
        </p:txBody>
      </p:sp>
    </p:spTree>
    <p:extLst>
      <p:ext uri="{BB962C8B-B14F-4D97-AF65-F5344CB8AC3E}">
        <p14:creationId xmlns:p14="http://schemas.microsoft.com/office/powerpoint/2010/main" val="1691605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CasellaDiTesto 58">
            <a:extLst>
              <a:ext uri="{FF2B5EF4-FFF2-40B4-BE49-F238E27FC236}">
                <a16:creationId xmlns:a16="http://schemas.microsoft.com/office/drawing/2014/main" id="{F4A41157-EAF4-A87B-9547-6FD42AE95236}"/>
              </a:ext>
            </a:extLst>
          </p:cNvPr>
          <p:cNvSpPr txBox="1"/>
          <p:nvPr/>
        </p:nvSpPr>
        <p:spPr>
          <a:xfrm>
            <a:off x="1936663" y="1407943"/>
            <a:ext cx="13195473" cy="3610800"/>
          </a:xfrm>
          <a:prstGeom prst="rect">
            <a:avLst/>
          </a:prstGeom>
          <a:solidFill>
            <a:schemeClr val="bg1">
              <a:lumMod val="95000"/>
            </a:schemeClr>
          </a:solidFill>
        </p:spPr>
        <p:txBody>
          <a:bodyPr wrap="square" rtlCol="0">
            <a:spAutoFit/>
          </a:bodyPr>
          <a:lstStyle/>
          <a:p>
            <a:endParaRPr lang="en-US"/>
          </a:p>
        </p:txBody>
      </p:sp>
      <p:sp>
        <p:nvSpPr>
          <p:cNvPr id="123" name="CasellaDiTesto 122">
            <a:extLst>
              <a:ext uri="{FF2B5EF4-FFF2-40B4-BE49-F238E27FC236}">
                <a16:creationId xmlns:a16="http://schemas.microsoft.com/office/drawing/2014/main" id="{4C158CBD-1129-45F0-A853-FE455C36A345}"/>
              </a:ext>
            </a:extLst>
          </p:cNvPr>
          <p:cNvSpPr txBox="1"/>
          <p:nvPr/>
        </p:nvSpPr>
        <p:spPr>
          <a:xfrm>
            <a:off x="1719793" y="5018743"/>
            <a:ext cx="13629213" cy="707886"/>
          </a:xfrm>
          <a:prstGeom prst="rect">
            <a:avLst/>
          </a:prstGeom>
          <a:solidFill>
            <a:schemeClr val="bg1"/>
          </a:solidFill>
          <a:ln w="38100">
            <a:noFill/>
          </a:ln>
        </p:spPr>
        <p:txBody>
          <a:bodyPr wrap="square">
            <a:spAutoFit/>
          </a:bodyPr>
          <a:lstStyle/>
          <a:p>
            <a:pPr algn="ctr"/>
            <a:r>
              <a:rPr lang="it-IT" sz="2000" b="1">
                <a:latin typeface="Titillium Web" panose="00000500000000000000" pitchFamily="2" charset="0"/>
              </a:rPr>
              <a:t>M5 INCLUSIONE E COESIONE - C2 INFRASTRUTTURE SOCIALI, FAMIGLIE, COMUNITA’ E ETERZO SETTORE - 2.1 – INVESTIMENTI IN PROGETTI DI RIGENERAZIONE URBANA</a:t>
            </a:r>
          </a:p>
        </p:txBody>
      </p:sp>
      <p:sp>
        <p:nvSpPr>
          <p:cNvPr id="58" name="Freeform 91">
            <a:extLst>
              <a:ext uri="{FF2B5EF4-FFF2-40B4-BE49-F238E27FC236}">
                <a16:creationId xmlns:a16="http://schemas.microsoft.com/office/drawing/2014/main" id="{6EAC942B-ABEF-A61C-B592-80FFEEE46115}"/>
              </a:ext>
            </a:extLst>
          </p:cNvPr>
          <p:cNvSpPr>
            <a:spLocks/>
          </p:cNvSpPr>
          <p:nvPr/>
        </p:nvSpPr>
        <p:spPr bwMode="auto">
          <a:xfrm>
            <a:off x="567087" y="163104"/>
            <a:ext cx="14781919" cy="429955"/>
          </a:xfrm>
          <a:custGeom>
            <a:avLst/>
            <a:gdLst>
              <a:gd name="T0" fmla="*/ 6312 w 6312"/>
              <a:gd name="T1" fmla="*/ 298 h 298"/>
              <a:gd name="T2" fmla="*/ 6312 w 6312"/>
              <a:gd name="T3" fmla="*/ 296 h 298"/>
              <a:gd name="T4" fmla="*/ 0 w 6312"/>
              <a:gd name="T5" fmla="*/ 296 h 298"/>
              <a:gd name="T6" fmla="*/ 0 w 6312"/>
              <a:gd name="T7" fmla="*/ 2 h 298"/>
              <a:gd name="T8" fmla="*/ 6310 w 6312"/>
              <a:gd name="T9" fmla="*/ 2 h 298"/>
              <a:gd name="T10" fmla="*/ 6310 w 6312"/>
              <a:gd name="T11" fmla="*/ 298 h 298"/>
              <a:gd name="T12" fmla="*/ 6312 w 6312"/>
              <a:gd name="T13" fmla="*/ 298 h 298"/>
              <a:gd name="T14" fmla="*/ 6312 w 6312"/>
              <a:gd name="T15" fmla="*/ 296 h 298"/>
              <a:gd name="T16" fmla="*/ 6312 w 6312"/>
              <a:gd name="T17" fmla="*/ 298 h 298"/>
              <a:gd name="T18" fmla="*/ 6312 w 6312"/>
              <a:gd name="T19" fmla="*/ 298 h 298"/>
              <a:gd name="T20" fmla="*/ 6312 w 6312"/>
              <a:gd name="T21" fmla="*/ 0 h 298"/>
              <a:gd name="T22" fmla="*/ 0 w 6312"/>
              <a:gd name="T23" fmla="*/ 0 h 298"/>
              <a:gd name="T24" fmla="*/ 0 w 6312"/>
              <a:gd name="T25" fmla="*/ 298 h 298"/>
              <a:gd name="T26" fmla="*/ 6312 w 6312"/>
              <a:gd name="T27" fmla="*/ 298 h 298"/>
              <a:gd name="T28" fmla="*/ 6312 w 6312"/>
              <a:gd name="T29" fmla="*/ 298 h 298"/>
              <a:gd name="T30" fmla="*/ 6312 w 6312"/>
              <a:gd name="T31"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12" h="298">
                <a:moveTo>
                  <a:pt x="6312" y="298"/>
                </a:moveTo>
                <a:lnTo>
                  <a:pt x="6312" y="296"/>
                </a:lnTo>
                <a:lnTo>
                  <a:pt x="0" y="296"/>
                </a:lnTo>
                <a:lnTo>
                  <a:pt x="0" y="2"/>
                </a:lnTo>
                <a:lnTo>
                  <a:pt x="6310" y="2"/>
                </a:lnTo>
                <a:lnTo>
                  <a:pt x="6310" y="298"/>
                </a:lnTo>
                <a:lnTo>
                  <a:pt x="6312" y="298"/>
                </a:lnTo>
                <a:lnTo>
                  <a:pt x="6312" y="296"/>
                </a:lnTo>
                <a:lnTo>
                  <a:pt x="6312" y="298"/>
                </a:lnTo>
                <a:lnTo>
                  <a:pt x="6312" y="298"/>
                </a:lnTo>
                <a:lnTo>
                  <a:pt x="6312" y="0"/>
                </a:lnTo>
                <a:lnTo>
                  <a:pt x="0" y="0"/>
                </a:lnTo>
                <a:lnTo>
                  <a:pt x="0" y="298"/>
                </a:lnTo>
                <a:lnTo>
                  <a:pt x="6312" y="298"/>
                </a:lnTo>
                <a:lnTo>
                  <a:pt x="6312" y="298"/>
                </a:lnTo>
                <a:lnTo>
                  <a:pt x="6312" y="298"/>
                </a:lnTo>
                <a:close/>
              </a:path>
            </a:pathLst>
          </a:custGeom>
          <a:noFill/>
          <a:ln>
            <a:noFill/>
          </a:ln>
        </p:spPr>
        <p:style>
          <a:lnRef idx="0">
            <a:scrgbClr r="0" g="0" b="0"/>
          </a:lnRef>
          <a:fillRef idx="0">
            <a:scrgbClr r="0" g="0" b="0"/>
          </a:fillRef>
          <a:effectRef idx="0">
            <a:scrgbClr r="0" g="0" b="0"/>
          </a:effectRef>
          <a:fontRef idx="minor">
            <a:schemeClr val="accent2"/>
          </a:fontRef>
        </p:style>
        <p:txBody>
          <a:bodyPr vert="horz" wrap="square" lIns="91440" tIns="45720" rIns="91440" bIns="45720" numCol="1" anchor="t" anchorCtr="0" compatLnSpc="1">
            <a:prstTxWarp prst="textNoShape">
              <a:avLst/>
            </a:prstTxWarp>
          </a:bodyPr>
          <a:lstStyle/>
          <a:p>
            <a:r>
              <a:rPr lang="it-IT" sz="3200" b="1">
                <a:solidFill>
                  <a:schemeClr val="tx1"/>
                </a:solidFill>
                <a:latin typeface="Titillium Web" panose="00000500000000000000" pitchFamily="2" charset="0"/>
              </a:rPr>
              <a:t>Interventi di protezione idraulica del territorio nelle aree golenali del fiume Lambro e di miglioramento degli aspetti paesaggistici e naturalistici (1/2)</a:t>
            </a:r>
          </a:p>
        </p:txBody>
      </p:sp>
      <p:pic>
        <p:nvPicPr>
          <p:cNvPr id="69" name="Immagine 68" descr="Immagine che contiene mappa, Aerofotogrammetria, Vista aerea, aereo">
            <a:extLst>
              <a:ext uri="{FF2B5EF4-FFF2-40B4-BE49-F238E27FC236}">
                <a16:creationId xmlns:a16="http://schemas.microsoft.com/office/drawing/2014/main" id="{2E94E955-56AD-C488-DC6C-5DC9D0BDF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9822" y="1408435"/>
            <a:ext cx="4557155" cy="3414056"/>
          </a:xfrm>
          <a:prstGeom prst="rect">
            <a:avLst/>
          </a:prstGeom>
        </p:spPr>
      </p:pic>
      <p:sp>
        <p:nvSpPr>
          <p:cNvPr id="2" name="Freeform 68">
            <a:extLst>
              <a:ext uri="{FF2B5EF4-FFF2-40B4-BE49-F238E27FC236}">
                <a16:creationId xmlns:a16="http://schemas.microsoft.com/office/drawing/2014/main" id="{8E533181-8C3A-4DBD-214D-E37F493CEB88}"/>
              </a:ext>
            </a:extLst>
          </p:cNvPr>
          <p:cNvSpPr>
            <a:spLocks/>
          </p:cNvSpPr>
          <p:nvPr/>
        </p:nvSpPr>
        <p:spPr bwMode="auto">
          <a:xfrm>
            <a:off x="1611019" y="8555301"/>
            <a:ext cx="12801600" cy="0"/>
          </a:xfrm>
          <a:custGeom>
            <a:avLst/>
            <a:gdLst>
              <a:gd name="T0" fmla="*/ 8064 w 8064"/>
              <a:gd name="T1" fmla="*/ 1688 w 8064"/>
              <a:gd name="T2" fmla="*/ 0 w 8064"/>
              <a:gd name="T3" fmla="*/ 8064 w 8064"/>
            </a:gdLst>
            <a:ahLst/>
            <a:cxnLst>
              <a:cxn ang="0">
                <a:pos x="T0" y="0"/>
              </a:cxn>
              <a:cxn ang="0">
                <a:pos x="T1" y="0"/>
              </a:cxn>
              <a:cxn ang="0">
                <a:pos x="T2" y="0"/>
              </a:cxn>
              <a:cxn ang="0">
                <a:pos x="T3" y="0"/>
              </a:cxn>
            </a:cxnLst>
            <a:rect l="0" t="0" r="r" b="b"/>
            <a:pathLst>
              <a:path w="8064">
                <a:moveTo>
                  <a:pt x="8064" y="0"/>
                </a:moveTo>
                <a:lnTo>
                  <a:pt x="1688" y="0"/>
                </a:lnTo>
                <a:lnTo>
                  <a:pt x="0" y="0"/>
                </a:lnTo>
                <a:lnTo>
                  <a:pt x="8064" y="0"/>
                </a:lnTo>
                <a:close/>
              </a:path>
            </a:pathLst>
          </a:custGeom>
          <a:solidFill>
            <a:srgbClr val="D4B9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t-IT" sz="2400">
              <a:latin typeface="Titillium Web" panose="00000500000000000000" pitchFamily="2" charset="0"/>
            </a:endParaRPr>
          </a:p>
        </p:txBody>
      </p:sp>
      <p:sp>
        <p:nvSpPr>
          <p:cNvPr id="3" name="Freeform 69">
            <a:extLst>
              <a:ext uri="{FF2B5EF4-FFF2-40B4-BE49-F238E27FC236}">
                <a16:creationId xmlns:a16="http://schemas.microsoft.com/office/drawing/2014/main" id="{75CA75FA-05A0-FBCA-C139-6564DDC51B87}"/>
              </a:ext>
            </a:extLst>
          </p:cNvPr>
          <p:cNvSpPr>
            <a:spLocks/>
          </p:cNvSpPr>
          <p:nvPr/>
        </p:nvSpPr>
        <p:spPr bwMode="auto">
          <a:xfrm>
            <a:off x="1611019" y="8555301"/>
            <a:ext cx="12801600" cy="0"/>
          </a:xfrm>
          <a:custGeom>
            <a:avLst/>
            <a:gdLst>
              <a:gd name="T0" fmla="*/ 8064 w 8064"/>
              <a:gd name="T1" fmla="*/ 1688 w 8064"/>
              <a:gd name="T2" fmla="*/ 0 w 8064"/>
              <a:gd name="T3" fmla="*/ 8064 w 8064"/>
            </a:gdLst>
            <a:ahLst/>
            <a:cxnLst>
              <a:cxn ang="0">
                <a:pos x="T0" y="0"/>
              </a:cxn>
              <a:cxn ang="0">
                <a:pos x="T1" y="0"/>
              </a:cxn>
              <a:cxn ang="0">
                <a:pos x="T2" y="0"/>
              </a:cxn>
              <a:cxn ang="0">
                <a:pos x="T3" y="0"/>
              </a:cxn>
            </a:cxnLst>
            <a:rect l="0" t="0" r="r" b="b"/>
            <a:pathLst>
              <a:path w="8064">
                <a:moveTo>
                  <a:pt x="8064" y="0"/>
                </a:moveTo>
                <a:lnTo>
                  <a:pt x="1688" y="0"/>
                </a:lnTo>
                <a:lnTo>
                  <a:pt x="0" y="0"/>
                </a:lnTo>
                <a:lnTo>
                  <a:pt x="80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t-IT" sz="2400">
              <a:latin typeface="Titillium Web" panose="00000500000000000000" pitchFamily="2" charset="0"/>
            </a:endParaRPr>
          </a:p>
        </p:txBody>
      </p:sp>
      <p:sp>
        <p:nvSpPr>
          <p:cNvPr id="5" name="TextBox 43">
            <a:extLst>
              <a:ext uri="{FF2B5EF4-FFF2-40B4-BE49-F238E27FC236}">
                <a16:creationId xmlns:a16="http://schemas.microsoft.com/office/drawing/2014/main" id="{CD0A5E8F-CBDE-5F26-72F5-587A135259F7}"/>
              </a:ext>
            </a:extLst>
          </p:cNvPr>
          <p:cNvSpPr txBox="1"/>
          <p:nvPr/>
        </p:nvSpPr>
        <p:spPr>
          <a:xfrm>
            <a:off x="3242491" y="8236957"/>
            <a:ext cx="2382884"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rPr>
              <a:t>SOGGETTI DI II LIVELLO</a:t>
            </a:r>
          </a:p>
        </p:txBody>
      </p:sp>
      <p:sp>
        <p:nvSpPr>
          <p:cNvPr id="6" name="Rettangolo 5">
            <a:extLst>
              <a:ext uri="{FF2B5EF4-FFF2-40B4-BE49-F238E27FC236}">
                <a16:creationId xmlns:a16="http://schemas.microsoft.com/office/drawing/2014/main" id="{0E177E81-D76A-B068-1DE6-7912B419C6AA}"/>
              </a:ext>
            </a:extLst>
          </p:cNvPr>
          <p:cNvSpPr/>
          <p:nvPr/>
        </p:nvSpPr>
        <p:spPr>
          <a:xfrm>
            <a:off x="3123689" y="5816940"/>
            <a:ext cx="2700000" cy="1363824"/>
          </a:xfrm>
          <a:prstGeom prst="rect">
            <a:avLst/>
          </a:prstGeom>
          <a:solidFill>
            <a:schemeClr val="accent1"/>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a:endParaRPr>
          </a:p>
        </p:txBody>
      </p:sp>
      <p:sp>
        <p:nvSpPr>
          <p:cNvPr id="7" name="TextBox 43">
            <a:extLst>
              <a:ext uri="{FF2B5EF4-FFF2-40B4-BE49-F238E27FC236}">
                <a16:creationId xmlns:a16="http://schemas.microsoft.com/office/drawing/2014/main" id="{464B2858-6824-96FD-2CCC-D9B8C0F14E64}"/>
              </a:ext>
            </a:extLst>
          </p:cNvPr>
          <p:cNvSpPr txBox="1"/>
          <p:nvPr/>
        </p:nvSpPr>
        <p:spPr>
          <a:xfrm>
            <a:off x="3190952" y="6191291"/>
            <a:ext cx="2431493" cy="749547"/>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rPr>
              <a:t>DESCRIZIONE DELL’INTERVENTO</a:t>
            </a:r>
          </a:p>
        </p:txBody>
      </p:sp>
      <p:sp>
        <p:nvSpPr>
          <p:cNvPr id="8" name="Rettangolo 7">
            <a:extLst>
              <a:ext uri="{FF2B5EF4-FFF2-40B4-BE49-F238E27FC236}">
                <a16:creationId xmlns:a16="http://schemas.microsoft.com/office/drawing/2014/main" id="{F174918F-6C0C-11C6-18C9-5C345B318984}"/>
              </a:ext>
            </a:extLst>
          </p:cNvPr>
          <p:cNvSpPr/>
          <p:nvPr/>
        </p:nvSpPr>
        <p:spPr>
          <a:xfrm>
            <a:off x="3113788" y="7300488"/>
            <a:ext cx="2700000" cy="612000"/>
          </a:xfrm>
          <a:prstGeom prst="rect">
            <a:avLst/>
          </a:prstGeom>
          <a:solidFill>
            <a:schemeClr val="accent1"/>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a:endParaRPr>
          </a:p>
        </p:txBody>
      </p:sp>
      <p:sp>
        <p:nvSpPr>
          <p:cNvPr id="9" name="TextBox 43">
            <a:extLst>
              <a:ext uri="{FF2B5EF4-FFF2-40B4-BE49-F238E27FC236}">
                <a16:creationId xmlns:a16="http://schemas.microsoft.com/office/drawing/2014/main" id="{E52E90D8-1024-34CF-9BE6-AB4888ADC8A6}"/>
              </a:ext>
            </a:extLst>
          </p:cNvPr>
          <p:cNvSpPr txBox="1"/>
          <p:nvPr/>
        </p:nvSpPr>
        <p:spPr>
          <a:xfrm>
            <a:off x="3297842" y="7493169"/>
            <a:ext cx="2431493"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rPr>
              <a:t>VALORI ECONOMICI</a:t>
            </a:r>
          </a:p>
        </p:txBody>
      </p:sp>
      <p:sp>
        <p:nvSpPr>
          <p:cNvPr id="10" name="Rettangolo 46">
            <a:extLst>
              <a:ext uri="{FF2B5EF4-FFF2-40B4-BE49-F238E27FC236}">
                <a16:creationId xmlns:a16="http://schemas.microsoft.com/office/drawing/2014/main" id="{EF50AC90-1F82-1ABE-8AD6-409A61034CFB}"/>
              </a:ext>
            </a:extLst>
          </p:cNvPr>
          <p:cNvSpPr/>
          <p:nvPr/>
        </p:nvSpPr>
        <p:spPr>
          <a:xfrm>
            <a:off x="5922952" y="7324193"/>
            <a:ext cx="9131516" cy="612000"/>
          </a:xfrm>
          <a:prstGeom prst="rect">
            <a:avLst/>
          </a:prstGeom>
          <a:solidFill>
            <a:schemeClr val="accent1">
              <a:lumMod val="20000"/>
              <a:lumOff val="80000"/>
              <a:alpha val="30196"/>
            </a:schemeClr>
          </a:solidFill>
          <a:ln w="28575" cap="sq">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just" defTabSz="640080">
              <a:buFont typeface="Wingdings" panose="05000000000000000000" pitchFamily="2" charset="2"/>
              <a:buChar char="q"/>
              <a:defRPr/>
            </a:pPr>
            <a:r>
              <a:rPr lang="it-IT" sz="2000" b="1">
                <a:solidFill>
                  <a:schemeClr val="tx1"/>
                </a:solidFill>
                <a:latin typeface="Titillium Web" panose="00000500000000000000" pitchFamily="2" charset="0"/>
              </a:rPr>
              <a:t>Valore finanziato: </a:t>
            </a:r>
            <a:r>
              <a:rPr lang="en-US" sz="2000">
                <a:solidFill>
                  <a:srgbClr val="000000"/>
                </a:solidFill>
                <a:latin typeface="Titillium Web" panose="00000500000000000000" pitchFamily="2" charset="0"/>
              </a:rPr>
              <a:t>8.500.000,00 €</a:t>
            </a:r>
            <a:r>
              <a:rPr lang="en-US" sz="2000">
                <a:latin typeface="Titillium Web" panose="00000500000000000000" pitchFamily="2" charset="0"/>
              </a:rPr>
              <a:t> </a:t>
            </a:r>
            <a:endParaRPr lang="it-IT" sz="2000">
              <a:solidFill>
                <a:schemeClr val="tx1"/>
              </a:solidFill>
              <a:latin typeface="Titillium Web" panose="00000500000000000000" pitchFamily="2" charset="0"/>
            </a:endParaRPr>
          </a:p>
        </p:txBody>
      </p:sp>
      <p:sp>
        <p:nvSpPr>
          <p:cNvPr id="11" name="Rettangolo 46">
            <a:extLst>
              <a:ext uri="{FF2B5EF4-FFF2-40B4-BE49-F238E27FC236}">
                <a16:creationId xmlns:a16="http://schemas.microsoft.com/office/drawing/2014/main" id="{41B7A137-566C-A11C-CD20-CE7CF4E0637E}"/>
              </a:ext>
            </a:extLst>
          </p:cNvPr>
          <p:cNvSpPr/>
          <p:nvPr/>
        </p:nvSpPr>
        <p:spPr>
          <a:xfrm>
            <a:off x="5929963" y="5815925"/>
            <a:ext cx="9098002" cy="1344261"/>
          </a:xfrm>
          <a:prstGeom prst="rect">
            <a:avLst/>
          </a:prstGeom>
          <a:solidFill>
            <a:schemeClr val="accent1">
              <a:lumMod val="20000"/>
              <a:lumOff val="80000"/>
              <a:alpha val="30196"/>
            </a:schemeClr>
          </a:solidFill>
          <a:ln w="28575" cap="sq">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a:solidFill>
                  <a:schemeClr val="tx1"/>
                </a:solidFill>
                <a:latin typeface="Titillium Web" panose="00000500000000000000" pitchFamily="2" charset="0"/>
              </a:rPr>
              <a:t>Valorizzare e riscoprire il patrimonio cittadino dei corsi d'acqua. Il piano di interventi della Città per la </a:t>
            </a:r>
            <a:r>
              <a:rPr lang="it-IT" b="1">
                <a:solidFill>
                  <a:schemeClr val="tx1"/>
                </a:solidFill>
                <a:latin typeface="Titillium Web" panose="00000500000000000000" pitchFamily="2" charset="0"/>
              </a:rPr>
              <a:t>protezione idraulica del territorio nelle aree golenali del fiume Lambro</a:t>
            </a:r>
            <a:r>
              <a:rPr lang="it-IT">
                <a:solidFill>
                  <a:schemeClr val="tx1"/>
                </a:solidFill>
                <a:latin typeface="Titillium Web" panose="00000500000000000000" pitchFamily="2" charset="0"/>
              </a:rPr>
              <a:t> e per il miglioramento degli aspetti paesaggistici e naturalistici grazie a un investimento di oltre 8,5 milioni di euro.</a:t>
            </a:r>
            <a:endParaRPr lang="en-US" b="1">
              <a:solidFill>
                <a:schemeClr val="tx1"/>
              </a:solidFill>
              <a:highlight>
                <a:srgbClr val="FFFF00"/>
              </a:highlight>
              <a:latin typeface="Titillium Web" panose="00000500000000000000" pitchFamily="2" charset="0"/>
            </a:endParaRPr>
          </a:p>
        </p:txBody>
      </p:sp>
      <p:sp>
        <p:nvSpPr>
          <p:cNvPr id="12" name="Rettangolo 46">
            <a:extLst>
              <a:ext uri="{FF2B5EF4-FFF2-40B4-BE49-F238E27FC236}">
                <a16:creationId xmlns:a16="http://schemas.microsoft.com/office/drawing/2014/main" id="{DBCC0CC7-3C54-4370-7CC0-CF31BA6A6B62}"/>
              </a:ext>
            </a:extLst>
          </p:cNvPr>
          <p:cNvSpPr/>
          <p:nvPr/>
        </p:nvSpPr>
        <p:spPr>
          <a:xfrm>
            <a:off x="5920794" y="8134782"/>
            <a:ext cx="2665740" cy="648000"/>
          </a:xfrm>
          <a:prstGeom prst="rect">
            <a:avLst/>
          </a:prstGeom>
          <a:solidFill>
            <a:schemeClr val="accent1">
              <a:lumMod val="20000"/>
              <a:lumOff val="80000"/>
              <a:alpha val="30196"/>
            </a:schemeClr>
          </a:solidFill>
          <a:ln w="28575" cap="sq">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2000" b="1">
                <a:solidFill>
                  <a:schemeClr val="tx1"/>
                </a:solidFill>
                <a:latin typeface="Titillium Web"/>
              </a:rPr>
              <a:t>In esecuzione</a:t>
            </a:r>
            <a:endParaRPr lang="en-US" sz="2000" b="1">
              <a:solidFill>
                <a:schemeClr val="tx1"/>
              </a:solidFill>
              <a:latin typeface="Titillium Web"/>
            </a:endParaRPr>
          </a:p>
        </p:txBody>
      </p:sp>
      <p:pic>
        <p:nvPicPr>
          <p:cNvPr id="15" name="Immagine 14" descr="Immagine che contiene schermata, Elementi grafici, clipart, design&#10;&#10;Descrizione generata automaticamente">
            <a:extLst>
              <a:ext uri="{FF2B5EF4-FFF2-40B4-BE49-F238E27FC236}">
                <a16:creationId xmlns:a16="http://schemas.microsoft.com/office/drawing/2014/main" id="{410BFEA5-AA08-0AD1-6B7C-43B08D0E3F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3835" y="6231680"/>
            <a:ext cx="533900" cy="533900"/>
          </a:xfrm>
          <a:prstGeom prst="rect">
            <a:avLst/>
          </a:prstGeom>
        </p:spPr>
      </p:pic>
      <p:pic>
        <p:nvPicPr>
          <p:cNvPr id="16" name="Immagine 15" descr="Immagine che contiene schermata, Elementi grafici, cartone animato, design&#10;&#10;Descrizione generata automaticamente">
            <a:extLst>
              <a:ext uri="{FF2B5EF4-FFF2-40B4-BE49-F238E27FC236}">
                <a16:creationId xmlns:a16="http://schemas.microsoft.com/office/drawing/2014/main" id="{DF2F5CB2-1C7A-A538-13E5-EA058BA79A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6007" y="7386640"/>
            <a:ext cx="533759" cy="533759"/>
          </a:xfrm>
          <a:prstGeom prst="rect">
            <a:avLst/>
          </a:prstGeom>
        </p:spPr>
      </p:pic>
      <p:sp>
        <p:nvSpPr>
          <p:cNvPr id="17" name="Rettangolo 16">
            <a:extLst>
              <a:ext uri="{FF2B5EF4-FFF2-40B4-BE49-F238E27FC236}">
                <a16:creationId xmlns:a16="http://schemas.microsoft.com/office/drawing/2014/main" id="{CC1DD391-D88F-6780-EA1D-DB4ABB9CDC9B}"/>
              </a:ext>
            </a:extLst>
          </p:cNvPr>
          <p:cNvSpPr/>
          <p:nvPr/>
        </p:nvSpPr>
        <p:spPr>
          <a:xfrm>
            <a:off x="9388872" y="8121530"/>
            <a:ext cx="2700000" cy="648000"/>
          </a:xfrm>
          <a:prstGeom prst="rect">
            <a:avLst/>
          </a:prstGeom>
          <a:solidFill>
            <a:schemeClr val="accent1"/>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a:endParaRPr>
          </a:p>
        </p:txBody>
      </p:sp>
      <p:sp>
        <p:nvSpPr>
          <p:cNvPr id="18" name="TextBox 43">
            <a:extLst>
              <a:ext uri="{FF2B5EF4-FFF2-40B4-BE49-F238E27FC236}">
                <a16:creationId xmlns:a16="http://schemas.microsoft.com/office/drawing/2014/main" id="{42137A95-A741-4959-E385-3D9169E6F9A2}"/>
              </a:ext>
            </a:extLst>
          </p:cNvPr>
          <p:cNvSpPr txBox="1"/>
          <p:nvPr/>
        </p:nvSpPr>
        <p:spPr>
          <a:xfrm>
            <a:off x="9524021" y="8293446"/>
            <a:ext cx="2382884" cy="413235"/>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rPr>
              <a:t>CANTIERE</a:t>
            </a:r>
          </a:p>
        </p:txBody>
      </p:sp>
      <p:sp>
        <p:nvSpPr>
          <p:cNvPr id="19" name="Rettangolo 46">
            <a:extLst>
              <a:ext uri="{FF2B5EF4-FFF2-40B4-BE49-F238E27FC236}">
                <a16:creationId xmlns:a16="http://schemas.microsoft.com/office/drawing/2014/main" id="{1FC50953-55A8-2185-A65B-762058B2694F}"/>
              </a:ext>
            </a:extLst>
          </p:cNvPr>
          <p:cNvSpPr/>
          <p:nvPr/>
        </p:nvSpPr>
        <p:spPr>
          <a:xfrm>
            <a:off x="12204484" y="8132126"/>
            <a:ext cx="2849984" cy="648000"/>
          </a:xfrm>
          <a:prstGeom prst="rect">
            <a:avLst/>
          </a:prstGeom>
          <a:solidFill>
            <a:schemeClr val="accent1">
              <a:lumMod val="20000"/>
              <a:lumOff val="80000"/>
              <a:alpha val="30196"/>
            </a:schemeClr>
          </a:solidFill>
          <a:ln w="28575" cap="sq">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2000" b="1">
                <a:solidFill>
                  <a:schemeClr val="tx1"/>
                </a:solidFill>
                <a:latin typeface="Titillium Web"/>
              </a:rPr>
              <a:t>Avviato</a:t>
            </a:r>
            <a:endParaRPr lang="en-US" sz="2000" b="1">
              <a:solidFill>
                <a:schemeClr val="tx1"/>
              </a:solidFill>
              <a:latin typeface="Titillium Web"/>
            </a:endParaRPr>
          </a:p>
        </p:txBody>
      </p:sp>
      <p:pic>
        <p:nvPicPr>
          <p:cNvPr id="20" name="Immagine 19" descr="Immagine che contiene cono, Carattere, design&#10;&#10;Descrizione generata automaticamente">
            <a:extLst>
              <a:ext uri="{FF2B5EF4-FFF2-40B4-BE49-F238E27FC236}">
                <a16:creationId xmlns:a16="http://schemas.microsoft.com/office/drawing/2014/main" id="{84E1519E-B66C-FE61-F28F-00CD6A29A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6007" y="8219880"/>
            <a:ext cx="436492" cy="436492"/>
          </a:xfrm>
          <a:prstGeom prst="rect">
            <a:avLst/>
          </a:prstGeom>
        </p:spPr>
      </p:pic>
      <p:sp>
        <p:nvSpPr>
          <p:cNvPr id="21" name="Rettangolo 20">
            <a:extLst>
              <a:ext uri="{FF2B5EF4-FFF2-40B4-BE49-F238E27FC236}">
                <a16:creationId xmlns:a16="http://schemas.microsoft.com/office/drawing/2014/main" id="{532FF221-B1B5-2247-BB04-233BDF83B863}"/>
              </a:ext>
            </a:extLst>
          </p:cNvPr>
          <p:cNvSpPr/>
          <p:nvPr/>
        </p:nvSpPr>
        <p:spPr>
          <a:xfrm>
            <a:off x="3123688" y="8121530"/>
            <a:ext cx="2700000" cy="684000"/>
          </a:xfrm>
          <a:prstGeom prst="rect">
            <a:avLst/>
          </a:prstGeom>
          <a:solidFill>
            <a:schemeClr val="accent1"/>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a:endParaRPr>
          </a:p>
        </p:txBody>
      </p:sp>
      <p:pic>
        <p:nvPicPr>
          <p:cNvPr id="22" name="Immagine 21" descr="Immagine che contiene schermata, Elementi grafici, grafica, Carattere&#10;&#10;Descrizione generata automaticamente">
            <a:extLst>
              <a:ext uri="{FF2B5EF4-FFF2-40B4-BE49-F238E27FC236}">
                <a16:creationId xmlns:a16="http://schemas.microsoft.com/office/drawing/2014/main" id="{C07B68A3-0028-B928-8B78-22A267C213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02146" y="8287401"/>
            <a:ext cx="419280" cy="419280"/>
          </a:xfrm>
          <a:prstGeom prst="rect">
            <a:avLst/>
          </a:prstGeom>
        </p:spPr>
      </p:pic>
      <p:sp>
        <p:nvSpPr>
          <p:cNvPr id="23" name="TextBox 43">
            <a:extLst>
              <a:ext uri="{FF2B5EF4-FFF2-40B4-BE49-F238E27FC236}">
                <a16:creationId xmlns:a16="http://schemas.microsoft.com/office/drawing/2014/main" id="{CC6A67BA-AE16-8024-7197-03A484E3B6E7}"/>
              </a:ext>
            </a:extLst>
          </p:cNvPr>
          <p:cNvSpPr txBox="1"/>
          <p:nvPr/>
        </p:nvSpPr>
        <p:spPr>
          <a:xfrm>
            <a:off x="3242491" y="8323543"/>
            <a:ext cx="2382884"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rPr>
              <a:t>STATUS INTERVENTO</a:t>
            </a:r>
          </a:p>
        </p:txBody>
      </p:sp>
      <p:pic>
        <p:nvPicPr>
          <p:cNvPr id="25" name="Google Shape;120;p1">
            <a:extLst>
              <a:ext uri="{FF2B5EF4-FFF2-40B4-BE49-F238E27FC236}">
                <a16:creationId xmlns:a16="http://schemas.microsoft.com/office/drawing/2014/main" id="{07AD6DB6-F797-FFC9-54BB-F638C59D1B23}"/>
              </a:ext>
            </a:extLst>
          </p:cNvPr>
          <p:cNvPicPr preferRelativeResize="0"/>
          <p:nvPr/>
        </p:nvPicPr>
        <p:blipFill rotWithShape="1">
          <a:blip r:embed="rId7">
            <a:alphaModFix/>
          </a:blip>
          <a:srcRect/>
          <a:stretch/>
        </p:blipFill>
        <p:spPr>
          <a:xfrm>
            <a:off x="15240001" y="271263"/>
            <a:ext cx="1530710" cy="841920"/>
          </a:xfrm>
          <a:prstGeom prst="rect">
            <a:avLst/>
          </a:prstGeom>
          <a:noFill/>
          <a:ln>
            <a:noFill/>
          </a:ln>
        </p:spPr>
      </p:pic>
      <p:sp>
        <p:nvSpPr>
          <p:cNvPr id="26" name="Segnaposto numero diapositiva 2">
            <a:extLst>
              <a:ext uri="{FF2B5EF4-FFF2-40B4-BE49-F238E27FC236}">
                <a16:creationId xmlns:a16="http://schemas.microsoft.com/office/drawing/2014/main" id="{B27274ED-85B9-79CD-78BC-B0287F111081}"/>
              </a:ext>
            </a:extLst>
          </p:cNvPr>
          <p:cNvSpPr txBox="1">
            <a:spLocks/>
          </p:cNvSpPr>
          <p:nvPr/>
        </p:nvSpPr>
        <p:spPr>
          <a:xfrm>
            <a:off x="12758816" y="9034673"/>
            <a:ext cx="3840480" cy="511175"/>
          </a:xfrm>
          <a:prstGeom prst="rect">
            <a:avLst/>
          </a:prstGeom>
        </p:spPr>
        <p:txBody>
          <a:bodyPr vert="horz" lIns="91440" tIns="45720" rIns="91440" bIns="45720" rtlCol="0" anchor="ctr"/>
          <a:lstStyle>
            <a:defPPr>
              <a:defRPr lang="en-US"/>
            </a:defPPr>
            <a:lvl1pPr marL="0" algn="r" defTabSz="457200" rtl="0" eaLnBrk="1" latinLnBrk="0" hangingPunct="1">
              <a:defRPr sz="1155" kern="1200">
                <a:solidFill>
                  <a:schemeClr val="tx1">
                    <a:tint val="75000"/>
                  </a:schemeClr>
                </a:solidFill>
                <a:latin typeface="Titillium Web"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E64E33-F4D1-9045-8634-9E2D4E4CE3B0}" type="slidenum">
              <a:rPr lang="it-IT" sz="1800" b="1" smtClean="0">
                <a:solidFill>
                  <a:schemeClr val="tx1"/>
                </a:solidFill>
                <a:latin typeface="Titilium web"/>
              </a:rPr>
              <a:pPr/>
              <a:t>26</a:t>
            </a:fld>
            <a:endParaRPr lang="it-IT" sz="1800" b="1">
              <a:solidFill>
                <a:schemeClr val="tx1"/>
              </a:solidFill>
              <a:latin typeface="Titilium web"/>
            </a:endParaRPr>
          </a:p>
        </p:txBody>
      </p:sp>
    </p:spTree>
    <p:extLst>
      <p:ext uri="{BB962C8B-B14F-4D97-AF65-F5344CB8AC3E}">
        <p14:creationId xmlns:p14="http://schemas.microsoft.com/office/powerpoint/2010/main" val="1231908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CasellaDiTesto 58">
            <a:extLst>
              <a:ext uri="{FF2B5EF4-FFF2-40B4-BE49-F238E27FC236}">
                <a16:creationId xmlns:a16="http://schemas.microsoft.com/office/drawing/2014/main" id="{F4A41157-EAF4-A87B-9547-6FD42AE95236}"/>
              </a:ext>
            </a:extLst>
          </p:cNvPr>
          <p:cNvSpPr txBox="1"/>
          <p:nvPr/>
        </p:nvSpPr>
        <p:spPr>
          <a:xfrm>
            <a:off x="1912006" y="1397032"/>
            <a:ext cx="13512625" cy="3610800"/>
          </a:xfrm>
          <a:prstGeom prst="rect">
            <a:avLst/>
          </a:prstGeom>
          <a:solidFill>
            <a:schemeClr val="bg1">
              <a:lumMod val="95000"/>
            </a:schemeClr>
          </a:solidFill>
        </p:spPr>
        <p:txBody>
          <a:bodyPr wrap="square" rtlCol="0">
            <a:spAutoFit/>
          </a:bodyPr>
          <a:lstStyle/>
          <a:p>
            <a:endParaRPr lang="en-US">
              <a:latin typeface="Titillium Web" panose="00000500000000000000" pitchFamily="2" charset="0"/>
            </a:endParaRPr>
          </a:p>
        </p:txBody>
      </p:sp>
      <p:sp>
        <p:nvSpPr>
          <p:cNvPr id="123" name="CasellaDiTesto 122">
            <a:extLst>
              <a:ext uri="{FF2B5EF4-FFF2-40B4-BE49-F238E27FC236}">
                <a16:creationId xmlns:a16="http://schemas.microsoft.com/office/drawing/2014/main" id="{4C158CBD-1129-45F0-A853-FE455C36A345}"/>
              </a:ext>
            </a:extLst>
          </p:cNvPr>
          <p:cNvSpPr txBox="1"/>
          <p:nvPr/>
        </p:nvSpPr>
        <p:spPr>
          <a:xfrm>
            <a:off x="1333092" y="5099838"/>
            <a:ext cx="13901831" cy="707886"/>
          </a:xfrm>
          <a:prstGeom prst="rect">
            <a:avLst/>
          </a:prstGeom>
          <a:solidFill>
            <a:schemeClr val="bg1"/>
          </a:solidFill>
          <a:ln w="38100">
            <a:noFill/>
          </a:ln>
        </p:spPr>
        <p:txBody>
          <a:bodyPr wrap="square">
            <a:spAutoFit/>
          </a:bodyPr>
          <a:lstStyle/>
          <a:p>
            <a:pPr algn="ctr"/>
            <a:r>
              <a:rPr lang="it-IT" sz="2000" b="1">
                <a:latin typeface="Titillium Web" panose="00000500000000000000" pitchFamily="2" charset="0"/>
              </a:rPr>
              <a:t>M5 INCLUSIONE E COESIONE - C2 INFRASTRUTTURE SOCIALI, FAMIGLIE, COMUNITA’ E ETERZO SETTORE - 2.1 – INVESTIMENTI IN PROGETTI DI RIGENERAZIONE URBANA</a:t>
            </a:r>
          </a:p>
        </p:txBody>
      </p:sp>
      <p:sp>
        <p:nvSpPr>
          <p:cNvPr id="58" name="Freeform 91">
            <a:extLst>
              <a:ext uri="{FF2B5EF4-FFF2-40B4-BE49-F238E27FC236}">
                <a16:creationId xmlns:a16="http://schemas.microsoft.com/office/drawing/2014/main" id="{6EAC942B-ABEF-A61C-B592-80FFEEE46115}"/>
              </a:ext>
            </a:extLst>
          </p:cNvPr>
          <p:cNvSpPr>
            <a:spLocks/>
          </p:cNvSpPr>
          <p:nvPr/>
        </p:nvSpPr>
        <p:spPr bwMode="auto">
          <a:xfrm>
            <a:off x="717016" y="215257"/>
            <a:ext cx="15133981" cy="429955"/>
          </a:xfrm>
          <a:custGeom>
            <a:avLst/>
            <a:gdLst>
              <a:gd name="T0" fmla="*/ 6312 w 6312"/>
              <a:gd name="T1" fmla="*/ 298 h 298"/>
              <a:gd name="T2" fmla="*/ 6312 w 6312"/>
              <a:gd name="T3" fmla="*/ 296 h 298"/>
              <a:gd name="T4" fmla="*/ 0 w 6312"/>
              <a:gd name="T5" fmla="*/ 296 h 298"/>
              <a:gd name="T6" fmla="*/ 0 w 6312"/>
              <a:gd name="T7" fmla="*/ 2 h 298"/>
              <a:gd name="T8" fmla="*/ 6310 w 6312"/>
              <a:gd name="T9" fmla="*/ 2 h 298"/>
              <a:gd name="T10" fmla="*/ 6310 w 6312"/>
              <a:gd name="T11" fmla="*/ 298 h 298"/>
              <a:gd name="T12" fmla="*/ 6312 w 6312"/>
              <a:gd name="T13" fmla="*/ 298 h 298"/>
              <a:gd name="T14" fmla="*/ 6312 w 6312"/>
              <a:gd name="T15" fmla="*/ 296 h 298"/>
              <a:gd name="T16" fmla="*/ 6312 w 6312"/>
              <a:gd name="T17" fmla="*/ 298 h 298"/>
              <a:gd name="T18" fmla="*/ 6312 w 6312"/>
              <a:gd name="T19" fmla="*/ 298 h 298"/>
              <a:gd name="T20" fmla="*/ 6312 w 6312"/>
              <a:gd name="T21" fmla="*/ 0 h 298"/>
              <a:gd name="T22" fmla="*/ 0 w 6312"/>
              <a:gd name="T23" fmla="*/ 0 h 298"/>
              <a:gd name="T24" fmla="*/ 0 w 6312"/>
              <a:gd name="T25" fmla="*/ 298 h 298"/>
              <a:gd name="T26" fmla="*/ 6312 w 6312"/>
              <a:gd name="T27" fmla="*/ 298 h 298"/>
              <a:gd name="T28" fmla="*/ 6312 w 6312"/>
              <a:gd name="T29" fmla="*/ 298 h 298"/>
              <a:gd name="T30" fmla="*/ 6312 w 6312"/>
              <a:gd name="T31"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12" h="298">
                <a:moveTo>
                  <a:pt x="6312" y="298"/>
                </a:moveTo>
                <a:lnTo>
                  <a:pt x="6312" y="296"/>
                </a:lnTo>
                <a:lnTo>
                  <a:pt x="0" y="296"/>
                </a:lnTo>
                <a:lnTo>
                  <a:pt x="0" y="2"/>
                </a:lnTo>
                <a:lnTo>
                  <a:pt x="6310" y="2"/>
                </a:lnTo>
                <a:lnTo>
                  <a:pt x="6310" y="298"/>
                </a:lnTo>
                <a:lnTo>
                  <a:pt x="6312" y="298"/>
                </a:lnTo>
                <a:lnTo>
                  <a:pt x="6312" y="296"/>
                </a:lnTo>
                <a:lnTo>
                  <a:pt x="6312" y="298"/>
                </a:lnTo>
                <a:lnTo>
                  <a:pt x="6312" y="298"/>
                </a:lnTo>
                <a:lnTo>
                  <a:pt x="6312" y="0"/>
                </a:lnTo>
                <a:lnTo>
                  <a:pt x="0" y="0"/>
                </a:lnTo>
                <a:lnTo>
                  <a:pt x="0" y="298"/>
                </a:lnTo>
                <a:lnTo>
                  <a:pt x="6312" y="298"/>
                </a:lnTo>
                <a:lnTo>
                  <a:pt x="6312" y="298"/>
                </a:lnTo>
                <a:lnTo>
                  <a:pt x="6312" y="298"/>
                </a:lnTo>
                <a:close/>
              </a:path>
            </a:pathLst>
          </a:custGeom>
          <a:noFill/>
          <a:ln>
            <a:noFill/>
          </a:ln>
        </p:spPr>
        <p:style>
          <a:lnRef idx="0">
            <a:scrgbClr r="0" g="0" b="0"/>
          </a:lnRef>
          <a:fillRef idx="0">
            <a:scrgbClr r="0" g="0" b="0"/>
          </a:fillRef>
          <a:effectRef idx="0">
            <a:scrgbClr r="0" g="0" b="0"/>
          </a:effectRef>
          <a:fontRef idx="minor">
            <a:schemeClr val="accent2"/>
          </a:fontRef>
        </p:style>
        <p:txBody>
          <a:bodyPr vert="horz" wrap="square" lIns="91440" tIns="45720" rIns="91440" bIns="45720" numCol="1" anchor="t" anchorCtr="0" compatLnSpc="1">
            <a:prstTxWarp prst="textNoShape">
              <a:avLst/>
            </a:prstTxWarp>
          </a:bodyPr>
          <a:lstStyle/>
          <a:p>
            <a:r>
              <a:rPr lang="it-IT" sz="3200" b="1">
                <a:solidFill>
                  <a:schemeClr val="tx1"/>
                </a:solidFill>
                <a:latin typeface="Titillium Web" panose="00000500000000000000" pitchFamily="2" charset="0"/>
              </a:rPr>
              <a:t>Intervento di manutenzione straordinaria generale e riqualificazione energetica e impiantistica - Via Rizzoli 13-45 e 73-87 (2/2)</a:t>
            </a:r>
          </a:p>
        </p:txBody>
      </p:sp>
      <p:pic>
        <p:nvPicPr>
          <p:cNvPr id="32" name="Immagine 31" descr="Immagine che contiene Aerofotogrammetria, Urbanistica, Vista aerea, bivio">
            <a:extLst>
              <a:ext uri="{FF2B5EF4-FFF2-40B4-BE49-F238E27FC236}">
                <a16:creationId xmlns:a16="http://schemas.microsoft.com/office/drawing/2014/main" id="{E781F331-2D6D-F6C4-BA38-011A93DCB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0809" y="1452688"/>
            <a:ext cx="4534293" cy="3421677"/>
          </a:xfrm>
          <a:prstGeom prst="rect">
            <a:avLst/>
          </a:prstGeom>
        </p:spPr>
      </p:pic>
      <p:sp>
        <p:nvSpPr>
          <p:cNvPr id="8" name="Freeform 68">
            <a:extLst>
              <a:ext uri="{FF2B5EF4-FFF2-40B4-BE49-F238E27FC236}">
                <a16:creationId xmlns:a16="http://schemas.microsoft.com/office/drawing/2014/main" id="{36B4BAE2-DEF4-05F6-02F9-B1851693360F}"/>
              </a:ext>
            </a:extLst>
          </p:cNvPr>
          <p:cNvSpPr>
            <a:spLocks/>
          </p:cNvSpPr>
          <p:nvPr/>
        </p:nvSpPr>
        <p:spPr bwMode="auto">
          <a:xfrm>
            <a:off x="1491753" y="8595057"/>
            <a:ext cx="12801600" cy="0"/>
          </a:xfrm>
          <a:custGeom>
            <a:avLst/>
            <a:gdLst>
              <a:gd name="T0" fmla="*/ 8064 w 8064"/>
              <a:gd name="T1" fmla="*/ 1688 w 8064"/>
              <a:gd name="T2" fmla="*/ 0 w 8064"/>
              <a:gd name="T3" fmla="*/ 8064 w 8064"/>
            </a:gdLst>
            <a:ahLst/>
            <a:cxnLst>
              <a:cxn ang="0">
                <a:pos x="T0" y="0"/>
              </a:cxn>
              <a:cxn ang="0">
                <a:pos x="T1" y="0"/>
              </a:cxn>
              <a:cxn ang="0">
                <a:pos x="T2" y="0"/>
              </a:cxn>
              <a:cxn ang="0">
                <a:pos x="T3" y="0"/>
              </a:cxn>
            </a:cxnLst>
            <a:rect l="0" t="0" r="r" b="b"/>
            <a:pathLst>
              <a:path w="8064">
                <a:moveTo>
                  <a:pt x="8064" y="0"/>
                </a:moveTo>
                <a:lnTo>
                  <a:pt x="1688" y="0"/>
                </a:lnTo>
                <a:lnTo>
                  <a:pt x="0" y="0"/>
                </a:lnTo>
                <a:lnTo>
                  <a:pt x="8064" y="0"/>
                </a:lnTo>
                <a:close/>
              </a:path>
            </a:pathLst>
          </a:custGeom>
          <a:solidFill>
            <a:srgbClr val="D4B9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t-IT" sz="2400">
              <a:latin typeface="Titillium Web" panose="00000500000000000000" pitchFamily="2" charset="0"/>
            </a:endParaRPr>
          </a:p>
        </p:txBody>
      </p:sp>
      <p:sp>
        <p:nvSpPr>
          <p:cNvPr id="12" name="Freeform 69">
            <a:extLst>
              <a:ext uri="{FF2B5EF4-FFF2-40B4-BE49-F238E27FC236}">
                <a16:creationId xmlns:a16="http://schemas.microsoft.com/office/drawing/2014/main" id="{4B679930-5616-01A3-5F25-4F9BA0065FA3}"/>
              </a:ext>
            </a:extLst>
          </p:cNvPr>
          <p:cNvSpPr>
            <a:spLocks/>
          </p:cNvSpPr>
          <p:nvPr/>
        </p:nvSpPr>
        <p:spPr bwMode="auto">
          <a:xfrm>
            <a:off x="1491753" y="8595057"/>
            <a:ext cx="12801600" cy="0"/>
          </a:xfrm>
          <a:custGeom>
            <a:avLst/>
            <a:gdLst>
              <a:gd name="T0" fmla="*/ 8064 w 8064"/>
              <a:gd name="T1" fmla="*/ 1688 w 8064"/>
              <a:gd name="T2" fmla="*/ 0 w 8064"/>
              <a:gd name="T3" fmla="*/ 8064 w 8064"/>
            </a:gdLst>
            <a:ahLst/>
            <a:cxnLst>
              <a:cxn ang="0">
                <a:pos x="T0" y="0"/>
              </a:cxn>
              <a:cxn ang="0">
                <a:pos x="T1" y="0"/>
              </a:cxn>
              <a:cxn ang="0">
                <a:pos x="T2" y="0"/>
              </a:cxn>
              <a:cxn ang="0">
                <a:pos x="T3" y="0"/>
              </a:cxn>
            </a:cxnLst>
            <a:rect l="0" t="0" r="r" b="b"/>
            <a:pathLst>
              <a:path w="8064">
                <a:moveTo>
                  <a:pt x="8064" y="0"/>
                </a:moveTo>
                <a:lnTo>
                  <a:pt x="1688" y="0"/>
                </a:lnTo>
                <a:lnTo>
                  <a:pt x="0" y="0"/>
                </a:lnTo>
                <a:lnTo>
                  <a:pt x="80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t-IT" sz="2400">
              <a:latin typeface="Titillium Web" panose="00000500000000000000" pitchFamily="2" charset="0"/>
            </a:endParaRPr>
          </a:p>
        </p:txBody>
      </p:sp>
      <p:sp>
        <p:nvSpPr>
          <p:cNvPr id="25" name="Rettangolo 24">
            <a:extLst>
              <a:ext uri="{FF2B5EF4-FFF2-40B4-BE49-F238E27FC236}">
                <a16:creationId xmlns:a16="http://schemas.microsoft.com/office/drawing/2014/main" id="{682CF1CE-9FFA-8C10-3C10-BD110FFCE0D7}"/>
              </a:ext>
            </a:extLst>
          </p:cNvPr>
          <p:cNvSpPr/>
          <p:nvPr/>
        </p:nvSpPr>
        <p:spPr>
          <a:xfrm>
            <a:off x="3004423" y="5856696"/>
            <a:ext cx="2700000" cy="1404000"/>
          </a:xfrm>
          <a:prstGeom prst="rect">
            <a:avLst/>
          </a:prstGeom>
          <a:solidFill>
            <a:schemeClr val="accent1"/>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28" name="TextBox 43">
            <a:extLst>
              <a:ext uri="{FF2B5EF4-FFF2-40B4-BE49-F238E27FC236}">
                <a16:creationId xmlns:a16="http://schemas.microsoft.com/office/drawing/2014/main" id="{042E8B2D-CD7D-A79D-A821-C53EB49EDC30}"/>
              </a:ext>
            </a:extLst>
          </p:cNvPr>
          <p:cNvSpPr txBox="1"/>
          <p:nvPr/>
        </p:nvSpPr>
        <p:spPr>
          <a:xfrm>
            <a:off x="3071686" y="6231047"/>
            <a:ext cx="2431493" cy="749547"/>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DESCRIZIONE DELL’INTERVENTO</a:t>
            </a:r>
          </a:p>
        </p:txBody>
      </p:sp>
      <p:sp>
        <p:nvSpPr>
          <p:cNvPr id="30" name="Rettangolo 29">
            <a:extLst>
              <a:ext uri="{FF2B5EF4-FFF2-40B4-BE49-F238E27FC236}">
                <a16:creationId xmlns:a16="http://schemas.microsoft.com/office/drawing/2014/main" id="{A42CC9EF-B146-76E4-26BB-0A97DE2961D1}"/>
              </a:ext>
            </a:extLst>
          </p:cNvPr>
          <p:cNvSpPr/>
          <p:nvPr/>
        </p:nvSpPr>
        <p:spPr>
          <a:xfrm>
            <a:off x="2994522" y="7353496"/>
            <a:ext cx="2700000" cy="612000"/>
          </a:xfrm>
          <a:prstGeom prst="rect">
            <a:avLst/>
          </a:prstGeom>
          <a:solidFill>
            <a:schemeClr val="accent1"/>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31" name="TextBox 43">
            <a:extLst>
              <a:ext uri="{FF2B5EF4-FFF2-40B4-BE49-F238E27FC236}">
                <a16:creationId xmlns:a16="http://schemas.microsoft.com/office/drawing/2014/main" id="{1E060E8D-4B17-82B4-CB09-208A17EDB538}"/>
              </a:ext>
            </a:extLst>
          </p:cNvPr>
          <p:cNvSpPr txBox="1"/>
          <p:nvPr/>
        </p:nvSpPr>
        <p:spPr>
          <a:xfrm>
            <a:off x="3202880" y="7544594"/>
            <a:ext cx="2431493"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VALORI ECONOMICI</a:t>
            </a:r>
          </a:p>
        </p:txBody>
      </p:sp>
      <p:sp>
        <p:nvSpPr>
          <p:cNvPr id="33" name="Rettangolo 46">
            <a:extLst>
              <a:ext uri="{FF2B5EF4-FFF2-40B4-BE49-F238E27FC236}">
                <a16:creationId xmlns:a16="http://schemas.microsoft.com/office/drawing/2014/main" id="{1986410A-F01B-11E6-DED3-A24471C75057}"/>
              </a:ext>
            </a:extLst>
          </p:cNvPr>
          <p:cNvSpPr/>
          <p:nvPr/>
        </p:nvSpPr>
        <p:spPr>
          <a:xfrm>
            <a:off x="5803686" y="7363949"/>
            <a:ext cx="9428406" cy="612000"/>
          </a:xfrm>
          <a:prstGeom prst="rect">
            <a:avLst/>
          </a:prstGeom>
          <a:solidFill>
            <a:schemeClr val="accent1">
              <a:lumMod val="20000"/>
              <a:lumOff val="80000"/>
              <a:alpha val="30196"/>
            </a:schemeClr>
          </a:solidFill>
          <a:ln w="28575" cap="sq">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just" defTabSz="640080">
              <a:buFont typeface="Wingdings" panose="05000000000000000000" pitchFamily="2" charset="2"/>
              <a:buChar char="q"/>
              <a:defRPr/>
            </a:pPr>
            <a:r>
              <a:rPr lang="it-IT" sz="2000" b="1">
                <a:solidFill>
                  <a:schemeClr val="tx1"/>
                </a:solidFill>
                <a:latin typeface="Titillium Web" panose="00000500000000000000" pitchFamily="2" charset="0"/>
              </a:rPr>
              <a:t>Valore finanziato: </a:t>
            </a:r>
            <a:r>
              <a:rPr lang="en-US" sz="2000">
                <a:solidFill>
                  <a:srgbClr val="000000"/>
                </a:solidFill>
                <a:latin typeface="Titillium Web" panose="00000500000000000000" pitchFamily="2" charset="0"/>
              </a:rPr>
              <a:t>11.500.000,00 €</a:t>
            </a:r>
            <a:r>
              <a:rPr lang="en-US" sz="2000">
                <a:latin typeface="Titillium Web" panose="00000500000000000000" pitchFamily="2" charset="0"/>
              </a:rPr>
              <a:t> </a:t>
            </a:r>
            <a:endParaRPr lang="it-IT" sz="2000">
              <a:solidFill>
                <a:schemeClr val="tx1"/>
              </a:solidFill>
              <a:latin typeface="Titillium Web" panose="00000500000000000000" pitchFamily="2" charset="0"/>
            </a:endParaRPr>
          </a:p>
        </p:txBody>
      </p:sp>
      <p:sp>
        <p:nvSpPr>
          <p:cNvPr id="34" name="Rettangolo 46">
            <a:extLst>
              <a:ext uri="{FF2B5EF4-FFF2-40B4-BE49-F238E27FC236}">
                <a16:creationId xmlns:a16="http://schemas.microsoft.com/office/drawing/2014/main" id="{FD5DF26C-251E-AFAC-FF7C-97B692DFE6F1}"/>
              </a:ext>
            </a:extLst>
          </p:cNvPr>
          <p:cNvSpPr/>
          <p:nvPr/>
        </p:nvSpPr>
        <p:spPr>
          <a:xfrm>
            <a:off x="5810696" y="5855680"/>
            <a:ext cx="9428406" cy="1404000"/>
          </a:xfrm>
          <a:prstGeom prst="rect">
            <a:avLst/>
          </a:prstGeom>
          <a:solidFill>
            <a:schemeClr val="accent1">
              <a:lumMod val="20000"/>
              <a:lumOff val="80000"/>
              <a:alpha val="30196"/>
            </a:schemeClr>
          </a:solidFill>
          <a:ln w="28575" cap="sq">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a:r>
              <a:rPr lang="it-IT" altLang="it-IT" sz="1900">
                <a:solidFill>
                  <a:schemeClr val="tx1"/>
                </a:solidFill>
                <a:latin typeface="Titillium Web" panose="00000500000000000000" pitchFamily="2" charset="0"/>
              </a:rPr>
              <a:t>La riqualificazione energetica ed impiantistica, oltre che la razionalizzazione degli spazi, dei complessi di edilizia residenziale pubblica di via Rizzoli viene inserita nel più ampio programma di rigenerazione dell’area, di miglioramento degli aspetti paesaggistici e naturalistici, anche attraverso interventi di contenimento del rischio idraulico, nel rispetto della dinamica fluviale e delle esigenze ecosistemiche.</a:t>
            </a:r>
          </a:p>
        </p:txBody>
      </p:sp>
      <p:sp>
        <p:nvSpPr>
          <p:cNvPr id="35" name="Rettangolo 46">
            <a:extLst>
              <a:ext uri="{FF2B5EF4-FFF2-40B4-BE49-F238E27FC236}">
                <a16:creationId xmlns:a16="http://schemas.microsoft.com/office/drawing/2014/main" id="{ED514190-00BD-A5AB-94E9-A7F5088167E5}"/>
              </a:ext>
            </a:extLst>
          </p:cNvPr>
          <p:cNvSpPr/>
          <p:nvPr/>
        </p:nvSpPr>
        <p:spPr>
          <a:xfrm>
            <a:off x="5803686" y="8154583"/>
            <a:ext cx="3031644" cy="638342"/>
          </a:xfrm>
          <a:prstGeom prst="rect">
            <a:avLst/>
          </a:prstGeom>
          <a:solidFill>
            <a:schemeClr val="accent1">
              <a:lumMod val="20000"/>
              <a:lumOff val="80000"/>
              <a:alpha val="30196"/>
            </a:schemeClr>
          </a:solidFill>
          <a:ln w="28575" cap="sq">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2000" b="1" err="1">
                <a:solidFill>
                  <a:schemeClr val="tx1"/>
                </a:solidFill>
                <a:latin typeface="Titillium Web" panose="00000500000000000000" pitchFamily="2" charset="0"/>
              </a:rPr>
              <a:t>Prog</a:t>
            </a:r>
            <a:r>
              <a:rPr lang="it-IT" sz="2000" b="1">
                <a:solidFill>
                  <a:schemeClr val="tx1"/>
                </a:solidFill>
                <a:latin typeface="Titillium Web" panose="00000500000000000000" pitchFamily="2" charset="0"/>
              </a:rPr>
              <a:t>. post agg. (AIC – AQ)</a:t>
            </a:r>
          </a:p>
        </p:txBody>
      </p:sp>
      <p:pic>
        <p:nvPicPr>
          <p:cNvPr id="38" name="Immagine 37" descr="Immagine che contiene schermata, Elementi grafici, clipart, design&#10;&#10;Descrizione generata automaticamente">
            <a:extLst>
              <a:ext uri="{FF2B5EF4-FFF2-40B4-BE49-F238E27FC236}">
                <a16:creationId xmlns:a16="http://schemas.microsoft.com/office/drawing/2014/main" id="{06F42FBD-4AD6-2752-29A8-AF1417BBBF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6600" y="6294636"/>
            <a:ext cx="533900" cy="533900"/>
          </a:xfrm>
          <a:prstGeom prst="rect">
            <a:avLst/>
          </a:prstGeom>
        </p:spPr>
      </p:pic>
      <p:pic>
        <p:nvPicPr>
          <p:cNvPr id="39" name="Immagine 38" descr="Immagine che contiene schermata, Elementi grafici, cartone animato, design&#10;&#10;Descrizione generata automaticamente">
            <a:extLst>
              <a:ext uri="{FF2B5EF4-FFF2-40B4-BE49-F238E27FC236}">
                <a16:creationId xmlns:a16="http://schemas.microsoft.com/office/drawing/2014/main" id="{9F65DD22-7185-A253-D0D2-4E2B879A5B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6741" y="7426396"/>
            <a:ext cx="533759" cy="533759"/>
          </a:xfrm>
          <a:prstGeom prst="rect">
            <a:avLst/>
          </a:prstGeom>
        </p:spPr>
      </p:pic>
      <p:sp>
        <p:nvSpPr>
          <p:cNvPr id="40" name="Rettangolo 39">
            <a:extLst>
              <a:ext uri="{FF2B5EF4-FFF2-40B4-BE49-F238E27FC236}">
                <a16:creationId xmlns:a16="http://schemas.microsoft.com/office/drawing/2014/main" id="{79E6F71A-C104-FE97-20CB-ECBA738B820A}"/>
              </a:ext>
            </a:extLst>
          </p:cNvPr>
          <p:cNvSpPr/>
          <p:nvPr/>
        </p:nvSpPr>
        <p:spPr>
          <a:xfrm>
            <a:off x="9527996" y="8128748"/>
            <a:ext cx="2700000" cy="648000"/>
          </a:xfrm>
          <a:prstGeom prst="rect">
            <a:avLst/>
          </a:prstGeom>
          <a:solidFill>
            <a:schemeClr val="accent1"/>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41" name="TextBox 43">
            <a:extLst>
              <a:ext uri="{FF2B5EF4-FFF2-40B4-BE49-F238E27FC236}">
                <a16:creationId xmlns:a16="http://schemas.microsoft.com/office/drawing/2014/main" id="{F41A04AE-F828-281D-B620-818EDE420B82}"/>
              </a:ext>
            </a:extLst>
          </p:cNvPr>
          <p:cNvSpPr txBox="1"/>
          <p:nvPr/>
        </p:nvSpPr>
        <p:spPr>
          <a:xfrm>
            <a:off x="9686554" y="8296047"/>
            <a:ext cx="2382884" cy="345756"/>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CANTIERE</a:t>
            </a:r>
          </a:p>
        </p:txBody>
      </p:sp>
      <p:sp>
        <p:nvSpPr>
          <p:cNvPr id="42" name="Rettangolo 46">
            <a:extLst>
              <a:ext uri="{FF2B5EF4-FFF2-40B4-BE49-F238E27FC236}">
                <a16:creationId xmlns:a16="http://schemas.microsoft.com/office/drawing/2014/main" id="{127FF899-6FC3-051C-17D2-DA16B477D666}"/>
              </a:ext>
            </a:extLst>
          </p:cNvPr>
          <p:cNvSpPr/>
          <p:nvPr/>
        </p:nvSpPr>
        <p:spPr>
          <a:xfrm>
            <a:off x="12408611" y="8136347"/>
            <a:ext cx="2823481" cy="612000"/>
          </a:xfrm>
          <a:prstGeom prst="rect">
            <a:avLst/>
          </a:prstGeom>
          <a:solidFill>
            <a:schemeClr val="accent1">
              <a:lumMod val="20000"/>
              <a:lumOff val="80000"/>
              <a:alpha val="30196"/>
            </a:schemeClr>
          </a:solidFill>
          <a:ln w="28575" cap="sq">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2000" b="1">
                <a:solidFill>
                  <a:schemeClr val="tx1"/>
                </a:solidFill>
                <a:latin typeface="Titillium Web" panose="00000500000000000000" pitchFamily="2" charset="0"/>
              </a:rPr>
              <a:t>Da avviare</a:t>
            </a:r>
            <a:endParaRPr lang="en-US" sz="2000" b="1">
              <a:solidFill>
                <a:schemeClr val="tx1"/>
              </a:solidFill>
              <a:latin typeface="Titillium Web" panose="00000500000000000000" pitchFamily="2" charset="0"/>
            </a:endParaRPr>
          </a:p>
        </p:txBody>
      </p:sp>
      <p:pic>
        <p:nvPicPr>
          <p:cNvPr id="43" name="Immagine 42" descr="Immagine che contiene cono, Carattere, design&#10;&#10;Descrizione generata automaticamente">
            <a:extLst>
              <a:ext uri="{FF2B5EF4-FFF2-40B4-BE49-F238E27FC236}">
                <a16:creationId xmlns:a16="http://schemas.microsoft.com/office/drawing/2014/main" id="{9C68E030-A9B5-8DB2-912A-BC96A8CD0F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5721" y="8220651"/>
            <a:ext cx="436492" cy="436492"/>
          </a:xfrm>
          <a:prstGeom prst="rect">
            <a:avLst/>
          </a:prstGeom>
        </p:spPr>
      </p:pic>
      <p:sp>
        <p:nvSpPr>
          <p:cNvPr id="44" name="Rettangolo 43">
            <a:extLst>
              <a:ext uri="{FF2B5EF4-FFF2-40B4-BE49-F238E27FC236}">
                <a16:creationId xmlns:a16="http://schemas.microsoft.com/office/drawing/2014/main" id="{BB18CD7A-B2B8-BE79-A775-05CC8D7C1C65}"/>
              </a:ext>
            </a:extLst>
          </p:cNvPr>
          <p:cNvSpPr/>
          <p:nvPr/>
        </p:nvSpPr>
        <p:spPr>
          <a:xfrm>
            <a:off x="3004423" y="8154583"/>
            <a:ext cx="2690099" cy="638342"/>
          </a:xfrm>
          <a:prstGeom prst="rect">
            <a:avLst/>
          </a:prstGeom>
          <a:solidFill>
            <a:schemeClr val="accent1"/>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pic>
        <p:nvPicPr>
          <p:cNvPr id="45" name="Immagine 44" descr="Immagine che contiene schermata, Elementi grafici, grafica, Carattere&#10;&#10;Descrizione generata automaticamente">
            <a:extLst>
              <a:ext uri="{FF2B5EF4-FFF2-40B4-BE49-F238E27FC236}">
                <a16:creationId xmlns:a16="http://schemas.microsoft.com/office/drawing/2014/main" id="{139B51F1-974D-81F9-0664-92AE67039D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0414" y="8311387"/>
            <a:ext cx="419280" cy="419280"/>
          </a:xfrm>
          <a:prstGeom prst="rect">
            <a:avLst/>
          </a:prstGeom>
        </p:spPr>
      </p:pic>
      <p:sp>
        <p:nvSpPr>
          <p:cNvPr id="46" name="TextBox 43">
            <a:extLst>
              <a:ext uri="{FF2B5EF4-FFF2-40B4-BE49-F238E27FC236}">
                <a16:creationId xmlns:a16="http://schemas.microsoft.com/office/drawing/2014/main" id="{6AB021A1-ED31-5718-B10B-3091E53E9B82}"/>
              </a:ext>
            </a:extLst>
          </p:cNvPr>
          <p:cNvSpPr txBox="1"/>
          <p:nvPr/>
        </p:nvSpPr>
        <p:spPr>
          <a:xfrm>
            <a:off x="3202880" y="8304583"/>
            <a:ext cx="2382884"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STATUS INTERVENTO</a:t>
            </a:r>
          </a:p>
        </p:txBody>
      </p:sp>
      <p:pic>
        <p:nvPicPr>
          <p:cNvPr id="3" name="Google Shape;120;p1">
            <a:extLst>
              <a:ext uri="{FF2B5EF4-FFF2-40B4-BE49-F238E27FC236}">
                <a16:creationId xmlns:a16="http://schemas.microsoft.com/office/drawing/2014/main" id="{6C645FFE-28A8-5032-2D8D-F25708342E1E}"/>
              </a:ext>
            </a:extLst>
          </p:cNvPr>
          <p:cNvPicPr preferRelativeResize="0"/>
          <p:nvPr/>
        </p:nvPicPr>
        <p:blipFill rotWithShape="1">
          <a:blip r:embed="rId8">
            <a:alphaModFix/>
          </a:blip>
          <a:srcRect/>
          <a:stretch/>
        </p:blipFill>
        <p:spPr>
          <a:xfrm>
            <a:off x="15239103" y="271263"/>
            <a:ext cx="1531608" cy="868424"/>
          </a:xfrm>
          <a:prstGeom prst="rect">
            <a:avLst/>
          </a:prstGeom>
          <a:noFill/>
          <a:ln>
            <a:noFill/>
          </a:ln>
        </p:spPr>
      </p:pic>
      <p:sp>
        <p:nvSpPr>
          <p:cNvPr id="4" name="Segnaposto numero diapositiva 2">
            <a:extLst>
              <a:ext uri="{FF2B5EF4-FFF2-40B4-BE49-F238E27FC236}">
                <a16:creationId xmlns:a16="http://schemas.microsoft.com/office/drawing/2014/main" id="{65E43D2C-F8FE-C610-E2E0-3F1CCAF1D82C}"/>
              </a:ext>
            </a:extLst>
          </p:cNvPr>
          <p:cNvSpPr txBox="1">
            <a:spLocks/>
          </p:cNvSpPr>
          <p:nvPr/>
        </p:nvSpPr>
        <p:spPr>
          <a:xfrm>
            <a:off x="12853358" y="9099538"/>
            <a:ext cx="3840480" cy="511175"/>
          </a:xfrm>
          <a:prstGeom prst="rect">
            <a:avLst/>
          </a:prstGeom>
        </p:spPr>
        <p:txBody>
          <a:bodyPr vert="horz" lIns="91440" tIns="45720" rIns="91440" bIns="45720" rtlCol="0" anchor="ctr"/>
          <a:lstStyle>
            <a:defPPr>
              <a:defRPr lang="en-US"/>
            </a:defPPr>
            <a:lvl1pPr marL="0" algn="r" defTabSz="457200" rtl="0" eaLnBrk="1" latinLnBrk="0" hangingPunct="1">
              <a:defRPr sz="1155" kern="1200">
                <a:solidFill>
                  <a:schemeClr val="tx1">
                    <a:tint val="75000"/>
                  </a:schemeClr>
                </a:solidFill>
                <a:latin typeface="Titillium Web"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E64E33-F4D1-9045-8634-9E2D4E4CE3B0}" type="slidenum">
              <a:rPr lang="it-IT" sz="1800" b="1" smtClean="0">
                <a:solidFill>
                  <a:schemeClr val="tx1"/>
                </a:solidFill>
                <a:latin typeface="Titillium Web" panose="00000500000000000000" pitchFamily="2" charset="0"/>
              </a:rPr>
              <a:pPr/>
              <a:t>27</a:t>
            </a:fld>
            <a:endParaRPr lang="it-IT" sz="1800" b="1">
              <a:solidFill>
                <a:schemeClr val="tx1"/>
              </a:solidFill>
              <a:latin typeface="Titillium Web" panose="00000500000000000000" pitchFamily="2" charset="0"/>
            </a:endParaRPr>
          </a:p>
        </p:txBody>
      </p:sp>
    </p:spTree>
    <p:extLst>
      <p:ext uri="{BB962C8B-B14F-4D97-AF65-F5344CB8AC3E}">
        <p14:creationId xmlns:p14="http://schemas.microsoft.com/office/powerpoint/2010/main" val="3835768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BA9FBF69-92A7-768B-3E2D-D549801D6AD2}"/>
              </a:ext>
            </a:extLst>
          </p:cNvPr>
          <p:cNvSpPr>
            <a:spLocks noGrp="1"/>
          </p:cNvSpPr>
          <p:nvPr>
            <p:ph type="sldNum" sz="quarter" idx="12"/>
          </p:nvPr>
        </p:nvSpPr>
        <p:spPr/>
        <p:txBody>
          <a:bodyPr/>
          <a:lstStyle/>
          <a:p>
            <a:pPr marL="0" marR="0" lvl="0" indent="0" algn="r" defTabSz="128016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80" b="0" i="0" u="none" strike="noStrike" kern="1200" cap="none" spc="0" normalizeH="0" baseline="0" noProof="0">
                <a:ln>
                  <a:noFill/>
                </a:ln>
                <a:solidFill>
                  <a:srgbClr val="000000">
                    <a:tint val="75000"/>
                  </a:srgbClr>
                </a:solidFill>
                <a:effectLst/>
                <a:uLnTx/>
                <a:uFillTx/>
                <a:latin typeface="Calibri"/>
                <a:ea typeface="+mn-ea"/>
                <a:cs typeface="+mn-cs"/>
              </a:rPr>
              <a:pPr marL="0" marR="0" lvl="0" indent="0" algn="r" defTabSz="1280160" rtl="0" eaLnBrk="1" fontAlgn="auto" latinLnBrk="0" hangingPunct="1">
                <a:lnSpc>
                  <a:spcPct val="100000"/>
                </a:lnSpc>
                <a:spcBef>
                  <a:spcPts val="0"/>
                </a:spcBef>
                <a:spcAft>
                  <a:spcPts val="0"/>
                </a:spcAft>
                <a:buClrTx/>
                <a:buSzTx/>
                <a:buFontTx/>
                <a:buNone/>
                <a:tabLst/>
                <a:defRPr/>
              </a:pPr>
              <a:t>28</a:t>
            </a:fld>
            <a:endParaRPr kumimoji="0" lang="en-US" sz="168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4" name="Google Shape;114;p4">
            <a:extLst>
              <a:ext uri="{FF2B5EF4-FFF2-40B4-BE49-F238E27FC236}">
                <a16:creationId xmlns:a16="http://schemas.microsoft.com/office/drawing/2014/main" id="{15E3F467-EE54-2AC0-C29B-6DE164916829}"/>
              </a:ext>
            </a:extLst>
          </p:cNvPr>
          <p:cNvSpPr txBox="1">
            <a:spLocks/>
          </p:cNvSpPr>
          <p:nvPr/>
        </p:nvSpPr>
        <p:spPr>
          <a:xfrm>
            <a:off x="518161" y="48789"/>
            <a:ext cx="13460324" cy="1109028"/>
          </a:xfrm>
          <a:prstGeom prst="rect">
            <a:avLst/>
          </a:prstGeom>
          <a:noFill/>
          <a:ln>
            <a:noFill/>
          </a:ln>
        </p:spPr>
        <p:txBody>
          <a:bodyPr spcFirstLastPara="1" vert="horz" wrap="square" lIns="127995" tIns="63980" rIns="127995" bIns="63980" rtlCol="0" anchor="ctr" anchorCtr="0">
            <a:normAutofit/>
          </a:bodyPr>
          <a:lstStyle>
            <a:lvl1pPr marL="342866" indent="-342866" algn="l" defTabSz="91430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6" indent="-285724" algn="l" defTabSz="91430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6" indent="-228578" algn="l" defTabSz="91430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40"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95"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9"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4"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8"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1"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60014" marR="0" lvl="1" indent="0" algn="l" defTabSz="1280033" rtl="0" eaLnBrk="1" fontAlgn="auto" latinLnBrk="0" hangingPunct="1">
              <a:lnSpc>
                <a:spcPct val="90000"/>
              </a:lnSpc>
              <a:spcBef>
                <a:spcPts val="1400"/>
              </a:spcBef>
              <a:spcAft>
                <a:spcPts val="0"/>
              </a:spcAft>
              <a:buClrTx/>
              <a:buSzPct val="80000"/>
              <a:buFont typeface="Arial" pitchFamily="34" charset="0"/>
              <a:buNone/>
              <a:tabLst/>
              <a:defRPr/>
            </a:pPr>
            <a:r>
              <a:rPr lang="it-IT" sz="3200" b="1">
                <a:solidFill>
                  <a:schemeClr val="tx1"/>
                </a:solidFill>
                <a:latin typeface="Titillium Web" panose="00000500000000000000" pitchFamily="2" charset="0"/>
              </a:rPr>
              <a:t>Rigenerazione Urbana </a:t>
            </a:r>
            <a:r>
              <a:rPr kumimoji="0" lang="it-IT" sz="3200" b="1" i="0" u="none" strike="noStrike" kern="1200" cap="none" spc="0" normalizeH="0" baseline="0" noProof="0">
                <a:ln>
                  <a:noFill/>
                </a:ln>
                <a:solidFill>
                  <a:srgbClr val="000000"/>
                </a:solidFill>
                <a:effectLst/>
                <a:uLnTx/>
                <a:uFillTx/>
                <a:latin typeface="Titillium Web" panose="00000500000000000000" pitchFamily="2" charset="0"/>
                <a:ea typeface="+mn-ea"/>
                <a:cs typeface="+mn-cs"/>
              </a:rPr>
              <a:t>- Stato</a:t>
            </a:r>
            <a:r>
              <a:rPr kumimoji="0" lang="en-US" sz="3200" b="1" i="0" u="none" strike="noStrike" kern="1200" cap="none" spc="0" normalizeH="0" baseline="0" noProof="0">
                <a:ln>
                  <a:noFill/>
                </a:ln>
                <a:solidFill>
                  <a:srgbClr val="000000"/>
                </a:solidFill>
                <a:effectLst/>
                <a:uLnTx/>
                <a:uFillTx/>
                <a:latin typeface="Titillium Web" panose="00000500000000000000" pitchFamily="2" charset="0"/>
                <a:ea typeface="+mn-ea"/>
                <a:cs typeface="+mn-cs"/>
              </a:rPr>
              <a:t> di </a:t>
            </a:r>
            <a:r>
              <a:rPr kumimoji="0" lang="it-IT" sz="3200" b="1" i="0" u="none" strike="noStrike" kern="1200" cap="none" spc="0" normalizeH="0" baseline="0" noProof="0">
                <a:ln>
                  <a:noFill/>
                </a:ln>
                <a:solidFill>
                  <a:srgbClr val="000000"/>
                </a:solidFill>
                <a:effectLst/>
                <a:uLnTx/>
                <a:uFillTx/>
                <a:latin typeface="Titillium Web" panose="00000500000000000000" pitchFamily="2" charset="0"/>
                <a:ea typeface="+mn-ea"/>
                <a:cs typeface="+mn-cs"/>
              </a:rPr>
              <a:t>attuazione</a:t>
            </a:r>
            <a:r>
              <a:rPr kumimoji="0" lang="en-US" sz="3200" b="1" i="0" u="none" strike="noStrike" kern="1200" cap="none" spc="0" normalizeH="0" baseline="0" noProof="0">
                <a:ln>
                  <a:noFill/>
                </a:ln>
                <a:solidFill>
                  <a:srgbClr val="000000"/>
                </a:solidFill>
                <a:effectLst/>
                <a:uLnTx/>
                <a:uFillTx/>
                <a:latin typeface="Titillium Web" panose="00000500000000000000" pitchFamily="2" charset="0"/>
                <a:ea typeface="+mn-ea"/>
                <a:cs typeface="+mn-cs"/>
              </a:rPr>
              <a:t> </a:t>
            </a:r>
            <a:r>
              <a:rPr kumimoji="0" lang="it-IT" sz="3200" b="1" i="0" u="none" strike="noStrike" kern="1200" cap="none" spc="0" normalizeH="0" baseline="0" noProof="0">
                <a:ln>
                  <a:noFill/>
                </a:ln>
                <a:solidFill>
                  <a:srgbClr val="000000"/>
                </a:solidFill>
                <a:effectLst/>
                <a:uLnTx/>
                <a:uFillTx/>
                <a:latin typeface="Titillium Web" panose="00000500000000000000" pitchFamily="2" charset="0"/>
                <a:ea typeface="+mn-ea"/>
                <a:cs typeface="+mn-cs"/>
              </a:rPr>
              <a:t>interventi </a:t>
            </a:r>
          </a:p>
        </p:txBody>
      </p:sp>
      <p:graphicFrame>
        <p:nvGraphicFramePr>
          <p:cNvPr id="9" name="Tabella 3">
            <a:extLst>
              <a:ext uri="{FF2B5EF4-FFF2-40B4-BE49-F238E27FC236}">
                <a16:creationId xmlns:a16="http://schemas.microsoft.com/office/drawing/2014/main" id="{21A6AFBD-184A-3E38-2F0E-EA448C7D8417}"/>
              </a:ext>
            </a:extLst>
          </p:cNvPr>
          <p:cNvGraphicFramePr>
            <a:graphicFrameLocks noGrp="1"/>
          </p:cNvGraphicFramePr>
          <p:nvPr>
            <p:extLst>
              <p:ext uri="{D42A27DB-BD31-4B8C-83A1-F6EECF244321}">
                <p14:modId xmlns:p14="http://schemas.microsoft.com/office/powerpoint/2010/main" val="2062780703"/>
              </p:ext>
            </p:extLst>
          </p:nvPr>
        </p:nvGraphicFramePr>
        <p:xfrm>
          <a:off x="2772430" y="1369144"/>
          <a:ext cx="11523940" cy="7364161"/>
        </p:xfrm>
        <a:graphic>
          <a:graphicData uri="http://schemas.openxmlformats.org/drawingml/2006/table">
            <a:tbl>
              <a:tblPr firstRow="1" bandRow="1">
                <a:tableStyleId>{EB9631B5-78F2-41C9-869B-9F39066F8104}</a:tableStyleId>
              </a:tblPr>
              <a:tblGrid>
                <a:gridCol w="4769442">
                  <a:extLst>
                    <a:ext uri="{9D8B030D-6E8A-4147-A177-3AD203B41FA5}">
                      <a16:colId xmlns:a16="http://schemas.microsoft.com/office/drawing/2014/main" val="531499563"/>
                    </a:ext>
                  </a:extLst>
                </a:gridCol>
                <a:gridCol w="3375996">
                  <a:extLst>
                    <a:ext uri="{9D8B030D-6E8A-4147-A177-3AD203B41FA5}">
                      <a16:colId xmlns:a16="http://schemas.microsoft.com/office/drawing/2014/main" val="143983984"/>
                    </a:ext>
                  </a:extLst>
                </a:gridCol>
                <a:gridCol w="3378502">
                  <a:extLst>
                    <a:ext uri="{9D8B030D-6E8A-4147-A177-3AD203B41FA5}">
                      <a16:colId xmlns:a16="http://schemas.microsoft.com/office/drawing/2014/main" val="3419615183"/>
                    </a:ext>
                  </a:extLst>
                </a:gridCol>
              </a:tblGrid>
              <a:tr h="1228282">
                <a:tc>
                  <a: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it-IT" sz="2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Titillium Web" panose="00000500000000000000" pitchFamily="2" charset="0"/>
                        <a:ea typeface="+mn-ea"/>
                        <a:cs typeface="+mn-cs"/>
                      </a:endParaRP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Titillium Web" panose="00000500000000000000" pitchFamily="2" charset="0"/>
                          <a:ea typeface="+mn-ea"/>
                          <a:cs typeface="+mn-cs"/>
                        </a:rPr>
                        <a:t>Fase attuativa</a:t>
                      </a:r>
                    </a:p>
                  </a:txBody>
                  <a:tcPr marL="128016" marR="128016" marT="64008" marB="64008">
                    <a:solidFill>
                      <a:srgbClr val="4472C4"/>
                    </a:solidFill>
                  </a:tcPr>
                </a:tc>
                <a:tc>
                  <a: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it-IT" sz="2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Titillium Web" panose="00000500000000000000" pitchFamily="2" charset="0"/>
                        <a:ea typeface="+mn-ea"/>
                        <a:cs typeface="+mn-cs"/>
                      </a:endParaRP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Titillium Web" panose="00000500000000000000" pitchFamily="2" charset="0"/>
                          <a:ea typeface="+mn-ea"/>
                          <a:cs typeface="+mn-cs"/>
                        </a:rPr>
                        <a:t>N. Interventi</a:t>
                      </a:r>
                    </a:p>
                  </a:txBody>
                  <a:tcPr marL="128016" marR="128016" marT="64008" marB="64008">
                    <a:solidFill>
                      <a:srgbClr val="4472C4"/>
                    </a:solidFill>
                  </a:tcPr>
                </a:tc>
                <a:tc>
                  <a: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it-IT" sz="2200" b="1" i="0" u="none" strike="noStrike" kern="1200" cap="none" spc="0" normalizeH="0" baseline="0">
                        <a:ln>
                          <a:noFill/>
                        </a:ln>
                        <a:solidFill>
                          <a:schemeClr val="bg1"/>
                        </a:solidFill>
                        <a:effectLst>
                          <a:outerShdw blurRad="38100" dist="38100" dir="2700000" algn="tl">
                            <a:srgbClr val="000000">
                              <a:alpha val="43137"/>
                            </a:srgbClr>
                          </a:outerShdw>
                        </a:effectLst>
                        <a:uLnTx/>
                        <a:uFillTx/>
                        <a:latin typeface="Titillium Web" panose="00000500000000000000" pitchFamily="2" charset="0"/>
                        <a:ea typeface="+mn-ea"/>
                        <a:cs typeface="+mn-cs"/>
                      </a:endParaRP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a:ln>
                            <a:noFill/>
                          </a:ln>
                          <a:solidFill>
                            <a:schemeClr val="bg1"/>
                          </a:solidFill>
                          <a:effectLst>
                            <a:outerShdw blurRad="38100" dist="38100" dir="2700000" algn="tl">
                              <a:srgbClr val="000000">
                                <a:alpha val="43137"/>
                              </a:srgbClr>
                            </a:outerShdw>
                          </a:effectLst>
                          <a:uLnTx/>
                          <a:uFillTx/>
                          <a:latin typeface="Titillium Web" panose="00000500000000000000" pitchFamily="2" charset="0"/>
                          <a:ea typeface="+mn-ea"/>
                          <a:cs typeface="+mn-cs"/>
                        </a:rPr>
                        <a:t>Valore finanziato</a:t>
                      </a:r>
                      <a:endParaRPr kumimoji="0" lang="it-IT" sz="2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Titillium Web" panose="00000500000000000000" pitchFamily="2" charset="0"/>
                        <a:ea typeface="+mn-ea"/>
                        <a:cs typeface="+mn-cs"/>
                      </a:endParaRPr>
                    </a:p>
                  </a:txBody>
                  <a:tcPr marL="128016" marR="128016" marT="64008" marB="64008">
                    <a:solidFill>
                      <a:srgbClr val="4472C4"/>
                    </a:solidFill>
                  </a:tcPr>
                </a:tc>
                <a:extLst>
                  <a:ext uri="{0D108BD9-81ED-4DB2-BD59-A6C34878D82A}">
                    <a16:rowId xmlns:a16="http://schemas.microsoft.com/office/drawing/2014/main" val="4210981592"/>
                  </a:ext>
                </a:extLst>
              </a:tr>
              <a:tr h="937255">
                <a:tc>
                  <a: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a:ln>
                          <a:noFill/>
                        </a:ln>
                        <a:solidFill>
                          <a:srgbClr val="00B050"/>
                        </a:solidFill>
                        <a:effectLst>
                          <a:outerShdw blurRad="38100" dist="38100" dir="2700000" algn="tl">
                            <a:srgbClr val="000000">
                              <a:alpha val="43137"/>
                            </a:srgbClr>
                          </a:outerShdw>
                        </a:effectLst>
                        <a:uLnTx/>
                        <a:uFillTx/>
                        <a:latin typeface="Titillium Web" panose="00000500000000000000" pitchFamily="2" charset="0"/>
                        <a:ea typeface="+mn-ea"/>
                        <a:cs typeface="+mn-cs"/>
                      </a:endParaRP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a:ln>
                            <a:noFill/>
                          </a:ln>
                          <a:solidFill>
                            <a:srgbClr val="00B050"/>
                          </a:solidFill>
                          <a:effectLst>
                            <a:outerShdw blurRad="38100" dist="38100" dir="2700000" algn="tl">
                              <a:srgbClr val="000000">
                                <a:alpha val="43137"/>
                              </a:srgbClr>
                            </a:outerShdw>
                          </a:effectLst>
                          <a:uLnTx/>
                          <a:uFillTx/>
                          <a:latin typeface="Titillium Web" panose="00000500000000000000" pitchFamily="2" charset="0"/>
                          <a:ea typeface="+mn-ea"/>
                          <a:cs typeface="+mn-cs"/>
                        </a:rPr>
                        <a:t>IN FASE DI PROGETTAZIONE</a:t>
                      </a:r>
                    </a:p>
                  </a:txBody>
                  <a:tcPr marL="128016" marR="128016" marT="64008" marB="64008"/>
                </a:tc>
                <a:tc>
                  <a:txBody>
                    <a:bodyPr/>
                    <a:lstStyle/>
                    <a:p>
                      <a:pPr algn="ctr"/>
                      <a:endParaRPr lang="it-IT" sz="2000" b="1">
                        <a:solidFill>
                          <a:schemeClr val="tx1"/>
                        </a:solidFill>
                        <a:latin typeface="Titillium Web" panose="00000500000000000000" pitchFamily="2" charset="0"/>
                      </a:endParaRPr>
                    </a:p>
                    <a:p>
                      <a:pPr algn="ctr"/>
                      <a:r>
                        <a:rPr lang="it-IT" sz="2000" b="1">
                          <a:solidFill>
                            <a:schemeClr val="tx1"/>
                          </a:solidFill>
                          <a:latin typeface="Titillium Web" panose="00000500000000000000" pitchFamily="2" charset="0"/>
                        </a:rPr>
                        <a:t>-</a:t>
                      </a:r>
                    </a:p>
                  </a:txBody>
                  <a:tcPr marL="128016" marR="128016" marT="64008" marB="64008"/>
                </a:tc>
                <a:tc>
                  <a:txBody>
                    <a:bodyPr/>
                    <a:lstStyle/>
                    <a:p>
                      <a:pPr algn="ctr"/>
                      <a:endParaRPr lang="en-US" sz="2000" b="1" kern="1200">
                        <a:solidFill>
                          <a:schemeClr val="tx1"/>
                        </a:solidFill>
                        <a:latin typeface="Titillium Web" panose="00000500000000000000" pitchFamily="2" charset="0"/>
                        <a:ea typeface="+mn-ea"/>
                        <a:cs typeface="+mn-cs"/>
                      </a:endParaRPr>
                    </a:p>
                    <a:p>
                      <a:pPr algn="ctr"/>
                      <a:r>
                        <a:rPr lang="en-US" sz="2000" b="1" kern="1200">
                          <a:solidFill>
                            <a:schemeClr val="tx1"/>
                          </a:solidFill>
                          <a:latin typeface="Titillium Web" panose="00000500000000000000" pitchFamily="2" charset="0"/>
                          <a:ea typeface="+mn-ea"/>
                          <a:cs typeface="+mn-cs"/>
                        </a:rPr>
                        <a:t>-</a:t>
                      </a:r>
                      <a:endParaRPr lang="it-IT" sz="2000" b="1" kern="1200">
                        <a:solidFill>
                          <a:schemeClr val="tx1"/>
                        </a:solidFill>
                        <a:latin typeface="Titillium Web" panose="00000500000000000000" pitchFamily="2" charset="0"/>
                        <a:ea typeface="+mn-ea"/>
                        <a:cs typeface="+mn-cs"/>
                      </a:endParaRPr>
                    </a:p>
                  </a:txBody>
                  <a:tcPr marL="128016" marR="128016" marT="64008" marB="64008"/>
                </a:tc>
                <a:extLst>
                  <a:ext uri="{0D108BD9-81ED-4DB2-BD59-A6C34878D82A}">
                    <a16:rowId xmlns:a16="http://schemas.microsoft.com/office/drawing/2014/main" val="3451891887"/>
                  </a:ext>
                </a:extLst>
              </a:tr>
              <a:tr h="937255">
                <a:tc>
                  <a: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a:ln>
                          <a:noFill/>
                        </a:ln>
                        <a:solidFill>
                          <a:srgbClr val="00B050"/>
                        </a:solidFill>
                        <a:effectLst>
                          <a:outerShdw blurRad="38100" dist="38100" dir="2700000" algn="tl">
                            <a:srgbClr val="000000">
                              <a:alpha val="43137"/>
                            </a:srgbClr>
                          </a:outerShdw>
                        </a:effectLst>
                        <a:uLnTx/>
                        <a:uFillTx/>
                        <a:latin typeface="Titillium Web" panose="00000500000000000000" pitchFamily="2" charset="0"/>
                      </a:endParaRP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a:ln>
                            <a:noFill/>
                          </a:ln>
                          <a:solidFill>
                            <a:srgbClr val="00B050"/>
                          </a:solidFill>
                          <a:effectLst>
                            <a:outerShdw blurRad="38100" dist="38100" dir="2700000" algn="tl">
                              <a:srgbClr val="000000">
                                <a:alpha val="43137"/>
                              </a:srgbClr>
                            </a:outerShdw>
                          </a:effectLst>
                          <a:uLnTx/>
                          <a:uFillTx/>
                          <a:latin typeface="Titillium Web" panose="00000500000000000000" pitchFamily="2" charset="0"/>
                        </a:rPr>
                        <a:t>IN FASE DI GARA </a:t>
                      </a:r>
                    </a:p>
                  </a:txBody>
                  <a:tcPr marL="128016" marR="128016" marT="64008" marB="64008"/>
                </a:tc>
                <a:tc>
                  <a:txBody>
                    <a:bodyPr/>
                    <a:lstStyle/>
                    <a:p>
                      <a:pPr algn="ctr"/>
                      <a:endParaRPr lang="it-IT" sz="2000" b="1">
                        <a:solidFill>
                          <a:schemeClr val="tx1"/>
                        </a:solidFill>
                        <a:latin typeface="Titillium Web" panose="00000500000000000000" pitchFamily="2" charset="0"/>
                      </a:endParaRPr>
                    </a:p>
                    <a:p>
                      <a:pPr algn="ctr"/>
                      <a:r>
                        <a:rPr lang="it-IT" sz="2000" b="1">
                          <a:solidFill>
                            <a:schemeClr val="tx1"/>
                          </a:solidFill>
                          <a:latin typeface="Titillium Web" panose="00000500000000000000" pitchFamily="2" charset="0"/>
                        </a:rPr>
                        <a:t>-</a:t>
                      </a:r>
                    </a:p>
                  </a:txBody>
                  <a:tcPr marL="128016" marR="128016" marT="64008" marB="64008"/>
                </a:tc>
                <a:tc>
                  <a:txBody>
                    <a:bodyPr/>
                    <a:lstStyle/>
                    <a:p>
                      <a:pPr algn="ctr"/>
                      <a:endParaRPr lang="en-US" sz="2000" b="1" kern="1200">
                        <a:solidFill>
                          <a:schemeClr val="tx1"/>
                        </a:solidFill>
                        <a:latin typeface="Titillium Web" panose="00000500000000000000" pitchFamily="2" charset="0"/>
                        <a:ea typeface="+mn-ea"/>
                        <a:cs typeface="+mn-cs"/>
                      </a:endParaRPr>
                    </a:p>
                    <a:p>
                      <a:pPr algn="ctr"/>
                      <a:r>
                        <a:rPr lang="en-US" sz="2000" b="1" kern="1200">
                          <a:solidFill>
                            <a:schemeClr val="tx1"/>
                          </a:solidFill>
                          <a:latin typeface="Titillium Web" panose="00000500000000000000" pitchFamily="2" charset="0"/>
                          <a:ea typeface="+mn-ea"/>
                          <a:cs typeface="+mn-cs"/>
                        </a:rPr>
                        <a:t>-</a:t>
                      </a:r>
                      <a:endParaRPr lang="it-IT" sz="2000" b="1" kern="1200">
                        <a:solidFill>
                          <a:schemeClr val="tx1"/>
                        </a:solidFill>
                        <a:latin typeface="Titillium Web" panose="00000500000000000000" pitchFamily="2" charset="0"/>
                        <a:ea typeface="+mn-ea"/>
                        <a:cs typeface="+mn-cs"/>
                      </a:endParaRPr>
                    </a:p>
                  </a:txBody>
                  <a:tcPr marL="128016" marR="128016" marT="64008" marB="64008"/>
                </a:tc>
                <a:extLst>
                  <a:ext uri="{0D108BD9-81ED-4DB2-BD59-A6C34878D82A}">
                    <a16:rowId xmlns:a16="http://schemas.microsoft.com/office/drawing/2014/main" val="2901141352"/>
                  </a:ext>
                </a:extLst>
              </a:tr>
              <a:tr h="1253003">
                <a:tc>
                  <a: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a:ln>
                          <a:noFill/>
                        </a:ln>
                        <a:solidFill>
                          <a:srgbClr val="00B050"/>
                        </a:solidFill>
                        <a:effectLst>
                          <a:outerShdw blurRad="38100" dist="38100" dir="2700000" algn="tl">
                            <a:srgbClr val="000000">
                              <a:alpha val="43137"/>
                            </a:srgbClr>
                          </a:outerShdw>
                        </a:effectLst>
                        <a:uLnTx/>
                        <a:uFillTx/>
                        <a:latin typeface="Titillium Web" panose="00000500000000000000" pitchFamily="2" charset="0"/>
                        <a:ea typeface="+mn-ea"/>
                        <a:cs typeface="+mn-cs"/>
                      </a:endParaRP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a:ln>
                            <a:noFill/>
                          </a:ln>
                          <a:solidFill>
                            <a:srgbClr val="00B050"/>
                          </a:solidFill>
                          <a:effectLst>
                            <a:outerShdw blurRad="38100" dist="38100" dir="2700000" algn="tl">
                              <a:srgbClr val="000000">
                                <a:alpha val="43137"/>
                              </a:srgbClr>
                            </a:outerShdw>
                          </a:effectLst>
                          <a:uLnTx/>
                          <a:uFillTx/>
                          <a:latin typeface="Titillium Web" panose="00000500000000000000" pitchFamily="2" charset="0"/>
                          <a:ea typeface="+mn-ea"/>
                          <a:cs typeface="+mn-cs"/>
                        </a:rPr>
                        <a:t>IN FASE DI PROGETTAZIONE POST AGGIUDICAZIONE (AQ+AIC)</a:t>
                      </a:r>
                    </a:p>
                  </a:txBody>
                  <a:tcPr marL="128016" marR="128016" marT="64008" marB="64008"/>
                </a:tc>
                <a:tc>
                  <a:txBody>
                    <a:bodyPr/>
                    <a:lstStyle/>
                    <a:p>
                      <a:pPr algn="ctr"/>
                      <a:endParaRPr lang="it-IT" sz="2200" b="1">
                        <a:solidFill>
                          <a:schemeClr val="tx1"/>
                        </a:solidFill>
                        <a:latin typeface="Titillium Web" panose="00000500000000000000" pitchFamily="2" charset="0"/>
                      </a:endParaRPr>
                    </a:p>
                    <a:p>
                      <a:pPr algn="ctr"/>
                      <a:r>
                        <a:rPr lang="it-IT" sz="2200" b="1">
                          <a:solidFill>
                            <a:schemeClr val="tx1"/>
                          </a:solidFill>
                          <a:latin typeface="Titillium Web" panose="00000500000000000000" pitchFamily="2" charset="0"/>
                        </a:rPr>
                        <a:t>1</a:t>
                      </a:r>
                    </a:p>
                  </a:txBody>
                  <a:tcPr marL="128016" marR="128016" marT="64008" marB="64008"/>
                </a:tc>
                <a:tc>
                  <a:txBody>
                    <a:bodyPr/>
                    <a:lstStyle/>
                    <a:p>
                      <a:pPr algn="ctr"/>
                      <a:endParaRPr lang="it-IT" sz="2200" b="1">
                        <a:solidFill>
                          <a:schemeClr val="tx1"/>
                        </a:solidFill>
                        <a:latin typeface="Titillium Web" panose="00000500000000000000" pitchFamily="2" charset="0"/>
                      </a:endParaRPr>
                    </a:p>
                    <a:p>
                      <a:pPr algn="ctr"/>
                      <a:r>
                        <a:rPr lang="it-IT" sz="2200" b="1">
                          <a:solidFill>
                            <a:schemeClr val="tx1"/>
                          </a:solidFill>
                          <a:latin typeface="Titillium Web" panose="00000500000000000000" pitchFamily="2" charset="0"/>
                        </a:rPr>
                        <a:t>11,50 mln </a:t>
                      </a:r>
                      <a:r>
                        <a:rPr lang="en-US" sz="2200" b="1" kern="1200">
                          <a:solidFill>
                            <a:schemeClr val="tx1"/>
                          </a:solidFill>
                          <a:latin typeface="Titillium Web" panose="00000500000000000000" pitchFamily="2" charset="0"/>
                          <a:ea typeface="+mn-ea"/>
                          <a:cs typeface="+mn-cs"/>
                        </a:rPr>
                        <a:t>€</a:t>
                      </a:r>
                      <a:endParaRPr lang="it-IT" sz="2200" b="1">
                        <a:solidFill>
                          <a:schemeClr val="tx1"/>
                        </a:solidFill>
                        <a:latin typeface="Titillium Web" panose="00000500000000000000" pitchFamily="2" charset="0"/>
                      </a:endParaRPr>
                    </a:p>
                  </a:txBody>
                  <a:tcPr marL="128016" marR="128016" marT="64008" marB="64008"/>
                </a:tc>
                <a:extLst>
                  <a:ext uri="{0D108BD9-81ED-4DB2-BD59-A6C34878D82A}">
                    <a16:rowId xmlns:a16="http://schemas.microsoft.com/office/drawing/2014/main" val="3619553193"/>
                  </a:ext>
                </a:extLst>
              </a:tr>
              <a:tr h="937255">
                <a:tc>
                  <a: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a:ln>
                          <a:noFill/>
                        </a:ln>
                        <a:solidFill>
                          <a:srgbClr val="00B050"/>
                        </a:solidFill>
                        <a:effectLst>
                          <a:outerShdw blurRad="38100" dist="38100" dir="2700000" algn="tl">
                            <a:srgbClr val="000000">
                              <a:alpha val="43137"/>
                            </a:srgbClr>
                          </a:outerShdw>
                        </a:effectLst>
                        <a:uLnTx/>
                        <a:uFillTx/>
                        <a:latin typeface="Titillium Web" panose="00000500000000000000" pitchFamily="2" charset="0"/>
                      </a:endParaRP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a:ln>
                            <a:noFill/>
                          </a:ln>
                          <a:solidFill>
                            <a:srgbClr val="00B050"/>
                          </a:solidFill>
                          <a:effectLst>
                            <a:outerShdw blurRad="38100" dist="38100" dir="2700000" algn="tl">
                              <a:srgbClr val="000000">
                                <a:alpha val="43137"/>
                              </a:srgbClr>
                            </a:outerShdw>
                          </a:effectLst>
                          <a:uLnTx/>
                          <a:uFillTx/>
                          <a:latin typeface="Titillium Web" panose="00000500000000000000" pitchFamily="2" charset="0"/>
                        </a:rPr>
                        <a:t>IN FASE DI ESECUZIONE</a:t>
                      </a:r>
                    </a:p>
                  </a:txBody>
                  <a:tcPr marL="128016" marR="128016" marT="64008" marB="64008"/>
                </a:tc>
                <a:tc>
                  <a:txBody>
                    <a:bodyPr/>
                    <a:lstStyle/>
                    <a:p>
                      <a:pPr algn="ctr"/>
                      <a:endParaRPr lang="it-IT" sz="2200" b="1">
                        <a:solidFill>
                          <a:schemeClr val="tx1"/>
                        </a:solidFill>
                        <a:latin typeface="Titillium Web" panose="00000500000000000000" pitchFamily="2" charset="0"/>
                      </a:endParaRPr>
                    </a:p>
                    <a:p>
                      <a:pPr algn="ctr"/>
                      <a:r>
                        <a:rPr lang="it-IT" sz="2200" b="1">
                          <a:solidFill>
                            <a:schemeClr val="tx1"/>
                          </a:solidFill>
                          <a:latin typeface="Titillium Web" panose="00000500000000000000" pitchFamily="2" charset="0"/>
                        </a:rPr>
                        <a:t>1</a:t>
                      </a:r>
                    </a:p>
                  </a:txBody>
                  <a:tcPr marL="128016" marR="128016" marT="64008" marB="64008"/>
                </a:tc>
                <a:tc>
                  <a:txBody>
                    <a:bodyPr/>
                    <a:lstStyle/>
                    <a:p>
                      <a:pPr algn="ctr"/>
                      <a:endParaRPr lang="en-US" sz="2200" b="1" kern="1200">
                        <a:solidFill>
                          <a:schemeClr val="tx1"/>
                        </a:solidFill>
                        <a:latin typeface="Titillium Web" panose="00000500000000000000" pitchFamily="2" charset="0"/>
                        <a:ea typeface="+mn-ea"/>
                        <a:cs typeface="+mn-cs"/>
                      </a:endParaRPr>
                    </a:p>
                    <a:p>
                      <a:pPr algn="ctr"/>
                      <a:r>
                        <a:rPr lang="en-US" sz="2200" b="1" kern="1200">
                          <a:solidFill>
                            <a:schemeClr val="tx1"/>
                          </a:solidFill>
                          <a:latin typeface="Titillium Web" panose="00000500000000000000" pitchFamily="2" charset="0"/>
                          <a:ea typeface="+mn-ea"/>
                          <a:cs typeface="+mn-cs"/>
                        </a:rPr>
                        <a:t>8,50 mln €</a:t>
                      </a:r>
                      <a:endParaRPr lang="it-IT" sz="2200" b="1" kern="1200">
                        <a:solidFill>
                          <a:schemeClr val="tx1"/>
                        </a:solidFill>
                        <a:latin typeface="Titillium Web" panose="00000500000000000000" pitchFamily="2" charset="0"/>
                        <a:ea typeface="+mn-ea"/>
                        <a:cs typeface="+mn-cs"/>
                      </a:endParaRPr>
                    </a:p>
                  </a:txBody>
                  <a:tcPr marL="128016" marR="128016" marT="64008" marB="64008"/>
                </a:tc>
                <a:extLst>
                  <a:ext uri="{0D108BD9-81ED-4DB2-BD59-A6C34878D82A}">
                    <a16:rowId xmlns:a16="http://schemas.microsoft.com/office/drawing/2014/main" val="174397231"/>
                  </a:ext>
                </a:extLst>
              </a:tr>
              <a:tr h="937255">
                <a:tc>
                  <a: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a:ln>
                          <a:noFill/>
                        </a:ln>
                        <a:solidFill>
                          <a:srgbClr val="00B050"/>
                        </a:solidFill>
                        <a:effectLst>
                          <a:outerShdw blurRad="38100" dist="38100" dir="2700000" algn="tl">
                            <a:srgbClr val="000000">
                              <a:alpha val="43137"/>
                            </a:srgbClr>
                          </a:outerShdw>
                        </a:effectLst>
                        <a:uLnTx/>
                        <a:uFillTx/>
                        <a:latin typeface="Titillium Web" panose="00000500000000000000" pitchFamily="2" charset="0"/>
                        <a:ea typeface="+mn-ea"/>
                        <a:cs typeface="+mn-cs"/>
                      </a:endParaRP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a:ln>
                            <a:noFill/>
                          </a:ln>
                          <a:solidFill>
                            <a:srgbClr val="00B050"/>
                          </a:solidFill>
                          <a:effectLst>
                            <a:outerShdw blurRad="38100" dist="38100" dir="2700000" algn="tl">
                              <a:srgbClr val="000000">
                                <a:alpha val="43137"/>
                              </a:srgbClr>
                            </a:outerShdw>
                          </a:effectLst>
                          <a:uLnTx/>
                          <a:uFillTx/>
                          <a:latin typeface="Titillium Web" panose="00000500000000000000" pitchFamily="2" charset="0"/>
                          <a:ea typeface="+mn-ea"/>
                          <a:cs typeface="+mn-cs"/>
                        </a:rPr>
                        <a:t>COMPLETATI</a:t>
                      </a:r>
                    </a:p>
                  </a:txBody>
                  <a:tcPr marL="128016" marR="128016" marT="64008" marB="64008"/>
                </a:tc>
                <a:tc>
                  <a:txBody>
                    <a:bodyPr/>
                    <a:lstStyle/>
                    <a:p>
                      <a:pPr algn="ctr"/>
                      <a:endParaRPr lang="it-IT" sz="2200" b="1">
                        <a:solidFill>
                          <a:schemeClr val="tx1"/>
                        </a:solidFill>
                        <a:latin typeface="Titillium Web" panose="00000500000000000000" pitchFamily="2" charset="0"/>
                      </a:endParaRPr>
                    </a:p>
                    <a:p>
                      <a:pPr algn="ctr"/>
                      <a:r>
                        <a:rPr lang="it-IT" sz="2200" b="1">
                          <a:solidFill>
                            <a:schemeClr val="tx1"/>
                          </a:solidFill>
                          <a:latin typeface="Titillium Web" panose="00000500000000000000" pitchFamily="2" charset="0"/>
                        </a:rPr>
                        <a:t>-</a:t>
                      </a:r>
                    </a:p>
                  </a:txBody>
                  <a:tcPr marL="128016" marR="128016" marT="64008" marB="64008"/>
                </a:tc>
                <a:tc>
                  <a:txBody>
                    <a:bodyPr/>
                    <a:lstStyle/>
                    <a:p>
                      <a:pPr marL="0" marR="0" lvl="0" indent="0" algn="ctr" defTabSz="914400" rtl="0" eaLnBrk="1" fontAlgn="auto" latinLnBrk="0" hangingPunct="1">
                        <a:lnSpc>
                          <a:spcPct val="100000"/>
                        </a:lnSpc>
                        <a:spcBef>
                          <a:spcPts val="0"/>
                        </a:spcBef>
                        <a:spcAft>
                          <a:spcPts val="0"/>
                        </a:spcAft>
                        <a:buClr>
                          <a:srgbClr val="000000"/>
                        </a:buClr>
                        <a:buSzPts val="5100"/>
                        <a:buFont typeface="Arial"/>
                        <a:buNone/>
                        <a:tabLst/>
                        <a:defRPr/>
                      </a:pPr>
                      <a:endParaRPr lang="it-IT" sz="2200" b="1" kern="1200">
                        <a:solidFill>
                          <a:schemeClr val="tx1"/>
                        </a:solidFill>
                        <a:latin typeface="Titillium Web"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
                          <a:srgbClr val="000000"/>
                        </a:buClr>
                        <a:buSzPts val="5100"/>
                        <a:buFont typeface="Arial"/>
                        <a:buNone/>
                        <a:tabLst/>
                        <a:defRPr/>
                      </a:pPr>
                      <a:r>
                        <a:rPr lang="it-IT" sz="2200" b="1" kern="1200">
                          <a:solidFill>
                            <a:schemeClr val="tx1"/>
                          </a:solidFill>
                          <a:latin typeface="Titillium Web" panose="00000500000000000000" pitchFamily="2" charset="0"/>
                          <a:ea typeface="+mn-ea"/>
                          <a:cs typeface="+mn-cs"/>
                        </a:rPr>
                        <a:t>-</a:t>
                      </a:r>
                    </a:p>
                  </a:txBody>
                  <a:tcPr marL="128016" marR="128016" marT="64008" marB="64008"/>
                </a:tc>
                <a:extLst>
                  <a:ext uri="{0D108BD9-81ED-4DB2-BD59-A6C34878D82A}">
                    <a16:rowId xmlns:a16="http://schemas.microsoft.com/office/drawing/2014/main" val="652544709"/>
                  </a:ext>
                </a:extLst>
              </a:tr>
              <a:tr h="937255">
                <a:tc>
                  <a: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a:ln>
                          <a:noFill/>
                        </a:ln>
                        <a:solidFill>
                          <a:schemeClr val="accent5">
                            <a:lumMod val="50000"/>
                          </a:schemeClr>
                        </a:solidFill>
                        <a:effectLst>
                          <a:outerShdw blurRad="38100" dist="38100" dir="2700000" algn="tl">
                            <a:srgbClr val="000000">
                              <a:alpha val="43137"/>
                            </a:srgbClr>
                          </a:outerShdw>
                        </a:effectLst>
                        <a:uLnTx/>
                        <a:uFillTx/>
                        <a:latin typeface="Titillium Web" panose="00000500000000000000" pitchFamily="2" charset="0"/>
                        <a:ea typeface="+mn-ea"/>
                        <a:cs typeface="+mn-cs"/>
                      </a:endParaRP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tillium Web" panose="00000500000000000000" pitchFamily="2" charset="0"/>
                          <a:ea typeface="+mn-ea"/>
                          <a:cs typeface="+mn-cs"/>
                        </a:rPr>
                        <a:t>Totale</a:t>
                      </a:r>
                    </a:p>
                  </a:txBody>
                  <a:tcPr marL="128016" marR="128016" marT="64008" marB="64008"/>
                </a:tc>
                <a:tc>
                  <a:txBody>
                    <a:bodyPr/>
                    <a:lstStyle/>
                    <a:p>
                      <a:pPr algn="ctr"/>
                      <a:endParaRPr lang="it-IT" sz="2200" b="1">
                        <a:solidFill>
                          <a:schemeClr val="tx1"/>
                        </a:solidFill>
                        <a:latin typeface="Titillium Web" panose="00000500000000000000" pitchFamily="2" charset="0"/>
                      </a:endParaRPr>
                    </a:p>
                    <a:p>
                      <a:pPr algn="ctr"/>
                      <a:r>
                        <a:rPr lang="it-IT" sz="2200" b="1">
                          <a:solidFill>
                            <a:schemeClr val="tx1"/>
                          </a:solidFill>
                          <a:latin typeface="Titillium Web" panose="00000500000000000000" pitchFamily="2" charset="0"/>
                        </a:rPr>
                        <a:t>2</a:t>
                      </a:r>
                    </a:p>
                  </a:txBody>
                  <a:tcPr marL="128016" marR="128016" marT="64008" marB="64008"/>
                </a:tc>
                <a:tc>
                  <a: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lang="it-IT" sz="2200" b="1" kern="1200" noProof="0">
                        <a:solidFill>
                          <a:schemeClr val="tx1"/>
                        </a:solidFill>
                        <a:latin typeface="Titillium Web" panose="00000500000000000000" pitchFamily="2" charset="0"/>
                        <a:ea typeface="+mn-ea"/>
                        <a:cs typeface="+mn-cs"/>
                        <a:sym typeface="Titillium Web"/>
                      </a:endParaRPr>
                    </a:p>
                    <a:p>
                      <a:pPr marL="0" marR="0" lvl="0" indent="0" algn="ctr" defTabSz="914309" rtl="0" eaLnBrk="1" fontAlgn="auto" latinLnBrk="0" hangingPunct="1">
                        <a:lnSpc>
                          <a:spcPct val="100000"/>
                        </a:lnSpc>
                        <a:spcBef>
                          <a:spcPts val="0"/>
                        </a:spcBef>
                        <a:spcAft>
                          <a:spcPts val="0"/>
                        </a:spcAft>
                        <a:buClrTx/>
                        <a:buSzTx/>
                        <a:buFontTx/>
                        <a:buNone/>
                        <a:tabLst/>
                        <a:defRPr/>
                      </a:pPr>
                      <a:r>
                        <a:rPr lang="it-IT" sz="2200" b="1" kern="1200" noProof="0">
                          <a:solidFill>
                            <a:schemeClr val="tx1"/>
                          </a:solidFill>
                          <a:latin typeface="Titillium Web" panose="00000500000000000000" pitchFamily="2" charset="0"/>
                          <a:ea typeface="+mn-ea"/>
                          <a:cs typeface="+mn-cs"/>
                          <a:sym typeface="Titillium Web"/>
                        </a:rPr>
                        <a:t>20,00 mln</a:t>
                      </a:r>
                      <a:r>
                        <a:rPr lang="en-US" sz="2200" b="1" kern="1200">
                          <a:solidFill>
                            <a:schemeClr val="tx1"/>
                          </a:solidFill>
                          <a:latin typeface="Titillium Web" panose="00000500000000000000" pitchFamily="2" charset="0"/>
                          <a:ea typeface="+mn-ea"/>
                          <a:cs typeface="+mn-cs"/>
                        </a:rPr>
                        <a:t> € </a:t>
                      </a:r>
                      <a:endParaRPr lang="it-IT" sz="2200" b="1" kern="1200">
                        <a:solidFill>
                          <a:schemeClr val="tx1"/>
                        </a:solidFill>
                        <a:latin typeface="Titillium Web" panose="00000500000000000000" pitchFamily="2" charset="0"/>
                        <a:ea typeface="+mn-ea"/>
                        <a:cs typeface="+mn-cs"/>
                      </a:endParaRPr>
                    </a:p>
                    <a:p>
                      <a:pPr algn="ctr"/>
                      <a:endParaRPr lang="it-IT" sz="2200" b="1">
                        <a:solidFill>
                          <a:schemeClr val="tx1"/>
                        </a:solidFill>
                        <a:latin typeface="Titillium Web" panose="00000500000000000000" pitchFamily="2" charset="0"/>
                      </a:endParaRPr>
                    </a:p>
                  </a:txBody>
                  <a:tcPr marL="128016" marR="128016" marT="64008" marB="64008"/>
                </a:tc>
                <a:extLst>
                  <a:ext uri="{0D108BD9-81ED-4DB2-BD59-A6C34878D82A}">
                    <a16:rowId xmlns:a16="http://schemas.microsoft.com/office/drawing/2014/main" val="2755982520"/>
                  </a:ext>
                </a:extLst>
              </a:tr>
            </a:tbl>
          </a:graphicData>
        </a:graphic>
      </p:graphicFrame>
      <p:pic>
        <p:nvPicPr>
          <p:cNvPr id="3" name="Google Shape;120;p1">
            <a:extLst>
              <a:ext uri="{FF2B5EF4-FFF2-40B4-BE49-F238E27FC236}">
                <a16:creationId xmlns:a16="http://schemas.microsoft.com/office/drawing/2014/main" id="{C69E4BE4-294C-9B4A-9E7A-C29524EE75F5}"/>
              </a:ext>
            </a:extLst>
          </p:cNvPr>
          <p:cNvPicPr preferRelativeResize="0"/>
          <p:nvPr/>
        </p:nvPicPr>
        <p:blipFill rotWithShape="1">
          <a:blip r:embed="rId3">
            <a:alphaModFix/>
          </a:blip>
          <a:srcRect/>
          <a:stretch/>
        </p:blipFill>
        <p:spPr>
          <a:xfrm>
            <a:off x="15133983" y="271263"/>
            <a:ext cx="1636727" cy="889199"/>
          </a:xfrm>
          <a:prstGeom prst="rect">
            <a:avLst/>
          </a:prstGeom>
          <a:noFill/>
          <a:ln>
            <a:noFill/>
          </a:ln>
        </p:spPr>
      </p:pic>
    </p:spTree>
    <p:extLst>
      <p:ext uri="{BB962C8B-B14F-4D97-AF65-F5344CB8AC3E}">
        <p14:creationId xmlns:p14="http://schemas.microsoft.com/office/powerpoint/2010/main" val="2945542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115"/>
        <p:cNvGrpSpPr/>
        <p:nvPr/>
      </p:nvGrpSpPr>
      <p:grpSpPr>
        <a:xfrm>
          <a:off x="0" y="0"/>
          <a:ext cx="0" cy="0"/>
          <a:chOff x="0" y="0"/>
          <a:chExt cx="0" cy="0"/>
        </a:xfrm>
      </p:grpSpPr>
      <p:sp>
        <p:nvSpPr>
          <p:cNvPr id="117" name="Google Shape;117;p1"/>
          <p:cNvSpPr txBox="1"/>
          <p:nvPr/>
        </p:nvSpPr>
        <p:spPr>
          <a:xfrm>
            <a:off x="3943120" y="1968582"/>
            <a:ext cx="5665685" cy="710921"/>
          </a:xfrm>
          <a:prstGeom prst="rect">
            <a:avLst/>
          </a:prstGeom>
          <a:solidFill>
            <a:schemeClr val="bg1"/>
          </a:solidFill>
          <a:ln w="19050">
            <a:solidFill>
              <a:srgbClr val="C00000"/>
            </a:solidFill>
          </a:ln>
        </p:spPr>
        <p:txBody>
          <a:bodyPr spcFirstLastPara="1" wrap="square" lIns="95996" tIns="47985" rIns="95996" bIns="47985" anchor="t" anchorCtr="0">
            <a:spAutoFit/>
          </a:bodyPr>
          <a:lstStyle/>
          <a:p>
            <a:pPr defTabSz="960120">
              <a:buClr>
                <a:srgbClr val="000000"/>
              </a:buClr>
              <a:buSzPts val="3800"/>
              <a:defRPr/>
            </a:pPr>
            <a:r>
              <a:rPr lang="it-IT" sz="3990" b="1" kern="0">
                <a:solidFill>
                  <a:prstClr val="black"/>
                </a:solidFill>
                <a:latin typeface="Titillium Web"/>
                <a:ea typeface="Titillium Web"/>
                <a:cs typeface="Titillium Web"/>
                <a:sym typeface="Titillium Web"/>
              </a:rPr>
              <a:t>PUI: il contesto generale</a:t>
            </a:r>
          </a:p>
        </p:txBody>
      </p:sp>
      <p:cxnSp>
        <p:nvCxnSpPr>
          <p:cNvPr id="118" name="Google Shape;118;p1"/>
          <p:cNvCxnSpPr>
            <a:cxnSpLocks/>
          </p:cNvCxnSpPr>
          <p:nvPr/>
        </p:nvCxnSpPr>
        <p:spPr>
          <a:xfrm>
            <a:off x="3943120" y="0"/>
            <a:ext cx="0" cy="9601200"/>
          </a:xfrm>
          <a:prstGeom prst="straightConnector1">
            <a:avLst/>
          </a:prstGeom>
          <a:noFill/>
          <a:ln w="12700" cap="flat" cmpd="sng">
            <a:solidFill>
              <a:srgbClr val="C00000"/>
            </a:solidFill>
            <a:prstDash val="solid"/>
            <a:miter lim="800000"/>
            <a:headEnd type="none" w="sm" len="sm"/>
            <a:tailEnd type="none" w="sm" len="sm"/>
          </a:ln>
        </p:spPr>
      </p:cxnSp>
      <p:cxnSp>
        <p:nvCxnSpPr>
          <p:cNvPr id="119" name="Google Shape;119;p1"/>
          <p:cNvCxnSpPr>
            <a:cxnSpLocks/>
          </p:cNvCxnSpPr>
          <p:nvPr/>
        </p:nvCxnSpPr>
        <p:spPr>
          <a:xfrm flipH="1">
            <a:off x="0" y="1962812"/>
            <a:ext cx="17068800" cy="11114"/>
          </a:xfrm>
          <a:prstGeom prst="straightConnector1">
            <a:avLst/>
          </a:prstGeom>
          <a:noFill/>
          <a:ln w="12700" cap="flat" cmpd="sng">
            <a:solidFill>
              <a:srgbClr val="C00000"/>
            </a:solidFill>
            <a:prstDash val="solid"/>
            <a:miter lim="800000"/>
            <a:headEnd type="none" w="sm" len="sm"/>
            <a:tailEnd type="none" w="sm" len="sm"/>
          </a:ln>
        </p:spPr>
      </p:cxnSp>
    </p:spTree>
    <p:extLst>
      <p:ext uri="{BB962C8B-B14F-4D97-AF65-F5344CB8AC3E}">
        <p14:creationId xmlns:p14="http://schemas.microsoft.com/office/powerpoint/2010/main" val="2331968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2" name="Rettangolo 1">
            <a:extLst>
              <a:ext uri="{FF2B5EF4-FFF2-40B4-BE49-F238E27FC236}">
                <a16:creationId xmlns:a16="http://schemas.microsoft.com/office/drawing/2014/main" id="{F58A642B-1D1D-9105-6A11-C66C71073DE9}"/>
              </a:ext>
            </a:extLst>
          </p:cNvPr>
          <p:cNvSpPr/>
          <p:nvPr/>
        </p:nvSpPr>
        <p:spPr>
          <a:xfrm>
            <a:off x="1548419" y="4033396"/>
            <a:ext cx="13855997" cy="4968000"/>
          </a:xfrm>
          <a:prstGeom prst="rect">
            <a:avLst/>
          </a:prstGeom>
          <a:solidFill>
            <a:schemeClr val="bg1">
              <a:lumMod val="95000"/>
            </a:schemeClr>
          </a:solidFill>
          <a:ln w="28575">
            <a:solidFill>
              <a:schemeClr val="bg2">
                <a:lumMod val="10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90">
              <a:solidFill>
                <a:schemeClr val="tx1"/>
              </a:solidFill>
              <a:latin typeface="Titillium Web" panose="00000500000000000000" pitchFamily="2" charset="0"/>
            </a:endParaRPr>
          </a:p>
        </p:txBody>
      </p:sp>
      <p:cxnSp>
        <p:nvCxnSpPr>
          <p:cNvPr id="3" name="Connettore diritto 2">
            <a:extLst>
              <a:ext uri="{FF2B5EF4-FFF2-40B4-BE49-F238E27FC236}">
                <a16:creationId xmlns:a16="http://schemas.microsoft.com/office/drawing/2014/main" id="{587AAA4B-4FEF-2675-962C-5056DD9DC8B3}"/>
              </a:ext>
            </a:extLst>
          </p:cNvPr>
          <p:cNvCxnSpPr>
            <a:cxnSpLocks/>
          </p:cNvCxnSpPr>
          <p:nvPr/>
        </p:nvCxnSpPr>
        <p:spPr>
          <a:xfrm>
            <a:off x="2538549" y="4504243"/>
            <a:ext cx="11834948" cy="0"/>
          </a:xfrm>
          <a:prstGeom prst="line">
            <a:avLst/>
          </a:prstGeom>
          <a:ln>
            <a:solidFill>
              <a:schemeClr val="tx2">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4" name="Title 6">
            <a:extLst>
              <a:ext uri="{FF2B5EF4-FFF2-40B4-BE49-F238E27FC236}">
                <a16:creationId xmlns:a16="http://schemas.microsoft.com/office/drawing/2014/main" id="{A86FB591-2426-3B9E-BA71-3DFB2285FEA0}"/>
              </a:ext>
            </a:extLst>
          </p:cNvPr>
          <p:cNvSpPr txBox="1">
            <a:spLocks/>
          </p:cNvSpPr>
          <p:nvPr/>
        </p:nvSpPr>
        <p:spPr>
          <a:xfrm>
            <a:off x="1548419" y="523349"/>
            <a:ext cx="13386099" cy="589748"/>
          </a:xfrm>
          <a:prstGeom prst="rect">
            <a:avLst/>
          </a:prstGeom>
        </p:spPr>
        <p:txBody>
          <a:bodyPr vert="horz" lIns="96012" tIns="48006" rIns="96012" bIns="48006"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sz="3360" b="1">
                <a:latin typeface="Titillium Web" panose="00000500000000000000" pitchFamily="2" charset="0"/>
                <a:ea typeface="+mn-ea"/>
                <a:cs typeface="+mn-cs"/>
              </a:rPr>
              <a:t>Piani Urbani </a:t>
            </a:r>
            <a:r>
              <a:rPr lang="it-IT" sz="3200" b="1">
                <a:latin typeface="Titillium Web" panose="00000500000000000000" pitchFamily="2" charset="0"/>
                <a:ea typeface="+mn-ea"/>
                <a:cs typeface="+mn-cs"/>
              </a:rPr>
              <a:t>Integrati</a:t>
            </a:r>
            <a:r>
              <a:rPr lang="it-IT" sz="3360" b="1">
                <a:latin typeface="Titillium Web" panose="00000500000000000000" pitchFamily="2" charset="0"/>
                <a:ea typeface="+mn-ea"/>
                <a:cs typeface="+mn-cs"/>
              </a:rPr>
              <a:t> – Contesto generale</a:t>
            </a:r>
            <a:endParaRPr lang="it-IT" sz="3360" b="1">
              <a:highlight>
                <a:srgbClr val="FFFF00"/>
              </a:highlight>
              <a:latin typeface="Titillium Web" panose="00000500000000000000" pitchFamily="2" charset="0"/>
              <a:ea typeface="+mn-ea"/>
              <a:cs typeface="+mn-cs"/>
            </a:endParaRPr>
          </a:p>
        </p:txBody>
      </p:sp>
      <p:sp>
        <p:nvSpPr>
          <p:cNvPr id="5" name="Rettangolo 4">
            <a:extLst>
              <a:ext uri="{FF2B5EF4-FFF2-40B4-BE49-F238E27FC236}">
                <a16:creationId xmlns:a16="http://schemas.microsoft.com/office/drawing/2014/main" id="{512D14D9-C136-D688-D720-7017BC6D6E25}"/>
              </a:ext>
            </a:extLst>
          </p:cNvPr>
          <p:cNvSpPr/>
          <p:nvPr/>
        </p:nvSpPr>
        <p:spPr>
          <a:xfrm>
            <a:off x="1548419" y="2395404"/>
            <a:ext cx="13855997" cy="1324757"/>
          </a:xfrm>
          <a:prstGeom prst="rect">
            <a:avLst/>
          </a:prstGeom>
          <a:solidFill>
            <a:schemeClr val="bg1">
              <a:lumMod val="95000"/>
            </a:schemeClr>
          </a:solidFill>
          <a:ln w="28575">
            <a:solidFill>
              <a:schemeClr val="bg2">
                <a:lumMod val="10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90">
              <a:solidFill>
                <a:schemeClr val="tx1"/>
              </a:solidFill>
              <a:latin typeface="Titillium Web" panose="00000500000000000000" pitchFamily="2" charset="0"/>
            </a:endParaRPr>
          </a:p>
        </p:txBody>
      </p:sp>
      <p:sp>
        <p:nvSpPr>
          <p:cNvPr id="6" name="CasellaDiTesto 5">
            <a:extLst>
              <a:ext uri="{FF2B5EF4-FFF2-40B4-BE49-F238E27FC236}">
                <a16:creationId xmlns:a16="http://schemas.microsoft.com/office/drawing/2014/main" id="{1E64E3B6-9D0E-99CB-9179-9FB48504EA6A}"/>
              </a:ext>
            </a:extLst>
          </p:cNvPr>
          <p:cNvSpPr txBox="1"/>
          <p:nvPr/>
        </p:nvSpPr>
        <p:spPr>
          <a:xfrm>
            <a:off x="1664384" y="2490917"/>
            <a:ext cx="13562363" cy="1200329"/>
          </a:xfrm>
          <a:prstGeom prst="rect">
            <a:avLst/>
          </a:prstGeom>
          <a:noFill/>
        </p:spPr>
        <p:txBody>
          <a:bodyPr wrap="square" rtlCol="0">
            <a:spAutoFit/>
          </a:bodyPr>
          <a:lstStyle/>
          <a:p>
            <a:pPr algn="just"/>
            <a:r>
              <a:rPr lang="it-IT" sz="2400">
                <a:solidFill>
                  <a:srgbClr val="000000"/>
                </a:solidFill>
                <a:latin typeface="Titillium Web" panose="00000500000000000000" pitchFamily="2" charset="0"/>
              </a:rPr>
              <a:t>L'investimento mira a </a:t>
            </a:r>
            <a:r>
              <a:rPr lang="it-IT" sz="2400" b="1">
                <a:solidFill>
                  <a:srgbClr val="000000"/>
                </a:solidFill>
                <a:latin typeface="Titillium Web" panose="00000500000000000000" pitchFamily="2" charset="0"/>
              </a:rPr>
              <a:t>migliorare le periferie delle Città Metropolitane</a:t>
            </a:r>
            <a:r>
              <a:rPr lang="it-IT" sz="2400">
                <a:solidFill>
                  <a:srgbClr val="000000"/>
                </a:solidFill>
                <a:latin typeface="Titillium Web" panose="00000500000000000000" pitchFamily="2" charset="0"/>
              </a:rPr>
              <a:t> creando nuovi servizi per i cittadini e riqualificando le infrastrutture della logistica, trasformando così i territori più vulnerabili in </a:t>
            </a:r>
            <a:r>
              <a:rPr lang="it-IT" sz="2400" b="1">
                <a:solidFill>
                  <a:srgbClr val="000000"/>
                </a:solidFill>
                <a:latin typeface="Titillium Web" panose="00000500000000000000" pitchFamily="2" charset="0"/>
              </a:rPr>
              <a:t>smart city</a:t>
            </a:r>
            <a:r>
              <a:rPr lang="it-IT" sz="2400">
                <a:solidFill>
                  <a:srgbClr val="000000"/>
                </a:solidFill>
                <a:latin typeface="Titillium Web" panose="00000500000000000000" pitchFamily="2" charset="0"/>
              </a:rPr>
              <a:t> e realtà sostenibili.</a:t>
            </a:r>
            <a:endParaRPr lang="it-IT" sz="2000" b="1">
              <a:latin typeface="Titillium Web" panose="00000500000000000000" pitchFamily="2" charset="0"/>
            </a:endParaRPr>
          </a:p>
        </p:txBody>
      </p:sp>
      <p:sp>
        <p:nvSpPr>
          <p:cNvPr id="9" name="CasellaDiTesto 8">
            <a:extLst>
              <a:ext uri="{FF2B5EF4-FFF2-40B4-BE49-F238E27FC236}">
                <a16:creationId xmlns:a16="http://schemas.microsoft.com/office/drawing/2014/main" id="{41EE40E1-9790-316C-1516-9ED8AA290918}"/>
              </a:ext>
            </a:extLst>
          </p:cNvPr>
          <p:cNvSpPr txBox="1"/>
          <p:nvPr/>
        </p:nvSpPr>
        <p:spPr>
          <a:xfrm>
            <a:off x="2857574" y="3977998"/>
            <a:ext cx="11515923" cy="523220"/>
          </a:xfrm>
          <a:prstGeom prst="rect">
            <a:avLst/>
          </a:prstGeom>
          <a:noFill/>
        </p:spPr>
        <p:txBody>
          <a:bodyPr wrap="square" rtlCol="0">
            <a:spAutoFit/>
          </a:bodyPr>
          <a:lstStyle/>
          <a:p>
            <a:pPr algn="ctr"/>
            <a:r>
              <a:rPr lang="it-IT" sz="2800" b="1">
                <a:latin typeface="Titillium Web" panose="00000500000000000000" pitchFamily="2" charset="0"/>
              </a:rPr>
              <a:t>Piani Urbani Integrati – Comune di Milano</a:t>
            </a:r>
          </a:p>
        </p:txBody>
      </p:sp>
      <p:sp>
        <p:nvSpPr>
          <p:cNvPr id="13" name="Rettangolo con angoli arrotondati 12">
            <a:extLst>
              <a:ext uri="{FF2B5EF4-FFF2-40B4-BE49-F238E27FC236}">
                <a16:creationId xmlns:a16="http://schemas.microsoft.com/office/drawing/2014/main" id="{370A0B9B-A788-5186-C195-2DD9991A0606}"/>
              </a:ext>
            </a:extLst>
          </p:cNvPr>
          <p:cNvSpPr/>
          <p:nvPr/>
        </p:nvSpPr>
        <p:spPr>
          <a:xfrm>
            <a:off x="2208950" y="5960175"/>
            <a:ext cx="3992113" cy="2851374"/>
          </a:xfrm>
          <a:prstGeom prst="roundRect">
            <a:avLst/>
          </a:prstGeom>
          <a:solidFill>
            <a:srgbClr val="CCE7DE"/>
          </a:solidFill>
          <a:ln>
            <a:solidFill>
              <a:schemeClr val="accent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Wingdings" panose="05000000000000000000" pitchFamily="2" charset="2"/>
              <a:buChar char="q"/>
            </a:pPr>
            <a:r>
              <a:rPr lang="it-IT" sz="2000" b="1">
                <a:solidFill>
                  <a:schemeClr val="tx1"/>
                </a:solidFill>
                <a:latin typeface="Titillium Web" panose="00000500000000000000" pitchFamily="2" charset="0"/>
              </a:rPr>
              <a:t>PUI Milano (MICA_ </a:t>
            </a:r>
            <a:r>
              <a:rPr lang="it-IT" sz="1600" b="1">
                <a:solidFill>
                  <a:schemeClr val="tx1"/>
                </a:solidFill>
                <a:latin typeface="Titillium Web" panose="00000500000000000000" pitchFamily="2" charset="0"/>
              </a:rPr>
              <a:t>Milano Integrata Connessa e Accessibile</a:t>
            </a:r>
            <a:r>
              <a:rPr lang="it-IT" b="1">
                <a:solidFill>
                  <a:schemeClr val="tx1"/>
                </a:solidFill>
                <a:latin typeface="Titillium Web" panose="00000500000000000000" pitchFamily="2" charset="0"/>
              </a:rPr>
              <a:t>)</a:t>
            </a:r>
            <a:r>
              <a:rPr lang="it-IT" sz="2000">
                <a:solidFill>
                  <a:schemeClr val="tx1"/>
                </a:solidFill>
                <a:latin typeface="Titillium Web" panose="00000500000000000000" pitchFamily="2" charset="0"/>
              </a:rPr>
              <a:t>: 14 interventi;</a:t>
            </a:r>
          </a:p>
          <a:p>
            <a:pPr marL="285750" indent="-285750" algn="ctr">
              <a:buFont typeface="Arial" panose="020B0604020202020204" pitchFamily="34" charset="0"/>
              <a:buChar char="•"/>
            </a:pPr>
            <a:endParaRPr lang="it-IT" sz="2000">
              <a:solidFill>
                <a:schemeClr val="tx1"/>
              </a:solidFill>
              <a:latin typeface="Titillium Web" panose="00000500000000000000" pitchFamily="2" charset="0"/>
            </a:endParaRPr>
          </a:p>
          <a:p>
            <a:pPr marL="342900" indent="-342900">
              <a:buFont typeface="Wingdings" panose="05000000000000000000" pitchFamily="2" charset="2"/>
              <a:buChar char="q"/>
            </a:pPr>
            <a:r>
              <a:rPr lang="it-IT" sz="2000">
                <a:solidFill>
                  <a:schemeClr val="tx1"/>
                </a:solidFill>
                <a:latin typeface="Titillium Web" panose="00000500000000000000" pitchFamily="2" charset="0"/>
              </a:rPr>
              <a:t>Valore finanziato PNRR: </a:t>
            </a:r>
            <a:r>
              <a:rPr lang="en-US" sz="2000" b="1">
                <a:solidFill>
                  <a:schemeClr val="tx1"/>
                </a:solidFill>
                <a:latin typeface="Titillium Web" panose="00000500000000000000" pitchFamily="2" charset="0"/>
              </a:rPr>
              <a:t>110.917.081,03 € </a:t>
            </a:r>
            <a:endParaRPr lang="it-IT" sz="2000" b="1">
              <a:solidFill>
                <a:schemeClr val="tx1"/>
              </a:solidFill>
              <a:latin typeface="Titillium Web" panose="00000500000000000000" pitchFamily="2" charset="0"/>
            </a:endParaRPr>
          </a:p>
        </p:txBody>
      </p:sp>
      <p:sp>
        <p:nvSpPr>
          <p:cNvPr id="15" name="Rettangolo con angoli arrotondati 14">
            <a:extLst>
              <a:ext uri="{FF2B5EF4-FFF2-40B4-BE49-F238E27FC236}">
                <a16:creationId xmlns:a16="http://schemas.microsoft.com/office/drawing/2014/main" id="{7A0E4406-E510-C0C0-C5A2-8301C2A4BC97}"/>
              </a:ext>
            </a:extLst>
          </p:cNvPr>
          <p:cNvSpPr/>
          <p:nvPr/>
        </p:nvSpPr>
        <p:spPr>
          <a:xfrm>
            <a:off x="6514010" y="5992965"/>
            <a:ext cx="4032000" cy="2838056"/>
          </a:xfrm>
          <a:prstGeom prst="roundRect">
            <a:avLst/>
          </a:prstGeom>
          <a:solidFill>
            <a:srgbClr val="CCE7DE"/>
          </a:solidFill>
          <a:ln>
            <a:solidFill>
              <a:schemeClr val="accent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lgn="just">
              <a:buFont typeface="Wingdings" panose="05000000000000000000" pitchFamily="2" charset="2"/>
              <a:buChar char="q"/>
            </a:pPr>
            <a:r>
              <a:rPr lang="en-US" kern="0">
                <a:solidFill>
                  <a:srgbClr val="1C2024"/>
                </a:solidFill>
                <a:latin typeface="Titillium Web" panose="00000500000000000000" pitchFamily="2" charset="0"/>
                <a:cs typeface="Times New Roman" panose="02020603050405020304" pitchFamily="18" charset="0"/>
              </a:rPr>
              <a:t>D.L 152/2021 del 6/11/21: il Min. </a:t>
            </a:r>
            <a:r>
              <a:rPr lang="it-IT" kern="0">
                <a:solidFill>
                  <a:srgbClr val="1C2024"/>
                </a:solidFill>
                <a:latin typeface="Titillium Web" panose="00000500000000000000" pitchFamily="2" charset="0"/>
                <a:cs typeface="Times New Roman" panose="02020603050405020304" pitchFamily="18" charset="0"/>
              </a:rPr>
              <a:t>Interno destina 2,5 Mld € di fondi PNRR ai PUI;</a:t>
            </a:r>
          </a:p>
          <a:p>
            <a:pPr marL="285750" indent="-285750" algn="just">
              <a:buFont typeface="Wingdings" panose="05000000000000000000" pitchFamily="2" charset="2"/>
              <a:buChar char="q"/>
            </a:pPr>
            <a:r>
              <a:rPr lang="it-IT" kern="0">
                <a:solidFill>
                  <a:srgbClr val="1C2024"/>
                </a:solidFill>
                <a:latin typeface="Titillium Web" panose="00000500000000000000" pitchFamily="2" charset="0"/>
                <a:cs typeface="Times New Roman" panose="02020603050405020304" pitchFamily="18" charset="0"/>
              </a:rPr>
              <a:t>Decreto del 6/12/21: fissa le modalità </a:t>
            </a:r>
            <a:r>
              <a:rPr lang="en-US" kern="0">
                <a:solidFill>
                  <a:srgbClr val="1C2024"/>
                </a:solidFill>
                <a:latin typeface="Titillium Web" panose="00000500000000000000" pitchFamily="2" charset="0"/>
                <a:cs typeface="Times New Roman" panose="02020603050405020304" pitchFamily="18" charset="0"/>
              </a:rPr>
              <a:t>di </a:t>
            </a:r>
            <a:r>
              <a:rPr lang="it-IT" kern="0">
                <a:solidFill>
                  <a:srgbClr val="1C2024"/>
                </a:solidFill>
                <a:latin typeface="Titillium Web" panose="00000500000000000000" pitchFamily="2" charset="0"/>
                <a:cs typeface="Times New Roman" panose="02020603050405020304" pitchFamily="18" charset="0"/>
              </a:rPr>
              <a:t>presentazione delle progettualità  selezionate da C.M. entro il 22/03/22;</a:t>
            </a:r>
          </a:p>
          <a:p>
            <a:pPr marL="285750" indent="-285750" algn="just">
              <a:buFont typeface="Wingdings" panose="05000000000000000000" pitchFamily="2" charset="2"/>
              <a:buChar char="q"/>
            </a:pPr>
            <a:r>
              <a:rPr lang="it-IT">
                <a:solidFill>
                  <a:srgbClr val="1C2024"/>
                </a:solidFill>
                <a:latin typeface="Titillium Web" panose="00000500000000000000" pitchFamily="2" charset="0"/>
                <a:ea typeface="Calibri" panose="020F0502020204030204" pitchFamily="34" charset="0"/>
                <a:cs typeface="Times New Roman" panose="02020603050405020304" pitchFamily="18" charset="0"/>
              </a:rPr>
              <a:t>Decreto 22/04/22:  assegnazione delle risorse ai soggetti attuatori;</a:t>
            </a:r>
            <a:endParaRPr lang="en-US" kern="0">
              <a:solidFill>
                <a:srgbClr val="1C2024"/>
              </a:solidFill>
              <a:latin typeface="Titillium Web" panose="00000500000000000000" pitchFamily="2" charset="0"/>
              <a:cs typeface="Times New Roman" panose="02020603050405020304" pitchFamily="18" charset="0"/>
            </a:endParaRPr>
          </a:p>
          <a:p>
            <a:pPr marL="285750" indent="-285750" algn="ctr">
              <a:buFont typeface="Arial" panose="020B0604020202020204" pitchFamily="34" charset="0"/>
              <a:buChar char="•"/>
            </a:pPr>
            <a:endParaRPr lang="en-US" kern="0">
              <a:solidFill>
                <a:srgbClr val="1C2024"/>
              </a:solidFill>
              <a:latin typeface="Titillium Web" panose="00000500000000000000" pitchFamily="2" charset="0"/>
              <a:cs typeface="Times New Roman" panose="02020603050405020304" pitchFamily="18" charset="0"/>
            </a:endParaRPr>
          </a:p>
        </p:txBody>
      </p:sp>
      <p:sp>
        <p:nvSpPr>
          <p:cNvPr id="17" name="Rettangolo con angoli arrotondati 16">
            <a:extLst>
              <a:ext uri="{FF2B5EF4-FFF2-40B4-BE49-F238E27FC236}">
                <a16:creationId xmlns:a16="http://schemas.microsoft.com/office/drawing/2014/main" id="{9C6DA23D-E5AB-40E7-53EA-F76B9C4D50F8}"/>
              </a:ext>
            </a:extLst>
          </p:cNvPr>
          <p:cNvSpPr/>
          <p:nvPr/>
        </p:nvSpPr>
        <p:spPr>
          <a:xfrm>
            <a:off x="10880612" y="5960175"/>
            <a:ext cx="3992112" cy="2851373"/>
          </a:xfrm>
          <a:prstGeom prst="roundRect">
            <a:avLst/>
          </a:prstGeom>
          <a:solidFill>
            <a:srgbClr val="CCE7DE"/>
          </a:solidFill>
          <a:ln>
            <a:solidFill>
              <a:schemeClr val="accent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just"/>
            <a:r>
              <a:rPr lang="it-IT" sz="1470">
                <a:solidFill>
                  <a:schemeClr val="tx1"/>
                </a:solidFill>
                <a:latin typeface="Titillium Web" panose="00000500000000000000" pitchFamily="2" charset="0"/>
              </a:rPr>
              <a:t>L’</a:t>
            </a:r>
            <a:r>
              <a:rPr lang="it-IT" kern="0">
                <a:solidFill>
                  <a:srgbClr val="1C2024"/>
                </a:solidFill>
                <a:latin typeface="Titillium Web" panose="00000500000000000000" pitchFamily="2" charset="0"/>
                <a:ea typeface="Times New Roman" panose="02020603050405020304" pitchFamily="18" charset="0"/>
                <a:cs typeface="Times New Roman" panose="02020603050405020304" pitchFamily="18" charset="0"/>
              </a:rPr>
              <a:t>art.21 del D.L.152/2021 (convertito con modificazioni dalla Legge n.233/2021) ha previsto l’assegnazione delle risorse alle </a:t>
            </a:r>
            <a:r>
              <a:rPr lang="it-IT" b="1" kern="0">
                <a:solidFill>
                  <a:srgbClr val="1C2024"/>
                </a:solidFill>
                <a:latin typeface="Titillium Web" panose="00000500000000000000" pitchFamily="2" charset="0"/>
                <a:ea typeface="Times New Roman" panose="02020603050405020304" pitchFamily="18" charset="0"/>
                <a:cs typeface="Times New Roman" panose="02020603050405020304" pitchFamily="18" charset="0"/>
              </a:rPr>
              <a:t>Città Metropolitane</a:t>
            </a:r>
            <a:r>
              <a:rPr lang="it-IT" kern="0">
                <a:solidFill>
                  <a:srgbClr val="1C2024"/>
                </a:solidFill>
                <a:latin typeface="Titillium Web" panose="00000500000000000000" pitchFamily="2" charset="0"/>
                <a:ea typeface="Times New Roman" panose="02020603050405020304" pitchFamily="18" charset="0"/>
                <a:cs typeface="Times New Roman" panose="02020603050405020304" pitchFamily="18" charset="0"/>
              </a:rPr>
              <a:t>, che hanno selezionato le progettualità di urbanistica partecipata  e richiesto il  finanziamento al Ministero dell’Interno per  soggetti attuatori con interventi costo  tot. &gt; 50 Mln €</a:t>
            </a:r>
            <a:endParaRPr lang="it-IT" sz="1470">
              <a:solidFill>
                <a:schemeClr val="tx1"/>
              </a:solidFill>
              <a:highlight>
                <a:srgbClr val="FFFF00"/>
              </a:highlight>
              <a:latin typeface="Titillium Web" panose="00000500000000000000" pitchFamily="2" charset="0"/>
            </a:endParaRPr>
          </a:p>
        </p:txBody>
      </p:sp>
      <p:sp>
        <p:nvSpPr>
          <p:cNvPr id="14" name="CasellaDiTesto 13">
            <a:extLst>
              <a:ext uri="{FF2B5EF4-FFF2-40B4-BE49-F238E27FC236}">
                <a16:creationId xmlns:a16="http://schemas.microsoft.com/office/drawing/2014/main" id="{6D226C5F-BDF4-17EA-3E4C-BF2FA175F28F}"/>
              </a:ext>
            </a:extLst>
          </p:cNvPr>
          <p:cNvSpPr txBox="1"/>
          <p:nvPr/>
        </p:nvSpPr>
        <p:spPr>
          <a:xfrm>
            <a:off x="2818387" y="5056778"/>
            <a:ext cx="3406308" cy="350865"/>
          </a:xfrm>
          <a:prstGeom prst="rect">
            <a:avLst/>
          </a:prstGeom>
          <a:noFill/>
        </p:spPr>
        <p:txBody>
          <a:bodyPr wrap="square" rtlCol="0">
            <a:spAutoFit/>
          </a:bodyPr>
          <a:lstStyle/>
          <a:p>
            <a:pPr algn="ctr"/>
            <a:r>
              <a:rPr lang="it-IT" sz="1680" b="1">
                <a:latin typeface="Titillium Web" panose="00000500000000000000" pitchFamily="2" charset="0"/>
              </a:rPr>
              <a:t>IN SINTESI</a:t>
            </a:r>
          </a:p>
        </p:txBody>
      </p:sp>
      <p:sp>
        <p:nvSpPr>
          <p:cNvPr id="16" name="CasellaDiTesto 15">
            <a:extLst>
              <a:ext uri="{FF2B5EF4-FFF2-40B4-BE49-F238E27FC236}">
                <a16:creationId xmlns:a16="http://schemas.microsoft.com/office/drawing/2014/main" id="{F6B4C3A7-E5D4-A248-D9F3-4FB66FD93303}"/>
              </a:ext>
            </a:extLst>
          </p:cNvPr>
          <p:cNvSpPr txBox="1"/>
          <p:nvPr/>
        </p:nvSpPr>
        <p:spPr>
          <a:xfrm>
            <a:off x="7020780" y="4895795"/>
            <a:ext cx="3401286" cy="609398"/>
          </a:xfrm>
          <a:prstGeom prst="rect">
            <a:avLst/>
          </a:prstGeom>
          <a:noFill/>
        </p:spPr>
        <p:txBody>
          <a:bodyPr wrap="square" rtlCol="0">
            <a:spAutoFit/>
          </a:bodyPr>
          <a:lstStyle/>
          <a:p>
            <a:pPr algn="ctr"/>
            <a:r>
              <a:rPr lang="it-IT" sz="1680" b="1">
                <a:latin typeface="Titillium Web" panose="00000500000000000000" pitchFamily="2" charset="0"/>
              </a:rPr>
              <a:t>IL PERCORSO DI FINANZIAMENTO PNRR</a:t>
            </a:r>
          </a:p>
        </p:txBody>
      </p:sp>
      <p:sp>
        <p:nvSpPr>
          <p:cNvPr id="18" name="CasellaDiTesto 17">
            <a:extLst>
              <a:ext uri="{FF2B5EF4-FFF2-40B4-BE49-F238E27FC236}">
                <a16:creationId xmlns:a16="http://schemas.microsoft.com/office/drawing/2014/main" id="{3329EE4E-6FA3-D4F8-EA41-24534E9146BD}"/>
              </a:ext>
            </a:extLst>
          </p:cNvPr>
          <p:cNvSpPr txBox="1"/>
          <p:nvPr/>
        </p:nvSpPr>
        <p:spPr>
          <a:xfrm>
            <a:off x="11440125" y="4904010"/>
            <a:ext cx="3114829" cy="609398"/>
          </a:xfrm>
          <a:prstGeom prst="rect">
            <a:avLst/>
          </a:prstGeom>
          <a:noFill/>
        </p:spPr>
        <p:txBody>
          <a:bodyPr wrap="square" rtlCol="0">
            <a:spAutoFit/>
          </a:bodyPr>
          <a:lstStyle/>
          <a:p>
            <a:pPr algn="ctr"/>
            <a:r>
              <a:rPr lang="it-IT" sz="1680" b="1">
                <a:latin typeface="Titillium Web" panose="00000500000000000000" pitchFamily="2" charset="0"/>
              </a:rPr>
              <a:t>IL RUOLO DELLA CITTA’ METROPOLITANA DI MILANO</a:t>
            </a:r>
          </a:p>
        </p:txBody>
      </p:sp>
      <p:sp>
        <p:nvSpPr>
          <p:cNvPr id="24" name="CasellaDiTesto 23">
            <a:extLst>
              <a:ext uri="{FF2B5EF4-FFF2-40B4-BE49-F238E27FC236}">
                <a16:creationId xmlns:a16="http://schemas.microsoft.com/office/drawing/2014/main" id="{9EC15749-24F3-1296-9723-06D65616C254}"/>
              </a:ext>
            </a:extLst>
          </p:cNvPr>
          <p:cNvSpPr txBox="1"/>
          <p:nvPr/>
        </p:nvSpPr>
        <p:spPr>
          <a:xfrm>
            <a:off x="1535357" y="1259551"/>
            <a:ext cx="13691390" cy="954107"/>
          </a:xfrm>
          <a:prstGeom prst="rect">
            <a:avLst/>
          </a:prstGeom>
          <a:noFill/>
        </p:spPr>
        <p:txBody>
          <a:bodyPr wrap="square" rtlCol="0">
            <a:spAutoFit/>
          </a:bodyPr>
          <a:lstStyle/>
          <a:p>
            <a:r>
              <a:rPr lang="it-IT" sz="2800">
                <a:solidFill>
                  <a:srgbClr val="000000"/>
                </a:solidFill>
                <a:latin typeface="Titillium Web" panose="00000500000000000000" pitchFamily="2" charset="0"/>
              </a:rPr>
              <a:t>M5 -Inclusione e coesione, C2 - Infrastrutture sociali, famiglie, comunità e terzo settore,  Investimento 2.2 - Piani Urbani Integrati</a:t>
            </a:r>
          </a:p>
        </p:txBody>
      </p:sp>
      <p:pic>
        <p:nvPicPr>
          <p:cNvPr id="26" name="Immagine 25" descr="Immagine che contiene cerchio, schermata, Elementi grafici, clipart&#10;&#10;Descrizione generata automaticamente">
            <a:extLst>
              <a:ext uri="{FF2B5EF4-FFF2-40B4-BE49-F238E27FC236}">
                <a16:creationId xmlns:a16="http://schemas.microsoft.com/office/drawing/2014/main" id="{2E745EAC-BA93-7C09-4A06-9C2670D793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3271" y="4774667"/>
            <a:ext cx="954818" cy="954818"/>
          </a:xfrm>
          <a:prstGeom prst="rect">
            <a:avLst/>
          </a:prstGeom>
        </p:spPr>
      </p:pic>
      <p:pic>
        <p:nvPicPr>
          <p:cNvPr id="28" name="Immagine 27" descr="Immagine che contiene cerchio, Elementi grafici, clipart, grafica&#10;&#10;Descrizione generata automaticamente">
            <a:extLst>
              <a:ext uri="{FF2B5EF4-FFF2-40B4-BE49-F238E27FC236}">
                <a16:creationId xmlns:a16="http://schemas.microsoft.com/office/drawing/2014/main" id="{967ACB1A-92CF-9259-335C-5AFF488A1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8364" y="4848486"/>
            <a:ext cx="955071" cy="955071"/>
          </a:xfrm>
          <a:prstGeom prst="rect">
            <a:avLst/>
          </a:prstGeom>
        </p:spPr>
      </p:pic>
      <p:pic>
        <p:nvPicPr>
          <p:cNvPr id="30" name="Immagine 29" descr="Immagine che contiene cerchio, Elementi grafici, Policromia, schermata&#10;&#10;Descrizione generata automaticamente">
            <a:extLst>
              <a:ext uri="{FF2B5EF4-FFF2-40B4-BE49-F238E27FC236}">
                <a16:creationId xmlns:a16="http://schemas.microsoft.com/office/drawing/2014/main" id="{DFA870DD-4329-B86A-FF5D-8B40343404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4422" y="4774414"/>
            <a:ext cx="955071" cy="955071"/>
          </a:xfrm>
          <a:prstGeom prst="rect">
            <a:avLst/>
          </a:prstGeom>
        </p:spPr>
      </p:pic>
      <p:pic>
        <p:nvPicPr>
          <p:cNvPr id="8" name="Google Shape;120;p1">
            <a:extLst>
              <a:ext uri="{FF2B5EF4-FFF2-40B4-BE49-F238E27FC236}">
                <a16:creationId xmlns:a16="http://schemas.microsoft.com/office/drawing/2014/main" id="{22C0A9AD-F867-6A02-5D22-11AD308195BB}"/>
              </a:ext>
            </a:extLst>
          </p:cNvPr>
          <p:cNvPicPr preferRelativeResize="0"/>
          <p:nvPr/>
        </p:nvPicPr>
        <p:blipFill rotWithShape="1">
          <a:blip r:embed="rId6">
            <a:alphaModFix/>
          </a:blip>
          <a:srcRect/>
          <a:stretch/>
        </p:blipFill>
        <p:spPr>
          <a:xfrm>
            <a:off x="15226748" y="277517"/>
            <a:ext cx="1721632" cy="1127213"/>
          </a:xfrm>
          <a:prstGeom prst="rect">
            <a:avLst/>
          </a:prstGeom>
          <a:noFill/>
          <a:ln>
            <a:noFill/>
          </a:ln>
        </p:spPr>
      </p:pic>
      <p:sp>
        <p:nvSpPr>
          <p:cNvPr id="11" name="Segnaposto numero diapositiva 2">
            <a:extLst>
              <a:ext uri="{FF2B5EF4-FFF2-40B4-BE49-F238E27FC236}">
                <a16:creationId xmlns:a16="http://schemas.microsoft.com/office/drawing/2014/main" id="{47A1D584-8B3D-8041-CA6E-2D8FB07D8865}"/>
              </a:ext>
            </a:extLst>
          </p:cNvPr>
          <p:cNvSpPr txBox="1">
            <a:spLocks/>
          </p:cNvSpPr>
          <p:nvPr/>
        </p:nvSpPr>
        <p:spPr>
          <a:xfrm>
            <a:off x="12758816" y="9034673"/>
            <a:ext cx="3840480" cy="511175"/>
          </a:xfrm>
          <a:prstGeom prst="rect">
            <a:avLst/>
          </a:prstGeom>
        </p:spPr>
        <p:txBody>
          <a:bodyPr vert="horz" lIns="91440" tIns="45720" rIns="91440" bIns="45720" rtlCol="0" anchor="ctr"/>
          <a:lstStyle>
            <a:defPPr>
              <a:defRPr lang="en-US"/>
            </a:defPPr>
            <a:lvl1pPr marL="0" algn="r" defTabSz="457200" rtl="0" eaLnBrk="1" latinLnBrk="0" hangingPunct="1">
              <a:defRPr sz="1155" kern="1200">
                <a:solidFill>
                  <a:schemeClr val="tx1">
                    <a:tint val="75000"/>
                  </a:schemeClr>
                </a:solidFill>
                <a:latin typeface="Titillium Web"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E64E33-F4D1-9045-8634-9E2D4E4CE3B0}" type="slidenum">
              <a:rPr lang="it-IT" sz="1800" b="1" smtClean="0">
                <a:solidFill>
                  <a:schemeClr val="tx1"/>
                </a:solidFill>
                <a:latin typeface="Titillium Web" panose="00000500000000000000" pitchFamily="2" charset="0"/>
              </a:rPr>
              <a:pPr/>
              <a:t>4</a:t>
            </a:fld>
            <a:endParaRPr lang="it-IT" sz="1800" b="1">
              <a:solidFill>
                <a:schemeClr val="tx1"/>
              </a:solidFill>
              <a:latin typeface="Titillium Web" panose="00000500000000000000" pitchFamily="2" charset="0"/>
            </a:endParaRPr>
          </a:p>
        </p:txBody>
      </p:sp>
    </p:spTree>
    <p:extLst>
      <p:ext uri="{BB962C8B-B14F-4D97-AF65-F5344CB8AC3E}">
        <p14:creationId xmlns:p14="http://schemas.microsoft.com/office/powerpoint/2010/main" val="2156110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2" name="Immagine 1" descr="Immagine che contiene aria aperta, edificio, cielo, Piazza&#10;&#10;Descrizione generata automaticamente">
            <a:extLst>
              <a:ext uri="{FF2B5EF4-FFF2-40B4-BE49-F238E27FC236}">
                <a16:creationId xmlns:a16="http://schemas.microsoft.com/office/drawing/2014/main" id="{432AEA57-5CD1-0E87-1DA7-8294210691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7068800" cy="9601200"/>
          </a:xfrm>
          <a:prstGeom prst="rect">
            <a:avLst/>
          </a:prstGeom>
        </p:spPr>
      </p:pic>
      <p:sp>
        <p:nvSpPr>
          <p:cNvPr id="117" name="Google Shape;117;p1"/>
          <p:cNvSpPr txBox="1"/>
          <p:nvPr/>
        </p:nvSpPr>
        <p:spPr>
          <a:xfrm>
            <a:off x="5003295" y="2384743"/>
            <a:ext cx="5994905" cy="1324936"/>
          </a:xfrm>
          <a:prstGeom prst="rect">
            <a:avLst/>
          </a:prstGeom>
          <a:solidFill>
            <a:schemeClr val="bg1"/>
          </a:solidFill>
          <a:ln w="19050">
            <a:solidFill>
              <a:srgbClr val="C00000"/>
            </a:solidFill>
          </a:ln>
        </p:spPr>
        <p:txBody>
          <a:bodyPr spcFirstLastPara="1" wrap="square" lIns="95996" tIns="47985" rIns="95996" bIns="47985" anchor="t" anchorCtr="0">
            <a:spAutoFit/>
          </a:bodyPr>
          <a:lstStyle/>
          <a:p>
            <a:pPr defTabSz="960120">
              <a:buClr>
                <a:srgbClr val="000000"/>
              </a:buClr>
              <a:buSzPts val="3800"/>
              <a:defRPr/>
            </a:pPr>
            <a:r>
              <a:rPr lang="it-IT" sz="3990" b="1" kern="0">
                <a:latin typeface="Titillium Web"/>
                <a:ea typeface="Titillium Web"/>
                <a:cs typeface="Titillium Web"/>
                <a:sym typeface="Titillium Web"/>
              </a:rPr>
              <a:t>PUI: gli interventi del Comune di Milano</a:t>
            </a:r>
          </a:p>
        </p:txBody>
      </p:sp>
      <p:cxnSp>
        <p:nvCxnSpPr>
          <p:cNvPr id="118" name="Google Shape;118;p1"/>
          <p:cNvCxnSpPr>
            <a:cxnSpLocks/>
          </p:cNvCxnSpPr>
          <p:nvPr/>
        </p:nvCxnSpPr>
        <p:spPr>
          <a:xfrm>
            <a:off x="5003294" y="0"/>
            <a:ext cx="0" cy="9601200"/>
          </a:xfrm>
          <a:prstGeom prst="straightConnector1">
            <a:avLst/>
          </a:prstGeom>
          <a:noFill/>
          <a:ln w="12700" cap="flat" cmpd="sng">
            <a:solidFill>
              <a:srgbClr val="C00000"/>
            </a:solidFill>
            <a:prstDash val="solid"/>
            <a:miter lim="800000"/>
            <a:headEnd type="none" w="sm" len="sm"/>
            <a:tailEnd type="none" w="sm" len="sm"/>
          </a:ln>
        </p:spPr>
      </p:cxnSp>
      <p:cxnSp>
        <p:nvCxnSpPr>
          <p:cNvPr id="119" name="Google Shape;119;p1"/>
          <p:cNvCxnSpPr>
            <a:cxnSpLocks/>
          </p:cNvCxnSpPr>
          <p:nvPr/>
        </p:nvCxnSpPr>
        <p:spPr>
          <a:xfrm flipH="1" flipV="1">
            <a:off x="-19304" y="2373630"/>
            <a:ext cx="17064000" cy="11113"/>
          </a:xfrm>
          <a:prstGeom prst="straightConnector1">
            <a:avLst/>
          </a:prstGeom>
          <a:noFill/>
          <a:ln w="12700" cap="flat" cmpd="sng">
            <a:solidFill>
              <a:srgbClr val="C00000"/>
            </a:solidFill>
            <a:prstDash val="solid"/>
            <a:miter lim="800000"/>
            <a:headEnd type="none" w="sm" len="sm"/>
            <a:tailEnd type="none" w="sm" len="sm"/>
          </a:ln>
        </p:spPr>
      </p:cxnSp>
      <p:pic>
        <p:nvPicPr>
          <p:cNvPr id="3" name="Google Shape;120;p1">
            <a:extLst>
              <a:ext uri="{FF2B5EF4-FFF2-40B4-BE49-F238E27FC236}">
                <a16:creationId xmlns:a16="http://schemas.microsoft.com/office/drawing/2014/main" id="{F2E084D4-56F3-8C3E-F38C-7672E8ECCBE1}"/>
              </a:ext>
            </a:extLst>
          </p:cNvPr>
          <p:cNvPicPr preferRelativeResize="0"/>
          <p:nvPr/>
        </p:nvPicPr>
        <p:blipFill rotWithShape="1">
          <a:blip r:embed="rId4">
            <a:alphaModFix/>
          </a:blip>
          <a:srcRect/>
          <a:stretch/>
        </p:blipFill>
        <p:spPr>
          <a:xfrm>
            <a:off x="15213495" y="117469"/>
            <a:ext cx="1689737" cy="886773"/>
          </a:xfrm>
          <a:prstGeom prst="rect">
            <a:avLst/>
          </a:prstGeom>
          <a:noFill/>
          <a:ln>
            <a:noFill/>
          </a:ln>
        </p:spPr>
      </p:pic>
    </p:spTree>
    <p:extLst>
      <p:ext uri="{BB962C8B-B14F-4D97-AF65-F5344CB8AC3E}">
        <p14:creationId xmlns:p14="http://schemas.microsoft.com/office/powerpoint/2010/main" val="3520939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D73B2E2-1DE4-02DE-0593-6C7F165746C2}"/>
              </a:ext>
            </a:extLst>
          </p:cNvPr>
          <p:cNvSpPr txBox="1"/>
          <p:nvPr/>
        </p:nvSpPr>
        <p:spPr>
          <a:xfrm>
            <a:off x="954157" y="1251958"/>
            <a:ext cx="15001461" cy="7776000"/>
          </a:xfrm>
          <a:prstGeom prst="rect">
            <a:avLst/>
          </a:prstGeom>
          <a:solidFill>
            <a:schemeClr val="bg1">
              <a:lumMod val="85000"/>
            </a:schemeClr>
          </a:solidFill>
        </p:spPr>
        <p:txBody>
          <a:bodyPr wrap="square" rtlCol="0">
            <a:spAutoFit/>
          </a:bodyPr>
          <a:lstStyle/>
          <a:p>
            <a:endParaRPr lang="en-US">
              <a:latin typeface="Titillium Web" panose="00000500000000000000" pitchFamily="2" charset="0"/>
            </a:endParaRPr>
          </a:p>
        </p:txBody>
      </p:sp>
      <p:graphicFrame>
        <p:nvGraphicFramePr>
          <p:cNvPr id="5" name="Tabella 4">
            <a:extLst>
              <a:ext uri="{FF2B5EF4-FFF2-40B4-BE49-F238E27FC236}">
                <a16:creationId xmlns:a16="http://schemas.microsoft.com/office/drawing/2014/main" id="{A2574F13-9C40-D0B7-9FD8-0C68BC9B6AF2}"/>
              </a:ext>
            </a:extLst>
          </p:cNvPr>
          <p:cNvGraphicFramePr>
            <a:graphicFrameLocks noGrp="1"/>
          </p:cNvGraphicFramePr>
          <p:nvPr>
            <p:custDataLst>
              <p:tags r:id="rId1"/>
            </p:custDataLst>
            <p:extLst>
              <p:ext uri="{D42A27DB-BD31-4B8C-83A1-F6EECF244321}">
                <p14:modId xmlns:p14="http://schemas.microsoft.com/office/powerpoint/2010/main" val="1690397222"/>
              </p:ext>
            </p:extLst>
          </p:nvPr>
        </p:nvGraphicFramePr>
        <p:xfrm>
          <a:off x="1225826" y="1370648"/>
          <a:ext cx="14438243" cy="7544862"/>
        </p:xfrm>
        <a:graphic>
          <a:graphicData uri="http://schemas.openxmlformats.org/drawingml/2006/table">
            <a:tbl>
              <a:tblPr firstRow="1" firstCol="1" bandRow="1">
                <a:tableStyleId>{7E9639D4-E3E2-4D34-9284-5A2195B3D0D7}</a:tableStyleId>
              </a:tblPr>
              <a:tblGrid>
                <a:gridCol w="1955194">
                  <a:extLst>
                    <a:ext uri="{9D8B030D-6E8A-4147-A177-3AD203B41FA5}">
                      <a16:colId xmlns:a16="http://schemas.microsoft.com/office/drawing/2014/main" val="98936846"/>
                    </a:ext>
                  </a:extLst>
                </a:gridCol>
                <a:gridCol w="8568509">
                  <a:extLst>
                    <a:ext uri="{9D8B030D-6E8A-4147-A177-3AD203B41FA5}">
                      <a16:colId xmlns:a16="http://schemas.microsoft.com/office/drawing/2014/main" val="3053451236"/>
                    </a:ext>
                  </a:extLst>
                </a:gridCol>
                <a:gridCol w="3914540">
                  <a:extLst>
                    <a:ext uri="{9D8B030D-6E8A-4147-A177-3AD203B41FA5}">
                      <a16:colId xmlns:a16="http://schemas.microsoft.com/office/drawing/2014/main" val="3077199021"/>
                    </a:ext>
                  </a:extLst>
                </a:gridCol>
              </a:tblGrid>
              <a:tr h="681322">
                <a:tc>
                  <a:txBody>
                    <a:bodyPr/>
                    <a:lstStyle/>
                    <a:p>
                      <a:pPr marR="0" algn="ctr" rtl="0" fontAlgn="ctr">
                        <a:lnSpc>
                          <a:spcPct val="100000"/>
                        </a:lnSpc>
                        <a:spcBef>
                          <a:spcPts val="0"/>
                        </a:spcBef>
                        <a:spcAft>
                          <a:spcPts val="0"/>
                        </a:spcAft>
                        <a:buClr>
                          <a:srgbClr val="000000"/>
                        </a:buClr>
                        <a:buFont typeface="Arial"/>
                      </a:pPr>
                      <a:r>
                        <a:rPr lang="it-IT" sz="1800" b="1" u="none" strike="noStrike" cap="none">
                          <a:solidFill>
                            <a:schemeClr val="tx1"/>
                          </a:solidFill>
                          <a:effectLst/>
                          <a:latin typeface="Titillium Web" panose="00000500000000000000" pitchFamily="2" charset="0"/>
                          <a:sym typeface="Arial"/>
                        </a:rPr>
                        <a:t>Riferimento PNRR</a:t>
                      </a:r>
                      <a:endParaRPr lang="it-IT" sz="1800" b="1" i="0" u="none" strike="noStrike" cap="none">
                        <a:solidFill>
                          <a:schemeClr val="tx1"/>
                        </a:solidFill>
                        <a:effectLst/>
                        <a:latin typeface="Titillium Web" panose="00000500000000000000" pitchFamily="2" charset="0"/>
                        <a:ea typeface="+mn-ea"/>
                        <a:cs typeface="+mn-cs"/>
                        <a:sym typeface="Arial"/>
                      </a:endParaRPr>
                    </a:p>
                  </a:txBody>
                  <a:tcPr marL="72000" marR="72000" marT="72000" marB="72000" anchor="ctr">
                    <a:solidFill>
                      <a:schemeClr val="bg1"/>
                    </a:solidFill>
                  </a:tcPr>
                </a:tc>
                <a:tc>
                  <a:txBody>
                    <a:bodyPr/>
                    <a:lstStyle/>
                    <a:p>
                      <a:pPr marR="0" algn="ctr" rtl="0" fontAlgn="ctr">
                        <a:lnSpc>
                          <a:spcPct val="100000"/>
                        </a:lnSpc>
                        <a:spcBef>
                          <a:spcPts val="0"/>
                        </a:spcBef>
                        <a:spcAft>
                          <a:spcPts val="0"/>
                        </a:spcAft>
                        <a:buClr>
                          <a:srgbClr val="000000"/>
                        </a:buClr>
                        <a:buFont typeface="Arial"/>
                      </a:pPr>
                      <a:r>
                        <a:rPr lang="it-IT" sz="1800" b="1" u="none" strike="noStrike" cap="none" noProof="0">
                          <a:solidFill>
                            <a:schemeClr val="tx1"/>
                          </a:solidFill>
                          <a:effectLst/>
                          <a:latin typeface="Titillium Web" panose="00000500000000000000" pitchFamily="2" charset="0"/>
                          <a:sym typeface="Arial"/>
                        </a:rPr>
                        <a:t>Intervento</a:t>
                      </a:r>
                      <a:endParaRPr lang="it-IT" sz="1800" b="1" i="0" u="none" strike="noStrike" cap="none" noProof="0">
                        <a:solidFill>
                          <a:schemeClr val="tx1"/>
                        </a:solidFill>
                        <a:effectLst/>
                        <a:latin typeface="Titillium Web" panose="00000500000000000000" pitchFamily="2" charset="0"/>
                        <a:ea typeface="+mn-ea"/>
                        <a:cs typeface="+mn-cs"/>
                        <a:sym typeface="Arial"/>
                      </a:endParaRPr>
                    </a:p>
                  </a:txBody>
                  <a:tcPr marL="72000" marR="72000" marT="72000" marB="72000" anchor="ctr">
                    <a:solidFill>
                      <a:schemeClr val="bg1"/>
                    </a:solidFill>
                  </a:tcPr>
                </a:tc>
                <a:tc>
                  <a:txBody>
                    <a:bodyPr/>
                    <a:lstStyle/>
                    <a:p>
                      <a:pPr marR="0" algn="ctr" rtl="0" fontAlgn="ctr">
                        <a:lnSpc>
                          <a:spcPct val="100000"/>
                        </a:lnSpc>
                        <a:spcBef>
                          <a:spcPts val="0"/>
                        </a:spcBef>
                        <a:spcAft>
                          <a:spcPts val="0"/>
                        </a:spcAft>
                        <a:buClr>
                          <a:srgbClr val="000000"/>
                        </a:buClr>
                        <a:buFont typeface="Arial"/>
                      </a:pPr>
                      <a:r>
                        <a:rPr lang="it-IT" sz="1800" b="1" u="none" strike="noStrike" cap="none" noProof="0">
                          <a:solidFill>
                            <a:schemeClr val="tx1"/>
                          </a:solidFill>
                          <a:effectLst/>
                          <a:latin typeface="Titillium Web" panose="00000500000000000000" pitchFamily="2" charset="0"/>
                          <a:sym typeface="Arial"/>
                        </a:rPr>
                        <a:t>Valore finanziato PNRR</a:t>
                      </a:r>
                      <a:endParaRPr lang="it-IT" sz="1800" b="1" i="0" u="none" strike="noStrike" cap="none" noProof="0">
                        <a:solidFill>
                          <a:schemeClr val="tx1"/>
                        </a:solidFill>
                        <a:effectLst/>
                        <a:latin typeface="Titillium Web" panose="00000500000000000000" pitchFamily="2" charset="0"/>
                        <a:ea typeface="+mn-ea"/>
                        <a:cs typeface="+mn-cs"/>
                        <a:sym typeface="Arial"/>
                      </a:endParaRPr>
                    </a:p>
                  </a:txBody>
                  <a:tcPr marL="72000" marR="72000" marT="72000" marB="72000" anchor="ctr">
                    <a:solidFill>
                      <a:schemeClr val="bg1"/>
                    </a:solidFill>
                  </a:tcPr>
                </a:tc>
                <a:extLst>
                  <a:ext uri="{0D108BD9-81ED-4DB2-BD59-A6C34878D82A}">
                    <a16:rowId xmlns:a16="http://schemas.microsoft.com/office/drawing/2014/main" val="788602912"/>
                  </a:ext>
                </a:extLst>
              </a:tr>
              <a:tr h="427243">
                <a:tc rowSpan="15">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it-IT" sz="1400" b="1" u="none" strike="noStrike">
                          <a:solidFill>
                            <a:srgbClr val="000000"/>
                          </a:solidFill>
                          <a:effectLst/>
                          <a:latin typeface="Titillium Web" panose="00000500000000000000" pitchFamily="2" charset="0"/>
                        </a:rPr>
                        <a:t>M5 – C2</a:t>
                      </a:r>
                    </a:p>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en-US" sz="1400" b="0" u="none" strike="noStrike">
                          <a:solidFill>
                            <a:srgbClr val="000000"/>
                          </a:solidFill>
                          <a:effectLst/>
                          <a:latin typeface="Titillium Web" panose="00000500000000000000" pitchFamily="2" charset="0"/>
                        </a:rPr>
                        <a:t>2.2 - Piani Urbani Integrati</a:t>
                      </a:r>
                      <a:endParaRPr lang="en-US" sz="1400" b="0" i="0" u="none" strike="noStrike">
                        <a:solidFill>
                          <a:srgbClr val="000000"/>
                        </a:solidFill>
                        <a:effectLst/>
                        <a:latin typeface="Titillium Web" panose="00000500000000000000" pitchFamily="2" charset="0"/>
                      </a:endParaRPr>
                    </a:p>
                  </a:txBody>
                  <a:tcPr marL="72000" marR="72000" marT="72000" marB="72000" anchor="ctr">
                    <a:solidFill>
                      <a:schemeClr val="bg1"/>
                    </a:solidFill>
                  </a:tcPr>
                </a:tc>
                <a:tc>
                  <a:txBody>
                    <a:bodyPr/>
                    <a:lstStyle/>
                    <a:p>
                      <a:pPr algn="l" fontAlgn="ctr"/>
                      <a:r>
                        <a:rPr lang="it-IT" sz="1600" b="0" u="none" strike="noStrike">
                          <a:solidFill>
                            <a:srgbClr val="000000"/>
                          </a:solidFill>
                          <a:effectLst/>
                          <a:latin typeface="Titillium Web" panose="00000500000000000000" pitchFamily="2" charset="0"/>
                        </a:rPr>
                        <a:t>Rubattino-Ampliamento del parco della Lambretta - bonifica</a:t>
                      </a:r>
                      <a:endParaRPr lang="it-IT" sz="1600" b="0" i="0" u="none" strike="noStrike">
                        <a:solidFill>
                          <a:srgbClr val="000000"/>
                        </a:solidFill>
                        <a:effectLst/>
                        <a:latin typeface="Titillium Web" panose="00000500000000000000" pitchFamily="2" charset="0"/>
                      </a:endParaRPr>
                    </a:p>
                  </a:txBody>
                  <a:tcPr marL="7620" marR="7620" marT="7620" marB="0" anchor="ctr">
                    <a:solidFill>
                      <a:schemeClr val="bg1"/>
                    </a:solidFill>
                  </a:tcPr>
                </a:tc>
                <a:tc>
                  <a:txBody>
                    <a:bodyPr/>
                    <a:lstStyle/>
                    <a:p>
                      <a:pPr algn="ctr" fontAlgn="ctr"/>
                      <a:r>
                        <a:rPr lang="it-IT" sz="1600" b="1" i="0" u="none" strike="noStrike">
                          <a:solidFill>
                            <a:srgbClr val="000000"/>
                          </a:solidFill>
                          <a:effectLst/>
                          <a:latin typeface="Titillium Web" panose="00000500000000000000" pitchFamily="2" charset="0"/>
                        </a:rPr>
                        <a:t>16.000.000,00 €</a:t>
                      </a:r>
                    </a:p>
                  </a:txBody>
                  <a:tcPr marL="7620" marR="7620" marT="7620" marB="0" anchor="ctr">
                    <a:solidFill>
                      <a:schemeClr val="bg1"/>
                    </a:solidFill>
                  </a:tcPr>
                </a:tc>
                <a:extLst>
                  <a:ext uri="{0D108BD9-81ED-4DB2-BD59-A6C34878D82A}">
                    <a16:rowId xmlns:a16="http://schemas.microsoft.com/office/drawing/2014/main" val="3009357243"/>
                  </a:ext>
                </a:extLst>
              </a:tr>
              <a:tr h="427243">
                <a:tc vMerge="1">
                  <a:txBody>
                    <a:bodyPr/>
                    <a:lstStyle/>
                    <a:p>
                      <a:endParaRPr lang="en-US"/>
                    </a:p>
                  </a:txBody>
                  <a:tcPr/>
                </a:tc>
                <a:tc>
                  <a:txBody>
                    <a:bodyPr/>
                    <a:lstStyle/>
                    <a:p>
                      <a:pPr algn="l" fontAlgn="ctr"/>
                      <a:r>
                        <a:rPr lang="it-IT" sz="1600" b="0" u="none" strike="noStrike">
                          <a:solidFill>
                            <a:srgbClr val="000000"/>
                          </a:solidFill>
                          <a:effectLst/>
                          <a:latin typeface="Titillium Web" panose="00000500000000000000" pitchFamily="2" charset="0"/>
                        </a:rPr>
                        <a:t>Rubattino-Ampliamento del parco della Lambretta - Realizzazione</a:t>
                      </a:r>
                      <a:endParaRPr lang="it-IT" sz="1600" b="0" i="0" u="none" strike="noStrike">
                        <a:solidFill>
                          <a:srgbClr val="000000"/>
                        </a:solidFill>
                        <a:effectLst/>
                        <a:latin typeface="Titillium Web" panose="00000500000000000000" pitchFamily="2" charset="0"/>
                      </a:endParaRPr>
                    </a:p>
                  </a:txBody>
                  <a:tcPr marL="7620" marR="7620" marT="7620" marB="0" anchor="ctr">
                    <a:solidFill>
                      <a:schemeClr val="bg1"/>
                    </a:solidFill>
                  </a:tcPr>
                </a:tc>
                <a:tc>
                  <a:txBody>
                    <a:bodyPr/>
                    <a:lstStyle/>
                    <a:p>
                      <a:pPr algn="ctr" fontAlgn="ctr"/>
                      <a:r>
                        <a:rPr lang="it-IT" sz="1600" b="1" i="0" u="none" strike="noStrike">
                          <a:solidFill>
                            <a:srgbClr val="000000"/>
                          </a:solidFill>
                          <a:effectLst/>
                          <a:latin typeface="Titillium Web" panose="00000500000000000000" pitchFamily="2" charset="0"/>
                        </a:rPr>
                        <a:t>22.000.000,00 € </a:t>
                      </a:r>
                    </a:p>
                  </a:txBody>
                  <a:tcPr marL="7620" marR="7620" marT="7620" marB="0" anchor="ctr">
                    <a:solidFill>
                      <a:schemeClr val="bg1"/>
                    </a:solidFill>
                  </a:tcPr>
                </a:tc>
                <a:extLst>
                  <a:ext uri="{0D108BD9-81ED-4DB2-BD59-A6C34878D82A}">
                    <a16:rowId xmlns:a16="http://schemas.microsoft.com/office/drawing/2014/main" val="3318487053"/>
                  </a:ext>
                </a:extLst>
              </a:tr>
              <a:tr h="448239">
                <a:tc vMerge="1">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endParaRPr lang="it-IT" sz="1000" b="0" i="0" u="none" strike="noStrike">
                        <a:solidFill>
                          <a:srgbClr val="000000"/>
                        </a:solidFill>
                        <a:effectLst/>
                        <a:latin typeface="Titillium Web" panose="00000500000000000000" pitchFamily="2" charset="0"/>
                      </a:endParaRPr>
                    </a:p>
                  </a:txBody>
                  <a:tcPr marL="72000" marR="72000" marT="72000" marB="72000" anchor="ct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l" fontAlgn="ctr"/>
                      <a:r>
                        <a:rPr lang="it-IT" sz="1600" b="0" u="none" strike="noStrike">
                          <a:solidFill>
                            <a:srgbClr val="000000"/>
                          </a:solidFill>
                          <a:effectLst/>
                          <a:latin typeface="Titillium Web" panose="00000500000000000000" pitchFamily="2" charset="0"/>
                        </a:rPr>
                        <a:t>Realizzazione di una scuola primaria in via Caduti in Missione di Pace - Quartiere Rubattino- Municipio 3</a:t>
                      </a:r>
                      <a:endParaRPr lang="it-IT" sz="1600" b="0" i="0" u="none" strike="noStrike">
                        <a:solidFill>
                          <a:srgbClr val="000000"/>
                        </a:solidFill>
                        <a:effectLst/>
                        <a:latin typeface="Titillium Web" panose="00000500000000000000" pitchFamily="2" charset="0"/>
                      </a:endParaRPr>
                    </a:p>
                  </a:txBody>
                  <a:tcPr marL="7620" marR="7620" marT="7620" marB="0" anchor="ctr">
                    <a:solidFill>
                      <a:schemeClr val="bg1"/>
                    </a:solidFill>
                  </a:tcPr>
                </a:tc>
                <a:tc>
                  <a:txBody>
                    <a:bodyPr/>
                    <a:lstStyle/>
                    <a:p>
                      <a:pPr algn="ctr" fontAlgn="ctr"/>
                      <a:r>
                        <a:rPr lang="it-IT" sz="1600" b="1" i="0" u="none" strike="noStrike">
                          <a:solidFill>
                            <a:srgbClr val="000000"/>
                          </a:solidFill>
                          <a:effectLst/>
                          <a:latin typeface="Titillium Web" panose="00000500000000000000" pitchFamily="2" charset="0"/>
                        </a:rPr>
                        <a:t>13.500.000,00 €</a:t>
                      </a:r>
                      <a:endParaRPr lang="it-IT" sz="1600" b="1" i="0" u="none" strike="noStrike">
                        <a:solidFill>
                          <a:srgbClr val="000000"/>
                        </a:solidFill>
                        <a:effectLst/>
                        <a:highlight>
                          <a:srgbClr val="FFFF00"/>
                        </a:highlight>
                        <a:latin typeface="Titillium Web" panose="00000500000000000000" pitchFamily="2" charset="0"/>
                      </a:endParaRPr>
                    </a:p>
                  </a:txBody>
                  <a:tcPr marL="7620" marR="7620" marT="7620" marB="0" anchor="ctr">
                    <a:solidFill>
                      <a:schemeClr val="bg1"/>
                    </a:solidFill>
                  </a:tcPr>
                </a:tc>
                <a:extLst>
                  <a:ext uri="{0D108BD9-81ED-4DB2-BD59-A6C34878D82A}">
                    <a16:rowId xmlns:a16="http://schemas.microsoft.com/office/drawing/2014/main" val="56525129"/>
                  </a:ext>
                </a:extLst>
              </a:tr>
              <a:tr h="450052">
                <a:tc vMerge="1">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endParaRPr lang="it-IT" sz="1000" b="0" i="0" u="none" strike="noStrike">
                        <a:solidFill>
                          <a:srgbClr val="000000"/>
                        </a:solidFill>
                        <a:effectLst/>
                        <a:latin typeface="Titillium Web" panose="00000500000000000000" pitchFamily="2" charset="0"/>
                      </a:endParaRPr>
                    </a:p>
                  </a:txBody>
                  <a:tcPr marL="72000" marR="72000" marT="72000" marB="72000" anchor="ctr">
                    <a:lnT w="9525" cap="flat" cmpd="sng" algn="ctr">
                      <a:solidFill>
                        <a:schemeClr val="accent1"/>
                      </a:solidFill>
                      <a:prstDash val="solid"/>
                      <a:round/>
                      <a:headEnd type="none" w="med" len="med"/>
                      <a:tailEnd type="none" w="med" len="med"/>
                    </a:lnT>
                  </a:tcPr>
                </a:tc>
                <a:tc>
                  <a:txBody>
                    <a:bodyPr/>
                    <a:lstStyle/>
                    <a:p>
                      <a:pPr algn="l" fontAlgn="ctr"/>
                      <a:r>
                        <a:rPr lang="it-IT" sz="1600" b="0" u="none" strike="noStrike">
                          <a:solidFill>
                            <a:srgbClr val="000000"/>
                          </a:solidFill>
                          <a:effectLst/>
                          <a:latin typeface="Titillium Web" panose="00000500000000000000" pitchFamily="2" charset="0"/>
                        </a:rPr>
                        <a:t>Risanamento conservativo dell’edificio sito in Viale Delle Rimembranze di Lambrate n. 24, da destinare a uso scolastico </a:t>
                      </a:r>
                      <a:endParaRPr lang="it-IT" sz="1600" b="0" i="0" u="none" strike="noStrike">
                        <a:solidFill>
                          <a:srgbClr val="000000"/>
                        </a:solidFill>
                        <a:effectLst/>
                        <a:latin typeface="Titillium Web" panose="00000500000000000000" pitchFamily="2" charset="0"/>
                      </a:endParaRPr>
                    </a:p>
                  </a:txBody>
                  <a:tcPr marL="7620" marR="7620" marT="7620" marB="0" anchor="ctr">
                    <a:solidFill>
                      <a:schemeClr val="bg1"/>
                    </a:solidFill>
                  </a:tcPr>
                </a:tc>
                <a:tc>
                  <a:txBody>
                    <a:bodyPr/>
                    <a:lstStyle/>
                    <a:p>
                      <a:pPr algn="ctr" fontAlgn="ctr"/>
                      <a:r>
                        <a:rPr lang="it-IT" sz="1600" b="1" i="0" u="none" strike="noStrike">
                          <a:solidFill>
                            <a:srgbClr val="000000"/>
                          </a:solidFill>
                          <a:effectLst/>
                          <a:latin typeface="Titillium Web" panose="00000500000000000000" pitchFamily="2" charset="0"/>
                        </a:rPr>
                        <a:t>18.000.000,00 € </a:t>
                      </a:r>
                      <a:endParaRPr lang="it-IT" sz="1600" b="1" i="0" u="none" strike="noStrike">
                        <a:solidFill>
                          <a:srgbClr val="000000"/>
                        </a:solidFill>
                        <a:effectLst/>
                        <a:highlight>
                          <a:srgbClr val="FFFF00"/>
                        </a:highlight>
                        <a:latin typeface="Titillium Web" panose="00000500000000000000" pitchFamily="2" charset="0"/>
                      </a:endParaRPr>
                    </a:p>
                  </a:txBody>
                  <a:tcPr marL="7620" marR="7620" marT="7620" marB="0" anchor="ctr">
                    <a:solidFill>
                      <a:schemeClr val="bg1"/>
                    </a:solidFill>
                  </a:tcPr>
                </a:tc>
                <a:extLst>
                  <a:ext uri="{0D108BD9-81ED-4DB2-BD59-A6C34878D82A}">
                    <a16:rowId xmlns:a16="http://schemas.microsoft.com/office/drawing/2014/main" val="2103067545"/>
                  </a:ext>
                </a:extLst>
              </a:tr>
              <a:tr h="427243">
                <a:tc vMerge="1">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endParaRPr lang="en-US" sz="1000" b="0" i="0" u="none" strike="noStrike">
                        <a:solidFill>
                          <a:srgbClr val="000000"/>
                        </a:solidFill>
                        <a:effectLst/>
                        <a:latin typeface="Titillium Web" panose="00000500000000000000" pitchFamily="2" charset="0"/>
                      </a:endParaRPr>
                    </a:p>
                  </a:txBody>
                  <a:tcPr marL="72000" marR="72000" marT="72000" marB="72000" anchor="ctr"/>
                </a:tc>
                <a:tc>
                  <a:txBody>
                    <a:bodyPr/>
                    <a:lstStyle/>
                    <a:p>
                      <a:pPr algn="l" fontAlgn="ctr"/>
                      <a:r>
                        <a:rPr lang="it-IT" sz="1600" b="0" u="none" strike="noStrike">
                          <a:solidFill>
                            <a:srgbClr val="000000"/>
                          </a:solidFill>
                          <a:effectLst/>
                          <a:latin typeface="Titillium Web" panose="00000500000000000000" pitchFamily="2" charset="0"/>
                        </a:rPr>
                        <a:t>RFI - Interventi per stazione di Milano Greco Pirelli - nuovo Hub di connessione urbana e mobilità sostenibile</a:t>
                      </a:r>
                      <a:endParaRPr lang="it-IT" sz="1600" b="0" i="0" u="none" strike="noStrike">
                        <a:solidFill>
                          <a:srgbClr val="000000"/>
                        </a:solidFill>
                        <a:effectLst/>
                        <a:latin typeface="Titillium Web" panose="00000500000000000000" pitchFamily="2" charset="0"/>
                      </a:endParaRPr>
                    </a:p>
                  </a:txBody>
                  <a:tcPr marL="7620" marR="7620" marT="7620" marB="0" anchor="ctr">
                    <a:solidFill>
                      <a:schemeClr val="bg1"/>
                    </a:solidFill>
                  </a:tcPr>
                </a:tc>
                <a:tc>
                  <a:txBody>
                    <a:bodyPr/>
                    <a:lstStyle/>
                    <a:p>
                      <a:pPr algn="ctr" fontAlgn="ctr"/>
                      <a:r>
                        <a:rPr lang="it-IT" sz="1600" b="1" i="0" u="none" strike="noStrike">
                          <a:solidFill>
                            <a:srgbClr val="000000"/>
                          </a:solidFill>
                          <a:effectLst/>
                          <a:latin typeface="Titillium Web" panose="00000500000000000000" pitchFamily="2" charset="0"/>
                        </a:rPr>
                        <a:t>11.360.291,00 €</a:t>
                      </a:r>
                      <a:endParaRPr lang="it-IT" sz="1600" b="1" i="0" u="none" strike="noStrike">
                        <a:solidFill>
                          <a:srgbClr val="000000"/>
                        </a:solidFill>
                        <a:effectLst/>
                        <a:highlight>
                          <a:srgbClr val="FFFF00"/>
                        </a:highlight>
                        <a:latin typeface="Titillium Web" panose="00000500000000000000" pitchFamily="2" charset="0"/>
                      </a:endParaRPr>
                    </a:p>
                  </a:txBody>
                  <a:tcPr marL="7620" marR="7620" marT="7620" marB="0" anchor="ctr">
                    <a:solidFill>
                      <a:schemeClr val="bg1"/>
                    </a:solidFill>
                  </a:tcPr>
                </a:tc>
                <a:extLst>
                  <a:ext uri="{0D108BD9-81ED-4DB2-BD59-A6C34878D82A}">
                    <a16:rowId xmlns:a16="http://schemas.microsoft.com/office/drawing/2014/main" val="2910460142"/>
                  </a:ext>
                </a:extLst>
              </a:tr>
              <a:tr h="427243">
                <a:tc vMerge="1">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endParaRPr lang="en-US" sz="1000" b="0" i="0" u="none" strike="noStrike">
                        <a:solidFill>
                          <a:srgbClr val="000000"/>
                        </a:solidFill>
                        <a:effectLst/>
                        <a:latin typeface="Titillium Web" panose="00000500000000000000" pitchFamily="2" charset="0"/>
                      </a:endParaRPr>
                    </a:p>
                  </a:txBody>
                  <a:tcPr marL="72000" marR="72000" marT="72000" marB="72000" anchor="ctr"/>
                </a:tc>
                <a:tc>
                  <a:txBody>
                    <a:bodyPr/>
                    <a:lstStyle/>
                    <a:p>
                      <a:pPr algn="l" fontAlgn="ctr"/>
                      <a:r>
                        <a:rPr lang="it-IT" sz="1600" b="0" u="none" strike="noStrike">
                          <a:solidFill>
                            <a:srgbClr val="000000"/>
                          </a:solidFill>
                          <a:effectLst/>
                          <a:latin typeface="Titillium Web" panose="00000500000000000000" pitchFamily="2" charset="0"/>
                        </a:rPr>
                        <a:t>RFI - Stazione di Milano Porta Garibaldi – Interventi di riqualificazione di Piazza Sigmund Freud Lotto 3A</a:t>
                      </a:r>
                      <a:endParaRPr lang="it-IT" sz="1600" b="0" i="0" u="none" strike="noStrike">
                        <a:solidFill>
                          <a:srgbClr val="000000"/>
                        </a:solidFill>
                        <a:effectLst/>
                        <a:latin typeface="Titillium Web" panose="00000500000000000000" pitchFamily="2" charset="0"/>
                      </a:endParaRPr>
                    </a:p>
                  </a:txBody>
                  <a:tcPr marL="7620" marR="7620" marT="7620" marB="0" anchor="ctr">
                    <a:solidFill>
                      <a:schemeClr val="bg1"/>
                    </a:solidFill>
                  </a:tcPr>
                </a:tc>
                <a:tc>
                  <a:txBody>
                    <a:bodyPr/>
                    <a:lstStyle/>
                    <a:p>
                      <a:pPr algn="ctr" fontAlgn="ctr"/>
                      <a:r>
                        <a:rPr lang="it-IT" sz="1600" b="1" i="0" u="none" strike="noStrike">
                          <a:solidFill>
                            <a:srgbClr val="000000"/>
                          </a:solidFill>
                          <a:effectLst/>
                          <a:latin typeface="Titillium Web" panose="00000500000000000000" pitchFamily="2" charset="0"/>
                        </a:rPr>
                        <a:t>3.066.042,62 €</a:t>
                      </a:r>
                      <a:endParaRPr lang="it-IT" sz="1600" b="1" i="0" u="none" strike="noStrike">
                        <a:solidFill>
                          <a:srgbClr val="000000"/>
                        </a:solidFill>
                        <a:effectLst/>
                        <a:highlight>
                          <a:srgbClr val="FFFF00"/>
                        </a:highlight>
                        <a:latin typeface="Titillium Web" panose="00000500000000000000" pitchFamily="2" charset="0"/>
                      </a:endParaRPr>
                    </a:p>
                  </a:txBody>
                  <a:tcPr marL="7620" marR="7620" marT="7620" marB="0" anchor="ctr">
                    <a:solidFill>
                      <a:schemeClr val="bg1"/>
                    </a:solidFill>
                  </a:tcPr>
                </a:tc>
                <a:extLst>
                  <a:ext uri="{0D108BD9-81ED-4DB2-BD59-A6C34878D82A}">
                    <a16:rowId xmlns:a16="http://schemas.microsoft.com/office/drawing/2014/main" val="1215194483"/>
                  </a:ext>
                </a:extLst>
              </a:tr>
              <a:tr h="427243">
                <a:tc vMerge="1">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endParaRPr lang="en-US" sz="1000" b="0" i="0" u="none" strike="noStrike">
                        <a:solidFill>
                          <a:srgbClr val="000000"/>
                        </a:solidFill>
                        <a:effectLst/>
                        <a:latin typeface="Titillium Web" panose="00000500000000000000" pitchFamily="2" charset="0"/>
                      </a:endParaRPr>
                    </a:p>
                  </a:txBody>
                  <a:tcPr marL="72000" marR="72000" marT="72000" marB="72000" anchor="ctr"/>
                </a:tc>
                <a:tc>
                  <a:txBody>
                    <a:bodyPr/>
                    <a:lstStyle/>
                    <a:p>
                      <a:pPr algn="l" fontAlgn="ctr"/>
                      <a:r>
                        <a:rPr lang="it-IT" sz="1600" b="0" u="none" strike="noStrike">
                          <a:solidFill>
                            <a:srgbClr val="000000"/>
                          </a:solidFill>
                          <a:effectLst/>
                          <a:latin typeface="Titillium Web" panose="00000500000000000000" pitchFamily="2" charset="0"/>
                        </a:rPr>
                        <a:t>Ferrovie Nord - Interventi di riqualificazione dello spazio pubblico della stazione di Domodossola</a:t>
                      </a:r>
                      <a:endParaRPr lang="it-IT" sz="1600" b="0" i="0" u="none" strike="noStrike">
                        <a:solidFill>
                          <a:srgbClr val="000000"/>
                        </a:solidFill>
                        <a:effectLst/>
                        <a:latin typeface="Titillium Web" panose="00000500000000000000" pitchFamily="2" charset="0"/>
                      </a:endParaRPr>
                    </a:p>
                  </a:txBody>
                  <a:tcPr marL="7620" marR="7620" marT="7620" marB="0" anchor="ctr">
                    <a:solidFill>
                      <a:schemeClr val="bg1"/>
                    </a:solidFill>
                  </a:tcPr>
                </a:tc>
                <a:tc>
                  <a:txBody>
                    <a:bodyPr/>
                    <a:lstStyle/>
                    <a:p>
                      <a:pPr algn="ctr" fontAlgn="ctr"/>
                      <a:r>
                        <a:rPr lang="it-IT" sz="1600" b="1" i="0" u="none" strike="noStrike">
                          <a:solidFill>
                            <a:srgbClr val="000000"/>
                          </a:solidFill>
                          <a:effectLst/>
                          <a:latin typeface="Titillium Web" panose="00000500000000000000" pitchFamily="2" charset="0"/>
                        </a:rPr>
                        <a:t>2.000.000,00 €</a:t>
                      </a:r>
                      <a:endParaRPr lang="it-IT" sz="1600" b="1" i="0" u="none" strike="noStrike">
                        <a:solidFill>
                          <a:srgbClr val="000000"/>
                        </a:solidFill>
                        <a:effectLst/>
                        <a:highlight>
                          <a:srgbClr val="FFFF00"/>
                        </a:highlight>
                        <a:latin typeface="Titillium Web" panose="00000500000000000000" pitchFamily="2" charset="0"/>
                      </a:endParaRPr>
                    </a:p>
                  </a:txBody>
                  <a:tcPr marL="7620" marR="7620" marT="7620" marB="0" anchor="ctr">
                    <a:solidFill>
                      <a:schemeClr val="bg1"/>
                    </a:solidFill>
                  </a:tcPr>
                </a:tc>
                <a:extLst>
                  <a:ext uri="{0D108BD9-81ED-4DB2-BD59-A6C34878D82A}">
                    <a16:rowId xmlns:a16="http://schemas.microsoft.com/office/drawing/2014/main" val="4136974281"/>
                  </a:ext>
                </a:extLst>
              </a:tr>
              <a:tr h="450052">
                <a:tc vMerge="1">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endParaRPr lang="en-US" sz="1000" b="0" i="0" u="none" strike="noStrike">
                        <a:solidFill>
                          <a:srgbClr val="000000"/>
                        </a:solidFill>
                        <a:effectLst/>
                        <a:latin typeface="Titillium Web" panose="00000500000000000000" pitchFamily="2" charset="0"/>
                      </a:endParaRPr>
                    </a:p>
                  </a:txBody>
                  <a:tcPr marL="72000" marR="72000" marT="72000" marB="72000" anchor="ctr"/>
                </a:tc>
                <a:tc>
                  <a:txBody>
                    <a:bodyPr/>
                    <a:lstStyle/>
                    <a:p>
                      <a:pPr algn="l" fontAlgn="ctr"/>
                      <a:r>
                        <a:rPr lang="it-IT" sz="1600" b="0" u="none" strike="noStrike">
                          <a:solidFill>
                            <a:srgbClr val="000000"/>
                          </a:solidFill>
                          <a:effectLst/>
                          <a:latin typeface="Titillium Web" panose="00000500000000000000" pitchFamily="2" charset="0"/>
                        </a:rPr>
                        <a:t>Ferrovie Nord - Interventi di riqualificazione della stazione e delle piastre, incluse rampe di accesso, ascensori e scale mobili della stazione di Bovisa</a:t>
                      </a:r>
                      <a:endParaRPr lang="it-IT" sz="1600" b="0" i="0" u="none" strike="noStrike">
                        <a:solidFill>
                          <a:srgbClr val="000000"/>
                        </a:solidFill>
                        <a:effectLst/>
                        <a:latin typeface="Titillium Web" panose="00000500000000000000" pitchFamily="2" charset="0"/>
                      </a:endParaRPr>
                    </a:p>
                  </a:txBody>
                  <a:tcPr marL="7620" marR="7620" marT="7620" marB="0" anchor="ctr">
                    <a:solidFill>
                      <a:schemeClr val="bg1"/>
                    </a:solidFill>
                  </a:tcPr>
                </a:tc>
                <a:tc>
                  <a:txBody>
                    <a:bodyPr/>
                    <a:lstStyle/>
                    <a:p>
                      <a:pPr algn="ctr" fontAlgn="ctr"/>
                      <a:r>
                        <a:rPr lang="it-IT" sz="1600" b="1" i="0" u="none" strike="noStrike">
                          <a:solidFill>
                            <a:srgbClr val="000000"/>
                          </a:solidFill>
                          <a:effectLst/>
                          <a:latin typeface="Titillium Web" panose="00000500000000000000" pitchFamily="2" charset="0"/>
                        </a:rPr>
                        <a:t>5.995.897,20 €</a:t>
                      </a:r>
                      <a:endParaRPr lang="it-IT" sz="1600" b="1" i="0" u="none" strike="noStrike">
                        <a:solidFill>
                          <a:srgbClr val="000000"/>
                        </a:solidFill>
                        <a:effectLst/>
                        <a:highlight>
                          <a:srgbClr val="FFFF00"/>
                        </a:highlight>
                        <a:latin typeface="Titillium Web" panose="00000500000000000000" pitchFamily="2" charset="0"/>
                      </a:endParaRPr>
                    </a:p>
                  </a:txBody>
                  <a:tcPr marL="7620" marR="7620" marT="7620" marB="0" anchor="ctr">
                    <a:solidFill>
                      <a:schemeClr val="bg1"/>
                    </a:solidFill>
                  </a:tcPr>
                </a:tc>
                <a:extLst>
                  <a:ext uri="{0D108BD9-81ED-4DB2-BD59-A6C34878D82A}">
                    <a16:rowId xmlns:a16="http://schemas.microsoft.com/office/drawing/2014/main" val="3721182649"/>
                  </a:ext>
                </a:extLst>
              </a:tr>
              <a:tr h="450052">
                <a:tc vMerge="1">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endParaRPr lang="en-US" sz="1000" b="0" i="0" u="none" strike="noStrike">
                        <a:solidFill>
                          <a:srgbClr val="000000"/>
                        </a:solidFill>
                        <a:effectLst/>
                        <a:latin typeface="Titillium Web" panose="00000500000000000000" pitchFamily="2" charset="0"/>
                      </a:endParaRPr>
                    </a:p>
                  </a:txBody>
                  <a:tcPr marL="72000" marR="72000" marT="72000" marB="72000" anchor="ctr"/>
                </a:tc>
                <a:tc>
                  <a:txBody>
                    <a:bodyPr/>
                    <a:lstStyle/>
                    <a:p>
                      <a:pPr algn="l" fontAlgn="ctr"/>
                      <a:r>
                        <a:rPr lang="it-IT" sz="1600" b="0" u="none" strike="noStrike">
                          <a:solidFill>
                            <a:srgbClr val="000000"/>
                          </a:solidFill>
                          <a:effectLst/>
                          <a:latin typeface="Titillium Web" panose="00000500000000000000" pitchFamily="2" charset="0"/>
                        </a:rPr>
                        <a:t>Superamento delle barriere architettoniche nelle principali stazioni della rete metropolitana milanese - Garibaldi M2</a:t>
                      </a:r>
                      <a:endParaRPr lang="it-IT" sz="1600" b="0" i="0" u="none" strike="noStrike">
                        <a:solidFill>
                          <a:srgbClr val="000000"/>
                        </a:solidFill>
                        <a:effectLst/>
                        <a:latin typeface="Titillium Web" panose="00000500000000000000" pitchFamily="2" charset="0"/>
                      </a:endParaRPr>
                    </a:p>
                  </a:txBody>
                  <a:tcPr marL="7620" marR="7620" marT="7620" marB="0" anchor="ctr">
                    <a:solidFill>
                      <a:schemeClr val="bg1"/>
                    </a:solidFill>
                  </a:tcPr>
                </a:tc>
                <a:tc>
                  <a:txBody>
                    <a:bodyPr/>
                    <a:lstStyle/>
                    <a:p>
                      <a:pPr algn="ctr" fontAlgn="ctr"/>
                      <a:r>
                        <a:rPr lang="it-IT" sz="1600" b="1" i="0" u="none" strike="noStrike">
                          <a:solidFill>
                            <a:srgbClr val="000000"/>
                          </a:solidFill>
                          <a:effectLst/>
                          <a:latin typeface="Titillium Web" panose="00000500000000000000" pitchFamily="2" charset="0"/>
                        </a:rPr>
                        <a:t>2.024.117,90 €</a:t>
                      </a:r>
                      <a:endParaRPr lang="it-IT" sz="1600" b="1" i="0" u="none" strike="noStrike">
                        <a:solidFill>
                          <a:srgbClr val="000000"/>
                        </a:solidFill>
                        <a:effectLst/>
                        <a:highlight>
                          <a:srgbClr val="FFFF00"/>
                        </a:highlight>
                        <a:latin typeface="Titillium Web" panose="00000500000000000000" pitchFamily="2" charset="0"/>
                      </a:endParaRPr>
                    </a:p>
                  </a:txBody>
                  <a:tcPr marL="7620" marR="7620" marT="7620" marB="0" anchor="ctr">
                    <a:solidFill>
                      <a:schemeClr val="bg1"/>
                    </a:solidFill>
                  </a:tcPr>
                </a:tc>
                <a:extLst>
                  <a:ext uri="{0D108BD9-81ED-4DB2-BD59-A6C34878D82A}">
                    <a16:rowId xmlns:a16="http://schemas.microsoft.com/office/drawing/2014/main" val="3586729637"/>
                  </a:ext>
                </a:extLst>
              </a:tr>
              <a:tr h="450052">
                <a:tc vMerge="1">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endParaRPr lang="en-US" sz="1000" b="0" i="0" u="none" strike="noStrike">
                        <a:solidFill>
                          <a:srgbClr val="000000"/>
                        </a:solidFill>
                        <a:effectLst/>
                        <a:latin typeface="Titillium Web" panose="00000500000000000000" pitchFamily="2" charset="0"/>
                      </a:endParaRPr>
                    </a:p>
                  </a:txBody>
                  <a:tcPr marL="72000" marR="72000" marT="72000" marB="72000" anchor="ctr"/>
                </a:tc>
                <a:tc>
                  <a:txBody>
                    <a:bodyPr/>
                    <a:lstStyle/>
                    <a:p>
                      <a:pPr algn="l" fontAlgn="ctr"/>
                      <a:r>
                        <a:rPr lang="it-IT" sz="1600" b="0" u="none" strike="noStrike">
                          <a:solidFill>
                            <a:srgbClr val="000000"/>
                          </a:solidFill>
                          <a:effectLst/>
                          <a:latin typeface="Titillium Web" panose="00000500000000000000" pitchFamily="2" charset="0"/>
                        </a:rPr>
                        <a:t>Superamento delle barriere architettoniche nelle principali stazioni della rete metropolitana milanese - Lambrate M2</a:t>
                      </a:r>
                      <a:endParaRPr lang="it-IT" sz="1600" b="0" i="0" u="none" strike="noStrike">
                        <a:solidFill>
                          <a:srgbClr val="000000"/>
                        </a:solidFill>
                        <a:effectLst/>
                        <a:latin typeface="Titillium Web" panose="00000500000000000000" pitchFamily="2" charset="0"/>
                      </a:endParaRPr>
                    </a:p>
                  </a:txBody>
                  <a:tcPr marL="7620" marR="7620" marT="7620" marB="0" anchor="ctr">
                    <a:solidFill>
                      <a:schemeClr val="bg1"/>
                    </a:solidFill>
                  </a:tcPr>
                </a:tc>
                <a:tc>
                  <a:txBody>
                    <a:bodyPr/>
                    <a:lstStyle/>
                    <a:p>
                      <a:pPr algn="ctr" fontAlgn="ctr"/>
                      <a:r>
                        <a:rPr lang="it-IT" sz="1600" b="1" i="0" u="none" strike="noStrike">
                          <a:solidFill>
                            <a:srgbClr val="000000"/>
                          </a:solidFill>
                          <a:effectLst/>
                          <a:latin typeface="Titillium Web" panose="00000500000000000000" pitchFamily="2" charset="0"/>
                        </a:rPr>
                        <a:t>1.881.460,00 € </a:t>
                      </a:r>
                      <a:endParaRPr lang="it-IT" sz="1600" b="1" i="0" u="none" strike="noStrike">
                        <a:solidFill>
                          <a:srgbClr val="000000"/>
                        </a:solidFill>
                        <a:effectLst/>
                        <a:highlight>
                          <a:srgbClr val="FFFF00"/>
                        </a:highlight>
                        <a:latin typeface="Titillium Web" panose="00000500000000000000" pitchFamily="2" charset="0"/>
                      </a:endParaRPr>
                    </a:p>
                  </a:txBody>
                  <a:tcPr marL="7620" marR="7620" marT="7620" marB="0" anchor="ctr">
                    <a:solidFill>
                      <a:schemeClr val="bg1"/>
                    </a:solidFill>
                  </a:tcPr>
                </a:tc>
                <a:extLst>
                  <a:ext uri="{0D108BD9-81ED-4DB2-BD59-A6C34878D82A}">
                    <a16:rowId xmlns:a16="http://schemas.microsoft.com/office/drawing/2014/main" val="2456022011"/>
                  </a:ext>
                </a:extLst>
              </a:tr>
              <a:tr h="427243">
                <a:tc vMerge="1">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endParaRPr lang="en-US" sz="1000" b="0" i="0" u="none" strike="noStrike">
                        <a:solidFill>
                          <a:srgbClr val="000000"/>
                        </a:solidFill>
                        <a:effectLst/>
                        <a:latin typeface="Titillium Web" panose="00000500000000000000" pitchFamily="2" charset="0"/>
                      </a:endParaRPr>
                    </a:p>
                  </a:txBody>
                  <a:tcPr marL="72000" marR="72000" marT="72000" marB="72000" anchor="ctr"/>
                </a:tc>
                <a:tc>
                  <a:txBody>
                    <a:bodyPr/>
                    <a:lstStyle/>
                    <a:p>
                      <a:pPr algn="l" fontAlgn="ctr"/>
                      <a:r>
                        <a:rPr lang="it-IT" sz="1600" b="0" u="none" strike="noStrike">
                          <a:solidFill>
                            <a:srgbClr val="000000"/>
                          </a:solidFill>
                          <a:effectLst/>
                          <a:latin typeface="Titillium Web" panose="00000500000000000000" pitchFamily="2" charset="0"/>
                        </a:rPr>
                        <a:t>Superamento delle barriere architettoniche nelle principali stazioni della rete metropolitana milanese: Sesto Rondò</a:t>
                      </a:r>
                      <a:endParaRPr lang="it-IT" sz="1600" b="0" i="0" u="none" strike="noStrike">
                        <a:solidFill>
                          <a:srgbClr val="000000"/>
                        </a:solidFill>
                        <a:effectLst/>
                        <a:latin typeface="Titillium Web" panose="00000500000000000000" pitchFamily="2" charset="0"/>
                      </a:endParaRPr>
                    </a:p>
                  </a:txBody>
                  <a:tcPr marL="7620" marR="7620" marT="7620" marB="0" anchor="ctr">
                    <a:solidFill>
                      <a:schemeClr val="bg1"/>
                    </a:solidFill>
                  </a:tcPr>
                </a:tc>
                <a:tc>
                  <a:txBody>
                    <a:bodyPr/>
                    <a:lstStyle/>
                    <a:p>
                      <a:pPr algn="ctr" fontAlgn="ctr"/>
                      <a:r>
                        <a:rPr lang="it-IT" sz="1600" b="1" i="0" u="none" strike="noStrike">
                          <a:solidFill>
                            <a:srgbClr val="000000"/>
                          </a:solidFill>
                          <a:effectLst/>
                          <a:latin typeface="Titillium Web" panose="00000500000000000000" pitchFamily="2" charset="0"/>
                        </a:rPr>
                        <a:t>1.371.427,60 € </a:t>
                      </a:r>
                    </a:p>
                  </a:txBody>
                  <a:tcPr marL="7620" marR="7620" marT="7620" marB="0" anchor="ctr">
                    <a:solidFill>
                      <a:schemeClr val="bg1"/>
                    </a:solidFill>
                  </a:tcPr>
                </a:tc>
                <a:extLst>
                  <a:ext uri="{0D108BD9-81ED-4DB2-BD59-A6C34878D82A}">
                    <a16:rowId xmlns:a16="http://schemas.microsoft.com/office/drawing/2014/main" val="759272521"/>
                  </a:ext>
                </a:extLst>
              </a:tr>
              <a:tr h="427243">
                <a:tc vMerge="1">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endParaRPr lang="en-US" sz="1000" b="0" i="0" u="none" strike="noStrike">
                        <a:solidFill>
                          <a:srgbClr val="000000"/>
                        </a:solidFill>
                        <a:effectLst/>
                        <a:latin typeface="Titillium Web" panose="00000500000000000000" pitchFamily="2" charset="0"/>
                      </a:endParaRPr>
                    </a:p>
                  </a:txBody>
                  <a:tcPr marL="72000" marR="72000" marT="72000" marB="72000" anchor="ctr"/>
                </a:tc>
                <a:tc>
                  <a:txBody>
                    <a:bodyPr/>
                    <a:lstStyle/>
                    <a:p>
                      <a:pPr algn="l" fontAlgn="ctr"/>
                      <a:r>
                        <a:rPr lang="it-IT" sz="1600" b="0" u="none" strike="noStrike">
                          <a:solidFill>
                            <a:srgbClr val="000000"/>
                          </a:solidFill>
                          <a:effectLst/>
                          <a:latin typeface="Titillium Web" panose="00000500000000000000" pitchFamily="2" charset="0"/>
                        </a:rPr>
                        <a:t>Superamento delle barriere architettoniche Linee Metropolitane di Milano M1 e M2 - nuovi ascensori - Lotto 1 </a:t>
                      </a:r>
                      <a:endParaRPr lang="it-IT" sz="1600" b="0" i="0" u="none" strike="noStrike">
                        <a:solidFill>
                          <a:srgbClr val="000000"/>
                        </a:solidFill>
                        <a:effectLst/>
                        <a:latin typeface="Titillium Web" panose="00000500000000000000" pitchFamily="2" charset="0"/>
                      </a:endParaRPr>
                    </a:p>
                  </a:txBody>
                  <a:tcPr marL="7620" marR="7620" marT="7620" marB="0" anchor="ctr">
                    <a:solidFill>
                      <a:schemeClr val="bg1"/>
                    </a:solidFill>
                  </a:tcPr>
                </a:tc>
                <a:tc>
                  <a:txBody>
                    <a:bodyPr/>
                    <a:lstStyle/>
                    <a:p>
                      <a:pPr algn="ctr" fontAlgn="ctr"/>
                      <a:r>
                        <a:rPr lang="it-IT" sz="1600" b="1" i="0" u="none" strike="noStrike">
                          <a:solidFill>
                            <a:srgbClr val="000000"/>
                          </a:solidFill>
                          <a:effectLst/>
                          <a:latin typeface="Titillium Web" panose="00000500000000000000" pitchFamily="2" charset="0"/>
                        </a:rPr>
                        <a:t>10.654.841,20 €</a:t>
                      </a:r>
                      <a:endParaRPr lang="it-IT" sz="1600" b="1" i="0" u="none" strike="noStrike">
                        <a:solidFill>
                          <a:srgbClr val="000000"/>
                        </a:solidFill>
                        <a:effectLst/>
                        <a:highlight>
                          <a:srgbClr val="FFFF00"/>
                        </a:highlight>
                        <a:latin typeface="Titillium Web" panose="00000500000000000000" pitchFamily="2" charset="0"/>
                      </a:endParaRPr>
                    </a:p>
                  </a:txBody>
                  <a:tcPr marL="7620" marR="7620" marT="7620" marB="0" anchor="ctr">
                    <a:solidFill>
                      <a:schemeClr val="bg1"/>
                    </a:solidFill>
                  </a:tcPr>
                </a:tc>
                <a:extLst>
                  <a:ext uri="{0D108BD9-81ED-4DB2-BD59-A6C34878D82A}">
                    <a16:rowId xmlns:a16="http://schemas.microsoft.com/office/drawing/2014/main" val="378985365"/>
                  </a:ext>
                </a:extLst>
              </a:tr>
              <a:tr h="343796">
                <a:tc vMerge="1">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endParaRPr lang="en-US" sz="1000" b="0" i="0" u="none" strike="noStrike">
                        <a:solidFill>
                          <a:srgbClr val="000000"/>
                        </a:solidFill>
                        <a:effectLst/>
                        <a:latin typeface="Titillium Web" panose="00000500000000000000" pitchFamily="2" charset="0"/>
                      </a:endParaRPr>
                    </a:p>
                  </a:txBody>
                  <a:tcPr marL="72000" marR="72000" marT="72000" marB="72000" anchor="ctr"/>
                </a:tc>
                <a:tc>
                  <a:txBody>
                    <a:bodyPr/>
                    <a:lstStyle/>
                    <a:p>
                      <a:pPr algn="l" fontAlgn="ctr"/>
                      <a:r>
                        <a:rPr lang="it-IT" sz="1600" b="0" u="none" strike="noStrike">
                          <a:solidFill>
                            <a:srgbClr val="000000"/>
                          </a:solidFill>
                          <a:effectLst/>
                          <a:latin typeface="Titillium Web" panose="00000500000000000000" pitchFamily="2" charset="0"/>
                        </a:rPr>
                        <a:t>Superamento delle barriere architettoniche: Bande Nere M1</a:t>
                      </a:r>
                      <a:endParaRPr lang="it-IT" sz="1600" b="0" i="0" u="none" strike="noStrike">
                        <a:solidFill>
                          <a:srgbClr val="000000"/>
                        </a:solidFill>
                        <a:effectLst/>
                        <a:latin typeface="Titillium Web" panose="00000500000000000000" pitchFamily="2" charset="0"/>
                      </a:endParaRPr>
                    </a:p>
                  </a:txBody>
                  <a:tcPr marL="7620" marR="7620" marT="7620" marB="0" anchor="ctr">
                    <a:solidFill>
                      <a:schemeClr val="bg1"/>
                    </a:solidFill>
                  </a:tcPr>
                </a:tc>
                <a:tc>
                  <a:txBody>
                    <a:bodyPr/>
                    <a:lstStyle/>
                    <a:p>
                      <a:pPr algn="ctr" fontAlgn="ctr"/>
                      <a:r>
                        <a:rPr lang="it-IT" sz="1600" b="1" i="0" u="none" strike="noStrike">
                          <a:solidFill>
                            <a:srgbClr val="000000"/>
                          </a:solidFill>
                          <a:effectLst/>
                          <a:latin typeface="Titillium Web" panose="00000500000000000000" pitchFamily="2" charset="0"/>
                        </a:rPr>
                        <a:t>1.598.710,00 €</a:t>
                      </a:r>
                      <a:endParaRPr lang="it-IT" sz="1600" b="1" i="0" u="none" strike="noStrike">
                        <a:solidFill>
                          <a:srgbClr val="000000"/>
                        </a:solidFill>
                        <a:effectLst/>
                        <a:highlight>
                          <a:srgbClr val="FFFF00"/>
                        </a:highlight>
                        <a:latin typeface="Titillium Web" panose="00000500000000000000" pitchFamily="2" charset="0"/>
                      </a:endParaRPr>
                    </a:p>
                  </a:txBody>
                  <a:tcPr marL="7620" marR="7620" marT="7620" marB="0" anchor="ctr">
                    <a:solidFill>
                      <a:schemeClr val="bg1"/>
                    </a:solidFill>
                  </a:tcPr>
                </a:tc>
                <a:extLst>
                  <a:ext uri="{0D108BD9-81ED-4DB2-BD59-A6C34878D82A}">
                    <a16:rowId xmlns:a16="http://schemas.microsoft.com/office/drawing/2014/main" val="2488872505"/>
                  </a:ext>
                </a:extLst>
              </a:tr>
              <a:tr h="448239">
                <a:tc vMerge="1">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endParaRPr lang="en-US" sz="1000" b="0" i="0" u="none" strike="noStrike">
                        <a:solidFill>
                          <a:srgbClr val="000000"/>
                        </a:solidFill>
                        <a:effectLst/>
                        <a:latin typeface="Titillium Web" panose="00000500000000000000" pitchFamily="2" charset="0"/>
                      </a:endParaRPr>
                    </a:p>
                  </a:txBody>
                  <a:tcPr marL="72000" marR="72000" marT="72000" marB="72000" anchor="ctr"/>
                </a:tc>
                <a:tc>
                  <a:txBody>
                    <a:bodyPr/>
                    <a:lstStyle/>
                    <a:p>
                      <a:pPr algn="l" fontAlgn="ctr"/>
                      <a:r>
                        <a:rPr lang="it-IT" sz="1600" b="0" u="none" strike="noStrike">
                          <a:solidFill>
                            <a:srgbClr val="000000"/>
                          </a:solidFill>
                          <a:effectLst/>
                          <a:latin typeface="Titillium Web" panose="00000500000000000000" pitchFamily="2" charset="0"/>
                        </a:rPr>
                        <a:t>Superamento delle barriere architettoniche: Sant’Agostino M2</a:t>
                      </a:r>
                      <a:endParaRPr lang="it-IT" sz="1600" b="0" i="0" u="none" strike="noStrike">
                        <a:solidFill>
                          <a:srgbClr val="000000"/>
                        </a:solidFill>
                        <a:effectLst/>
                        <a:latin typeface="Titillium Web" panose="00000500000000000000" pitchFamily="2" charset="0"/>
                      </a:endParaRPr>
                    </a:p>
                  </a:txBody>
                  <a:tcPr marL="7620" marR="7620" marT="7620" marB="0" anchor="ctr">
                    <a:solidFill>
                      <a:schemeClr val="bg1"/>
                    </a:solidFill>
                  </a:tcPr>
                </a:tc>
                <a:tc>
                  <a:txBody>
                    <a:bodyPr/>
                    <a:lstStyle/>
                    <a:p>
                      <a:pPr algn="ctr" fontAlgn="ctr"/>
                      <a:r>
                        <a:rPr lang="it-IT" sz="1600" b="1" i="0" u="none" strike="noStrike">
                          <a:solidFill>
                            <a:srgbClr val="000000"/>
                          </a:solidFill>
                          <a:effectLst/>
                          <a:latin typeface="Titillium Web" panose="00000500000000000000" pitchFamily="2" charset="0"/>
                        </a:rPr>
                        <a:t>1.464.293,51 €</a:t>
                      </a:r>
                      <a:endParaRPr lang="it-IT" sz="1600" b="1" i="0" u="none" strike="noStrike">
                        <a:solidFill>
                          <a:srgbClr val="000000"/>
                        </a:solidFill>
                        <a:effectLst/>
                        <a:highlight>
                          <a:srgbClr val="FFFF00"/>
                        </a:highlight>
                        <a:latin typeface="Titillium Web" panose="00000500000000000000" pitchFamily="2" charset="0"/>
                      </a:endParaRPr>
                    </a:p>
                  </a:txBody>
                  <a:tcPr marL="7620" marR="7620" marT="7620" marB="0" anchor="ctr">
                    <a:solidFill>
                      <a:schemeClr val="bg1"/>
                    </a:solidFill>
                  </a:tcPr>
                </a:tc>
                <a:extLst>
                  <a:ext uri="{0D108BD9-81ED-4DB2-BD59-A6C34878D82A}">
                    <a16:rowId xmlns:a16="http://schemas.microsoft.com/office/drawing/2014/main" val="2179425863"/>
                  </a:ext>
                </a:extLst>
              </a:tr>
              <a:tr h="332076">
                <a:tc vMerge="1">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endParaRPr lang="en-US" sz="1400" b="0" i="0" u="none" strike="noStrike">
                        <a:solidFill>
                          <a:srgbClr val="000000"/>
                        </a:solidFill>
                        <a:effectLst/>
                        <a:latin typeface="Titillium Web" panose="00000500000000000000" pitchFamily="2" charset="0"/>
                      </a:endParaRPr>
                    </a:p>
                  </a:txBody>
                  <a:tcPr marL="72000" marR="72000" marT="72000" marB="72000" anchor="ctr">
                    <a:solidFill>
                      <a:schemeClr val="bg1"/>
                    </a:solidFill>
                  </a:tcPr>
                </a:tc>
                <a:tc>
                  <a:txBody>
                    <a:bodyPr/>
                    <a:lstStyle/>
                    <a:p>
                      <a:pPr algn="ctr" fontAlgn="ctr"/>
                      <a:r>
                        <a:rPr lang="it-IT" sz="1800" b="1" i="0" u="none" strike="noStrike">
                          <a:solidFill>
                            <a:srgbClr val="000000"/>
                          </a:solidFill>
                          <a:effectLst/>
                          <a:latin typeface="Titillium Web" panose="00000500000000000000" pitchFamily="2" charset="0"/>
                        </a:rPr>
                        <a:t>TOTALE</a:t>
                      </a:r>
                      <a:endParaRPr lang="it-IT" sz="1400" b="1" i="0" u="none" strike="noStrike">
                        <a:solidFill>
                          <a:srgbClr val="000000"/>
                        </a:solidFill>
                        <a:effectLst/>
                        <a:latin typeface="Titillium Web" panose="00000500000000000000" pitchFamily="2" charset="0"/>
                      </a:endParaRPr>
                    </a:p>
                  </a:txBody>
                  <a:tcPr marL="7620" marR="7620" marT="7620" marB="0" anchor="ctr">
                    <a:solidFill>
                      <a:schemeClr val="bg1"/>
                    </a:solidFill>
                  </a:tcPr>
                </a:tc>
                <a:tc>
                  <a:txBody>
                    <a:bodyPr/>
                    <a:lstStyle/>
                    <a:p>
                      <a:pPr algn="ctr" fontAlgn="b"/>
                      <a:r>
                        <a:rPr lang="en-US" sz="1600" b="1" i="0" u="none" strike="noStrike">
                          <a:solidFill>
                            <a:srgbClr val="000000"/>
                          </a:solidFill>
                          <a:effectLst/>
                          <a:latin typeface="Titillium Web" panose="00000500000000000000" pitchFamily="2" charset="0"/>
                        </a:rPr>
                        <a:t>110.917.081,03 €</a:t>
                      </a:r>
                    </a:p>
                  </a:txBody>
                  <a:tcPr marL="0" marR="0" marT="0" marB="0" anchor="b">
                    <a:solidFill>
                      <a:schemeClr val="bg1"/>
                    </a:solidFill>
                  </a:tcPr>
                </a:tc>
                <a:extLst>
                  <a:ext uri="{0D108BD9-81ED-4DB2-BD59-A6C34878D82A}">
                    <a16:rowId xmlns:a16="http://schemas.microsoft.com/office/drawing/2014/main" val="2012388912"/>
                  </a:ext>
                </a:extLst>
              </a:tr>
            </a:tbl>
          </a:graphicData>
        </a:graphic>
      </p:graphicFrame>
      <p:sp>
        <p:nvSpPr>
          <p:cNvPr id="6" name="Freeform 91">
            <a:extLst>
              <a:ext uri="{FF2B5EF4-FFF2-40B4-BE49-F238E27FC236}">
                <a16:creationId xmlns:a16="http://schemas.microsoft.com/office/drawing/2014/main" id="{A3F644BE-8E0F-0391-97B9-FF9031E437E5}"/>
              </a:ext>
            </a:extLst>
          </p:cNvPr>
          <p:cNvSpPr>
            <a:spLocks/>
          </p:cNvSpPr>
          <p:nvPr/>
        </p:nvSpPr>
        <p:spPr bwMode="auto">
          <a:xfrm>
            <a:off x="1225826" y="174123"/>
            <a:ext cx="7633253" cy="429955"/>
          </a:xfrm>
          <a:custGeom>
            <a:avLst/>
            <a:gdLst>
              <a:gd name="T0" fmla="*/ 6312 w 6312"/>
              <a:gd name="T1" fmla="*/ 298 h 298"/>
              <a:gd name="T2" fmla="*/ 6312 w 6312"/>
              <a:gd name="T3" fmla="*/ 296 h 298"/>
              <a:gd name="T4" fmla="*/ 0 w 6312"/>
              <a:gd name="T5" fmla="*/ 296 h 298"/>
              <a:gd name="T6" fmla="*/ 0 w 6312"/>
              <a:gd name="T7" fmla="*/ 2 h 298"/>
              <a:gd name="T8" fmla="*/ 6310 w 6312"/>
              <a:gd name="T9" fmla="*/ 2 h 298"/>
              <a:gd name="T10" fmla="*/ 6310 w 6312"/>
              <a:gd name="T11" fmla="*/ 298 h 298"/>
              <a:gd name="T12" fmla="*/ 6312 w 6312"/>
              <a:gd name="T13" fmla="*/ 298 h 298"/>
              <a:gd name="T14" fmla="*/ 6312 w 6312"/>
              <a:gd name="T15" fmla="*/ 296 h 298"/>
              <a:gd name="T16" fmla="*/ 6312 w 6312"/>
              <a:gd name="T17" fmla="*/ 298 h 298"/>
              <a:gd name="T18" fmla="*/ 6312 w 6312"/>
              <a:gd name="T19" fmla="*/ 298 h 298"/>
              <a:gd name="T20" fmla="*/ 6312 w 6312"/>
              <a:gd name="T21" fmla="*/ 0 h 298"/>
              <a:gd name="T22" fmla="*/ 0 w 6312"/>
              <a:gd name="T23" fmla="*/ 0 h 298"/>
              <a:gd name="T24" fmla="*/ 0 w 6312"/>
              <a:gd name="T25" fmla="*/ 298 h 298"/>
              <a:gd name="T26" fmla="*/ 6312 w 6312"/>
              <a:gd name="T27" fmla="*/ 298 h 298"/>
              <a:gd name="T28" fmla="*/ 6312 w 6312"/>
              <a:gd name="T29" fmla="*/ 298 h 298"/>
              <a:gd name="T30" fmla="*/ 6312 w 6312"/>
              <a:gd name="T31"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12" h="298">
                <a:moveTo>
                  <a:pt x="6312" y="298"/>
                </a:moveTo>
                <a:lnTo>
                  <a:pt x="6312" y="296"/>
                </a:lnTo>
                <a:lnTo>
                  <a:pt x="0" y="296"/>
                </a:lnTo>
                <a:lnTo>
                  <a:pt x="0" y="2"/>
                </a:lnTo>
                <a:lnTo>
                  <a:pt x="6310" y="2"/>
                </a:lnTo>
                <a:lnTo>
                  <a:pt x="6310" y="298"/>
                </a:lnTo>
                <a:lnTo>
                  <a:pt x="6312" y="298"/>
                </a:lnTo>
                <a:lnTo>
                  <a:pt x="6312" y="296"/>
                </a:lnTo>
                <a:lnTo>
                  <a:pt x="6312" y="298"/>
                </a:lnTo>
                <a:lnTo>
                  <a:pt x="6312" y="298"/>
                </a:lnTo>
                <a:lnTo>
                  <a:pt x="6312" y="0"/>
                </a:lnTo>
                <a:lnTo>
                  <a:pt x="0" y="0"/>
                </a:lnTo>
                <a:lnTo>
                  <a:pt x="0" y="298"/>
                </a:lnTo>
                <a:lnTo>
                  <a:pt x="6312" y="298"/>
                </a:lnTo>
                <a:lnTo>
                  <a:pt x="6312" y="298"/>
                </a:lnTo>
                <a:lnTo>
                  <a:pt x="6312" y="298"/>
                </a:lnTo>
                <a:close/>
              </a:path>
            </a:pathLst>
          </a:custGeom>
          <a:noFill/>
          <a:ln>
            <a:noFill/>
          </a:ln>
        </p:spPr>
        <p:style>
          <a:lnRef idx="0">
            <a:scrgbClr r="0" g="0" b="0"/>
          </a:lnRef>
          <a:fillRef idx="0">
            <a:scrgbClr r="0" g="0" b="0"/>
          </a:fillRef>
          <a:effectRef idx="0">
            <a:scrgbClr r="0" g="0" b="0"/>
          </a:effectRef>
          <a:fontRef idx="minor">
            <a:schemeClr val="accent2"/>
          </a:fontRef>
        </p:style>
        <p:txBody>
          <a:bodyPr vert="horz" wrap="square" lIns="91440" tIns="45720" rIns="91440" bIns="45720" numCol="1" anchor="t" anchorCtr="0" compatLnSpc="1">
            <a:prstTxWarp prst="textNoShape">
              <a:avLst/>
            </a:prstTxWarp>
          </a:bodyPr>
          <a:lstStyle/>
          <a:p>
            <a:r>
              <a:rPr lang="it-IT" sz="3200" b="1">
                <a:solidFill>
                  <a:schemeClr val="tx1"/>
                </a:solidFill>
                <a:latin typeface="Titillium Web" panose="00000500000000000000" pitchFamily="2" charset="0"/>
              </a:rPr>
              <a:t>Piani Urbani Integrati – </a:t>
            </a:r>
            <a:r>
              <a:rPr lang="en-US" sz="3200" b="1">
                <a:solidFill>
                  <a:schemeClr val="tx1"/>
                </a:solidFill>
                <a:latin typeface="Titillium Web" panose="00000500000000000000" pitchFamily="2" charset="0"/>
              </a:rPr>
              <a:t>Overview </a:t>
            </a:r>
          </a:p>
        </p:txBody>
      </p:sp>
      <p:sp>
        <p:nvSpPr>
          <p:cNvPr id="8" name="Freeform 91">
            <a:extLst>
              <a:ext uri="{FF2B5EF4-FFF2-40B4-BE49-F238E27FC236}">
                <a16:creationId xmlns:a16="http://schemas.microsoft.com/office/drawing/2014/main" id="{ECF260D7-5CD3-C7FE-5F78-E640BB15A191}"/>
              </a:ext>
            </a:extLst>
          </p:cNvPr>
          <p:cNvSpPr>
            <a:spLocks/>
          </p:cNvSpPr>
          <p:nvPr/>
        </p:nvSpPr>
        <p:spPr bwMode="auto">
          <a:xfrm>
            <a:off x="1225826" y="729251"/>
            <a:ext cx="5236698" cy="429955"/>
          </a:xfrm>
          <a:custGeom>
            <a:avLst/>
            <a:gdLst>
              <a:gd name="T0" fmla="*/ 6312 w 6312"/>
              <a:gd name="T1" fmla="*/ 298 h 298"/>
              <a:gd name="T2" fmla="*/ 6312 w 6312"/>
              <a:gd name="T3" fmla="*/ 296 h 298"/>
              <a:gd name="T4" fmla="*/ 0 w 6312"/>
              <a:gd name="T5" fmla="*/ 296 h 298"/>
              <a:gd name="T6" fmla="*/ 0 w 6312"/>
              <a:gd name="T7" fmla="*/ 2 h 298"/>
              <a:gd name="T8" fmla="*/ 6310 w 6312"/>
              <a:gd name="T9" fmla="*/ 2 h 298"/>
              <a:gd name="T10" fmla="*/ 6310 w 6312"/>
              <a:gd name="T11" fmla="*/ 298 h 298"/>
              <a:gd name="T12" fmla="*/ 6312 w 6312"/>
              <a:gd name="T13" fmla="*/ 298 h 298"/>
              <a:gd name="T14" fmla="*/ 6312 w 6312"/>
              <a:gd name="T15" fmla="*/ 296 h 298"/>
              <a:gd name="T16" fmla="*/ 6312 w 6312"/>
              <a:gd name="T17" fmla="*/ 298 h 298"/>
              <a:gd name="T18" fmla="*/ 6312 w 6312"/>
              <a:gd name="T19" fmla="*/ 298 h 298"/>
              <a:gd name="T20" fmla="*/ 6312 w 6312"/>
              <a:gd name="T21" fmla="*/ 0 h 298"/>
              <a:gd name="T22" fmla="*/ 0 w 6312"/>
              <a:gd name="T23" fmla="*/ 0 h 298"/>
              <a:gd name="T24" fmla="*/ 0 w 6312"/>
              <a:gd name="T25" fmla="*/ 298 h 298"/>
              <a:gd name="T26" fmla="*/ 6312 w 6312"/>
              <a:gd name="T27" fmla="*/ 298 h 298"/>
              <a:gd name="T28" fmla="*/ 6312 w 6312"/>
              <a:gd name="T29" fmla="*/ 298 h 298"/>
              <a:gd name="T30" fmla="*/ 6312 w 6312"/>
              <a:gd name="T31"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12" h="298">
                <a:moveTo>
                  <a:pt x="6312" y="298"/>
                </a:moveTo>
                <a:lnTo>
                  <a:pt x="6312" y="296"/>
                </a:lnTo>
                <a:lnTo>
                  <a:pt x="0" y="296"/>
                </a:lnTo>
                <a:lnTo>
                  <a:pt x="0" y="2"/>
                </a:lnTo>
                <a:lnTo>
                  <a:pt x="6310" y="2"/>
                </a:lnTo>
                <a:lnTo>
                  <a:pt x="6310" y="298"/>
                </a:lnTo>
                <a:lnTo>
                  <a:pt x="6312" y="298"/>
                </a:lnTo>
                <a:lnTo>
                  <a:pt x="6312" y="296"/>
                </a:lnTo>
                <a:lnTo>
                  <a:pt x="6312" y="298"/>
                </a:lnTo>
                <a:lnTo>
                  <a:pt x="6312" y="298"/>
                </a:lnTo>
                <a:lnTo>
                  <a:pt x="6312" y="0"/>
                </a:lnTo>
                <a:lnTo>
                  <a:pt x="0" y="0"/>
                </a:lnTo>
                <a:lnTo>
                  <a:pt x="0" y="298"/>
                </a:lnTo>
                <a:lnTo>
                  <a:pt x="6312" y="298"/>
                </a:lnTo>
                <a:lnTo>
                  <a:pt x="6312" y="298"/>
                </a:lnTo>
                <a:lnTo>
                  <a:pt x="6312" y="298"/>
                </a:lnTo>
                <a:close/>
              </a:path>
            </a:pathLst>
          </a:custGeom>
          <a:noFill/>
          <a:ln>
            <a:noFill/>
          </a:ln>
        </p:spPr>
        <p:style>
          <a:lnRef idx="0">
            <a:scrgbClr r="0" g="0" b="0"/>
          </a:lnRef>
          <a:fillRef idx="0">
            <a:scrgbClr r="0" g="0" b="0"/>
          </a:fillRef>
          <a:effectRef idx="0">
            <a:scrgbClr r="0" g="0" b="0"/>
          </a:effectRef>
          <a:fontRef idx="minor">
            <a:schemeClr val="accent2"/>
          </a:fontRef>
        </p:style>
        <p:txBody>
          <a:bodyPr vert="horz" wrap="square" lIns="91440" tIns="45720" rIns="91440" bIns="45720" numCol="1" anchor="t" anchorCtr="0" compatLnSpc="1">
            <a:prstTxWarp prst="textNoShape">
              <a:avLst/>
            </a:prstTxWarp>
          </a:bodyPr>
          <a:lstStyle/>
          <a:p>
            <a:r>
              <a:rPr lang="it-IT" sz="2400" i="1">
                <a:solidFill>
                  <a:schemeClr val="tx1"/>
                </a:solidFill>
                <a:latin typeface="Titillium Web" panose="00000500000000000000" pitchFamily="2" charset="0"/>
              </a:rPr>
              <a:t>Gli interventi finanziati</a:t>
            </a:r>
          </a:p>
        </p:txBody>
      </p:sp>
      <p:pic>
        <p:nvPicPr>
          <p:cNvPr id="2" name="Google Shape;120;p1">
            <a:extLst>
              <a:ext uri="{FF2B5EF4-FFF2-40B4-BE49-F238E27FC236}">
                <a16:creationId xmlns:a16="http://schemas.microsoft.com/office/drawing/2014/main" id="{2CAACBEE-786D-4391-05D1-410DD33532D3}"/>
              </a:ext>
            </a:extLst>
          </p:cNvPr>
          <p:cNvPicPr preferRelativeResize="0"/>
          <p:nvPr/>
        </p:nvPicPr>
        <p:blipFill rotWithShape="1">
          <a:blip r:embed="rId3">
            <a:alphaModFix/>
          </a:blip>
          <a:srcRect/>
          <a:stretch/>
        </p:blipFill>
        <p:spPr>
          <a:xfrm>
            <a:off x="15240000" y="113730"/>
            <a:ext cx="1593616" cy="906687"/>
          </a:xfrm>
          <a:prstGeom prst="rect">
            <a:avLst/>
          </a:prstGeom>
          <a:noFill/>
          <a:ln>
            <a:noFill/>
          </a:ln>
        </p:spPr>
      </p:pic>
      <p:sp>
        <p:nvSpPr>
          <p:cNvPr id="9" name="Segnaposto numero diapositiva 2">
            <a:extLst>
              <a:ext uri="{FF2B5EF4-FFF2-40B4-BE49-F238E27FC236}">
                <a16:creationId xmlns:a16="http://schemas.microsoft.com/office/drawing/2014/main" id="{767C7C18-1045-F409-7B56-A5AE4F4872F6}"/>
              </a:ext>
            </a:extLst>
          </p:cNvPr>
          <p:cNvSpPr txBox="1">
            <a:spLocks/>
          </p:cNvSpPr>
          <p:nvPr/>
        </p:nvSpPr>
        <p:spPr>
          <a:xfrm>
            <a:off x="16396622" y="9094980"/>
            <a:ext cx="374088" cy="5111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E64E33-F4D1-9045-8634-9E2D4E4CE3B0}" type="slidenum">
              <a:rPr lang="it-IT" b="1" smtClean="0">
                <a:latin typeface="Titillium Web" panose="00000500000000000000" pitchFamily="2" charset="0"/>
              </a:rPr>
              <a:pPr/>
              <a:t>6</a:t>
            </a:fld>
            <a:endParaRPr lang="it-IT" b="1">
              <a:latin typeface="Titillium Web" panose="00000500000000000000" pitchFamily="2" charset="0"/>
            </a:endParaRPr>
          </a:p>
        </p:txBody>
      </p:sp>
    </p:spTree>
    <p:extLst>
      <p:ext uri="{BB962C8B-B14F-4D97-AF65-F5344CB8AC3E}">
        <p14:creationId xmlns:p14="http://schemas.microsoft.com/office/powerpoint/2010/main" val="2629373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CasellaDiTesto 58">
            <a:extLst>
              <a:ext uri="{FF2B5EF4-FFF2-40B4-BE49-F238E27FC236}">
                <a16:creationId xmlns:a16="http://schemas.microsoft.com/office/drawing/2014/main" id="{F4A41157-EAF4-A87B-9547-6FD42AE95236}"/>
              </a:ext>
            </a:extLst>
          </p:cNvPr>
          <p:cNvSpPr txBox="1"/>
          <p:nvPr/>
        </p:nvSpPr>
        <p:spPr>
          <a:xfrm>
            <a:off x="2336075" y="1012719"/>
            <a:ext cx="12515232" cy="3610800"/>
          </a:xfrm>
          <a:prstGeom prst="rect">
            <a:avLst/>
          </a:prstGeom>
          <a:solidFill>
            <a:schemeClr val="bg1">
              <a:lumMod val="95000"/>
            </a:schemeClr>
          </a:solidFill>
        </p:spPr>
        <p:txBody>
          <a:bodyPr wrap="square" rtlCol="0">
            <a:spAutoFit/>
          </a:bodyPr>
          <a:lstStyle/>
          <a:p>
            <a:endParaRPr lang="en-US">
              <a:latin typeface="Titillium Web" panose="00000500000000000000" pitchFamily="2" charset="0"/>
            </a:endParaRPr>
          </a:p>
        </p:txBody>
      </p:sp>
      <p:grpSp>
        <p:nvGrpSpPr>
          <p:cNvPr id="125" name="Gruppo 124">
            <a:extLst>
              <a:ext uri="{FF2B5EF4-FFF2-40B4-BE49-F238E27FC236}">
                <a16:creationId xmlns:a16="http://schemas.microsoft.com/office/drawing/2014/main" id="{E6AD651B-86DE-46D4-99B7-4A70CBDBDAA1}"/>
              </a:ext>
            </a:extLst>
          </p:cNvPr>
          <p:cNvGrpSpPr/>
          <p:nvPr/>
        </p:nvGrpSpPr>
        <p:grpSpPr>
          <a:xfrm>
            <a:off x="2858848" y="1321235"/>
            <a:ext cx="2772001" cy="2835031"/>
            <a:chOff x="30468" y="3253703"/>
            <a:chExt cx="2772001" cy="2835031"/>
          </a:xfrm>
        </p:grpSpPr>
        <p:pic>
          <p:nvPicPr>
            <p:cNvPr id="126" name="Immagine 125">
              <a:extLst>
                <a:ext uri="{FF2B5EF4-FFF2-40B4-BE49-F238E27FC236}">
                  <a16:creationId xmlns:a16="http://schemas.microsoft.com/office/drawing/2014/main" id="{33212227-4C32-46D6-BD4E-F782B3A82516}"/>
                </a:ext>
              </a:extLst>
            </p:cNvPr>
            <p:cNvPicPr>
              <a:picLocks noChangeAspect="1"/>
            </p:cNvPicPr>
            <p:nvPr/>
          </p:nvPicPr>
          <p:blipFill rotWithShape="1">
            <a:blip r:embed="rId2">
              <a:extLst>
                <a:ext uri="{28A0092B-C50C-407E-A947-70E740481C1C}">
                  <a14:useLocalDpi xmlns:a14="http://schemas.microsoft.com/office/drawing/2010/main" val="0"/>
                </a:ext>
              </a:extLst>
            </a:blip>
            <a:srcRect t="9685" b="11158"/>
            <a:stretch/>
          </p:blipFill>
          <p:spPr>
            <a:xfrm>
              <a:off x="30468" y="3253703"/>
              <a:ext cx="2772001" cy="2835031"/>
            </a:xfrm>
            <a:prstGeom prst="rect">
              <a:avLst/>
            </a:prstGeom>
          </p:spPr>
        </p:pic>
        <p:sp>
          <p:nvSpPr>
            <p:cNvPr id="127" name="Ovale 126">
              <a:extLst>
                <a:ext uri="{FF2B5EF4-FFF2-40B4-BE49-F238E27FC236}">
                  <a16:creationId xmlns:a16="http://schemas.microsoft.com/office/drawing/2014/main" id="{F11F4058-FBD6-4E32-A800-C7B126DA8F92}"/>
                </a:ext>
              </a:extLst>
            </p:cNvPr>
            <p:cNvSpPr/>
            <p:nvPr/>
          </p:nvSpPr>
          <p:spPr>
            <a:xfrm>
              <a:off x="2400299" y="4239198"/>
              <a:ext cx="170043" cy="161254"/>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Titillium Web" panose="00000500000000000000" pitchFamily="2" charset="0"/>
              </a:endParaRPr>
            </a:p>
          </p:txBody>
        </p:sp>
      </p:grpSp>
      <p:sp>
        <p:nvSpPr>
          <p:cNvPr id="25" name="Freeform 22">
            <a:extLst>
              <a:ext uri="{FF2B5EF4-FFF2-40B4-BE49-F238E27FC236}">
                <a16:creationId xmlns:a16="http://schemas.microsoft.com/office/drawing/2014/main" id="{7D929B51-0DCE-493A-888F-C9DA4E1CE5A8}"/>
              </a:ext>
            </a:extLst>
          </p:cNvPr>
          <p:cNvSpPr>
            <a:spLocks noEditPoints="1"/>
          </p:cNvSpPr>
          <p:nvPr/>
        </p:nvSpPr>
        <p:spPr bwMode="auto">
          <a:xfrm>
            <a:off x="8121202" y="1165751"/>
            <a:ext cx="3887788" cy="28575"/>
          </a:xfrm>
          <a:custGeom>
            <a:avLst/>
            <a:gdLst>
              <a:gd name="T0" fmla="*/ 2449 w 2449"/>
              <a:gd name="T1" fmla="*/ 12 h 18"/>
              <a:gd name="T2" fmla="*/ 2370 w 2449"/>
              <a:gd name="T3" fmla="*/ 18 h 18"/>
              <a:gd name="T4" fmla="*/ 2370 w 2449"/>
              <a:gd name="T5" fmla="*/ 12 h 18"/>
              <a:gd name="T6" fmla="*/ 2336 w 2449"/>
              <a:gd name="T7" fmla="*/ 18 h 18"/>
              <a:gd name="T8" fmla="*/ 2302 w 2449"/>
              <a:gd name="T9" fmla="*/ 18 h 18"/>
              <a:gd name="T10" fmla="*/ 2268 w 2449"/>
              <a:gd name="T11" fmla="*/ 10 h 18"/>
              <a:gd name="T12" fmla="*/ 2167 w 2449"/>
              <a:gd name="T13" fmla="*/ 17 h 18"/>
              <a:gd name="T14" fmla="*/ 2167 w 2449"/>
              <a:gd name="T15" fmla="*/ 10 h 18"/>
              <a:gd name="T16" fmla="*/ 2133 w 2449"/>
              <a:gd name="T17" fmla="*/ 17 h 18"/>
              <a:gd name="T18" fmla="*/ 2099 w 2449"/>
              <a:gd name="T19" fmla="*/ 17 h 18"/>
              <a:gd name="T20" fmla="*/ 2065 w 2449"/>
              <a:gd name="T21" fmla="*/ 10 h 18"/>
              <a:gd name="T22" fmla="*/ 1964 w 2449"/>
              <a:gd name="T23" fmla="*/ 15 h 18"/>
              <a:gd name="T24" fmla="*/ 1964 w 2449"/>
              <a:gd name="T25" fmla="*/ 8 h 18"/>
              <a:gd name="T26" fmla="*/ 1930 w 2449"/>
              <a:gd name="T27" fmla="*/ 15 h 18"/>
              <a:gd name="T28" fmla="*/ 1896 w 2449"/>
              <a:gd name="T29" fmla="*/ 15 h 18"/>
              <a:gd name="T30" fmla="*/ 1862 w 2449"/>
              <a:gd name="T31" fmla="*/ 8 h 18"/>
              <a:gd name="T32" fmla="*/ 1761 w 2449"/>
              <a:gd name="T33" fmla="*/ 15 h 18"/>
              <a:gd name="T34" fmla="*/ 1761 w 2449"/>
              <a:gd name="T35" fmla="*/ 8 h 18"/>
              <a:gd name="T36" fmla="*/ 1727 w 2449"/>
              <a:gd name="T37" fmla="*/ 15 h 18"/>
              <a:gd name="T38" fmla="*/ 1693 w 2449"/>
              <a:gd name="T39" fmla="*/ 15 h 18"/>
              <a:gd name="T40" fmla="*/ 1659 w 2449"/>
              <a:gd name="T41" fmla="*/ 8 h 18"/>
              <a:gd name="T42" fmla="*/ 1557 w 2449"/>
              <a:gd name="T43" fmla="*/ 13 h 18"/>
              <a:gd name="T44" fmla="*/ 1557 w 2449"/>
              <a:gd name="T45" fmla="*/ 6 h 18"/>
              <a:gd name="T46" fmla="*/ 1524 w 2449"/>
              <a:gd name="T47" fmla="*/ 13 h 18"/>
              <a:gd name="T48" fmla="*/ 1490 w 2449"/>
              <a:gd name="T49" fmla="*/ 13 h 18"/>
              <a:gd name="T50" fmla="*/ 1456 w 2449"/>
              <a:gd name="T51" fmla="*/ 6 h 18"/>
              <a:gd name="T52" fmla="*/ 1354 w 2449"/>
              <a:gd name="T53" fmla="*/ 13 h 18"/>
              <a:gd name="T54" fmla="*/ 1354 w 2449"/>
              <a:gd name="T55" fmla="*/ 6 h 18"/>
              <a:gd name="T56" fmla="*/ 1320 w 2449"/>
              <a:gd name="T57" fmla="*/ 13 h 18"/>
              <a:gd name="T58" fmla="*/ 1287 w 2449"/>
              <a:gd name="T59" fmla="*/ 12 h 18"/>
              <a:gd name="T60" fmla="*/ 1253 w 2449"/>
              <a:gd name="T61" fmla="*/ 5 h 18"/>
              <a:gd name="T62" fmla="*/ 1151 w 2449"/>
              <a:gd name="T63" fmla="*/ 12 h 18"/>
              <a:gd name="T64" fmla="*/ 1151 w 2449"/>
              <a:gd name="T65" fmla="*/ 5 h 18"/>
              <a:gd name="T66" fmla="*/ 1117 w 2449"/>
              <a:gd name="T67" fmla="*/ 12 h 18"/>
              <a:gd name="T68" fmla="*/ 1083 w 2449"/>
              <a:gd name="T69" fmla="*/ 12 h 18"/>
              <a:gd name="T70" fmla="*/ 1050 w 2449"/>
              <a:gd name="T71" fmla="*/ 5 h 18"/>
              <a:gd name="T72" fmla="*/ 948 w 2449"/>
              <a:gd name="T73" fmla="*/ 10 h 18"/>
              <a:gd name="T74" fmla="*/ 948 w 2449"/>
              <a:gd name="T75" fmla="*/ 3 h 18"/>
              <a:gd name="T76" fmla="*/ 914 w 2449"/>
              <a:gd name="T77" fmla="*/ 10 h 18"/>
              <a:gd name="T78" fmla="*/ 880 w 2449"/>
              <a:gd name="T79" fmla="*/ 10 h 18"/>
              <a:gd name="T80" fmla="*/ 846 w 2449"/>
              <a:gd name="T81" fmla="*/ 3 h 18"/>
              <a:gd name="T82" fmla="*/ 745 w 2449"/>
              <a:gd name="T83" fmla="*/ 10 h 18"/>
              <a:gd name="T84" fmla="*/ 745 w 2449"/>
              <a:gd name="T85" fmla="*/ 3 h 18"/>
              <a:gd name="T86" fmla="*/ 711 w 2449"/>
              <a:gd name="T87" fmla="*/ 10 h 18"/>
              <a:gd name="T88" fmla="*/ 677 w 2449"/>
              <a:gd name="T89" fmla="*/ 10 h 18"/>
              <a:gd name="T90" fmla="*/ 643 w 2449"/>
              <a:gd name="T91" fmla="*/ 3 h 18"/>
              <a:gd name="T92" fmla="*/ 542 w 2449"/>
              <a:gd name="T93" fmla="*/ 8 h 18"/>
              <a:gd name="T94" fmla="*/ 542 w 2449"/>
              <a:gd name="T95" fmla="*/ 1 h 18"/>
              <a:gd name="T96" fmla="*/ 508 w 2449"/>
              <a:gd name="T97" fmla="*/ 8 h 18"/>
              <a:gd name="T98" fmla="*/ 474 w 2449"/>
              <a:gd name="T99" fmla="*/ 8 h 18"/>
              <a:gd name="T100" fmla="*/ 440 w 2449"/>
              <a:gd name="T101" fmla="*/ 1 h 18"/>
              <a:gd name="T102" fmla="*/ 339 w 2449"/>
              <a:gd name="T103" fmla="*/ 8 h 18"/>
              <a:gd name="T104" fmla="*/ 339 w 2449"/>
              <a:gd name="T105" fmla="*/ 1 h 18"/>
              <a:gd name="T106" fmla="*/ 305 w 2449"/>
              <a:gd name="T107" fmla="*/ 8 h 18"/>
              <a:gd name="T108" fmla="*/ 271 w 2449"/>
              <a:gd name="T109" fmla="*/ 6 h 18"/>
              <a:gd name="T110" fmla="*/ 237 w 2449"/>
              <a:gd name="T111" fmla="*/ 0 h 18"/>
              <a:gd name="T112" fmla="*/ 136 w 2449"/>
              <a:gd name="T113" fmla="*/ 6 h 18"/>
              <a:gd name="T114" fmla="*/ 136 w 2449"/>
              <a:gd name="T115" fmla="*/ 0 h 18"/>
              <a:gd name="T116" fmla="*/ 102 w 2449"/>
              <a:gd name="T117" fmla="*/ 6 h 18"/>
              <a:gd name="T118" fmla="*/ 68 w 2449"/>
              <a:gd name="T119" fmla="*/ 6 h 18"/>
              <a:gd name="T120" fmla="*/ 34 w 2449"/>
              <a:gd name="T1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49" h="18">
                <a:moveTo>
                  <a:pt x="2438" y="18"/>
                </a:moveTo>
                <a:lnTo>
                  <a:pt x="2449" y="18"/>
                </a:lnTo>
                <a:lnTo>
                  <a:pt x="2449" y="12"/>
                </a:lnTo>
                <a:lnTo>
                  <a:pt x="2438" y="12"/>
                </a:lnTo>
                <a:lnTo>
                  <a:pt x="2438" y="18"/>
                </a:lnTo>
                <a:close/>
                <a:moveTo>
                  <a:pt x="2370" y="18"/>
                </a:moveTo>
                <a:lnTo>
                  <a:pt x="2404" y="18"/>
                </a:lnTo>
                <a:lnTo>
                  <a:pt x="2404" y="12"/>
                </a:lnTo>
                <a:lnTo>
                  <a:pt x="2370" y="12"/>
                </a:lnTo>
                <a:lnTo>
                  <a:pt x="2370" y="18"/>
                </a:lnTo>
                <a:close/>
                <a:moveTo>
                  <a:pt x="2302" y="18"/>
                </a:moveTo>
                <a:lnTo>
                  <a:pt x="2336" y="18"/>
                </a:lnTo>
                <a:lnTo>
                  <a:pt x="2336" y="12"/>
                </a:lnTo>
                <a:lnTo>
                  <a:pt x="2302" y="12"/>
                </a:lnTo>
                <a:lnTo>
                  <a:pt x="2302" y="18"/>
                </a:lnTo>
                <a:close/>
                <a:moveTo>
                  <a:pt x="2234" y="17"/>
                </a:moveTo>
                <a:lnTo>
                  <a:pt x="2268" y="17"/>
                </a:lnTo>
                <a:lnTo>
                  <a:pt x="2268" y="10"/>
                </a:lnTo>
                <a:lnTo>
                  <a:pt x="2234" y="10"/>
                </a:lnTo>
                <a:lnTo>
                  <a:pt x="2234" y="17"/>
                </a:lnTo>
                <a:close/>
                <a:moveTo>
                  <a:pt x="2167" y="17"/>
                </a:moveTo>
                <a:lnTo>
                  <a:pt x="2201" y="17"/>
                </a:lnTo>
                <a:lnTo>
                  <a:pt x="2201" y="10"/>
                </a:lnTo>
                <a:lnTo>
                  <a:pt x="2167" y="10"/>
                </a:lnTo>
                <a:lnTo>
                  <a:pt x="2167" y="17"/>
                </a:lnTo>
                <a:close/>
                <a:moveTo>
                  <a:pt x="2099" y="17"/>
                </a:moveTo>
                <a:lnTo>
                  <a:pt x="2133" y="17"/>
                </a:lnTo>
                <a:lnTo>
                  <a:pt x="2133" y="10"/>
                </a:lnTo>
                <a:lnTo>
                  <a:pt x="2099" y="10"/>
                </a:lnTo>
                <a:lnTo>
                  <a:pt x="2099" y="17"/>
                </a:lnTo>
                <a:close/>
                <a:moveTo>
                  <a:pt x="2031" y="17"/>
                </a:moveTo>
                <a:lnTo>
                  <a:pt x="2065" y="17"/>
                </a:lnTo>
                <a:lnTo>
                  <a:pt x="2065" y="10"/>
                </a:lnTo>
                <a:lnTo>
                  <a:pt x="2031" y="10"/>
                </a:lnTo>
                <a:lnTo>
                  <a:pt x="2031" y="17"/>
                </a:lnTo>
                <a:close/>
                <a:moveTo>
                  <a:pt x="1964" y="15"/>
                </a:moveTo>
                <a:lnTo>
                  <a:pt x="1998" y="17"/>
                </a:lnTo>
                <a:lnTo>
                  <a:pt x="1998" y="10"/>
                </a:lnTo>
                <a:lnTo>
                  <a:pt x="1964" y="8"/>
                </a:lnTo>
                <a:lnTo>
                  <a:pt x="1964" y="15"/>
                </a:lnTo>
                <a:close/>
                <a:moveTo>
                  <a:pt x="1896" y="15"/>
                </a:moveTo>
                <a:lnTo>
                  <a:pt x="1930" y="15"/>
                </a:lnTo>
                <a:lnTo>
                  <a:pt x="1930" y="8"/>
                </a:lnTo>
                <a:lnTo>
                  <a:pt x="1896" y="8"/>
                </a:lnTo>
                <a:lnTo>
                  <a:pt x="1896" y="15"/>
                </a:lnTo>
                <a:close/>
                <a:moveTo>
                  <a:pt x="1828" y="15"/>
                </a:moveTo>
                <a:lnTo>
                  <a:pt x="1862" y="15"/>
                </a:lnTo>
                <a:lnTo>
                  <a:pt x="1862" y="8"/>
                </a:lnTo>
                <a:lnTo>
                  <a:pt x="1828" y="8"/>
                </a:lnTo>
                <a:lnTo>
                  <a:pt x="1828" y="15"/>
                </a:lnTo>
                <a:close/>
                <a:moveTo>
                  <a:pt x="1761" y="15"/>
                </a:moveTo>
                <a:lnTo>
                  <a:pt x="1794" y="15"/>
                </a:lnTo>
                <a:lnTo>
                  <a:pt x="1794" y="8"/>
                </a:lnTo>
                <a:lnTo>
                  <a:pt x="1761" y="8"/>
                </a:lnTo>
                <a:lnTo>
                  <a:pt x="1761" y="15"/>
                </a:lnTo>
                <a:close/>
                <a:moveTo>
                  <a:pt x="1693" y="15"/>
                </a:moveTo>
                <a:lnTo>
                  <a:pt x="1727" y="15"/>
                </a:lnTo>
                <a:lnTo>
                  <a:pt x="1727" y="8"/>
                </a:lnTo>
                <a:lnTo>
                  <a:pt x="1693" y="8"/>
                </a:lnTo>
                <a:lnTo>
                  <a:pt x="1693" y="15"/>
                </a:lnTo>
                <a:close/>
                <a:moveTo>
                  <a:pt x="1625" y="13"/>
                </a:moveTo>
                <a:lnTo>
                  <a:pt x="1659" y="15"/>
                </a:lnTo>
                <a:lnTo>
                  <a:pt x="1659" y="8"/>
                </a:lnTo>
                <a:lnTo>
                  <a:pt x="1625" y="6"/>
                </a:lnTo>
                <a:lnTo>
                  <a:pt x="1625" y="13"/>
                </a:lnTo>
                <a:close/>
                <a:moveTo>
                  <a:pt x="1557" y="13"/>
                </a:moveTo>
                <a:lnTo>
                  <a:pt x="1591" y="13"/>
                </a:lnTo>
                <a:lnTo>
                  <a:pt x="1591" y="6"/>
                </a:lnTo>
                <a:lnTo>
                  <a:pt x="1557" y="6"/>
                </a:lnTo>
                <a:lnTo>
                  <a:pt x="1557" y="13"/>
                </a:lnTo>
                <a:close/>
                <a:moveTo>
                  <a:pt x="1490" y="13"/>
                </a:moveTo>
                <a:lnTo>
                  <a:pt x="1524" y="13"/>
                </a:lnTo>
                <a:lnTo>
                  <a:pt x="1524" y="6"/>
                </a:lnTo>
                <a:lnTo>
                  <a:pt x="1490" y="6"/>
                </a:lnTo>
                <a:lnTo>
                  <a:pt x="1490" y="13"/>
                </a:lnTo>
                <a:close/>
                <a:moveTo>
                  <a:pt x="1422" y="13"/>
                </a:moveTo>
                <a:lnTo>
                  <a:pt x="1456" y="13"/>
                </a:lnTo>
                <a:lnTo>
                  <a:pt x="1456" y="6"/>
                </a:lnTo>
                <a:lnTo>
                  <a:pt x="1422" y="6"/>
                </a:lnTo>
                <a:lnTo>
                  <a:pt x="1422" y="13"/>
                </a:lnTo>
                <a:close/>
                <a:moveTo>
                  <a:pt x="1354" y="13"/>
                </a:moveTo>
                <a:lnTo>
                  <a:pt x="1388" y="13"/>
                </a:lnTo>
                <a:lnTo>
                  <a:pt x="1388" y="6"/>
                </a:lnTo>
                <a:lnTo>
                  <a:pt x="1354" y="6"/>
                </a:lnTo>
                <a:lnTo>
                  <a:pt x="1354" y="13"/>
                </a:lnTo>
                <a:close/>
                <a:moveTo>
                  <a:pt x="1287" y="12"/>
                </a:moveTo>
                <a:lnTo>
                  <a:pt x="1320" y="13"/>
                </a:lnTo>
                <a:lnTo>
                  <a:pt x="1320" y="6"/>
                </a:lnTo>
                <a:lnTo>
                  <a:pt x="1287" y="5"/>
                </a:lnTo>
                <a:lnTo>
                  <a:pt x="1287" y="12"/>
                </a:lnTo>
                <a:close/>
                <a:moveTo>
                  <a:pt x="1219" y="12"/>
                </a:moveTo>
                <a:lnTo>
                  <a:pt x="1253" y="12"/>
                </a:lnTo>
                <a:lnTo>
                  <a:pt x="1253" y="5"/>
                </a:lnTo>
                <a:lnTo>
                  <a:pt x="1219" y="5"/>
                </a:lnTo>
                <a:lnTo>
                  <a:pt x="1219" y="12"/>
                </a:lnTo>
                <a:close/>
                <a:moveTo>
                  <a:pt x="1151" y="12"/>
                </a:moveTo>
                <a:lnTo>
                  <a:pt x="1185" y="12"/>
                </a:lnTo>
                <a:lnTo>
                  <a:pt x="1185" y="5"/>
                </a:lnTo>
                <a:lnTo>
                  <a:pt x="1151" y="5"/>
                </a:lnTo>
                <a:lnTo>
                  <a:pt x="1151" y="12"/>
                </a:lnTo>
                <a:close/>
                <a:moveTo>
                  <a:pt x="1083" y="12"/>
                </a:moveTo>
                <a:lnTo>
                  <a:pt x="1117" y="12"/>
                </a:lnTo>
                <a:lnTo>
                  <a:pt x="1117" y="5"/>
                </a:lnTo>
                <a:lnTo>
                  <a:pt x="1083" y="5"/>
                </a:lnTo>
                <a:lnTo>
                  <a:pt x="1083" y="12"/>
                </a:lnTo>
                <a:close/>
                <a:moveTo>
                  <a:pt x="1016" y="12"/>
                </a:moveTo>
                <a:lnTo>
                  <a:pt x="1050" y="12"/>
                </a:lnTo>
                <a:lnTo>
                  <a:pt x="1050" y="5"/>
                </a:lnTo>
                <a:lnTo>
                  <a:pt x="1016" y="5"/>
                </a:lnTo>
                <a:lnTo>
                  <a:pt x="1016" y="12"/>
                </a:lnTo>
                <a:close/>
                <a:moveTo>
                  <a:pt x="948" y="10"/>
                </a:moveTo>
                <a:lnTo>
                  <a:pt x="982" y="12"/>
                </a:lnTo>
                <a:lnTo>
                  <a:pt x="982" y="5"/>
                </a:lnTo>
                <a:lnTo>
                  <a:pt x="948" y="3"/>
                </a:lnTo>
                <a:lnTo>
                  <a:pt x="948" y="10"/>
                </a:lnTo>
                <a:close/>
                <a:moveTo>
                  <a:pt x="880" y="10"/>
                </a:moveTo>
                <a:lnTo>
                  <a:pt x="914" y="10"/>
                </a:lnTo>
                <a:lnTo>
                  <a:pt x="914" y="3"/>
                </a:lnTo>
                <a:lnTo>
                  <a:pt x="880" y="3"/>
                </a:lnTo>
                <a:lnTo>
                  <a:pt x="880" y="10"/>
                </a:lnTo>
                <a:close/>
                <a:moveTo>
                  <a:pt x="813" y="10"/>
                </a:moveTo>
                <a:lnTo>
                  <a:pt x="846" y="10"/>
                </a:lnTo>
                <a:lnTo>
                  <a:pt x="846" y="3"/>
                </a:lnTo>
                <a:lnTo>
                  <a:pt x="813" y="3"/>
                </a:lnTo>
                <a:lnTo>
                  <a:pt x="813" y="10"/>
                </a:lnTo>
                <a:close/>
                <a:moveTo>
                  <a:pt x="745" y="10"/>
                </a:moveTo>
                <a:lnTo>
                  <a:pt x="779" y="10"/>
                </a:lnTo>
                <a:lnTo>
                  <a:pt x="779" y="3"/>
                </a:lnTo>
                <a:lnTo>
                  <a:pt x="745" y="3"/>
                </a:lnTo>
                <a:lnTo>
                  <a:pt x="745" y="10"/>
                </a:lnTo>
                <a:close/>
                <a:moveTo>
                  <a:pt x="677" y="10"/>
                </a:moveTo>
                <a:lnTo>
                  <a:pt x="711" y="10"/>
                </a:lnTo>
                <a:lnTo>
                  <a:pt x="711" y="3"/>
                </a:lnTo>
                <a:lnTo>
                  <a:pt x="677" y="3"/>
                </a:lnTo>
                <a:lnTo>
                  <a:pt x="677" y="10"/>
                </a:lnTo>
                <a:close/>
                <a:moveTo>
                  <a:pt x="610" y="8"/>
                </a:moveTo>
                <a:lnTo>
                  <a:pt x="643" y="10"/>
                </a:lnTo>
                <a:lnTo>
                  <a:pt x="643" y="3"/>
                </a:lnTo>
                <a:lnTo>
                  <a:pt x="610" y="1"/>
                </a:lnTo>
                <a:lnTo>
                  <a:pt x="610" y="8"/>
                </a:lnTo>
                <a:close/>
                <a:moveTo>
                  <a:pt x="542" y="8"/>
                </a:moveTo>
                <a:lnTo>
                  <a:pt x="576" y="8"/>
                </a:lnTo>
                <a:lnTo>
                  <a:pt x="576" y="1"/>
                </a:lnTo>
                <a:lnTo>
                  <a:pt x="542" y="1"/>
                </a:lnTo>
                <a:lnTo>
                  <a:pt x="542" y="8"/>
                </a:lnTo>
                <a:close/>
                <a:moveTo>
                  <a:pt x="474" y="8"/>
                </a:moveTo>
                <a:lnTo>
                  <a:pt x="508" y="8"/>
                </a:lnTo>
                <a:lnTo>
                  <a:pt x="508" y="1"/>
                </a:lnTo>
                <a:lnTo>
                  <a:pt x="474" y="1"/>
                </a:lnTo>
                <a:lnTo>
                  <a:pt x="474" y="8"/>
                </a:lnTo>
                <a:close/>
                <a:moveTo>
                  <a:pt x="406" y="8"/>
                </a:moveTo>
                <a:lnTo>
                  <a:pt x="440" y="8"/>
                </a:lnTo>
                <a:lnTo>
                  <a:pt x="440" y="1"/>
                </a:lnTo>
                <a:lnTo>
                  <a:pt x="406" y="1"/>
                </a:lnTo>
                <a:lnTo>
                  <a:pt x="406" y="8"/>
                </a:lnTo>
                <a:close/>
                <a:moveTo>
                  <a:pt x="339" y="8"/>
                </a:moveTo>
                <a:lnTo>
                  <a:pt x="373" y="8"/>
                </a:lnTo>
                <a:lnTo>
                  <a:pt x="373" y="1"/>
                </a:lnTo>
                <a:lnTo>
                  <a:pt x="339" y="1"/>
                </a:lnTo>
                <a:lnTo>
                  <a:pt x="339" y="8"/>
                </a:lnTo>
                <a:close/>
                <a:moveTo>
                  <a:pt x="271" y="6"/>
                </a:moveTo>
                <a:lnTo>
                  <a:pt x="305" y="8"/>
                </a:lnTo>
                <a:lnTo>
                  <a:pt x="305" y="1"/>
                </a:lnTo>
                <a:lnTo>
                  <a:pt x="271" y="0"/>
                </a:lnTo>
                <a:lnTo>
                  <a:pt x="271" y="6"/>
                </a:lnTo>
                <a:close/>
                <a:moveTo>
                  <a:pt x="203" y="6"/>
                </a:moveTo>
                <a:lnTo>
                  <a:pt x="237" y="6"/>
                </a:lnTo>
                <a:lnTo>
                  <a:pt x="237" y="0"/>
                </a:lnTo>
                <a:lnTo>
                  <a:pt x="203" y="0"/>
                </a:lnTo>
                <a:lnTo>
                  <a:pt x="203" y="6"/>
                </a:lnTo>
                <a:close/>
                <a:moveTo>
                  <a:pt x="136" y="6"/>
                </a:moveTo>
                <a:lnTo>
                  <a:pt x="169" y="6"/>
                </a:lnTo>
                <a:lnTo>
                  <a:pt x="169" y="0"/>
                </a:lnTo>
                <a:lnTo>
                  <a:pt x="136" y="0"/>
                </a:lnTo>
                <a:lnTo>
                  <a:pt x="136" y="6"/>
                </a:lnTo>
                <a:close/>
                <a:moveTo>
                  <a:pt x="68" y="6"/>
                </a:moveTo>
                <a:lnTo>
                  <a:pt x="102" y="6"/>
                </a:lnTo>
                <a:lnTo>
                  <a:pt x="102" y="0"/>
                </a:lnTo>
                <a:lnTo>
                  <a:pt x="68" y="0"/>
                </a:lnTo>
                <a:lnTo>
                  <a:pt x="68" y="6"/>
                </a:lnTo>
                <a:close/>
                <a:moveTo>
                  <a:pt x="0" y="6"/>
                </a:moveTo>
                <a:lnTo>
                  <a:pt x="34" y="6"/>
                </a:lnTo>
                <a:lnTo>
                  <a:pt x="34" y="0"/>
                </a:lnTo>
                <a:lnTo>
                  <a:pt x="0" y="0"/>
                </a:lnTo>
                <a:lnTo>
                  <a:pt x="0" y="6"/>
                </a:lnTo>
                <a:close/>
              </a:path>
            </a:pathLst>
          </a:custGeom>
          <a:solidFill>
            <a:srgbClr val="BC9537"/>
          </a:solidFill>
          <a:ln w="12700">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81" name="Freeform 78">
            <a:extLst>
              <a:ext uri="{FF2B5EF4-FFF2-40B4-BE49-F238E27FC236}">
                <a16:creationId xmlns:a16="http://schemas.microsoft.com/office/drawing/2014/main" id="{F77ECF8D-5BE8-47E4-8DF1-5239D4E08B29}"/>
              </a:ext>
            </a:extLst>
          </p:cNvPr>
          <p:cNvSpPr>
            <a:spLocks noEditPoints="1"/>
          </p:cNvSpPr>
          <p:nvPr/>
        </p:nvSpPr>
        <p:spPr bwMode="auto">
          <a:xfrm rot="10073605" flipV="1">
            <a:off x="5513394" y="2195815"/>
            <a:ext cx="2202688" cy="1639812"/>
          </a:xfrm>
          <a:custGeom>
            <a:avLst/>
            <a:gdLst>
              <a:gd name="T0" fmla="*/ 1349 w 1349"/>
              <a:gd name="T1" fmla="*/ 7 h 310"/>
              <a:gd name="T2" fmla="*/ 1322 w 1349"/>
              <a:gd name="T3" fmla="*/ 6 h 310"/>
              <a:gd name="T4" fmla="*/ 1258 w 1349"/>
              <a:gd name="T5" fmla="*/ 28 h 310"/>
              <a:gd name="T6" fmla="*/ 1289 w 1349"/>
              <a:gd name="T7" fmla="*/ 14 h 310"/>
              <a:gd name="T8" fmla="*/ 1258 w 1349"/>
              <a:gd name="T9" fmla="*/ 28 h 310"/>
              <a:gd name="T10" fmla="*/ 1224 w 1349"/>
              <a:gd name="T11" fmla="*/ 34 h 310"/>
              <a:gd name="T12" fmla="*/ 1190 w 1349"/>
              <a:gd name="T13" fmla="*/ 36 h 310"/>
              <a:gd name="T14" fmla="*/ 1124 w 1349"/>
              <a:gd name="T15" fmla="*/ 58 h 310"/>
              <a:gd name="T16" fmla="*/ 1156 w 1349"/>
              <a:gd name="T17" fmla="*/ 43 h 310"/>
              <a:gd name="T18" fmla="*/ 1124 w 1349"/>
              <a:gd name="T19" fmla="*/ 58 h 310"/>
              <a:gd name="T20" fmla="*/ 1092 w 1349"/>
              <a:gd name="T21" fmla="*/ 65 h 310"/>
              <a:gd name="T22" fmla="*/ 1058 w 1349"/>
              <a:gd name="T23" fmla="*/ 65 h 310"/>
              <a:gd name="T24" fmla="*/ 992 w 1349"/>
              <a:gd name="T25" fmla="*/ 87 h 310"/>
              <a:gd name="T26" fmla="*/ 1024 w 1349"/>
              <a:gd name="T27" fmla="*/ 73 h 310"/>
              <a:gd name="T28" fmla="*/ 992 w 1349"/>
              <a:gd name="T29" fmla="*/ 87 h 310"/>
              <a:gd name="T30" fmla="*/ 960 w 1349"/>
              <a:gd name="T31" fmla="*/ 95 h 310"/>
              <a:gd name="T32" fmla="*/ 925 w 1349"/>
              <a:gd name="T33" fmla="*/ 95 h 310"/>
              <a:gd name="T34" fmla="*/ 860 w 1349"/>
              <a:gd name="T35" fmla="*/ 117 h 310"/>
              <a:gd name="T36" fmla="*/ 892 w 1349"/>
              <a:gd name="T37" fmla="*/ 102 h 310"/>
              <a:gd name="T38" fmla="*/ 860 w 1349"/>
              <a:gd name="T39" fmla="*/ 117 h 310"/>
              <a:gd name="T40" fmla="*/ 828 w 1349"/>
              <a:gd name="T41" fmla="*/ 124 h 310"/>
              <a:gd name="T42" fmla="*/ 793 w 1349"/>
              <a:gd name="T43" fmla="*/ 126 h 310"/>
              <a:gd name="T44" fmla="*/ 728 w 1349"/>
              <a:gd name="T45" fmla="*/ 146 h 310"/>
              <a:gd name="T46" fmla="*/ 760 w 1349"/>
              <a:gd name="T47" fmla="*/ 133 h 310"/>
              <a:gd name="T48" fmla="*/ 728 w 1349"/>
              <a:gd name="T49" fmla="*/ 146 h 310"/>
              <a:gd name="T50" fmla="*/ 696 w 1349"/>
              <a:gd name="T51" fmla="*/ 155 h 310"/>
              <a:gd name="T52" fmla="*/ 661 w 1349"/>
              <a:gd name="T53" fmla="*/ 155 h 310"/>
              <a:gd name="T54" fmla="*/ 596 w 1349"/>
              <a:gd name="T55" fmla="*/ 177 h 310"/>
              <a:gd name="T56" fmla="*/ 628 w 1349"/>
              <a:gd name="T57" fmla="*/ 161 h 310"/>
              <a:gd name="T58" fmla="*/ 596 w 1349"/>
              <a:gd name="T59" fmla="*/ 177 h 310"/>
              <a:gd name="T60" fmla="*/ 564 w 1349"/>
              <a:gd name="T61" fmla="*/ 183 h 310"/>
              <a:gd name="T62" fmla="*/ 528 w 1349"/>
              <a:gd name="T63" fmla="*/ 185 h 310"/>
              <a:gd name="T64" fmla="*/ 464 w 1349"/>
              <a:gd name="T65" fmla="*/ 205 h 310"/>
              <a:gd name="T66" fmla="*/ 496 w 1349"/>
              <a:gd name="T67" fmla="*/ 192 h 310"/>
              <a:gd name="T68" fmla="*/ 464 w 1349"/>
              <a:gd name="T69" fmla="*/ 205 h 310"/>
              <a:gd name="T70" fmla="*/ 432 w 1349"/>
              <a:gd name="T71" fmla="*/ 214 h 310"/>
              <a:gd name="T72" fmla="*/ 396 w 1349"/>
              <a:gd name="T73" fmla="*/ 214 h 310"/>
              <a:gd name="T74" fmla="*/ 332 w 1349"/>
              <a:gd name="T75" fmla="*/ 236 h 310"/>
              <a:gd name="T76" fmla="*/ 364 w 1349"/>
              <a:gd name="T77" fmla="*/ 222 h 310"/>
              <a:gd name="T78" fmla="*/ 332 w 1349"/>
              <a:gd name="T79" fmla="*/ 236 h 310"/>
              <a:gd name="T80" fmla="*/ 300 w 1349"/>
              <a:gd name="T81" fmla="*/ 243 h 310"/>
              <a:gd name="T82" fmla="*/ 264 w 1349"/>
              <a:gd name="T83" fmla="*/ 244 h 310"/>
              <a:gd name="T84" fmla="*/ 200 w 1349"/>
              <a:gd name="T85" fmla="*/ 265 h 310"/>
              <a:gd name="T86" fmla="*/ 232 w 1349"/>
              <a:gd name="T87" fmla="*/ 251 h 310"/>
              <a:gd name="T88" fmla="*/ 200 w 1349"/>
              <a:gd name="T89" fmla="*/ 265 h 310"/>
              <a:gd name="T90" fmla="*/ 168 w 1349"/>
              <a:gd name="T91" fmla="*/ 273 h 310"/>
              <a:gd name="T92" fmla="*/ 132 w 1349"/>
              <a:gd name="T93" fmla="*/ 273 h 310"/>
              <a:gd name="T94" fmla="*/ 68 w 1349"/>
              <a:gd name="T95" fmla="*/ 295 h 310"/>
              <a:gd name="T96" fmla="*/ 100 w 1349"/>
              <a:gd name="T97" fmla="*/ 282 h 310"/>
              <a:gd name="T98" fmla="*/ 68 w 1349"/>
              <a:gd name="T99" fmla="*/ 295 h 310"/>
              <a:gd name="T100" fmla="*/ 36 w 1349"/>
              <a:gd name="T101" fmla="*/ 302 h 310"/>
              <a:gd name="T102" fmla="*/ 0 w 1349"/>
              <a:gd name="T103" fmla="*/ 304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49" h="310">
                <a:moveTo>
                  <a:pt x="1324" y="12"/>
                </a:moveTo>
                <a:lnTo>
                  <a:pt x="1349" y="7"/>
                </a:lnTo>
                <a:lnTo>
                  <a:pt x="1348" y="0"/>
                </a:lnTo>
                <a:lnTo>
                  <a:pt x="1322" y="6"/>
                </a:lnTo>
                <a:lnTo>
                  <a:pt x="1324" y="12"/>
                </a:lnTo>
                <a:close/>
                <a:moveTo>
                  <a:pt x="1258" y="28"/>
                </a:moveTo>
                <a:lnTo>
                  <a:pt x="1290" y="21"/>
                </a:lnTo>
                <a:lnTo>
                  <a:pt x="1289" y="14"/>
                </a:lnTo>
                <a:lnTo>
                  <a:pt x="1256" y="21"/>
                </a:lnTo>
                <a:lnTo>
                  <a:pt x="1258" y="28"/>
                </a:lnTo>
                <a:close/>
                <a:moveTo>
                  <a:pt x="1190" y="43"/>
                </a:moveTo>
                <a:lnTo>
                  <a:pt x="1224" y="34"/>
                </a:lnTo>
                <a:lnTo>
                  <a:pt x="1222" y="28"/>
                </a:lnTo>
                <a:lnTo>
                  <a:pt x="1190" y="36"/>
                </a:lnTo>
                <a:lnTo>
                  <a:pt x="1190" y="43"/>
                </a:lnTo>
                <a:close/>
                <a:moveTo>
                  <a:pt x="1124" y="58"/>
                </a:moveTo>
                <a:lnTo>
                  <a:pt x="1158" y="50"/>
                </a:lnTo>
                <a:lnTo>
                  <a:pt x="1156" y="43"/>
                </a:lnTo>
                <a:lnTo>
                  <a:pt x="1124" y="51"/>
                </a:lnTo>
                <a:lnTo>
                  <a:pt x="1124" y="58"/>
                </a:lnTo>
                <a:close/>
                <a:moveTo>
                  <a:pt x="1058" y="72"/>
                </a:moveTo>
                <a:lnTo>
                  <a:pt x="1092" y="65"/>
                </a:lnTo>
                <a:lnTo>
                  <a:pt x="1090" y="58"/>
                </a:lnTo>
                <a:lnTo>
                  <a:pt x="1058" y="65"/>
                </a:lnTo>
                <a:lnTo>
                  <a:pt x="1058" y="72"/>
                </a:lnTo>
                <a:close/>
                <a:moveTo>
                  <a:pt x="992" y="87"/>
                </a:moveTo>
                <a:lnTo>
                  <a:pt x="1026" y="80"/>
                </a:lnTo>
                <a:lnTo>
                  <a:pt x="1024" y="73"/>
                </a:lnTo>
                <a:lnTo>
                  <a:pt x="992" y="80"/>
                </a:lnTo>
                <a:lnTo>
                  <a:pt x="992" y="87"/>
                </a:lnTo>
                <a:close/>
                <a:moveTo>
                  <a:pt x="926" y="102"/>
                </a:moveTo>
                <a:lnTo>
                  <a:pt x="960" y="95"/>
                </a:lnTo>
                <a:lnTo>
                  <a:pt x="958" y="89"/>
                </a:lnTo>
                <a:lnTo>
                  <a:pt x="925" y="95"/>
                </a:lnTo>
                <a:lnTo>
                  <a:pt x="926" y="102"/>
                </a:lnTo>
                <a:close/>
                <a:moveTo>
                  <a:pt x="860" y="117"/>
                </a:moveTo>
                <a:lnTo>
                  <a:pt x="894" y="109"/>
                </a:lnTo>
                <a:lnTo>
                  <a:pt x="892" y="102"/>
                </a:lnTo>
                <a:lnTo>
                  <a:pt x="859" y="111"/>
                </a:lnTo>
                <a:lnTo>
                  <a:pt x="860" y="117"/>
                </a:lnTo>
                <a:close/>
                <a:moveTo>
                  <a:pt x="794" y="131"/>
                </a:moveTo>
                <a:lnTo>
                  <a:pt x="828" y="124"/>
                </a:lnTo>
                <a:lnTo>
                  <a:pt x="826" y="117"/>
                </a:lnTo>
                <a:lnTo>
                  <a:pt x="793" y="126"/>
                </a:lnTo>
                <a:lnTo>
                  <a:pt x="794" y="131"/>
                </a:lnTo>
                <a:close/>
                <a:moveTo>
                  <a:pt x="728" y="146"/>
                </a:moveTo>
                <a:lnTo>
                  <a:pt x="762" y="139"/>
                </a:lnTo>
                <a:lnTo>
                  <a:pt x="760" y="133"/>
                </a:lnTo>
                <a:lnTo>
                  <a:pt x="727" y="139"/>
                </a:lnTo>
                <a:lnTo>
                  <a:pt x="728" y="146"/>
                </a:lnTo>
                <a:close/>
                <a:moveTo>
                  <a:pt x="662" y="161"/>
                </a:moveTo>
                <a:lnTo>
                  <a:pt x="696" y="155"/>
                </a:lnTo>
                <a:lnTo>
                  <a:pt x="694" y="148"/>
                </a:lnTo>
                <a:lnTo>
                  <a:pt x="661" y="155"/>
                </a:lnTo>
                <a:lnTo>
                  <a:pt x="662" y="161"/>
                </a:lnTo>
                <a:close/>
                <a:moveTo>
                  <a:pt x="596" y="177"/>
                </a:moveTo>
                <a:lnTo>
                  <a:pt x="630" y="168"/>
                </a:lnTo>
                <a:lnTo>
                  <a:pt x="628" y="161"/>
                </a:lnTo>
                <a:lnTo>
                  <a:pt x="594" y="170"/>
                </a:lnTo>
                <a:lnTo>
                  <a:pt x="596" y="177"/>
                </a:lnTo>
                <a:close/>
                <a:moveTo>
                  <a:pt x="530" y="192"/>
                </a:moveTo>
                <a:lnTo>
                  <a:pt x="564" y="183"/>
                </a:lnTo>
                <a:lnTo>
                  <a:pt x="562" y="177"/>
                </a:lnTo>
                <a:lnTo>
                  <a:pt x="528" y="185"/>
                </a:lnTo>
                <a:lnTo>
                  <a:pt x="530" y="192"/>
                </a:lnTo>
                <a:close/>
                <a:moveTo>
                  <a:pt x="464" y="205"/>
                </a:moveTo>
                <a:lnTo>
                  <a:pt x="498" y="199"/>
                </a:lnTo>
                <a:lnTo>
                  <a:pt x="496" y="192"/>
                </a:lnTo>
                <a:lnTo>
                  <a:pt x="462" y="199"/>
                </a:lnTo>
                <a:lnTo>
                  <a:pt x="464" y="205"/>
                </a:lnTo>
                <a:close/>
                <a:moveTo>
                  <a:pt x="398" y="221"/>
                </a:moveTo>
                <a:lnTo>
                  <a:pt x="432" y="214"/>
                </a:lnTo>
                <a:lnTo>
                  <a:pt x="430" y="207"/>
                </a:lnTo>
                <a:lnTo>
                  <a:pt x="396" y="214"/>
                </a:lnTo>
                <a:lnTo>
                  <a:pt x="398" y="221"/>
                </a:lnTo>
                <a:close/>
                <a:moveTo>
                  <a:pt x="332" y="236"/>
                </a:moveTo>
                <a:lnTo>
                  <a:pt x="366" y="229"/>
                </a:lnTo>
                <a:lnTo>
                  <a:pt x="364" y="222"/>
                </a:lnTo>
                <a:lnTo>
                  <a:pt x="330" y="229"/>
                </a:lnTo>
                <a:lnTo>
                  <a:pt x="332" y="236"/>
                </a:lnTo>
                <a:close/>
                <a:moveTo>
                  <a:pt x="266" y="251"/>
                </a:moveTo>
                <a:lnTo>
                  <a:pt x="300" y="243"/>
                </a:lnTo>
                <a:lnTo>
                  <a:pt x="298" y="236"/>
                </a:lnTo>
                <a:lnTo>
                  <a:pt x="264" y="244"/>
                </a:lnTo>
                <a:lnTo>
                  <a:pt x="266" y="251"/>
                </a:lnTo>
                <a:close/>
                <a:moveTo>
                  <a:pt x="200" y="265"/>
                </a:moveTo>
                <a:lnTo>
                  <a:pt x="234" y="258"/>
                </a:lnTo>
                <a:lnTo>
                  <a:pt x="232" y="251"/>
                </a:lnTo>
                <a:lnTo>
                  <a:pt x="198" y="260"/>
                </a:lnTo>
                <a:lnTo>
                  <a:pt x="200" y="265"/>
                </a:lnTo>
                <a:close/>
                <a:moveTo>
                  <a:pt x="134" y="280"/>
                </a:moveTo>
                <a:lnTo>
                  <a:pt x="168" y="273"/>
                </a:lnTo>
                <a:lnTo>
                  <a:pt x="166" y="266"/>
                </a:lnTo>
                <a:lnTo>
                  <a:pt x="132" y="273"/>
                </a:lnTo>
                <a:lnTo>
                  <a:pt x="134" y="280"/>
                </a:lnTo>
                <a:close/>
                <a:moveTo>
                  <a:pt x="68" y="295"/>
                </a:moveTo>
                <a:lnTo>
                  <a:pt x="102" y="288"/>
                </a:lnTo>
                <a:lnTo>
                  <a:pt x="100" y="282"/>
                </a:lnTo>
                <a:lnTo>
                  <a:pt x="66" y="288"/>
                </a:lnTo>
                <a:lnTo>
                  <a:pt x="68" y="295"/>
                </a:lnTo>
                <a:close/>
                <a:moveTo>
                  <a:pt x="2" y="310"/>
                </a:moveTo>
                <a:lnTo>
                  <a:pt x="36" y="302"/>
                </a:lnTo>
                <a:lnTo>
                  <a:pt x="34" y="295"/>
                </a:lnTo>
                <a:lnTo>
                  <a:pt x="0" y="304"/>
                </a:lnTo>
                <a:lnTo>
                  <a:pt x="2" y="310"/>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pic>
        <p:nvPicPr>
          <p:cNvPr id="8" name="Immagine 7">
            <a:extLst>
              <a:ext uri="{FF2B5EF4-FFF2-40B4-BE49-F238E27FC236}">
                <a16:creationId xmlns:a16="http://schemas.microsoft.com/office/drawing/2014/main" id="{8B7208D8-B5FF-4FC3-A3C8-A26BCC0F5C4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727424" y="1180935"/>
            <a:ext cx="3289395" cy="2828082"/>
          </a:xfrm>
          <a:prstGeom prst="ellipse">
            <a:avLst/>
          </a:prstGeom>
          <a:ln>
            <a:solidFill>
              <a:schemeClr val="accent4">
                <a:lumMod val="75000"/>
              </a:schemeClr>
            </a:solidFill>
          </a:ln>
        </p:spPr>
      </p:pic>
      <p:pic>
        <p:nvPicPr>
          <p:cNvPr id="15" name="Immagine 14">
            <a:extLst>
              <a:ext uri="{FF2B5EF4-FFF2-40B4-BE49-F238E27FC236}">
                <a16:creationId xmlns:a16="http://schemas.microsoft.com/office/drawing/2014/main" id="{CA87C1CB-63C3-4C4E-B6CF-E00A46F96A01}"/>
              </a:ext>
            </a:extLst>
          </p:cNvPr>
          <p:cNvPicPr>
            <a:picLocks/>
          </p:cNvPicPr>
          <p:nvPr/>
        </p:nvPicPr>
        <p:blipFill>
          <a:blip r:embed="rId4">
            <a:extLst>
              <a:ext uri="{28A0092B-C50C-407E-A947-70E740481C1C}">
                <a14:useLocalDpi xmlns:a14="http://schemas.microsoft.com/office/drawing/2010/main" val="0"/>
              </a:ext>
            </a:extLst>
          </a:blip>
          <a:srcRect t="3416" b="3416"/>
          <a:stretch/>
        </p:blipFill>
        <p:spPr>
          <a:xfrm>
            <a:off x="10279245" y="1217554"/>
            <a:ext cx="3289395" cy="2772000"/>
          </a:xfrm>
          <a:prstGeom prst="ellipse">
            <a:avLst/>
          </a:prstGeom>
          <a:ln>
            <a:solidFill>
              <a:schemeClr val="accent4">
                <a:lumMod val="75000"/>
              </a:schemeClr>
            </a:solidFill>
          </a:ln>
        </p:spPr>
      </p:pic>
      <p:sp>
        <p:nvSpPr>
          <p:cNvPr id="123" name="CasellaDiTesto 122">
            <a:extLst>
              <a:ext uri="{FF2B5EF4-FFF2-40B4-BE49-F238E27FC236}">
                <a16:creationId xmlns:a16="http://schemas.microsoft.com/office/drawing/2014/main" id="{4C158CBD-1129-45F0-A853-FE455C36A345}"/>
              </a:ext>
            </a:extLst>
          </p:cNvPr>
          <p:cNvSpPr txBox="1"/>
          <p:nvPr/>
        </p:nvSpPr>
        <p:spPr>
          <a:xfrm>
            <a:off x="1862044" y="4729687"/>
            <a:ext cx="13802025" cy="707886"/>
          </a:xfrm>
          <a:prstGeom prst="rect">
            <a:avLst/>
          </a:prstGeom>
          <a:solidFill>
            <a:schemeClr val="bg1"/>
          </a:solidFill>
          <a:ln w="38100">
            <a:noFill/>
          </a:ln>
        </p:spPr>
        <p:txBody>
          <a:bodyPr wrap="square">
            <a:spAutoFit/>
          </a:bodyPr>
          <a:lstStyle/>
          <a:p>
            <a:pPr algn="ctr"/>
            <a:r>
              <a:rPr lang="it-IT" sz="2000" b="1">
                <a:latin typeface="Titillium Web" panose="00000500000000000000" pitchFamily="2" charset="0"/>
              </a:rPr>
              <a:t>M5 INCLUSIONE E COESIONE - C2 INFRASTRUTTURE SOCIALI, FAMIGLIE, COMUNITA’ E ETERZO SETTORE - INV.2.2 PIANI URBANI INTEGRATI</a:t>
            </a:r>
          </a:p>
        </p:txBody>
      </p:sp>
      <p:sp>
        <p:nvSpPr>
          <p:cNvPr id="54" name="Freeform 22">
            <a:extLst>
              <a:ext uri="{FF2B5EF4-FFF2-40B4-BE49-F238E27FC236}">
                <a16:creationId xmlns:a16="http://schemas.microsoft.com/office/drawing/2014/main" id="{08EFE6C3-4B58-319D-98BD-9765E085A243}"/>
              </a:ext>
            </a:extLst>
          </p:cNvPr>
          <p:cNvSpPr>
            <a:spLocks noEditPoints="1"/>
          </p:cNvSpPr>
          <p:nvPr/>
        </p:nvSpPr>
        <p:spPr bwMode="auto">
          <a:xfrm>
            <a:off x="8159275" y="3981474"/>
            <a:ext cx="3887788" cy="28575"/>
          </a:xfrm>
          <a:custGeom>
            <a:avLst/>
            <a:gdLst>
              <a:gd name="T0" fmla="*/ 2449 w 2449"/>
              <a:gd name="T1" fmla="*/ 12 h 18"/>
              <a:gd name="T2" fmla="*/ 2370 w 2449"/>
              <a:gd name="T3" fmla="*/ 18 h 18"/>
              <a:gd name="T4" fmla="*/ 2370 w 2449"/>
              <a:gd name="T5" fmla="*/ 12 h 18"/>
              <a:gd name="T6" fmla="*/ 2336 w 2449"/>
              <a:gd name="T7" fmla="*/ 18 h 18"/>
              <a:gd name="T8" fmla="*/ 2302 w 2449"/>
              <a:gd name="T9" fmla="*/ 18 h 18"/>
              <a:gd name="T10" fmla="*/ 2268 w 2449"/>
              <a:gd name="T11" fmla="*/ 10 h 18"/>
              <a:gd name="T12" fmla="*/ 2167 w 2449"/>
              <a:gd name="T13" fmla="*/ 17 h 18"/>
              <a:gd name="T14" fmla="*/ 2167 w 2449"/>
              <a:gd name="T15" fmla="*/ 10 h 18"/>
              <a:gd name="T16" fmla="*/ 2133 w 2449"/>
              <a:gd name="T17" fmla="*/ 17 h 18"/>
              <a:gd name="T18" fmla="*/ 2099 w 2449"/>
              <a:gd name="T19" fmla="*/ 17 h 18"/>
              <a:gd name="T20" fmla="*/ 2065 w 2449"/>
              <a:gd name="T21" fmla="*/ 10 h 18"/>
              <a:gd name="T22" fmla="*/ 1964 w 2449"/>
              <a:gd name="T23" fmla="*/ 15 h 18"/>
              <a:gd name="T24" fmla="*/ 1964 w 2449"/>
              <a:gd name="T25" fmla="*/ 8 h 18"/>
              <a:gd name="T26" fmla="*/ 1930 w 2449"/>
              <a:gd name="T27" fmla="*/ 15 h 18"/>
              <a:gd name="T28" fmla="*/ 1896 w 2449"/>
              <a:gd name="T29" fmla="*/ 15 h 18"/>
              <a:gd name="T30" fmla="*/ 1862 w 2449"/>
              <a:gd name="T31" fmla="*/ 8 h 18"/>
              <a:gd name="T32" fmla="*/ 1761 w 2449"/>
              <a:gd name="T33" fmla="*/ 15 h 18"/>
              <a:gd name="T34" fmla="*/ 1761 w 2449"/>
              <a:gd name="T35" fmla="*/ 8 h 18"/>
              <a:gd name="T36" fmla="*/ 1727 w 2449"/>
              <a:gd name="T37" fmla="*/ 15 h 18"/>
              <a:gd name="T38" fmla="*/ 1693 w 2449"/>
              <a:gd name="T39" fmla="*/ 15 h 18"/>
              <a:gd name="T40" fmla="*/ 1659 w 2449"/>
              <a:gd name="T41" fmla="*/ 8 h 18"/>
              <a:gd name="T42" fmla="*/ 1557 w 2449"/>
              <a:gd name="T43" fmla="*/ 13 h 18"/>
              <a:gd name="T44" fmla="*/ 1557 w 2449"/>
              <a:gd name="T45" fmla="*/ 6 h 18"/>
              <a:gd name="T46" fmla="*/ 1524 w 2449"/>
              <a:gd name="T47" fmla="*/ 13 h 18"/>
              <a:gd name="T48" fmla="*/ 1490 w 2449"/>
              <a:gd name="T49" fmla="*/ 13 h 18"/>
              <a:gd name="T50" fmla="*/ 1456 w 2449"/>
              <a:gd name="T51" fmla="*/ 6 h 18"/>
              <a:gd name="T52" fmla="*/ 1354 w 2449"/>
              <a:gd name="T53" fmla="*/ 13 h 18"/>
              <a:gd name="T54" fmla="*/ 1354 w 2449"/>
              <a:gd name="T55" fmla="*/ 6 h 18"/>
              <a:gd name="T56" fmla="*/ 1320 w 2449"/>
              <a:gd name="T57" fmla="*/ 13 h 18"/>
              <a:gd name="T58" fmla="*/ 1287 w 2449"/>
              <a:gd name="T59" fmla="*/ 12 h 18"/>
              <a:gd name="T60" fmla="*/ 1253 w 2449"/>
              <a:gd name="T61" fmla="*/ 5 h 18"/>
              <a:gd name="T62" fmla="*/ 1151 w 2449"/>
              <a:gd name="T63" fmla="*/ 12 h 18"/>
              <a:gd name="T64" fmla="*/ 1151 w 2449"/>
              <a:gd name="T65" fmla="*/ 5 h 18"/>
              <a:gd name="T66" fmla="*/ 1117 w 2449"/>
              <a:gd name="T67" fmla="*/ 12 h 18"/>
              <a:gd name="T68" fmla="*/ 1083 w 2449"/>
              <a:gd name="T69" fmla="*/ 12 h 18"/>
              <a:gd name="T70" fmla="*/ 1050 w 2449"/>
              <a:gd name="T71" fmla="*/ 5 h 18"/>
              <a:gd name="T72" fmla="*/ 948 w 2449"/>
              <a:gd name="T73" fmla="*/ 10 h 18"/>
              <a:gd name="T74" fmla="*/ 948 w 2449"/>
              <a:gd name="T75" fmla="*/ 3 h 18"/>
              <a:gd name="T76" fmla="*/ 914 w 2449"/>
              <a:gd name="T77" fmla="*/ 10 h 18"/>
              <a:gd name="T78" fmla="*/ 880 w 2449"/>
              <a:gd name="T79" fmla="*/ 10 h 18"/>
              <a:gd name="T80" fmla="*/ 846 w 2449"/>
              <a:gd name="T81" fmla="*/ 3 h 18"/>
              <a:gd name="T82" fmla="*/ 745 w 2449"/>
              <a:gd name="T83" fmla="*/ 10 h 18"/>
              <a:gd name="T84" fmla="*/ 745 w 2449"/>
              <a:gd name="T85" fmla="*/ 3 h 18"/>
              <a:gd name="T86" fmla="*/ 711 w 2449"/>
              <a:gd name="T87" fmla="*/ 10 h 18"/>
              <a:gd name="T88" fmla="*/ 677 w 2449"/>
              <a:gd name="T89" fmla="*/ 10 h 18"/>
              <a:gd name="T90" fmla="*/ 643 w 2449"/>
              <a:gd name="T91" fmla="*/ 3 h 18"/>
              <a:gd name="T92" fmla="*/ 542 w 2449"/>
              <a:gd name="T93" fmla="*/ 8 h 18"/>
              <a:gd name="T94" fmla="*/ 542 w 2449"/>
              <a:gd name="T95" fmla="*/ 1 h 18"/>
              <a:gd name="T96" fmla="*/ 508 w 2449"/>
              <a:gd name="T97" fmla="*/ 8 h 18"/>
              <a:gd name="T98" fmla="*/ 474 w 2449"/>
              <a:gd name="T99" fmla="*/ 8 h 18"/>
              <a:gd name="T100" fmla="*/ 440 w 2449"/>
              <a:gd name="T101" fmla="*/ 1 h 18"/>
              <a:gd name="T102" fmla="*/ 339 w 2449"/>
              <a:gd name="T103" fmla="*/ 8 h 18"/>
              <a:gd name="T104" fmla="*/ 339 w 2449"/>
              <a:gd name="T105" fmla="*/ 1 h 18"/>
              <a:gd name="T106" fmla="*/ 305 w 2449"/>
              <a:gd name="T107" fmla="*/ 8 h 18"/>
              <a:gd name="T108" fmla="*/ 271 w 2449"/>
              <a:gd name="T109" fmla="*/ 6 h 18"/>
              <a:gd name="T110" fmla="*/ 237 w 2449"/>
              <a:gd name="T111" fmla="*/ 0 h 18"/>
              <a:gd name="T112" fmla="*/ 136 w 2449"/>
              <a:gd name="T113" fmla="*/ 6 h 18"/>
              <a:gd name="T114" fmla="*/ 136 w 2449"/>
              <a:gd name="T115" fmla="*/ 0 h 18"/>
              <a:gd name="T116" fmla="*/ 102 w 2449"/>
              <a:gd name="T117" fmla="*/ 6 h 18"/>
              <a:gd name="T118" fmla="*/ 68 w 2449"/>
              <a:gd name="T119" fmla="*/ 6 h 18"/>
              <a:gd name="T120" fmla="*/ 34 w 2449"/>
              <a:gd name="T1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49" h="18">
                <a:moveTo>
                  <a:pt x="2438" y="18"/>
                </a:moveTo>
                <a:lnTo>
                  <a:pt x="2449" y="18"/>
                </a:lnTo>
                <a:lnTo>
                  <a:pt x="2449" y="12"/>
                </a:lnTo>
                <a:lnTo>
                  <a:pt x="2438" y="12"/>
                </a:lnTo>
                <a:lnTo>
                  <a:pt x="2438" y="18"/>
                </a:lnTo>
                <a:close/>
                <a:moveTo>
                  <a:pt x="2370" y="18"/>
                </a:moveTo>
                <a:lnTo>
                  <a:pt x="2404" y="18"/>
                </a:lnTo>
                <a:lnTo>
                  <a:pt x="2404" y="12"/>
                </a:lnTo>
                <a:lnTo>
                  <a:pt x="2370" y="12"/>
                </a:lnTo>
                <a:lnTo>
                  <a:pt x="2370" y="18"/>
                </a:lnTo>
                <a:close/>
                <a:moveTo>
                  <a:pt x="2302" y="18"/>
                </a:moveTo>
                <a:lnTo>
                  <a:pt x="2336" y="18"/>
                </a:lnTo>
                <a:lnTo>
                  <a:pt x="2336" y="12"/>
                </a:lnTo>
                <a:lnTo>
                  <a:pt x="2302" y="12"/>
                </a:lnTo>
                <a:lnTo>
                  <a:pt x="2302" y="18"/>
                </a:lnTo>
                <a:close/>
                <a:moveTo>
                  <a:pt x="2234" y="17"/>
                </a:moveTo>
                <a:lnTo>
                  <a:pt x="2268" y="17"/>
                </a:lnTo>
                <a:lnTo>
                  <a:pt x="2268" y="10"/>
                </a:lnTo>
                <a:lnTo>
                  <a:pt x="2234" y="10"/>
                </a:lnTo>
                <a:lnTo>
                  <a:pt x="2234" y="17"/>
                </a:lnTo>
                <a:close/>
                <a:moveTo>
                  <a:pt x="2167" y="17"/>
                </a:moveTo>
                <a:lnTo>
                  <a:pt x="2201" y="17"/>
                </a:lnTo>
                <a:lnTo>
                  <a:pt x="2201" y="10"/>
                </a:lnTo>
                <a:lnTo>
                  <a:pt x="2167" y="10"/>
                </a:lnTo>
                <a:lnTo>
                  <a:pt x="2167" y="17"/>
                </a:lnTo>
                <a:close/>
                <a:moveTo>
                  <a:pt x="2099" y="17"/>
                </a:moveTo>
                <a:lnTo>
                  <a:pt x="2133" y="17"/>
                </a:lnTo>
                <a:lnTo>
                  <a:pt x="2133" y="10"/>
                </a:lnTo>
                <a:lnTo>
                  <a:pt x="2099" y="10"/>
                </a:lnTo>
                <a:lnTo>
                  <a:pt x="2099" y="17"/>
                </a:lnTo>
                <a:close/>
                <a:moveTo>
                  <a:pt x="2031" y="17"/>
                </a:moveTo>
                <a:lnTo>
                  <a:pt x="2065" y="17"/>
                </a:lnTo>
                <a:lnTo>
                  <a:pt x="2065" y="10"/>
                </a:lnTo>
                <a:lnTo>
                  <a:pt x="2031" y="10"/>
                </a:lnTo>
                <a:lnTo>
                  <a:pt x="2031" y="17"/>
                </a:lnTo>
                <a:close/>
                <a:moveTo>
                  <a:pt x="1964" y="15"/>
                </a:moveTo>
                <a:lnTo>
                  <a:pt x="1998" y="17"/>
                </a:lnTo>
                <a:lnTo>
                  <a:pt x="1998" y="10"/>
                </a:lnTo>
                <a:lnTo>
                  <a:pt x="1964" y="8"/>
                </a:lnTo>
                <a:lnTo>
                  <a:pt x="1964" y="15"/>
                </a:lnTo>
                <a:close/>
                <a:moveTo>
                  <a:pt x="1896" y="15"/>
                </a:moveTo>
                <a:lnTo>
                  <a:pt x="1930" y="15"/>
                </a:lnTo>
                <a:lnTo>
                  <a:pt x="1930" y="8"/>
                </a:lnTo>
                <a:lnTo>
                  <a:pt x="1896" y="8"/>
                </a:lnTo>
                <a:lnTo>
                  <a:pt x="1896" y="15"/>
                </a:lnTo>
                <a:close/>
                <a:moveTo>
                  <a:pt x="1828" y="15"/>
                </a:moveTo>
                <a:lnTo>
                  <a:pt x="1862" y="15"/>
                </a:lnTo>
                <a:lnTo>
                  <a:pt x="1862" y="8"/>
                </a:lnTo>
                <a:lnTo>
                  <a:pt x="1828" y="8"/>
                </a:lnTo>
                <a:lnTo>
                  <a:pt x="1828" y="15"/>
                </a:lnTo>
                <a:close/>
                <a:moveTo>
                  <a:pt x="1761" y="15"/>
                </a:moveTo>
                <a:lnTo>
                  <a:pt x="1794" y="15"/>
                </a:lnTo>
                <a:lnTo>
                  <a:pt x="1794" y="8"/>
                </a:lnTo>
                <a:lnTo>
                  <a:pt x="1761" y="8"/>
                </a:lnTo>
                <a:lnTo>
                  <a:pt x="1761" y="15"/>
                </a:lnTo>
                <a:close/>
                <a:moveTo>
                  <a:pt x="1693" y="15"/>
                </a:moveTo>
                <a:lnTo>
                  <a:pt x="1727" y="15"/>
                </a:lnTo>
                <a:lnTo>
                  <a:pt x="1727" y="8"/>
                </a:lnTo>
                <a:lnTo>
                  <a:pt x="1693" y="8"/>
                </a:lnTo>
                <a:lnTo>
                  <a:pt x="1693" y="15"/>
                </a:lnTo>
                <a:close/>
                <a:moveTo>
                  <a:pt x="1625" y="13"/>
                </a:moveTo>
                <a:lnTo>
                  <a:pt x="1659" y="15"/>
                </a:lnTo>
                <a:lnTo>
                  <a:pt x="1659" y="8"/>
                </a:lnTo>
                <a:lnTo>
                  <a:pt x="1625" y="6"/>
                </a:lnTo>
                <a:lnTo>
                  <a:pt x="1625" y="13"/>
                </a:lnTo>
                <a:close/>
                <a:moveTo>
                  <a:pt x="1557" y="13"/>
                </a:moveTo>
                <a:lnTo>
                  <a:pt x="1591" y="13"/>
                </a:lnTo>
                <a:lnTo>
                  <a:pt x="1591" y="6"/>
                </a:lnTo>
                <a:lnTo>
                  <a:pt x="1557" y="6"/>
                </a:lnTo>
                <a:lnTo>
                  <a:pt x="1557" y="13"/>
                </a:lnTo>
                <a:close/>
                <a:moveTo>
                  <a:pt x="1490" y="13"/>
                </a:moveTo>
                <a:lnTo>
                  <a:pt x="1524" y="13"/>
                </a:lnTo>
                <a:lnTo>
                  <a:pt x="1524" y="6"/>
                </a:lnTo>
                <a:lnTo>
                  <a:pt x="1490" y="6"/>
                </a:lnTo>
                <a:lnTo>
                  <a:pt x="1490" y="13"/>
                </a:lnTo>
                <a:close/>
                <a:moveTo>
                  <a:pt x="1422" y="13"/>
                </a:moveTo>
                <a:lnTo>
                  <a:pt x="1456" y="13"/>
                </a:lnTo>
                <a:lnTo>
                  <a:pt x="1456" y="6"/>
                </a:lnTo>
                <a:lnTo>
                  <a:pt x="1422" y="6"/>
                </a:lnTo>
                <a:lnTo>
                  <a:pt x="1422" y="13"/>
                </a:lnTo>
                <a:close/>
                <a:moveTo>
                  <a:pt x="1354" y="13"/>
                </a:moveTo>
                <a:lnTo>
                  <a:pt x="1388" y="13"/>
                </a:lnTo>
                <a:lnTo>
                  <a:pt x="1388" y="6"/>
                </a:lnTo>
                <a:lnTo>
                  <a:pt x="1354" y="6"/>
                </a:lnTo>
                <a:lnTo>
                  <a:pt x="1354" y="13"/>
                </a:lnTo>
                <a:close/>
                <a:moveTo>
                  <a:pt x="1287" y="12"/>
                </a:moveTo>
                <a:lnTo>
                  <a:pt x="1320" y="13"/>
                </a:lnTo>
                <a:lnTo>
                  <a:pt x="1320" y="6"/>
                </a:lnTo>
                <a:lnTo>
                  <a:pt x="1287" y="5"/>
                </a:lnTo>
                <a:lnTo>
                  <a:pt x="1287" y="12"/>
                </a:lnTo>
                <a:close/>
                <a:moveTo>
                  <a:pt x="1219" y="12"/>
                </a:moveTo>
                <a:lnTo>
                  <a:pt x="1253" y="12"/>
                </a:lnTo>
                <a:lnTo>
                  <a:pt x="1253" y="5"/>
                </a:lnTo>
                <a:lnTo>
                  <a:pt x="1219" y="5"/>
                </a:lnTo>
                <a:lnTo>
                  <a:pt x="1219" y="12"/>
                </a:lnTo>
                <a:close/>
                <a:moveTo>
                  <a:pt x="1151" y="12"/>
                </a:moveTo>
                <a:lnTo>
                  <a:pt x="1185" y="12"/>
                </a:lnTo>
                <a:lnTo>
                  <a:pt x="1185" y="5"/>
                </a:lnTo>
                <a:lnTo>
                  <a:pt x="1151" y="5"/>
                </a:lnTo>
                <a:lnTo>
                  <a:pt x="1151" y="12"/>
                </a:lnTo>
                <a:close/>
                <a:moveTo>
                  <a:pt x="1083" y="12"/>
                </a:moveTo>
                <a:lnTo>
                  <a:pt x="1117" y="12"/>
                </a:lnTo>
                <a:lnTo>
                  <a:pt x="1117" y="5"/>
                </a:lnTo>
                <a:lnTo>
                  <a:pt x="1083" y="5"/>
                </a:lnTo>
                <a:lnTo>
                  <a:pt x="1083" y="12"/>
                </a:lnTo>
                <a:close/>
                <a:moveTo>
                  <a:pt x="1016" y="12"/>
                </a:moveTo>
                <a:lnTo>
                  <a:pt x="1050" y="12"/>
                </a:lnTo>
                <a:lnTo>
                  <a:pt x="1050" y="5"/>
                </a:lnTo>
                <a:lnTo>
                  <a:pt x="1016" y="5"/>
                </a:lnTo>
                <a:lnTo>
                  <a:pt x="1016" y="12"/>
                </a:lnTo>
                <a:close/>
                <a:moveTo>
                  <a:pt x="948" y="10"/>
                </a:moveTo>
                <a:lnTo>
                  <a:pt x="982" y="12"/>
                </a:lnTo>
                <a:lnTo>
                  <a:pt x="982" y="5"/>
                </a:lnTo>
                <a:lnTo>
                  <a:pt x="948" y="3"/>
                </a:lnTo>
                <a:lnTo>
                  <a:pt x="948" y="10"/>
                </a:lnTo>
                <a:close/>
                <a:moveTo>
                  <a:pt x="880" y="10"/>
                </a:moveTo>
                <a:lnTo>
                  <a:pt x="914" y="10"/>
                </a:lnTo>
                <a:lnTo>
                  <a:pt x="914" y="3"/>
                </a:lnTo>
                <a:lnTo>
                  <a:pt x="880" y="3"/>
                </a:lnTo>
                <a:lnTo>
                  <a:pt x="880" y="10"/>
                </a:lnTo>
                <a:close/>
                <a:moveTo>
                  <a:pt x="813" y="10"/>
                </a:moveTo>
                <a:lnTo>
                  <a:pt x="846" y="10"/>
                </a:lnTo>
                <a:lnTo>
                  <a:pt x="846" y="3"/>
                </a:lnTo>
                <a:lnTo>
                  <a:pt x="813" y="3"/>
                </a:lnTo>
                <a:lnTo>
                  <a:pt x="813" y="10"/>
                </a:lnTo>
                <a:close/>
                <a:moveTo>
                  <a:pt x="745" y="10"/>
                </a:moveTo>
                <a:lnTo>
                  <a:pt x="779" y="10"/>
                </a:lnTo>
                <a:lnTo>
                  <a:pt x="779" y="3"/>
                </a:lnTo>
                <a:lnTo>
                  <a:pt x="745" y="3"/>
                </a:lnTo>
                <a:lnTo>
                  <a:pt x="745" y="10"/>
                </a:lnTo>
                <a:close/>
                <a:moveTo>
                  <a:pt x="677" y="10"/>
                </a:moveTo>
                <a:lnTo>
                  <a:pt x="711" y="10"/>
                </a:lnTo>
                <a:lnTo>
                  <a:pt x="711" y="3"/>
                </a:lnTo>
                <a:lnTo>
                  <a:pt x="677" y="3"/>
                </a:lnTo>
                <a:lnTo>
                  <a:pt x="677" y="10"/>
                </a:lnTo>
                <a:close/>
                <a:moveTo>
                  <a:pt x="610" y="8"/>
                </a:moveTo>
                <a:lnTo>
                  <a:pt x="643" y="10"/>
                </a:lnTo>
                <a:lnTo>
                  <a:pt x="643" y="3"/>
                </a:lnTo>
                <a:lnTo>
                  <a:pt x="610" y="1"/>
                </a:lnTo>
                <a:lnTo>
                  <a:pt x="610" y="8"/>
                </a:lnTo>
                <a:close/>
                <a:moveTo>
                  <a:pt x="542" y="8"/>
                </a:moveTo>
                <a:lnTo>
                  <a:pt x="576" y="8"/>
                </a:lnTo>
                <a:lnTo>
                  <a:pt x="576" y="1"/>
                </a:lnTo>
                <a:lnTo>
                  <a:pt x="542" y="1"/>
                </a:lnTo>
                <a:lnTo>
                  <a:pt x="542" y="8"/>
                </a:lnTo>
                <a:close/>
                <a:moveTo>
                  <a:pt x="474" y="8"/>
                </a:moveTo>
                <a:lnTo>
                  <a:pt x="508" y="8"/>
                </a:lnTo>
                <a:lnTo>
                  <a:pt x="508" y="1"/>
                </a:lnTo>
                <a:lnTo>
                  <a:pt x="474" y="1"/>
                </a:lnTo>
                <a:lnTo>
                  <a:pt x="474" y="8"/>
                </a:lnTo>
                <a:close/>
                <a:moveTo>
                  <a:pt x="406" y="8"/>
                </a:moveTo>
                <a:lnTo>
                  <a:pt x="440" y="8"/>
                </a:lnTo>
                <a:lnTo>
                  <a:pt x="440" y="1"/>
                </a:lnTo>
                <a:lnTo>
                  <a:pt x="406" y="1"/>
                </a:lnTo>
                <a:lnTo>
                  <a:pt x="406" y="8"/>
                </a:lnTo>
                <a:close/>
                <a:moveTo>
                  <a:pt x="339" y="8"/>
                </a:moveTo>
                <a:lnTo>
                  <a:pt x="373" y="8"/>
                </a:lnTo>
                <a:lnTo>
                  <a:pt x="373" y="1"/>
                </a:lnTo>
                <a:lnTo>
                  <a:pt x="339" y="1"/>
                </a:lnTo>
                <a:lnTo>
                  <a:pt x="339" y="8"/>
                </a:lnTo>
                <a:close/>
                <a:moveTo>
                  <a:pt x="271" y="6"/>
                </a:moveTo>
                <a:lnTo>
                  <a:pt x="305" y="8"/>
                </a:lnTo>
                <a:lnTo>
                  <a:pt x="305" y="1"/>
                </a:lnTo>
                <a:lnTo>
                  <a:pt x="271" y="0"/>
                </a:lnTo>
                <a:lnTo>
                  <a:pt x="271" y="6"/>
                </a:lnTo>
                <a:close/>
                <a:moveTo>
                  <a:pt x="203" y="6"/>
                </a:moveTo>
                <a:lnTo>
                  <a:pt x="237" y="6"/>
                </a:lnTo>
                <a:lnTo>
                  <a:pt x="237" y="0"/>
                </a:lnTo>
                <a:lnTo>
                  <a:pt x="203" y="0"/>
                </a:lnTo>
                <a:lnTo>
                  <a:pt x="203" y="6"/>
                </a:lnTo>
                <a:close/>
                <a:moveTo>
                  <a:pt x="136" y="6"/>
                </a:moveTo>
                <a:lnTo>
                  <a:pt x="169" y="6"/>
                </a:lnTo>
                <a:lnTo>
                  <a:pt x="169" y="0"/>
                </a:lnTo>
                <a:lnTo>
                  <a:pt x="136" y="0"/>
                </a:lnTo>
                <a:lnTo>
                  <a:pt x="136" y="6"/>
                </a:lnTo>
                <a:close/>
                <a:moveTo>
                  <a:pt x="68" y="6"/>
                </a:moveTo>
                <a:lnTo>
                  <a:pt x="102" y="6"/>
                </a:lnTo>
                <a:lnTo>
                  <a:pt x="102" y="0"/>
                </a:lnTo>
                <a:lnTo>
                  <a:pt x="68" y="0"/>
                </a:lnTo>
                <a:lnTo>
                  <a:pt x="68" y="6"/>
                </a:lnTo>
                <a:close/>
                <a:moveTo>
                  <a:pt x="0" y="6"/>
                </a:moveTo>
                <a:lnTo>
                  <a:pt x="34" y="6"/>
                </a:lnTo>
                <a:lnTo>
                  <a:pt x="34" y="0"/>
                </a:lnTo>
                <a:lnTo>
                  <a:pt x="0" y="0"/>
                </a:lnTo>
                <a:lnTo>
                  <a:pt x="0" y="6"/>
                </a:lnTo>
                <a:close/>
              </a:path>
            </a:pathLst>
          </a:custGeom>
          <a:solidFill>
            <a:srgbClr val="BC9537"/>
          </a:solidFill>
          <a:ln w="12700">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sz="2400">
              <a:latin typeface="Titillium Web" panose="00000500000000000000" pitchFamily="2" charset="0"/>
            </a:endParaRPr>
          </a:p>
        </p:txBody>
      </p:sp>
      <p:sp>
        <p:nvSpPr>
          <p:cNvPr id="55" name="Freeform 77">
            <a:extLst>
              <a:ext uri="{FF2B5EF4-FFF2-40B4-BE49-F238E27FC236}">
                <a16:creationId xmlns:a16="http://schemas.microsoft.com/office/drawing/2014/main" id="{69B45D26-D690-7566-9266-B2657C9B6E8C}"/>
              </a:ext>
            </a:extLst>
          </p:cNvPr>
          <p:cNvSpPr>
            <a:spLocks noEditPoints="1"/>
          </p:cNvSpPr>
          <p:nvPr/>
        </p:nvSpPr>
        <p:spPr bwMode="auto">
          <a:xfrm rot="595090">
            <a:off x="5434987" y="1778180"/>
            <a:ext cx="1579331" cy="703452"/>
          </a:xfrm>
          <a:custGeom>
            <a:avLst/>
            <a:gdLst>
              <a:gd name="T0" fmla="*/ 739 w 739"/>
              <a:gd name="T1" fmla="*/ 4 h 1385"/>
              <a:gd name="T2" fmla="*/ 731 w 739"/>
              <a:gd name="T3" fmla="*/ 7 h 1385"/>
              <a:gd name="T4" fmla="*/ 705 w 739"/>
              <a:gd name="T5" fmla="*/ 70 h 1385"/>
              <a:gd name="T6" fmla="*/ 714 w 739"/>
              <a:gd name="T7" fmla="*/ 36 h 1385"/>
              <a:gd name="T8" fmla="*/ 705 w 739"/>
              <a:gd name="T9" fmla="*/ 70 h 1385"/>
              <a:gd name="T10" fmla="*/ 688 w 739"/>
              <a:gd name="T11" fmla="*/ 100 h 1385"/>
              <a:gd name="T12" fmla="*/ 666 w 739"/>
              <a:gd name="T13" fmla="*/ 126 h 1385"/>
              <a:gd name="T14" fmla="*/ 641 w 739"/>
              <a:gd name="T15" fmla="*/ 190 h 1385"/>
              <a:gd name="T16" fmla="*/ 651 w 739"/>
              <a:gd name="T17" fmla="*/ 156 h 1385"/>
              <a:gd name="T18" fmla="*/ 641 w 739"/>
              <a:gd name="T19" fmla="*/ 190 h 1385"/>
              <a:gd name="T20" fmla="*/ 626 w 739"/>
              <a:gd name="T21" fmla="*/ 219 h 1385"/>
              <a:gd name="T22" fmla="*/ 604 w 739"/>
              <a:gd name="T23" fmla="*/ 246 h 1385"/>
              <a:gd name="T24" fmla="*/ 577 w 739"/>
              <a:gd name="T25" fmla="*/ 309 h 1385"/>
              <a:gd name="T26" fmla="*/ 587 w 739"/>
              <a:gd name="T27" fmla="*/ 276 h 1385"/>
              <a:gd name="T28" fmla="*/ 577 w 739"/>
              <a:gd name="T29" fmla="*/ 309 h 1385"/>
              <a:gd name="T30" fmla="*/ 562 w 739"/>
              <a:gd name="T31" fmla="*/ 339 h 1385"/>
              <a:gd name="T32" fmla="*/ 540 w 739"/>
              <a:gd name="T33" fmla="*/ 366 h 1385"/>
              <a:gd name="T34" fmla="*/ 514 w 739"/>
              <a:gd name="T35" fmla="*/ 429 h 1385"/>
              <a:gd name="T36" fmla="*/ 524 w 739"/>
              <a:gd name="T37" fmla="*/ 395 h 1385"/>
              <a:gd name="T38" fmla="*/ 514 w 739"/>
              <a:gd name="T39" fmla="*/ 429 h 1385"/>
              <a:gd name="T40" fmla="*/ 499 w 739"/>
              <a:gd name="T41" fmla="*/ 459 h 1385"/>
              <a:gd name="T42" fmla="*/ 477 w 739"/>
              <a:gd name="T43" fmla="*/ 485 h 1385"/>
              <a:gd name="T44" fmla="*/ 450 w 739"/>
              <a:gd name="T45" fmla="*/ 549 h 1385"/>
              <a:gd name="T46" fmla="*/ 460 w 739"/>
              <a:gd name="T47" fmla="*/ 515 h 1385"/>
              <a:gd name="T48" fmla="*/ 450 w 739"/>
              <a:gd name="T49" fmla="*/ 549 h 1385"/>
              <a:gd name="T50" fmla="*/ 435 w 739"/>
              <a:gd name="T51" fmla="*/ 578 h 1385"/>
              <a:gd name="T52" fmla="*/ 413 w 739"/>
              <a:gd name="T53" fmla="*/ 605 h 1385"/>
              <a:gd name="T54" fmla="*/ 387 w 739"/>
              <a:gd name="T55" fmla="*/ 668 h 1385"/>
              <a:gd name="T56" fmla="*/ 397 w 739"/>
              <a:gd name="T57" fmla="*/ 635 h 1385"/>
              <a:gd name="T58" fmla="*/ 387 w 739"/>
              <a:gd name="T59" fmla="*/ 668 h 1385"/>
              <a:gd name="T60" fmla="*/ 370 w 739"/>
              <a:gd name="T61" fmla="*/ 698 h 1385"/>
              <a:gd name="T62" fmla="*/ 350 w 739"/>
              <a:gd name="T63" fmla="*/ 725 h 1385"/>
              <a:gd name="T64" fmla="*/ 323 w 739"/>
              <a:gd name="T65" fmla="*/ 788 h 1385"/>
              <a:gd name="T66" fmla="*/ 333 w 739"/>
              <a:gd name="T67" fmla="*/ 754 h 1385"/>
              <a:gd name="T68" fmla="*/ 323 w 739"/>
              <a:gd name="T69" fmla="*/ 788 h 1385"/>
              <a:gd name="T70" fmla="*/ 308 w 739"/>
              <a:gd name="T71" fmla="*/ 817 h 1385"/>
              <a:gd name="T72" fmla="*/ 286 w 739"/>
              <a:gd name="T73" fmla="*/ 844 h 1385"/>
              <a:gd name="T74" fmla="*/ 260 w 739"/>
              <a:gd name="T75" fmla="*/ 906 h 1385"/>
              <a:gd name="T76" fmla="*/ 270 w 739"/>
              <a:gd name="T77" fmla="*/ 874 h 1385"/>
              <a:gd name="T78" fmla="*/ 260 w 739"/>
              <a:gd name="T79" fmla="*/ 906 h 1385"/>
              <a:gd name="T80" fmla="*/ 243 w 739"/>
              <a:gd name="T81" fmla="*/ 937 h 1385"/>
              <a:gd name="T82" fmla="*/ 223 w 739"/>
              <a:gd name="T83" fmla="*/ 964 h 1385"/>
              <a:gd name="T84" fmla="*/ 196 w 739"/>
              <a:gd name="T85" fmla="*/ 1026 h 1385"/>
              <a:gd name="T86" fmla="*/ 206 w 739"/>
              <a:gd name="T87" fmla="*/ 994 h 1385"/>
              <a:gd name="T88" fmla="*/ 196 w 739"/>
              <a:gd name="T89" fmla="*/ 1026 h 1385"/>
              <a:gd name="T90" fmla="*/ 181 w 739"/>
              <a:gd name="T91" fmla="*/ 1057 h 1385"/>
              <a:gd name="T92" fmla="*/ 159 w 739"/>
              <a:gd name="T93" fmla="*/ 1084 h 1385"/>
              <a:gd name="T94" fmla="*/ 133 w 739"/>
              <a:gd name="T95" fmla="*/ 1147 h 1385"/>
              <a:gd name="T96" fmla="*/ 143 w 739"/>
              <a:gd name="T97" fmla="*/ 1113 h 1385"/>
              <a:gd name="T98" fmla="*/ 133 w 739"/>
              <a:gd name="T99" fmla="*/ 1147 h 1385"/>
              <a:gd name="T100" fmla="*/ 116 w 739"/>
              <a:gd name="T101" fmla="*/ 1175 h 1385"/>
              <a:gd name="T102" fmla="*/ 94 w 739"/>
              <a:gd name="T103" fmla="*/ 1203 h 1385"/>
              <a:gd name="T104" fmla="*/ 69 w 739"/>
              <a:gd name="T105" fmla="*/ 1265 h 1385"/>
              <a:gd name="T106" fmla="*/ 79 w 739"/>
              <a:gd name="T107" fmla="*/ 1233 h 1385"/>
              <a:gd name="T108" fmla="*/ 69 w 739"/>
              <a:gd name="T109" fmla="*/ 1265 h 1385"/>
              <a:gd name="T110" fmla="*/ 54 w 739"/>
              <a:gd name="T111" fmla="*/ 1296 h 1385"/>
              <a:gd name="T112" fmla="*/ 32 w 739"/>
              <a:gd name="T113" fmla="*/ 1323 h 1385"/>
              <a:gd name="T114" fmla="*/ 6 w 739"/>
              <a:gd name="T115" fmla="*/ 1385 h 1385"/>
              <a:gd name="T116" fmla="*/ 16 w 739"/>
              <a:gd name="T117" fmla="*/ 1352 h 1385"/>
              <a:gd name="T118" fmla="*/ 6 w 739"/>
              <a:gd name="T119" fmla="*/ 1385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9" h="1385">
                <a:moveTo>
                  <a:pt x="736" y="11"/>
                </a:moveTo>
                <a:lnTo>
                  <a:pt x="739" y="4"/>
                </a:lnTo>
                <a:lnTo>
                  <a:pt x="734" y="0"/>
                </a:lnTo>
                <a:lnTo>
                  <a:pt x="731" y="7"/>
                </a:lnTo>
                <a:lnTo>
                  <a:pt x="736" y="11"/>
                </a:lnTo>
                <a:close/>
                <a:moveTo>
                  <a:pt x="705" y="70"/>
                </a:moveTo>
                <a:lnTo>
                  <a:pt x="721" y="39"/>
                </a:lnTo>
                <a:lnTo>
                  <a:pt x="714" y="36"/>
                </a:lnTo>
                <a:lnTo>
                  <a:pt x="699" y="66"/>
                </a:lnTo>
                <a:lnTo>
                  <a:pt x="705" y="70"/>
                </a:lnTo>
                <a:close/>
                <a:moveTo>
                  <a:pt x="673" y="129"/>
                </a:moveTo>
                <a:lnTo>
                  <a:pt x="688" y="100"/>
                </a:lnTo>
                <a:lnTo>
                  <a:pt x="683" y="97"/>
                </a:lnTo>
                <a:lnTo>
                  <a:pt x="666" y="126"/>
                </a:lnTo>
                <a:lnTo>
                  <a:pt x="673" y="129"/>
                </a:lnTo>
                <a:close/>
                <a:moveTo>
                  <a:pt x="641" y="190"/>
                </a:moveTo>
                <a:lnTo>
                  <a:pt x="656" y="160"/>
                </a:lnTo>
                <a:lnTo>
                  <a:pt x="651" y="156"/>
                </a:lnTo>
                <a:lnTo>
                  <a:pt x="634" y="187"/>
                </a:lnTo>
                <a:lnTo>
                  <a:pt x="641" y="190"/>
                </a:lnTo>
                <a:close/>
                <a:moveTo>
                  <a:pt x="609" y="249"/>
                </a:moveTo>
                <a:lnTo>
                  <a:pt x="626" y="219"/>
                </a:lnTo>
                <a:lnTo>
                  <a:pt x="619" y="215"/>
                </a:lnTo>
                <a:lnTo>
                  <a:pt x="604" y="246"/>
                </a:lnTo>
                <a:lnTo>
                  <a:pt x="609" y="249"/>
                </a:lnTo>
                <a:close/>
                <a:moveTo>
                  <a:pt x="577" y="309"/>
                </a:moveTo>
                <a:lnTo>
                  <a:pt x="594" y="280"/>
                </a:lnTo>
                <a:lnTo>
                  <a:pt x="587" y="276"/>
                </a:lnTo>
                <a:lnTo>
                  <a:pt x="572" y="305"/>
                </a:lnTo>
                <a:lnTo>
                  <a:pt x="577" y="309"/>
                </a:lnTo>
                <a:close/>
                <a:moveTo>
                  <a:pt x="546" y="370"/>
                </a:moveTo>
                <a:lnTo>
                  <a:pt x="562" y="339"/>
                </a:lnTo>
                <a:lnTo>
                  <a:pt x="556" y="336"/>
                </a:lnTo>
                <a:lnTo>
                  <a:pt x="540" y="366"/>
                </a:lnTo>
                <a:lnTo>
                  <a:pt x="546" y="370"/>
                </a:lnTo>
                <a:close/>
                <a:moveTo>
                  <a:pt x="514" y="429"/>
                </a:moveTo>
                <a:lnTo>
                  <a:pt x="529" y="398"/>
                </a:lnTo>
                <a:lnTo>
                  <a:pt x="524" y="395"/>
                </a:lnTo>
                <a:lnTo>
                  <a:pt x="507" y="425"/>
                </a:lnTo>
                <a:lnTo>
                  <a:pt x="514" y="429"/>
                </a:lnTo>
                <a:close/>
                <a:moveTo>
                  <a:pt x="482" y="488"/>
                </a:moveTo>
                <a:lnTo>
                  <a:pt x="499" y="459"/>
                </a:lnTo>
                <a:lnTo>
                  <a:pt x="492" y="456"/>
                </a:lnTo>
                <a:lnTo>
                  <a:pt x="477" y="485"/>
                </a:lnTo>
                <a:lnTo>
                  <a:pt x="482" y="488"/>
                </a:lnTo>
                <a:close/>
                <a:moveTo>
                  <a:pt x="450" y="549"/>
                </a:moveTo>
                <a:lnTo>
                  <a:pt x="467" y="519"/>
                </a:lnTo>
                <a:lnTo>
                  <a:pt x="460" y="515"/>
                </a:lnTo>
                <a:lnTo>
                  <a:pt x="445" y="546"/>
                </a:lnTo>
                <a:lnTo>
                  <a:pt x="450" y="549"/>
                </a:lnTo>
                <a:close/>
                <a:moveTo>
                  <a:pt x="419" y="608"/>
                </a:moveTo>
                <a:lnTo>
                  <a:pt x="435" y="578"/>
                </a:lnTo>
                <a:lnTo>
                  <a:pt x="428" y="574"/>
                </a:lnTo>
                <a:lnTo>
                  <a:pt x="413" y="605"/>
                </a:lnTo>
                <a:lnTo>
                  <a:pt x="419" y="608"/>
                </a:lnTo>
                <a:close/>
                <a:moveTo>
                  <a:pt x="387" y="668"/>
                </a:moveTo>
                <a:lnTo>
                  <a:pt x="402" y="637"/>
                </a:lnTo>
                <a:lnTo>
                  <a:pt x="397" y="635"/>
                </a:lnTo>
                <a:lnTo>
                  <a:pt x="380" y="664"/>
                </a:lnTo>
                <a:lnTo>
                  <a:pt x="387" y="668"/>
                </a:lnTo>
                <a:close/>
                <a:moveTo>
                  <a:pt x="355" y="727"/>
                </a:moveTo>
                <a:lnTo>
                  <a:pt x="370" y="698"/>
                </a:lnTo>
                <a:lnTo>
                  <a:pt x="365" y="695"/>
                </a:lnTo>
                <a:lnTo>
                  <a:pt x="350" y="725"/>
                </a:lnTo>
                <a:lnTo>
                  <a:pt x="355" y="727"/>
                </a:lnTo>
                <a:close/>
                <a:moveTo>
                  <a:pt x="323" y="788"/>
                </a:moveTo>
                <a:lnTo>
                  <a:pt x="340" y="757"/>
                </a:lnTo>
                <a:lnTo>
                  <a:pt x="333" y="754"/>
                </a:lnTo>
                <a:lnTo>
                  <a:pt x="318" y="784"/>
                </a:lnTo>
                <a:lnTo>
                  <a:pt x="323" y="788"/>
                </a:lnTo>
                <a:close/>
                <a:moveTo>
                  <a:pt x="292" y="847"/>
                </a:moveTo>
                <a:lnTo>
                  <a:pt x="308" y="817"/>
                </a:lnTo>
                <a:lnTo>
                  <a:pt x="301" y="815"/>
                </a:lnTo>
                <a:lnTo>
                  <a:pt x="286" y="844"/>
                </a:lnTo>
                <a:lnTo>
                  <a:pt x="292" y="847"/>
                </a:lnTo>
                <a:close/>
                <a:moveTo>
                  <a:pt x="260" y="906"/>
                </a:moveTo>
                <a:lnTo>
                  <a:pt x="275" y="877"/>
                </a:lnTo>
                <a:lnTo>
                  <a:pt x="270" y="874"/>
                </a:lnTo>
                <a:lnTo>
                  <a:pt x="253" y="905"/>
                </a:lnTo>
                <a:lnTo>
                  <a:pt x="260" y="906"/>
                </a:lnTo>
                <a:close/>
                <a:moveTo>
                  <a:pt x="228" y="967"/>
                </a:moveTo>
                <a:lnTo>
                  <a:pt x="243" y="937"/>
                </a:lnTo>
                <a:lnTo>
                  <a:pt x="238" y="933"/>
                </a:lnTo>
                <a:lnTo>
                  <a:pt x="223" y="964"/>
                </a:lnTo>
                <a:lnTo>
                  <a:pt x="228" y="967"/>
                </a:lnTo>
                <a:close/>
                <a:moveTo>
                  <a:pt x="196" y="1026"/>
                </a:moveTo>
                <a:lnTo>
                  <a:pt x="213" y="996"/>
                </a:lnTo>
                <a:lnTo>
                  <a:pt x="206" y="994"/>
                </a:lnTo>
                <a:lnTo>
                  <a:pt x="191" y="1023"/>
                </a:lnTo>
                <a:lnTo>
                  <a:pt x="196" y="1026"/>
                </a:lnTo>
                <a:close/>
                <a:moveTo>
                  <a:pt x="165" y="1086"/>
                </a:moveTo>
                <a:lnTo>
                  <a:pt x="181" y="1057"/>
                </a:lnTo>
                <a:lnTo>
                  <a:pt x="174" y="1054"/>
                </a:lnTo>
                <a:lnTo>
                  <a:pt x="159" y="1084"/>
                </a:lnTo>
                <a:lnTo>
                  <a:pt x="165" y="1086"/>
                </a:lnTo>
                <a:close/>
                <a:moveTo>
                  <a:pt x="133" y="1147"/>
                </a:moveTo>
                <a:lnTo>
                  <a:pt x="149" y="1116"/>
                </a:lnTo>
                <a:lnTo>
                  <a:pt x="143" y="1113"/>
                </a:lnTo>
                <a:lnTo>
                  <a:pt x="127" y="1143"/>
                </a:lnTo>
                <a:lnTo>
                  <a:pt x="133" y="1147"/>
                </a:lnTo>
                <a:close/>
                <a:moveTo>
                  <a:pt x="101" y="1206"/>
                </a:moveTo>
                <a:lnTo>
                  <a:pt x="116" y="1175"/>
                </a:lnTo>
                <a:lnTo>
                  <a:pt x="111" y="1174"/>
                </a:lnTo>
                <a:lnTo>
                  <a:pt x="94" y="1203"/>
                </a:lnTo>
                <a:lnTo>
                  <a:pt x="101" y="1206"/>
                </a:lnTo>
                <a:close/>
                <a:moveTo>
                  <a:pt x="69" y="1265"/>
                </a:moveTo>
                <a:lnTo>
                  <a:pt x="86" y="1236"/>
                </a:lnTo>
                <a:lnTo>
                  <a:pt x="79" y="1233"/>
                </a:lnTo>
                <a:lnTo>
                  <a:pt x="64" y="1263"/>
                </a:lnTo>
                <a:lnTo>
                  <a:pt x="69" y="1265"/>
                </a:lnTo>
                <a:close/>
                <a:moveTo>
                  <a:pt x="37" y="1326"/>
                </a:moveTo>
                <a:lnTo>
                  <a:pt x="54" y="1296"/>
                </a:lnTo>
                <a:lnTo>
                  <a:pt x="47" y="1292"/>
                </a:lnTo>
                <a:lnTo>
                  <a:pt x="32" y="1323"/>
                </a:lnTo>
                <a:lnTo>
                  <a:pt x="37" y="1326"/>
                </a:lnTo>
                <a:close/>
                <a:moveTo>
                  <a:pt x="6" y="1385"/>
                </a:moveTo>
                <a:lnTo>
                  <a:pt x="22" y="1355"/>
                </a:lnTo>
                <a:lnTo>
                  <a:pt x="16" y="1352"/>
                </a:lnTo>
                <a:lnTo>
                  <a:pt x="0" y="1382"/>
                </a:lnTo>
                <a:lnTo>
                  <a:pt x="6" y="1385"/>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58" name="Freeform 91">
            <a:extLst>
              <a:ext uri="{FF2B5EF4-FFF2-40B4-BE49-F238E27FC236}">
                <a16:creationId xmlns:a16="http://schemas.microsoft.com/office/drawing/2014/main" id="{6EAC942B-ABEF-A61C-B592-80FFEEE46115}"/>
              </a:ext>
            </a:extLst>
          </p:cNvPr>
          <p:cNvSpPr>
            <a:spLocks/>
          </p:cNvSpPr>
          <p:nvPr/>
        </p:nvSpPr>
        <p:spPr bwMode="auto">
          <a:xfrm>
            <a:off x="1384359" y="154928"/>
            <a:ext cx="13426541" cy="429955"/>
          </a:xfrm>
          <a:custGeom>
            <a:avLst/>
            <a:gdLst>
              <a:gd name="T0" fmla="*/ 6312 w 6312"/>
              <a:gd name="T1" fmla="*/ 298 h 298"/>
              <a:gd name="T2" fmla="*/ 6312 w 6312"/>
              <a:gd name="T3" fmla="*/ 296 h 298"/>
              <a:gd name="T4" fmla="*/ 0 w 6312"/>
              <a:gd name="T5" fmla="*/ 296 h 298"/>
              <a:gd name="T6" fmla="*/ 0 w 6312"/>
              <a:gd name="T7" fmla="*/ 2 h 298"/>
              <a:gd name="T8" fmla="*/ 6310 w 6312"/>
              <a:gd name="T9" fmla="*/ 2 h 298"/>
              <a:gd name="T10" fmla="*/ 6310 w 6312"/>
              <a:gd name="T11" fmla="*/ 298 h 298"/>
              <a:gd name="T12" fmla="*/ 6312 w 6312"/>
              <a:gd name="T13" fmla="*/ 298 h 298"/>
              <a:gd name="T14" fmla="*/ 6312 w 6312"/>
              <a:gd name="T15" fmla="*/ 296 h 298"/>
              <a:gd name="T16" fmla="*/ 6312 w 6312"/>
              <a:gd name="T17" fmla="*/ 298 h 298"/>
              <a:gd name="T18" fmla="*/ 6312 w 6312"/>
              <a:gd name="T19" fmla="*/ 298 h 298"/>
              <a:gd name="T20" fmla="*/ 6312 w 6312"/>
              <a:gd name="T21" fmla="*/ 0 h 298"/>
              <a:gd name="T22" fmla="*/ 0 w 6312"/>
              <a:gd name="T23" fmla="*/ 0 h 298"/>
              <a:gd name="T24" fmla="*/ 0 w 6312"/>
              <a:gd name="T25" fmla="*/ 298 h 298"/>
              <a:gd name="T26" fmla="*/ 6312 w 6312"/>
              <a:gd name="T27" fmla="*/ 298 h 298"/>
              <a:gd name="T28" fmla="*/ 6312 w 6312"/>
              <a:gd name="T29" fmla="*/ 298 h 298"/>
              <a:gd name="T30" fmla="*/ 6312 w 6312"/>
              <a:gd name="T31"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12" h="298">
                <a:moveTo>
                  <a:pt x="6312" y="298"/>
                </a:moveTo>
                <a:lnTo>
                  <a:pt x="6312" y="296"/>
                </a:lnTo>
                <a:lnTo>
                  <a:pt x="0" y="296"/>
                </a:lnTo>
                <a:lnTo>
                  <a:pt x="0" y="2"/>
                </a:lnTo>
                <a:lnTo>
                  <a:pt x="6310" y="2"/>
                </a:lnTo>
                <a:lnTo>
                  <a:pt x="6310" y="298"/>
                </a:lnTo>
                <a:lnTo>
                  <a:pt x="6312" y="298"/>
                </a:lnTo>
                <a:lnTo>
                  <a:pt x="6312" y="296"/>
                </a:lnTo>
                <a:lnTo>
                  <a:pt x="6312" y="298"/>
                </a:lnTo>
                <a:lnTo>
                  <a:pt x="6312" y="298"/>
                </a:lnTo>
                <a:lnTo>
                  <a:pt x="6312" y="0"/>
                </a:lnTo>
                <a:lnTo>
                  <a:pt x="0" y="0"/>
                </a:lnTo>
                <a:lnTo>
                  <a:pt x="0" y="298"/>
                </a:lnTo>
                <a:lnTo>
                  <a:pt x="6312" y="298"/>
                </a:lnTo>
                <a:lnTo>
                  <a:pt x="6312" y="298"/>
                </a:lnTo>
                <a:lnTo>
                  <a:pt x="6312" y="298"/>
                </a:lnTo>
                <a:close/>
              </a:path>
            </a:pathLst>
          </a:custGeom>
          <a:noFill/>
          <a:ln>
            <a:noFill/>
          </a:ln>
        </p:spPr>
        <p:style>
          <a:lnRef idx="0">
            <a:scrgbClr r="0" g="0" b="0"/>
          </a:lnRef>
          <a:fillRef idx="0">
            <a:scrgbClr r="0" g="0" b="0"/>
          </a:fillRef>
          <a:effectRef idx="0">
            <a:scrgbClr r="0" g="0" b="0"/>
          </a:effectRef>
          <a:fontRef idx="minor">
            <a:schemeClr val="accent2"/>
          </a:fontRef>
        </p:style>
        <p:txBody>
          <a:bodyPr vert="horz" wrap="square" lIns="91440" tIns="45720" rIns="91440" bIns="45720" numCol="1" anchor="t" anchorCtr="0" compatLnSpc="1">
            <a:prstTxWarp prst="textNoShape">
              <a:avLst/>
            </a:prstTxWarp>
          </a:bodyPr>
          <a:lstStyle/>
          <a:p>
            <a:r>
              <a:rPr lang="it-IT" sz="3200" b="1">
                <a:solidFill>
                  <a:schemeClr val="tx1"/>
                </a:solidFill>
                <a:latin typeface="Titillium Web" panose="00000500000000000000" pitchFamily="2" charset="0"/>
              </a:rPr>
              <a:t>Rubattino-Ampliamento del parco della Lambretta – Bonifica (1/14)</a:t>
            </a:r>
          </a:p>
        </p:txBody>
      </p:sp>
      <p:grpSp>
        <p:nvGrpSpPr>
          <p:cNvPr id="2" name="Gruppo 1">
            <a:extLst>
              <a:ext uri="{FF2B5EF4-FFF2-40B4-BE49-F238E27FC236}">
                <a16:creationId xmlns:a16="http://schemas.microsoft.com/office/drawing/2014/main" id="{434EAD39-D107-5088-A1B2-675B3DFE8589}"/>
              </a:ext>
            </a:extLst>
          </p:cNvPr>
          <p:cNvGrpSpPr/>
          <p:nvPr/>
        </p:nvGrpSpPr>
        <p:grpSpPr>
          <a:xfrm>
            <a:off x="8292625" y="4138819"/>
            <a:ext cx="3716338" cy="340687"/>
            <a:chOff x="4495800" y="4232275"/>
            <a:chExt cx="3716338" cy="306538"/>
          </a:xfrm>
        </p:grpSpPr>
        <p:sp>
          <p:nvSpPr>
            <p:cNvPr id="3" name="Rectangle 13">
              <a:extLst>
                <a:ext uri="{FF2B5EF4-FFF2-40B4-BE49-F238E27FC236}">
                  <a16:creationId xmlns:a16="http://schemas.microsoft.com/office/drawing/2014/main" id="{B7915C35-5F99-BB4B-704E-09979D7E49E9}"/>
                </a:ext>
              </a:extLst>
            </p:cNvPr>
            <p:cNvSpPr>
              <a:spLocks noChangeArrowheads="1"/>
            </p:cNvSpPr>
            <p:nvPr/>
          </p:nvSpPr>
          <p:spPr bwMode="auto">
            <a:xfrm>
              <a:off x="4495800" y="4232275"/>
              <a:ext cx="3716338" cy="287338"/>
            </a:xfrm>
            <a:prstGeom prst="rect">
              <a:avLst/>
            </a:prstGeom>
            <a:solidFill>
              <a:srgbClr val="C8A6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sz="1600" b="1">
                <a:latin typeface="Titillium Web" panose="00000500000000000000" pitchFamily="2" charset="0"/>
              </a:endParaRPr>
            </a:p>
          </p:txBody>
        </p:sp>
        <p:sp>
          <p:nvSpPr>
            <p:cNvPr id="4" name="CasellaDiTesto 3">
              <a:extLst>
                <a:ext uri="{FF2B5EF4-FFF2-40B4-BE49-F238E27FC236}">
                  <a16:creationId xmlns:a16="http://schemas.microsoft.com/office/drawing/2014/main" id="{4A30C5B1-336B-2812-C894-A61E38ED17B5}"/>
                </a:ext>
              </a:extLst>
            </p:cNvPr>
            <p:cNvSpPr txBox="1"/>
            <p:nvPr/>
          </p:nvSpPr>
          <p:spPr>
            <a:xfrm>
              <a:off x="5200953" y="4234194"/>
              <a:ext cx="2296721" cy="304619"/>
            </a:xfrm>
            <a:prstGeom prst="rect">
              <a:avLst/>
            </a:prstGeom>
            <a:noFill/>
          </p:spPr>
          <p:txBody>
            <a:bodyPr wrap="square">
              <a:spAutoFit/>
            </a:bodyPr>
            <a:lstStyle/>
            <a:p>
              <a:pPr algn="ctr"/>
              <a:r>
                <a:rPr lang="it-IT" sz="1600" b="1">
                  <a:latin typeface="Titillium Web" panose="00000500000000000000" pitchFamily="2" charset="0"/>
                </a:rPr>
                <a:t>Parco della Lambretta</a:t>
              </a:r>
            </a:p>
          </p:txBody>
        </p:sp>
      </p:grpSp>
      <p:sp>
        <p:nvSpPr>
          <p:cNvPr id="34" name="Rettangolo 33">
            <a:extLst>
              <a:ext uri="{FF2B5EF4-FFF2-40B4-BE49-F238E27FC236}">
                <a16:creationId xmlns:a16="http://schemas.microsoft.com/office/drawing/2014/main" id="{067C2490-6862-1328-3C1E-F0B83BC81E24}"/>
              </a:ext>
            </a:extLst>
          </p:cNvPr>
          <p:cNvSpPr/>
          <p:nvPr/>
        </p:nvSpPr>
        <p:spPr>
          <a:xfrm>
            <a:off x="2752628" y="5472383"/>
            <a:ext cx="2700000" cy="1363824"/>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35" name="TextBox 43">
            <a:extLst>
              <a:ext uri="{FF2B5EF4-FFF2-40B4-BE49-F238E27FC236}">
                <a16:creationId xmlns:a16="http://schemas.microsoft.com/office/drawing/2014/main" id="{18B9F775-BABC-1739-4345-1FF130FF5755}"/>
              </a:ext>
            </a:extLst>
          </p:cNvPr>
          <p:cNvSpPr txBox="1"/>
          <p:nvPr/>
        </p:nvSpPr>
        <p:spPr>
          <a:xfrm>
            <a:off x="2886881" y="5884977"/>
            <a:ext cx="2431493" cy="749547"/>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DESCRIZIONE DELL’INTERVENTO</a:t>
            </a:r>
          </a:p>
        </p:txBody>
      </p:sp>
      <p:sp>
        <p:nvSpPr>
          <p:cNvPr id="36" name="Rettangolo 35">
            <a:extLst>
              <a:ext uri="{FF2B5EF4-FFF2-40B4-BE49-F238E27FC236}">
                <a16:creationId xmlns:a16="http://schemas.microsoft.com/office/drawing/2014/main" id="{2D405D96-830D-882B-6D38-8A5462F667A8}"/>
              </a:ext>
            </a:extLst>
          </p:cNvPr>
          <p:cNvSpPr/>
          <p:nvPr/>
        </p:nvSpPr>
        <p:spPr>
          <a:xfrm>
            <a:off x="2742727" y="6955931"/>
            <a:ext cx="2700000" cy="648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37" name="TextBox 43">
            <a:extLst>
              <a:ext uri="{FF2B5EF4-FFF2-40B4-BE49-F238E27FC236}">
                <a16:creationId xmlns:a16="http://schemas.microsoft.com/office/drawing/2014/main" id="{6EF18E9D-5D77-235B-9598-20B4F9D0CC30}"/>
              </a:ext>
            </a:extLst>
          </p:cNvPr>
          <p:cNvSpPr txBox="1"/>
          <p:nvPr/>
        </p:nvSpPr>
        <p:spPr>
          <a:xfrm>
            <a:off x="2926781" y="7148612"/>
            <a:ext cx="2431493"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VALORI ECONOMICI</a:t>
            </a:r>
          </a:p>
        </p:txBody>
      </p:sp>
      <p:sp>
        <p:nvSpPr>
          <p:cNvPr id="38" name="Rettangolo 46">
            <a:extLst>
              <a:ext uri="{FF2B5EF4-FFF2-40B4-BE49-F238E27FC236}">
                <a16:creationId xmlns:a16="http://schemas.microsoft.com/office/drawing/2014/main" id="{41933385-06F6-33F5-02C0-086A82826389}"/>
              </a:ext>
            </a:extLst>
          </p:cNvPr>
          <p:cNvSpPr/>
          <p:nvPr/>
        </p:nvSpPr>
        <p:spPr>
          <a:xfrm>
            <a:off x="5551892" y="6966384"/>
            <a:ext cx="9285512"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just" defTabSz="640080">
              <a:buFont typeface="Wingdings" panose="05000000000000000000" pitchFamily="2" charset="2"/>
              <a:buChar char="q"/>
              <a:defRPr/>
            </a:pPr>
            <a:r>
              <a:rPr lang="it-IT" sz="2000" b="1">
                <a:solidFill>
                  <a:schemeClr val="tx1"/>
                </a:solidFill>
                <a:latin typeface="Titillium Web" panose="00000500000000000000" pitchFamily="2" charset="0"/>
              </a:rPr>
              <a:t>Valore finanziato: </a:t>
            </a:r>
            <a:r>
              <a:rPr lang="en-US" sz="2000">
                <a:solidFill>
                  <a:srgbClr val="000000"/>
                </a:solidFill>
                <a:latin typeface="Titillium Web" panose="00000500000000000000" pitchFamily="2" charset="0"/>
              </a:rPr>
              <a:t>16.000.000,00 €</a:t>
            </a:r>
            <a:r>
              <a:rPr lang="en-US" sz="2000">
                <a:latin typeface="Titillium Web" panose="00000500000000000000" pitchFamily="2" charset="0"/>
              </a:rPr>
              <a:t> </a:t>
            </a:r>
            <a:endParaRPr lang="it-IT" sz="2000">
              <a:solidFill>
                <a:schemeClr val="tx1"/>
              </a:solidFill>
              <a:latin typeface="Titillium Web" panose="00000500000000000000" pitchFamily="2" charset="0"/>
            </a:endParaRPr>
          </a:p>
        </p:txBody>
      </p:sp>
      <p:sp>
        <p:nvSpPr>
          <p:cNvPr id="39" name="Rettangolo 46">
            <a:extLst>
              <a:ext uri="{FF2B5EF4-FFF2-40B4-BE49-F238E27FC236}">
                <a16:creationId xmlns:a16="http://schemas.microsoft.com/office/drawing/2014/main" id="{9016D996-A795-0AB0-AEAD-499EC6FF7A06}"/>
              </a:ext>
            </a:extLst>
          </p:cNvPr>
          <p:cNvSpPr/>
          <p:nvPr/>
        </p:nvSpPr>
        <p:spPr>
          <a:xfrm>
            <a:off x="5558899" y="5471368"/>
            <a:ext cx="9292407" cy="1344261"/>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1900">
                <a:solidFill>
                  <a:schemeClr val="tx1"/>
                </a:solidFill>
                <a:latin typeface="Titillium Web" panose="00000500000000000000" pitchFamily="2" charset="0"/>
              </a:rPr>
              <a:t>Per l'ampliamento del Parco della Lambretta, il costo complessivo è stimato in </a:t>
            </a:r>
            <a:r>
              <a:rPr lang="it-IT" sz="1900" b="1">
                <a:solidFill>
                  <a:schemeClr val="tx1"/>
                </a:solidFill>
                <a:latin typeface="Titillium Web" panose="00000500000000000000" pitchFamily="2" charset="0"/>
              </a:rPr>
              <a:t>38 milioni di euro </a:t>
            </a:r>
            <a:r>
              <a:rPr lang="it-IT" sz="1900">
                <a:solidFill>
                  <a:schemeClr val="tx1"/>
                </a:solidFill>
                <a:latin typeface="Titillium Web" panose="00000500000000000000" pitchFamily="2" charset="0"/>
              </a:rPr>
              <a:t>e prevede l'allargamento delle aree verdi insieme alla valorizzazione del fiume Lambro con particolare attenzione per le zone permeabili, la tutela e l'incremento della biodiversità.</a:t>
            </a:r>
          </a:p>
        </p:txBody>
      </p:sp>
      <p:sp>
        <p:nvSpPr>
          <p:cNvPr id="40" name="Rettangolo 46">
            <a:extLst>
              <a:ext uri="{FF2B5EF4-FFF2-40B4-BE49-F238E27FC236}">
                <a16:creationId xmlns:a16="http://schemas.microsoft.com/office/drawing/2014/main" id="{BC34F6B5-5894-6C5D-AA98-1E2E815A5A5A}"/>
              </a:ext>
            </a:extLst>
          </p:cNvPr>
          <p:cNvSpPr/>
          <p:nvPr/>
        </p:nvSpPr>
        <p:spPr>
          <a:xfrm>
            <a:off x="5558900" y="7717403"/>
            <a:ext cx="2380178"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2000" b="1">
                <a:solidFill>
                  <a:schemeClr val="tx1"/>
                </a:solidFill>
                <a:latin typeface="Titillium Web" panose="00000500000000000000" pitchFamily="2" charset="0"/>
              </a:rPr>
              <a:t>In esecuzione</a:t>
            </a:r>
            <a:endParaRPr lang="en-US" sz="2000" b="1">
              <a:solidFill>
                <a:schemeClr val="tx1"/>
              </a:solidFill>
              <a:latin typeface="Titillium Web" panose="00000500000000000000" pitchFamily="2" charset="0"/>
            </a:endParaRPr>
          </a:p>
        </p:txBody>
      </p:sp>
      <p:pic>
        <p:nvPicPr>
          <p:cNvPr id="43" name="Immagine 42" descr="Immagine che contiene schermata, Elementi grafici, clipart, design&#10;&#10;Descrizione generata automaticamente">
            <a:extLst>
              <a:ext uri="{FF2B5EF4-FFF2-40B4-BE49-F238E27FC236}">
                <a16:creationId xmlns:a16="http://schemas.microsoft.com/office/drawing/2014/main" id="{1FD1A958-6568-AD6E-CC5B-310B36ECBC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3344" y="5820916"/>
            <a:ext cx="354052" cy="354052"/>
          </a:xfrm>
          <a:prstGeom prst="rect">
            <a:avLst/>
          </a:prstGeom>
        </p:spPr>
      </p:pic>
      <p:pic>
        <p:nvPicPr>
          <p:cNvPr id="44" name="Immagine 43" descr="Immagine che contiene schermata, Elementi grafici, cartone animato, design&#10;&#10;Descrizione generata automaticamente">
            <a:extLst>
              <a:ext uri="{FF2B5EF4-FFF2-40B4-BE49-F238E27FC236}">
                <a16:creationId xmlns:a16="http://schemas.microsoft.com/office/drawing/2014/main" id="{04FCFCF5-6A65-4138-CBAB-59CA275A20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0855" y="6973924"/>
            <a:ext cx="353959" cy="353959"/>
          </a:xfrm>
          <a:prstGeom prst="rect">
            <a:avLst/>
          </a:prstGeom>
        </p:spPr>
      </p:pic>
      <p:sp>
        <p:nvSpPr>
          <p:cNvPr id="45" name="Rettangolo 44">
            <a:extLst>
              <a:ext uri="{FF2B5EF4-FFF2-40B4-BE49-F238E27FC236}">
                <a16:creationId xmlns:a16="http://schemas.microsoft.com/office/drawing/2014/main" id="{2EFFD6C8-EA75-8376-6FF2-E3038FB9667E}"/>
              </a:ext>
            </a:extLst>
          </p:cNvPr>
          <p:cNvSpPr/>
          <p:nvPr/>
        </p:nvSpPr>
        <p:spPr>
          <a:xfrm>
            <a:off x="8820834" y="7717403"/>
            <a:ext cx="2700000" cy="612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46" name="TextBox 43">
            <a:extLst>
              <a:ext uri="{FF2B5EF4-FFF2-40B4-BE49-F238E27FC236}">
                <a16:creationId xmlns:a16="http://schemas.microsoft.com/office/drawing/2014/main" id="{B1F383E3-C01A-DBD1-F928-51756907F1D1}"/>
              </a:ext>
            </a:extLst>
          </p:cNvPr>
          <p:cNvSpPr txBox="1"/>
          <p:nvPr/>
        </p:nvSpPr>
        <p:spPr>
          <a:xfrm>
            <a:off x="8979392" y="7915368"/>
            <a:ext cx="2382884"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C</a:t>
            </a:r>
            <a:r>
              <a:rPr lang="it-IT" sz="1800">
                <a:solidFill>
                  <a:prstClr val="white"/>
                </a:solidFill>
                <a:latin typeface="Titillium Web" panose="00000500000000000000" pitchFamily="2" charset="0"/>
              </a:rPr>
              <a:t>ANTIERE</a:t>
            </a:r>
            <a:endParaRPr lang="en-US" sz="1800">
              <a:solidFill>
                <a:prstClr val="white"/>
              </a:solidFill>
              <a:latin typeface="Titillium Web" panose="00000500000000000000" pitchFamily="2" charset="0"/>
            </a:endParaRPr>
          </a:p>
        </p:txBody>
      </p:sp>
      <p:sp>
        <p:nvSpPr>
          <p:cNvPr id="47" name="Rettangolo 46">
            <a:extLst>
              <a:ext uri="{FF2B5EF4-FFF2-40B4-BE49-F238E27FC236}">
                <a16:creationId xmlns:a16="http://schemas.microsoft.com/office/drawing/2014/main" id="{6C7639A9-BADC-3636-999D-7E3E47AD1354}"/>
              </a:ext>
            </a:extLst>
          </p:cNvPr>
          <p:cNvSpPr/>
          <p:nvPr/>
        </p:nvSpPr>
        <p:spPr>
          <a:xfrm>
            <a:off x="11623193" y="7714747"/>
            <a:ext cx="3214211"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2000" b="1">
                <a:solidFill>
                  <a:schemeClr val="tx1"/>
                </a:solidFill>
                <a:latin typeface="Titillium Web" panose="00000500000000000000" pitchFamily="2" charset="0"/>
              </a:rPr>
              <a:t>Avviato</a:t>
            </a:r>
            <a:endParaRPr lang="en-US" sz="2000" b="1">
              <a:solidFill>
                <a:schemeClr val="tx1"/>
              </a:solidFill>
              <a:latin typeface="Titillium Web" panose="00000500000000000000" pitchFamily="2" charset="0"/>
            </a:endParaRPr>
          </a:p>
        </p:txBody>
      </p:sp>
      <p:pic>
        <p:nvPicPr>
          <p:cNvPr id="48" name="Immagine 47" descr="Immagine che contiene cono, Carattere, design&#10;&#10;Descrizione generata automaticamente">
            <a:extLst>
              <a:ext uri="{FF2B5EF4-FFF2-40B4-BE49-F238E27FC236}">
                <a16:creationId xmlns:a16="http://schemas.microsoft.com/office/drawing/2014/main" id="{211C8199-8B48-6B21-B600-6B2C39252C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6788" y="7683767"/>
            <a:ext cx="508969" cy="508969"/>
          </a:xfrm>
          <a:prstGeom prst="rect">
            <a:avLst/>
          </a:prstGeom>
        </p:spPr>
      </p:pic>
      <p:sp>
        <p:nvSpPr>
          <p:cNvPr id="49" name="Rettangolo 48">
            <a:extLst>
              <a:ext uri="{FF2B5EF4-FFF2-40B4-BE49-F238E27FC236}">
                <a16:creationId xmlns:a16="http://schemas.microsoft.com/office/drawing/2014/main" id="{CBEF376C-6D3D-AECE-4920-20FDE9E34F12}"/>
              </a:ext>
            </a:extLst>
          </p:cNvPr>
          <p:cNvSpPr/>
          <p:nvPr/>
        </p:nvSpPr>
        <p:spPr>
          <a:xfrm>
            <a:off x="2752628" y="7709101"/>
            <a:ext cx="2700000" cy="655917"/>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51" name="TextBox 43">
            <a:extLst>
              <a:ext uri="{FF2B5EF4-FFF2-40B4-BE49-F238E27FC236}">
                <a16:creationId xmlns:a16="http://schemas.microsoft.com/office/drawing/2014/main" id="{AEF7D119-A7D3-9F71-4737-E1A159C2A4FE}"/>
              </a:ext>
            </a:extLst>
          </p:cNvPr>
          <p:cNvSpPr txBox="1"/>
          <p:nvPr/>
        </p:nvSpPr>
        <p:spPr>
          <a:xfrm>
            <a:off x="2833813" y="7865572"/>
            <a:ext cx="2382884"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STATUS INTERVENTO</a:t>
            </a:r>
          </a:p>
        </p:txBody>
      </p:sp>
      <p:pic>
        <p:nvPicPr>
          <p:cNvPr id="6" name="Google Shape;120;p1">
            <a:extLst>
              <a:ext uri="{FF2B5EF4-FFF2-40B4-BE49-F238E27FC236}">
                <a16:creationId xmlns:a16="http://schemas.microsoft.com/office/drawing/2014/main" id="{2B02BAE3-A1DF-64C0-9DE8-B03D193DF132}"/>
              </a:ext>
            </a:extLst>
          </p:cNvPr>
          <p:cNvPicPr preferRelativeResize="0"/>
          <p:nvPr/>
        </p:nvPicPr>
        <p:blipFill rotWithShape="1">
          <a:blip r:embed="rId8">
            <a:alphaModFix/>
          </a:blip>
          <a:srcRect/>
          <a:stretch/>
        </p:blipFill>
        <p:spPr>
          <a:xfrm>
            <a:off x="15279757" y="169259"/>
            <a:ext cx="1522812" cy="963328"/>
          </a:xfrm>
          <a:prstGeom prst="rect">
            <a:avLst/>
          </a:prstGeom>
          <a:noFill/>
          <a:ln>
            <a:noFill/>
          </a:ln>
        </p:spPr>
      </p:pic>
      <p:sp>
        <p:nvSpPr>
          <p:cNvPr id="7" name="Segnaposto numero diapositiva 2">
            <a:extLst>
              <a:ext uri="{FF2B5EF4-FFF2-40B4-BE49-F238E27FC236}">
                <a16:creationId xmlns:a16="http://schemas.microsoft.com/office/drawing/2014/main" id="{4FD599DC-B9DE-4B39-8794-33049FBEB1D6}"/>
              </a:ext>
            </a:extLst>
          </p:cNvPr>
          <p:cNvSpPr txBox="1">
            <a:spLocks/>
          </p:cNvSpPr>
          <p:nvPr/>
        </p:nvSpPr>
        <p:spPr>
          <a:xfrm>
            <a:off x="12758816" y="9034673"/>
            <a:ext cx="3840480" cy="511175"/>
          </a:xfrm>
          <a:prstGeom prst="rect">
            <a:avLst/>
          </a:prstGeom>
        </p:spPr>
        <p:txBody>
          <a:bodyPr vert="horz" lIns="91440" tIns="45720" rIns="91440" bIns="45720" rtlCol="0" anchor="ctr"/>
          <a:lstStyle>
            <a:defPPr>
              <a:defRPr lang="en-US"/>
            </a:defPPr>
            <a:lvl1pPr marL="0" algn="r" defTabSz="457200" rtl="0" eaLnBrk="1" latinLnBrk="0" hangingPunct="1">
              <a:defRPr sz="1155" kern="1200">
                <a:solidFill>
                  <a:schemeClr val="tx1">
                    <a:tint val="75000"/>
                  </a:schemeClr>
                </a:solidFill>
                <a:latin typeface="Titillium Web"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E64E33-F4D1-9045-8634-9E2D4E4CE3B0}" type="slidenum">
              <a:rPr lang="it-IT" sz="1800" b="1" smtClean="0">
                <a:solidFill>
                  <a:schemeClr val="tx1"/>
                </a:solidFill>
                <a:latin typeface="Titillium Web" panose="00000500000000000000" pitchFamily="2" charset="0"/>
              </a:rPr>
              <a:pPr/>
              <a:t>7</a:t>
            </a:fld>
            <a:endParaRPr lang="it-IT" sz="1800" b="1">
              <a:solidFill>
                <a:schemeClr val="tx1"/>
              </a:solidFill>
              <a:latin typeface="Titillium Web" panose="00000500000000000000" pitchFamily="2" charset="0"/>
            </a:endParaRPr>
          </a:p>
        </p:txBody>
      </p:sp>
      <p:pic>
        <p:nvPicPr>
          <p:cNvPr id="10" name="Immagine 9" descr="Immagine che contiene schermata, Elementi grafici, clipart, design&#10;&#10;Descrizione generata automaticamente">
            <a:extLst>
              <a:ext uri="{FF2B5EF4-FFF2-40B4-BE49-F238E27FC236}">
                <a16:creationId xmlns:a16="http://schemas.microsoft.com/office/drawing/2014/main" id="{9C5EA050-57FA-948D-7B9B-AAB6653141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1703" y="5766163"/>
            <a:ext cx="518802" cy="518802"/>
          </a:xfrm>
          <a:prstGeom prst="rect">
            <a:avLst/>
          </a:prstGeom>
        </p:spPr>
      </p:pic>
      <p:pic>
        <p:nvPicPr>
          <p:cNvPr id="11" name="Immagine 10" descr="Immagine che contiene schermata, Elementi grafici, cartone animato, design&#10;&#10;Descrizione generata automaticamente">
            <a:extLst>
              <a:ext uri="{FF2B5EF4-FFF2-40B4-BE49-F238E27FC236}">
                <a16:creationId xmlns:a16="http://schemas.microsoft.com/office/drawing/2014/main" id="{347FEB7A-1BF7-CB7A-824A-5515393AB6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7639" y="6868135"/>
            <a:ext cx="487805" cy="487805"/>
          </a:xfrm>
          <a:prstGeom prst="rect">
            <a:avLst/>
          </a:prstGeom>
        </p:spPr>
      </p:pic>
      <p:pic>
        <p:nvPicPr>
          <p:cNvPr id="13" name="Immagine 12" descr="Immagine che contiene schermata, Elementi grafici, grafica, Carattere&#10;&#10;Descrizione generata automaticamente">
            <a:extLst>
              <a:ext uri="{FF2B5EF4-FFF2-40B4-BE49-F238E27FC236}">
                <a16:creationId xmlns:a16="http://schemas.microsoft.com/office/drawing/2014/main" id="{94350075-5392-97FA-9DD5-6FC947F7B0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36749" y="7815058"/>
            <a:ext cx="456942" cy="456942"/>
          </a:xfrm>
          <a:prstGeom prst="rect">
            <a:avLst/>
          </a:prstGeom>
        </p:spPr>
      </p:pic>
    </p:spTree>
    <p:extLst>
      <p:ext uri="{BB962C8B-B14F-4D97-AF65-F5344CB8AC3E}">
        <p14:creationId xmlns:p14="http://schemas.microsoft.com/office/powerpoint/2010/main" val="3136601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CasellaDiTesto 58">
            <a:extLst>
              <a:ext uri="{FF2B5EF4-FFF2-40B4-BE49-F238E27FC236}">
                <a16:creationId xmlns:a16="http://schemas.microsoft.com/office/drawing/2014/main" id="{F4A41157-EAF4-A87B-9547-6FD42AE95236}"/>
              </a:ext>
            </a:extLst>
          </p:cNvPr>
          <p:cNvSpPr txBox="1"/>
          <p:nvPr/>
        </p:nvSpPr>
        <p:spPr>
          <a:xfrm>
            <a:off x="1855304" y="1158491"/>
            <a:ext cx="13477461" cy="3610800"/>
          </a:xfrm>
          <a:prstGeom prst="rect">
            <a:avLst/>
          </a:prstGeom>
          <a:solidFill>
            <a:schemeClr val="bg1">
              <a:lumMod val="95000"/>
            </a:schemeClr>
          </a:solidFill>
        </p:spPr>
        <p:txBody>
          <a:bodyPr wrap="square" rtlCol="0">
            <a:spAutoFit/>
          </a:bodyPr>
          <a:lstStyle/>
          <a:p>
            <a:endParaRPr lang="en-US">
              <a:latin typeface="Titillium Web" panose="00000500000000000000" pitchFamily="2" charset="0"/>
            </a:endParaRPr>
          </a:p>
        </p:txBody>
      </p:sp>
      <p:grpSp>
        <p:nvGrpSpPr>
          <p:cNvPr id="125" name="Gruppo 124">
            <a:extLst>
              <a:ext uri="{FF2B5EF4-FFF2-40B4-BE49-F238E27FC236}">
                <a16:creationId xmlns:a16="http://schemas.microsoft.com/office/drawing/2014/main" id="{E6AD651B-86DE-46D4-99B7-4A70CBDBDAA1}"/>
              </a:ext>
            </a:extLst>
          </p:cNvPr>
          <p:cNvGrpSpPr/>
          <p:nvPr/>
        </p:nvGrpSpPr>
        <p:grpSpPr>
          <a:xfrm>
            <a:off x="2858848" y="1378106"/>
            <a:ext cx="2772001" cy="3058874"/>
            <a:chOff x="30468" y="3253703"/>
            <a:chExt cx="2772001" cy="2835031"/>
          </a:xfrm>
        </p:grpSpPr>
        <p:pic>
          <p:nvPicPr>
            <p:cNvPr id="126" name="Immagine 125">
              <a:extLst>
                <a:ext uri="{FF2B5EF4-FFF2-40B4-BE49-F238E27FC236}">
                  <a16:creationId xmlns:a16="http://schemas.microsoft.com/office/drawing/2014/main" id="{33212227-4C32-46D6-BD4E-F782B3A82516}"/>
                </a:ext>
              </a:extLst>
            </p:cNvPr>
            <p:cNvPicPr>
              <a:picLocks noChangeAspect="1"/>
            </p:cNvPicPr>
            <p:nvPr/>
          </p:nvPicPr>
          <p:blipFill rotWithShape="1">
            <a:blip r:embed="rId2">
              <a:extLst>
                <a:ext uri="{28A0092B-C50C-407E-A947-70E740481C1C}">
                  <a14:useLocalDpi xmlns:a14="http://schemas.microsoft.com/office/drawing/2010/main" val="0"/>
                </a:ext>
              </a:extLst>
            </a:blip>
            <a:srcRect t="9685" b="11158"/>
            <a:stretch/>
          </p:blipFill>
          <p:spPr>
            <a:xfrm>
              <a:off x="30468" y="3253703"/>
              <a:ext cx="2772001" cy="2835031"/>
            </a:xfrm>
            <a:prstGeom prst="rect">
              <a:avLst/>
            </a:prstGeom>
          </p:spPr>
        </p:pic>
        <p:sp>
          <p:nvSpPr>
            <p:cNvPr id="127" name="Ovale 126">
              <a:extLst>
                <a:ext uri="{FF2B5EF4-FFF2-40B4-BE49-F238E27FC236}">
                  <a16:creationId xmlns:a16="http://schemas.microsoft.com/office/drawing/2014/main" id="{F11F4058-FBD6-4E32-A800-C7B126DA8F92}"/>
                </a:ext>
              </a:extLst>
            </p:cNvPr>
            <p:cNvSpPr/>
            <p:nvPr/>
          </p:nvSpPr>
          <p:spPr>
            <a:xfrm>
              <a:off x="2400299" y="4239198"/>
              <a:ext cx="170043" cy="161254"/>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Titillium Web" panose="00000500000000000000" pitchFamily="2" charset="0"/>
              </a:endParaRPr>
            </a:p>
          </p:txBody>
        </p:sp>
      </p:grpSp>
      <p:sp>
        <p:nvSpPr>
          <p:cNvPr id="25" name="Freeform 22">
            <a:extLst>
              <a:ext uri="{FF2B5EF4-FFF2-40B4-BE49-F238E27FC236}">
                <a16:creationId xmlns:a16="http://schemas.microsoft.com/office/drawing/2014/main" id="{7D929B51-0DCE-493A-888F-C9DA4E1CE5A8}"/>
              </a:ext>
            </a:extLst>
          </p:cNvPr>
          <p:cNvSpPr>
            <a:spLocks noEditPoints="1"/>
          </p:cNvSpPr>
          <p:nvPr/>
        </p:nvSpPr>
        <p:spPr bwMode="auto">
          <a:xfrm>
            <a:off x="8121202" y="1222623"/>
            <a:ext cx="3887788" cy="45719"/>
          </a:xfrm>
          <a:custGeom>
            <a:avLst/>
            <a:gdLst>
              <a:gd name="T0" fmla="*/ 2449 w 2449"/>
              <a:gd name="T1" fmla="*/ 12 h 18"/>
              <a:gd name="T2" fmla="*/ 2370 w 2449"/>
              <a:gd name="T3" fmla="*/ 18 h 18"/>
              <a:gd name="T4" fmla="*/ 2370 w 2449"/>
              <a:gd name="T5" fmla="*/ 12 h 18"/>
              <a:gd name="T6" fmla="*/ 2336 w 2449"/>
              <a:gd name="T7" fmla="*/ 18 h 18"/>
              <a:gd name="T8" fmla="*/ 2302 w 2449"/>
              <a:gd name="T9" fmla="*/ 18 h 18"/>
              <a:gd name="T10" fmla="*/ 2268 w 2449"/>
              <a:gd name="T11" fmla="*/ 10 h 18"/>
              <a:gd name="T12" fmla="*/ 2167 w 2449"/>
              <a:gd name="T13" fmla="*/ 17 h 18"/>
              <a:gd name="T14" fmla="*/ 2167 w 2449"/>
              <a:gd name="T15" fmla="*/ 10 h 18"/>
              <a:gd name="T16" fmla="*/ 2133 w 2449"/>
              <a:gd name="T17" fmla="*/ 17 h 18"/>
              <a:gd name="T18" fmla="*/ 2099 w 2449"/>
              <a:gd name="T19" fmla="*/ 17 h 18"/>
              <a:gd name="T20" fmla="*/ 2065 w 2449"/>
              <a:gd name="T21" fmla="*/ 10 h 18"/>
              <a:gd name="T22" fmla="*/ 1964 w 2449"/>
              <a:gd name="T23" fmla="*/ 15 h 18"/>
              <a:gd name="T24" fmla="*/ 1964 w 2449"/>
              <a:gd name="T25" fmla="*/ 8 h 18"/>
              <a:gd name="T26" fmla="*/ 1930 w 2449"/>
              <a:gd name="T27" fmla="*/ 15 h 18"/>
              <a:gd name="T28" fmla="*/ 1896 w 2449"/>
              <a:gd name="T29" fmla="*/ 15 h 18"/>
              <a:gd name="T30" fmla="*/ 1862 w 2449"/>
              <a:gd name="T31" fmla="*/ 8 h 18"/>
              <a:gd name="T32" fmla="*/ 1761 w 2449"/>
              <a:gd name="T33" fmla="*/ 15 h 18"/>
              <a:gd name="T34" fmla="*/ 1761 w 2449"/>
              <a:gd name="T35" fmla="*/ 8 h 18"/>
              <a:gd name="T36" fmla="*/ 1727 w 2449"/>
              <a:gd name="T37" fmla="*/ 15 h 18"/>
              <a:gd name="T38" fmla="*/ 1693 w 2449"/>
              <a:gd name="T39" fmla="*/ 15 h 18"/>
              <a:gd name="T40" fmla="*/ 1659 w 2449"/>
              <a:gd name="T41" fmla="*/ 8 h 18"/>
              <a:gd name="T42" fmla="*/ 1557 w 2449"/>
              <a:gd name="T43" fmla="*/ 13 h 18"/>
              <a:gd name="T44" fmla="*/ 1557 w 2449"/>
              <a:gd name="T45" fmla="*/ 6 h 18"/>
              <a:gd name="T46" fmla="*/ 1524 w 2449"/>
              <a:gd name="T47" fmla="*/ 13 h 18"/>
              <a:gd name="T48" fmla="*/ 1490 w 2449"/>
              <a:gd name="T49" fmla="*/ 13 h 18"/>
              <a:gd name="T50" fmla="*/ 1456 w 2449"/>
              <a:gd name="T51" fmla="*/ 6 h 18"/>
              <a:gd name="T52" fmla="*/ 1354 w 2449"/>
              <a:gd name="T53" fmla="*/ 13 h 18"/>
              <a:gd name="T54" fmla="*/ 1354 w 2449"/>
              <a:gd name="T55" fmla="*/ 6 h 18"/>
              <a:gd name="T56" fmla="*/ 1320 w 2449"/>
              <a:gd name="T57" fmla="*/ 13 h 18"/>
              <a:gd name="T58" fmla="*/ 1287 w 2449"/>
              <a:gd name="T59" fmla="*/ 12 h 18"/>
              <a:gd name="T60" fmla="*/ 1253 w 2449"/>
              <a:gd name="T61" fmla="*/ 5 h 18"/>
              <a:gd name="T62" fmla="*/ 1151 w 2449"/>
              <a:gd name="T63" fmla="*/ 12 h 18"/>
              <a:gd name="T64" fmla="*/ 1151 w 2449"/>
              <a:gd name="T65" fmla="*/ 5 h 18"/>
              <a:gd name="T66" fmla="*/ 1117 w 2449"/>
              <a:gd name="T67" fmla="*/ 12 h 18"/>
              <a:gd name="T68" fmla="*/ 1083 w 2449"/>
              <a:gd name="T69" fmla="*/ 12 h 18"/>
              <a:gd name="T70" fmla="*/ 1050 w 2449"/>
              <a:gd name="T71" fmla="*/ 5 h 18"/>
              <a:gd name="T72" fmla="*/ 948 w 2449"/>
              <a:gd name="T73" fmla="*/ 10 h 18"/>
              <a:gd name="T74" fmla="*/ 948 w 2449"/>
              <a:gd name="T75" fmla="*/ 3 h 18"/>
              <a:gd name="T76" fmla="*/ 914 w 2449"/>
              <a:gd name="T77" fmla="*/ 10 h 18"/>
              <a:gd name="T78" fmla="*/ 880 w 2449"/>
              <a:gd name="T79" fmla="*/ 10 h 18"/>
              <a:gd name="T80" fmla="*/ 846 w 2449"/>
              <a:gd name="T81" fmla="*/ 3 h 18"/>
              <a:gd name="T82" fmla="*/ 745 w 2449"/>
              <a:gd name="T83" fmla="*/ 10 h 18"/>
              <a:gd name="T84" fmla="*/ 745 w 2449"/>
              <a:gd name="T85" fmla="*/ 3 h 18"/>
              <a:gd name="T86" fmla="*/ 711 w 2449"/>
              <a:gd name="T87" fmla="*/ 10 h 18"/>
              <a:gd name="T88" fmla="*/ 677 w 2449"/>
              <a:gd name="T89" fmla="*/ 10 h 18"/>
              <a:gd name="T90" fmla="*/ 643 w 2449"/>
              <a:gd name="T91" fmla="*/ 3 h 18"/>
              <a:gd name="T92" fmla="*/ 542 w 2449"/>
              <a:gd name="T93" fmla="*/ 8 h 18"/>
              <a:gd name="T94" fmla="*/ 542 w 2449"/>
              <a:gd name="T95" fmla="*/ 1 h 18"/>
              <a:gd name="T96" fmla="*/ 508 w 2449"/>
              <a:gd name="T97" fmla="*/ 8 h 18"/>
              <a:gd name="T98" fmla="*/ 474 w 2449"/>
              <a:gd name="T99" fmla="*/ 8 h 18"/>
              <a:gd name="T100" fmla="*/ 440 w 2449"/>
              <a:gd name="T101" fmla="*/ 1 h 18"/>
              <a:gd name="T102" fmla="*/ 339 w 2449"/>
              <a:gd name="T103" fmla="*/ 8 h 18"/>
              <a:gd name="T104" fmla="*/ 339 w 2449"/>
              <a:gd name="T105" fmla="*/ 1 h 18"/>
              <a:gd name="T106" fmla="*/ 305 w 2449"/>
              <a:gd name="T107" fmla="*/ 8 h 18"/>
              <a:gd name="T108" fmla="*/ 271 w 2449"/>
              <a:gd name="T109" fmla="*/ 6 h 18"/>
              <a:gd name="T110" fmla="*/ 237 w 2449"/>
              <a:gd name="T111" fmla="*/ 0 h 18"/>
              <a:gd name="T112" fmla="*/ 136 w 2449"/>
              <a:gd name="T113" fmla="*/ 6 h 18"/>
              <a:gd name="T114" fmla="*/ 136 w 2449"/>
              <a:gd name="T115" fmla="*/ 0 h 18"/>
              <a:gd name="T116" fmla="*/ 102 w 2449"/>
              <a:gd name="T117" fmla="*/ 6 h 18"/>
              <a:gd name="T118" fmla="*/ 68 w 2449"/>
              <a:gd name="T119" fmla="*/ 6 h 18"/>
              <a:gd name="T120" fmla="*/ 34 w 2449"/>
              <a:gd name="T1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49" h="18">
                <a:moveTo>
                  <a:pt x="2438" y="18"/>
                </a:moveTo>
                <a:lnTo>
                  <a:pt x="2449" y="18"/>
                </a:lnTo>
                <a:lnTo>
                  <a:pt x="2449" y="12"/>
                </a:lnTo>
                <a:lnTo>
                  <a:pt x="2438" y="12"/>
                </a:lnTo>
                <a:lnTo>
                  <a:pt x="2438" y="18"/>
                </a:lnTo>
                <a:close/>
                <a:moveTo>
                  <a:pt x="2370" y="18"/>
                </a:moveTo>
                <a:lnTo>
                  <a:pt x="2404" y="18"/>
                </a:lnTo>
                <a:lnTo>
                  <a:pt x="2404" y="12"/>
                </a:lnTo>
                <a:lnTo>
                  <a:pt x="2370" y="12"/>
                </a:lnTo>
                <a:lnTo>
                  <a:pt x="2370" y="18"/>
                </a:lnTo>
                <a:close/>
                <a:moveTo>
                  <a:pt x="2302" y="18"/>
                </a:moveTo>
                <a:lnTo>
                  <a:pt x="2336" y="18"/>
                </a:lnTo>
                <a:lnTo>
                  <a:pt x="2336" y="12"/>
                </a:lnTo>
                <a:lnTo>
                  <a:pt x="2302" y="12"/>
                </a:lnTo>
                <a:lnTo>
                  <a:pt x="2302" y="18"/>
                </a:lnTo>
                <a:close/>
                <a:moveTo>
                  <a:pt x="2234" y="17"/>
                </a:moveTo>
                <a:lnTo>
                  <a:pt x="2268" y="17"/>
                </a:lnTo>
                <a:lnTo>
                  <a:pt x="2268" y="10"/>
                </a:lnTo>
                <a:lnTo>
                  <a:pt x="2234" y="10"/>
                </a:lnTo>
                <a:lnTo>
                  <a:pt x="2234" y="17"/>
                </a:lnTo>
                <a:close/>
                <a:moveTo>
                  <a:pt x="2167" y="17"/>
                </a:moveTo>
                <a:lnTo>
                  <a:pt x="2201" y="17"/>
                </a:lnTo>
                <a:lnTo>
                  <a:pt x="2201" y="10"/>
                </a:lnTo>
                <a:lnTo>
                  <a:pt x="2167" y="10"/>
                </a:lnTo>
                <a:lnTo>
                  <a:pt x="2167" y="17"/>
                </a:lnTo>
                <a:close/>
                <a:moveTo>
                  <a:pt x="2099" y="17"/>
                </a:moveTo>
                <a:lnTo>
                  <a:pt x="2133" y="17"/>
                </a:lnTo>
                <a:lnTo>
                  <a:pt x="2133" y="10"/>
                </a:lnTo>
                <a:lnTo>
                  <a:pt x="2099" y="10"/>
                </a:lnTo>
                <a:lnTo>
                  <a:pt x="2099" y="17"/>
                </a:lnTo>
                <a:close/>
                <a:moveTo>
                  <a:pt x="2031" y="17"/>
                </a:moveTo>
                <a:lnTo>
                  <a:pt x="2065" y="17"/>
                </a:lnTo>
                <a:lnTo>
                  <a:pt x="2065" y="10"/>
                </a:lnTo>
                <a:lnTo>
                  <a:pt x="2031" y="10"/>
                </a:lnTo>
                <a:lnTo>
                  <a:pt x="2031" y="17"/>
                </a:lnTo>
                <a:close/>
                <a:moveTo>
                  <a:pt x="1964" y="15"/>
                </a:moveTo>
                <a:lnTo>
                  <a:pt x="1998" y="17"/>
                </a:lnTo>
                <a:lnTo>
                  <a:pt x="1998" y="10"/>
                </a:lnTo>
                <a:lnTo>
                  <a:pt x="1964" y="8"/>
                </a:lnTo>
                <a:lnTo>
                  <a:pt x="1964" y="15"/>
                </a:lnTo>
                <a:close/>
                <a:moveTo>
                  <a:pt x="1896" y="15"/>
                </a:moveTo>
                <a:lnTo>
                  <a:pt x="1930" y="15"/>
                </a:lnTo>
                <a:lnTo>
                  <a:pt x="1930" y="8"/>
                </a:lnTo>
                <a:lnTo>
                  <a:pt x="1896" y="8"/>
                </a:lnTo>
                <a:lnTo>
                  <a:pt x="1896" y="15"/>
                </a:lnTo>
                <a:close/>
                <a:moveTo>
                  <a:pt x="1828" y="15"/>
                </a:moveTo>
                <a:lnTo>
                  <a:pt x="1862" y="15"/>
                </a:lnTo>
                <a:lnTo>
                  <a:pt x="1862" y="8"/>
                </a:lnTo>
                <a:lnTo>
                  <a:pt x="1828" y="8"/>
                </a:lnTo>
                <a:lnTo>
                  <a:pt x="1828" y="15"/>
                </a:lnTo>
                <a:close/>
                <a:moveTo>
                  <a:pt x="1761" y="15"/>
                </a:moveTo>
                <a:lnTo>
                  <a:pt x="1794" y="15"/>
                </a:lnTo>
                <a:lnTo>
                  <a:pt x="1794" y="8"/>
                </a:lnTo>
                <a:lnTo>
                  <a:pt x="1761" y="8"/>
                </a:lnTo>
                <a:lnTo>
                  <a:pt x="1761" y="15"/>
                </a:lnTo>
                <a:close/>
                <a:moveTo>
                  <a:pt x="1693" y="15"/>
                </a:moveTo>
                <a:lnTo>
                  <a:pt x="1727" y="15"/>
                </a:lnTo>
                <a:lnTo>
                  <a:pt x="1727" y="8"/>
                </a:lnTo>
                <a:lnTo>
                  <a:pt x="1693" y="8"/>
                </a:lnTo>
                <a:lnTo>
                  <a:pt x="1693" y="15"/>
                </a:lnTo>
                <a:close/>
                <a:moveTo>
                  <a:pt x="1625" y="13"/>
                </a:moveTo>
                <a:lnTo>
                  <a:pt x="1659" y="15"/>
                </a:lnTo>
                <a:lnTo>
                  <a:pt x="1659" y="8"/>
                </a:lnTo>
                <a:lnTo>
                  <a:pt x="1625" y="6"/>
                </a:lnTo>
                <a:lnTo>
                  <a:pt x="1625" y="13"/>
                </a:lnTo>
                <a:close/>
                <a:moveTo>
                  <a:pt x="1557" y="13"/>
                </a:moveTo>
                <a:lnTo>
                  <a:pt x="1591" y="13"/>
                </a:lnTo>
                <a:lnTo>
                  <a:pt x="1591" y="6"/>
                </a:lnTo>
                <a:lnTo>
                  <a:pt x="1557" y="6"/>
                </a:lnTo>
                <a:lnTo>
                  <a:pt x="1557" y="13"/>
                </a:lnTo>
                <a:close/>
                <a:moveTo>
                  <a:pt x="1490" y="13"/>
                </a:moveTo>
                <a:lnTo>
                  <a:pt x="1524" y="13"/>
                </a:lnTo>
                <a:lnTo>
                  <a:pt x="1524" y="6"/>
                </a:lnTo>
                <a:lnTo>
                  <a:pt x="1490" y="6"/>
                </a:lnTo>
                <a:lnTo>
                  <a:pt x="1490" y="13"/>
                </a:lnTo>
                <a:close/>
                <a:moveTo>
                  <a:pt x="1422" y="13"/>
                </a:moveTo>
                <a:lnTo>
                  <a:pt x="1456" y="13"/>
                </a:lnTo>
                <a:lnTo>
                  <a:pt x="1456" y="6"/>
                </a:lnTo>
                <a:lnTo>
                  <a:pt x="1422" y="6"/>
                </a:lnTo>
                <a:lnTo>
                  <a:pt x="1422" y="13"/>
                </a:lnTo>
                <a:close/>
                <a:moveTo>
                  <a:pt x="1354" y="13"/>
                </a:moveTo>
                <a:lnTo>
                  <a:pt x="1388" y="13"/>
                </a:lnTo>
                <a:lnTo>
                  <a:pt x="1388" y="6"/>
                </a:lnTo>
                <a:lnTo>
                  <a:pt x="1354" y="6"/>
                </a:lnTo>
                <a:lnTo>
                  <a:pt x="1354" y="13"/>
                </a:lnTo>
                <a:close/>
                <a:moveTo>
                  <a:pt x="1287" y="12"/>
                </a:moveTo>
                <a:lnTo>
                  <a:pt x="1320" y="13"/>
                </a:lnTo>
                <a:lnTo>
                  <a:pt x="1320" y="6"/>
                </a:lnTo>
                <a:lnTo>
                  <a:pt x="1287" y="5"/>
                </a:lnTo>
                <a:lnTo>
                  <a:pt x="1287" y="12"/>
                </a:lnTo>
                <a:close/>
                <a:moveTo>
                  <a:pt x="1219" y="12"/>
                </a:moveTo>
                <a:lnTo>
                  <a:pt x="1253" y="12"/>
                </a:lnTo>
                <a:lnTo>
                  <a:pt x="1253" y="5"/>
                </a:lnTo>
                <a:lnTo>
                  <a:pt x="1219" y="5"/>
                </a:lnTo>
                <a:lnTo>
                  <a:pt x="1219" y="12"/>
                </a:lnTo>
                <a:close/>
                <a:moveTo>
                  <a:pt x="1151" y="12"/>
                </a:moveTo>
                <a:lnTo>
                  <a:pt x="1185" y="12"/>
                </a:lnTo>
                <a:lnTo>
                  <a:pt x="1185" y="5"/>
                </a:lnTo>
                <a:lnTo>
                  <a:pt x="1151" y="5"/>
                </a:lnTo>
                <a:lnTo>
                  <a:pt x="1151" y="12"/>
                </a:lnTo>
                <a:close/>
                <a:moveTo>
                  <a:pt x="1083" y="12"/>
                </a:moveTo>
                <a:lnTo>
                  <a:pt x="1117" y="12"/>
                </a:lnTo>
                <a:lnTo>
                  <a:pt x="1117" y="5"/>
                </a:lnTo>
                <a:lnTo>
                  <a:pt x="1083" y="5"/>
                </a:lnTo>
                <a:lnTo>
                  <a:pt x="1083" y="12"/>
                </a:lnTo>
                <a:close/>
                <a:moveTo>
                  <a:pt x="1016" y="12"/>
                </a:moveTo>
                <a:lnTo>
                  <a:pt x="1050" y="12"/>
                </a:lnTo>
                <a:lnTo>
                  <a:pt x="1050" y="5"/>
                </a:lnTo>
                <a:lnTo>
                  <a:pt x="1016" y="5"/>
                </a:lnTo>
                <a:lnTo>
                  <a:pt x="1016" y="12"/>
                </a:lnTo>
                <a:close/>
                <a:moveTo>
                  <a:pt x="948" y="10"/>
                </a:moveTo>
                <a:lnTo>
                  <a:pt x="982" y="12"/>
                </a:lnTo>
                <a:lnTo>
                  <a:pt x="982" y="5"/>
                </a:lnTo>
                <a:lnTo>
                  <a:pt x="948" y="3"/>
                </a:lnTo>
                <a:lnTo>
                  <a:pt x="948" y="10"/>
                </a:lnTo>
                <a:close/>
                <a:moveTo>
                  <a:pt x="880" y="10"/>
                </a:moveTo>
                <a:lnTo>
                  <a:pt x="914" y="10"/>
                </a:lnTo>
                <a:lnTo>
                  <a:pt x="914" y="3"/>
                </a:lnTo>
                <a:lnTo>
                  <a:pt x="880" y="3"/>
                </a:lnTo>
                <a:lnTo>
                  <a:pt x="880" y="10"/>
                </a:lnTo>
                <a:close/>
                <a:moveTo>
                  <a:pt x="813" y="10"/>
                </a:moveTo>
                <a:lnTo>
                  <a:pt x="846" y="10"/>
                </a:lnTo>
                <a:lnTo>
                  <a:pt x="846" y="3"/>
                </a:lnTo>
                <a:lnTo>
                  <a:pt x="813" y="3"/>
                </a:lnTo>
                <a:lnTo>
                  <a:pt x="813" y="10"/>
                </a:lnTo>
                <a:close/>
                <a:moveTo>
                  <a:pt x="745" y="10"/>
                </a:moveTo>
                <a:lnTo>
                  <a:pt x="779" y="10"/>
                </a:lnTo>
                <a:lnTo>
                  <a:pt x="779" y="3"/>
                </a:lnTo>
                <a:lnTo>
                  <a:pt x="745" y="3"/>
                </a:lnTo>
                <a:lnTo>
                  <a:pt x="745" y="10"/>
                </a:lnTo>
                <a:close/>
                <a:moveTo>
                  <a:pt x="677" y="10"/>
                </a:moveTo>
                <a:lnTo>
                  <a:pt x="711" y="10"/>
                </a:lnTo>
                <a:lnTo>
                  <a:pt x="711" y="3"/>
                </a:lnTo>
                <a:lnTo>
                  <a:pt x="677" y="3"/>
                </a:lnTo>
                <a:lnTo>
                  <a:pt x="677" y="10"/>
                </a:lnTo>
                <a:close/>
                <a:moveTo>
                  <a:pt x="610" y="8"/>
                </a:moveTo>
                <a:lnTo>
                  <a:pt x="643" y="10"/>
                </a:lnTo>
                <a:lnTo>
                  <a:pt x="643" y="3"/>
                </a:lnTo>
                <a:lnTo>
                  <a:pt x="610" y="1"/>
                </a:lnTo>
                <a:lnTo>
                  <a:pt x="610" y="8"/>
                </a:lnTo>
                <a:close/>
                <a:moveTo>
                  <a:pt x="542" y="8"/>
                </a:moveTo>
                <a:lnTo>
                  <a:pt x="576" y="8"/>
                </a:lnTo>
                <a:lnTo>
                  <a:pt x="576" y="1"/>
                </a:lnTo>
                <a:lnTo>
                  <a:pt x="542" y="1"/>
                </a:lnTo>
                <a:lnTo>
                  <a:pt x="542" y="8"/>
                </a:lnTo>
                <a:close/>
                <a:moveTo>
                  <a:pt x="474" y="8"/>
                </a:moveTo>
                <a:lnTo>
                  <a:pt x="508" y="8"/>
                </a:lnTo>
                <a:lnTo>
                  <a:pt x="508" y="1"/>
                </a:lnTo>
                <a:lnTo>
                  <a:pt x="474" y="1"/>
                </a:lnTo>
                <a:lnTo>
                  <a:pt x="474" y="8"/>
                </a:lnTo>
                <a:close/>
                <a:moveTo>
                  <a:pt x="406" y="8"/>
                </a:moveTo>
                <a:lnTo>
                  <a:pt x="440" y="8"/>
                </a:lnTo>
                <a:lnTo>
                  <a:pt x="440" y="1"/>
                </a:lnTo>
                <a:lnTo>
                  <a:pt x="406" y="1"/>
                </a:lnTo>
                <a:lnTo>
                  <a:pt x="406" y="8"/>
                </a:lnTo>
                <a:close/>
                <a:moveTo>
                  <a:pt x="339" y="8"/>
                </a:moveTo>
                <a:lnTo>
                  <a:pt x="373" y="8"/>
                </a:lnTo>
                <a:lnTo>
                  <a:pt x="373" y="1"/>
                </a:lnTo>
                <a:lnTo>
                  <a:pt x="339" y="1"/>
                </a:lnTo>
                <a:lnTo>
                  <a:pt x="339" y="8"/>
                </a:lnTo>
                <a:close/>
                <a:moveTo>
                  <a:pt x="271" y="6"/>
                </a:moveTo>
                <a:lnTo>
                  <a:pt x="305" y="8"/>
                </a:lnTo>
                <a:lnTo>
                  <a:pt x="305" y="1"/>
                </a:lnTo>
                <a:lnTo>
                  <a:pt x="271" y="0"/>
                </a:lnTo>
                <a:lnTo>
                  <a:pt x="271" y="6"/>
                </a:lnTo>
                <a:close/>
                <a:moveTo>
                  <a:pt x="203" y="6"/>
                </a:moveTo>
                <a:lnTo>
                  <a:pt x="237" y="6"/>
                </a:lnTo>
                <a:lnTo>
                  <a:pt x="237" y="0"/>
                </a:lnTo>
                <a:lnTo>
                  <a:pt x="203" y="0"/>
                </a:lnTo>
                <a:lnTo>
                  <a:pt x="203" y="6"/>
                </a:lnTo>
                <a:close/>
                <a:moveTo>
                  <a:pt x="136" y="6"/>
                </a:moveTo>
                <a:lnTo>
                  <a:pt x="169" y="6"/>
                </a:lnTo>
                <a:lnTo>
                  <a:pt x="169" y="0"/>
                </a:lnTo>
                <a:lnTo>
                  <a:pt x="136" y="0"/>
                </a:lnTo>
                <a:lnTo>
                  <a:pt x="136" y="6"/>
                </a:lnTo>
                <a:close/>
                <a:moveTo>
                  <a:pt x="68" y="6"/>
                </a:moveTo>
                <a:lnTo>
                  <a:pt x="102" y="6"/>
                </a:lnTo>
                <a:lnTo>
                  <a:pt x="102" y="0"/>
                </a:lnTo>
                <a:lnTo>
                  <a:pt x="68" y="0"/>
                </a:lnTo>
                <a:lnTo>
                  <a:pt x="68" y="6"/>
                </a:lnTo>
                <a:close/>
                <a:moveTo>
                  <a:pt x="0" y="6"/>
                </a:moveTo>
                <a:lnTo>
                  <a:pt x="34" y="6"/>
                </a:lnTo>
                <a:lnTo>
                  <a:pt x="34" y="0"/>
                </a:lnTo>
                <a:lnTo>
                  <a:pt x="0" y="0"/>
                </a:lnTo>
                <a:lnTo>
                  <a:pt x="0" y="6"/>
                </a:lnTo>
                <a:close/>
              </a:path>
            </a:pathLst>
          </a:custGeom>
          <a:solidFill>
            <a:srgbClr val="BC9537"/>
          </a:solidFill>
          <a:ln w="12700">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81" name="Freeform 78">
            <a:extLst>
              <a:ext uri="{FF2B5EF4-FFF2-40B4-BE49-F238E27FC236}">
                <a16:creationId xmlns:a16="http://schemas.microsoft.com/office/drawing/2014/main" id="{F77ECF8D-5BE8-47E4-8DF1-5239D4E08B29}"/>
              </a:ext>
            </a:extLst>
          </p:cNvPr>
          <p:cNvSpPr>
            <a:spLocks noEditPoints="1"/>
          </p:cNvSpPr>
          <p:nvPr/>
        </p:nvSpPr>
        <p:spPr bwMode="auto">
          <a:xfrm rot="10073605" flipV="1">
            <a:off x="5570164" y="2246667"/>
            <a:ext cx="2158107" cy="1760789"/>
          </a:xfrm>
          <a:custGeom>
            <a:avLst/>
            <a:gdLst>
              <a:gd name="T0" fmla="*/ 1349 w 1349"/>
              <a:gd name="T1" fmla="*/ 7 h 310"/>
              <a:gd name="T2" fmla="*/ 1322 w 1349"/>
              <a:gd name="T3" fmla="*/ 6 h 310"/>
              <a:gd name="T4" fmla="*/ 1258 w 1349"/>
              <a:gd name="T5" fmla="*/ 28 h 310"/>
              <a:gd name="T6" fmla="*/ 1289 w 1349"/>
              <a:gd name="T7" fmla="*/ 14 h 310"/>
              <a:gd name="T8" fmla="*/ 1258 w 1349"/>
              <a:gd name="T9" fmla="*/ 28 h 310"/>
              <a:gd name="T10" fmla="*/ 1224 w 1349"/>
              <a:gd name="T11" fmla="*/ 34 h 310"/>
              <a:gd name="T12" fmla="*/ 1190 w 1349"/>
              <a:gd name="T13" fmla="*/ 36 h 310"/>
              <a:gd name="T14" fmla="*/ 1124 w 1349"/>
              <a:gd name="T15" fmla="*/ 58 h 310"/>
              <a:gd name="T16" fmla="*/ 1156 w 1349"/>
              <a:gd name="T17" fmla="*/ 43 h 310"/>
              <a:gd name="T18" fmla="*/ 1124 w 1349"/>
              <a:gd name="T19" fmla="*/ 58 h 310"/>
              <a:gd name="T20" fmla="*/ 1092 w 1349"/>
              <a:gd name="T21" fmla="*/ 65 h 310"/>
              <a:gd name="T22" fmla="*/ 1058 w 1349"/>
              <a:gd name="T23" fmla="*/ 65 h 310"/>
              <a:gd name="T24" fmla="*/ 992 w 1349"/>
              <a:gd name="T25" fmla="*/ 87 h 310"/>
              <a:gd name="T26" fmla="*/ 1024 w 1349"/>
              <a:gd name="T27" fmla="*/ 73 h 310"/>
              <a:gd name="T28" fmla="*/ 992 w 1349"/>
              <a:gd name="T29" fmla="*/ 87 h 310"/>
              <a:gd name="T30" fmla="*/ 960 w 1349"/>
              <a:gd name="T31" fmla="*/ 95 h 310"/>
              <a:gd name="T32" fmla="*/ 925 w 1349"/>
              <a:gd name="T33" fmla="*/ 95 h 310"/>
              <a:gd name="T34" fmla="*/ 860 w 1349"/>
              <a:gd name="T35" fmla="*/ 117 h 310"/>
              <a:gd name="T36" fmla="*/ 892 w 1349"/>
              <a:gd name="T37" fmla="*/ 102 h 310"/>
              <a:gd name="T38" fmla="*/ 860 w 1349"/>
              <a:gd name="T39" fmla="*/ 117 h 310"/>
              <a:gd name="T40" fmla="*/ 828 w 1349"/>
              <a:gd name="T41" fmla="*/ 124 h 310"/>
              <a:gd name="T42" fmla="*/ 793 w 1349"/>
              <a:gd name="T43" fmla="*/ 126 h 310"/>
              <a:gd name="T44" fmla="*/ 728 w 1349"/>
              <a:gd name="T45" fmla="*/ 146 h 310"/>
              <a:gd name="T46" fmla="*/ 760 w 1349"/>
              <a:gd name="T47" fmla="*/ 133 h 310"/>
              <a:gd name="T48" fmla="*/ 728 w 1349"/>
              <a:gd name="T49" fmla="*/ 146 h 310"/>
              <a:gd name="T50" fmla="*/ 696 w 1349"/>
              <a:gd name="T51" fmla="*/ 155 h 310"/>
              <a:gd name="T52" fmla="*/ 661 w 1349"/>
              <a:gd name="T53" fmla="*/ 155 h 310"/>
              <a:gd name="T54" fmla="*/ 596 w 1349"/>
              <a:gd name="T55" fmla="*/ 177 h 310"/>
              <a:gd name="T56" fmla="*/ 628 w 1349"/>
              <a:gd name="T57" fmla="*/ 161 h 310"/>
              <a:gd name="T58" fmla="*/ 596 w 1349"/>
              <a:gd name="T59" fmla="*/ 177 h 310"/>
              <a:gd name="T60" fmla="*/ 564 w 1349"/>
              <a:gd name="T61" fmla="*/ 183 h 310"/>
              <a:gd name="T62" fmla="*/ 528 w 1349"/>
              <a:gd name="T63" fmla="*/ 185 h 310"/>
              <a:gd name="T64" fmla="*/ 464 w 1349"/>
              <a:gd name="T65" fmla="*/ 205 h 310"/>
              <a:gd name="T66" fmla="*/ 496 w 1349"/>
              <a:gd name="T67" fmla="*/ 192 h 310"/>
              <a:gd name="T68" fmla="*/ 464 w 1349"/>
              <a:gd name="T69" fmla="*/ 205 h 310"/>
              <a:gd name="T70" fmla="*/ 432 w 1349"/>
              <a:gd name="T71" fmla="*/ 214 h 310"/>
              <a:gd name="T72" fmla="*/ 396 w 1349"/>
              <a:gd name="T73" fmla="*/ 214 h 310"/>
              <a:gd name="T74" fmla="*/ 332 w 1349"/>
              <a:gd name="T75" fmla="*/ 236 h 310"/>
              <a:gd name="T76" fmla="*/ 364 w 1349"/>
              <a:gd name="T77" fmla="*/ 222 h 310"/>
              <a:gd name="T78" fmla="*/ 332 w 1349"/>
              <a:gd name="T79" fmla="*/ 236 h 310"/>
              <a:gd name="T80" fmla="*/ 300 w 1349"/>
              <a:gd name="T81" fmla="*/ 243 h 310"/>
              <a:gd name="T82" fmla="*/ 264 w 1349"/>
              <a:gd name="T83" fmla="*/ 244 h 310"/>
              <a:gd name="T84" fmla="*/ 200 w 1349"/>
              <a:gd name="T85" fmla="*/ 265 h 310"/>
              <a:gd name="T86" fmla="*/ 232 w 1349"/>
              <a:gd name="T87" fmla="*/ 251 h 310"/>
              <a:gd name="T88" fmla="*/ 200 w 1349"/>
              <a:gd name="T89" fmla="*/ 265 h 310"/>
              <a:gd name="T90" fmla="*/ 168 w 1349"/>
              <a:gd name="T91" fmla="*/ 273 h 310"/>
              <a:gd name="T92" fmla="*/ 132 w 1349"/>
              <a:gd name="T93" fmla="*/ 273 h 310"/>
              <a:gd name="T94" fmla="*/ 68 w 1349"/>
              <a:gd name="T95" fmla="*/ 295 h 310"/>
              <a:gd name="T96" fmla="*/ 100 w 1349"/>
              <a:gd name="T97" fmla="*/ 282 h 310"/>
              <a:gd name="T98" fmla="*/ 68 w 1349"/>
              <a:gd name="T99" fmla="*/ 295 h 310"/>
              <a:gd name="T100" fmla="*/ 36 w 1349"/>
              <a:gd name="T101" fmla="*/ 302 h 310"/>
              <a:gd name="T102" fmla="*/ 0 w 1349"/>
              <a:gd name="T103" fmla="*/ 304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49" h="310">
                <a:moveTo>
                  <a:pt x="1324" y="12"/>
                </a:moveTo>
                <a:lnTo>
                  <a:pt x="1349" y="7"/>
                </a:lnTo>
                <a:lnTo>
                  <a:pt x="1348" y="0"/>
                </a:lnTo>
                <a:lnTo>
                  <a:pt x="1322" y="6"/>
                </a:lnTo>
                <a:lnTo>
                  <a:pt x="1324" y="12"/>
                </a:lnTo>
                <a:close/>
                <a:moveTo>
                  <a:pt x="1258" y="28"/>
                </a:moveTo>
                <a:lnTo>
                  <a:pt x="1290" y="21"/>
                </a:lnTo>
                <a:lnTo>
                  <a:pt x="1289" y="14"/>
                </a:lnTo>
                <a:lnTo>
                  <a:pt x="1256" y="21"/>
                </a:lnTo>
                <a:lnTo>
                  <a:pt x="1258" y="28"/>
                </a:lnTo>
                <a:close/>
                <a:moveTo>
                  <a:pt x="1190" y="43"/>
                </a:moveTo>
                <a:lnTo>
                  <a:pt x="1224" y="34"/>
                </a:lnTo>
                <a:lnTo>
                  <a:pt x="1222" y="28"/>
                </a:lnTo>
                <a:lnTo>
                  <a:pt x="1190" y="36"/>
                </a:lnTo>
                <a:lnTo>
                  <a:pt x="1190" y="43"/>
                </a:lnTo>
                <a:close/>
                <a:moveTo>
                  <a:pt x="1124" y="58"/>
                </a:moveTo>
                <a:lnTo>
                  <a:pt x="1158" y="50"/>
                </a:lnTo>
                <a:lnTo>
                  <a:pt x="1156" y="43"/>
                </a:lnTo>
                <a:lnTo>
                  <a:pt x="1124" y="51"/>
                </a:lnTo>
                <a:lnTo>
                  <a:pt x="1124" y="58"/>
                </a:lnTo>
                <a:close/>
                <a:moveTo>
                  <a:pt x="1058" y="72"/>
                </a:moveTo>
                <a:lnTo>
                  <a:pt x="1092" y="65"/>
                </a:lnTo>
                <a:lnTo>
                  <a:pt x="1090" y="58"/>
                </a:lnTo>
                <a:lnTo>
                  <a:pt x="1058" y="65"/>
                </a:lnTo>
                <a:lnTo>
                  <a:pt x="1058" y="72"/>
                </a:lnTo>
                <a:close/>
                <a:moveTo>
                  <a:pt x="992" y="87"/>
                </a:moveTo>
                <a:lnTo>
                  <a:pt x="1026" y="80"/>
                </a:lnTo>
                <a:lnTo>
                  <a:pt x="1024" y="73"/>
                </a:lnTo>
                <a:lnTo>
                  <a:pt x="992" y="80"/>
                </a:lnTo>
                <a:lnTo>
                  <a:pt x="992" y="87"/>
                </a:lnTo>
                <a:close/>
                <a:moveTo>
                  <a:pt x="926" y="102"/>
                </a:moveTo>
                <a:lnTo>
                  <a:pt x="960" y="95"/>
                </a:lnTo>
                <a:lnTo>
                  <a:pt x="958" y="89"/>
                </a:lnTo>
                <a:lnTo>
                  <a:pt x="925" y="95"/>
                </a:lnTo>
                <a:lnTo>
                  <a:pt x="926" y="102"/>
                </a:lnTo>
                <a:close/>
                <a:moveTo>
                  <a:pt x="860" y="117"/>
                </a:moveTo>
                <a:lnTo>
                  <a:pt x="894" y="109"/>
                </a:lnTo>
                <a:lnTo>
                  <a:pt x="892" y="102"/>
                </a:lnTo>
                <a:lnTo>
                  <a:pt x="859" y="111"/>
                </a:lnTo>
                <a:lnTo>
                  <a:pt x="860" y="117"/>
                </a:lnTo>
                <a:close/>
                <a:moveTo>
                  <a:pt x="794" y="131"/>
                </a:moveTo>
                <a:lnTo>
                  <a:pt x="828" y="124"/>
                </a:lnTo>
                <a:lnTo>
                  <a:pt x="826" y="117"/>
                </a:lnTo>
                <a:lnTo>
                  <a:pt x="793" y="126"/>
                </a:lnTo>
                <a:lnTo>
                  <a:pt x="794" y="131"/>
                </a:lnTo>
                <a:close/>
                <a:moveTo>
                  <a:pt x="728" y="146"/>
                </a:moveTo>
                <a:lnTo>
                  <a:pt x="762" y="139"/>
                </a:lnTo>
                <a:lnTo>
                  <a:pt x="760" y="133"/>
                </a:lnTo>
                <a:lnTo>
                  <a:pt x="727" y="139"/>
                </a:lnTo>
                <a:lnTo>
                  <a:pt x="728" y="146"/>
                </a:lnTo>
                <a:close/>
                <a:moveTo>
                  <a:pt x="662" y="161"/>
                </a:moveTo>
                <a:lnTo>
                  <a:pt x="696" y="155"/>
                </a:lnTo>
                <a:lnTo>
                  <a:pt x="694" y="148"/>
                </a:lnTo>
                <a:lnTo>
                  <a:pt x="661" y="155"/>
                </a:lnTo>
                <a:lnTo>
                  <a:pt x="662" y="161"/>
                </a:lnTo>
                <a:close/>
                <a:moveTo>
                  <a:pt x="596" y="177"/>
                </a:moveTo>
                <a:lnTo>
                  <a:pt x="630" y="168"/>
                </a:lnTo>
                <a:lnTo>
                  <a:pt x="628" y="161"/>
                </a:lnTo>
                <a:lnTo>
                  <a:pt x="594" y="170"/>
                </a:lnTo>
                <a:lnTo>
                  <a:pt x="596" y="177"/>
                </a:lnTo>
                <a:close/>
                <a:moveTo>
                  <a:pt x="530" y="192"/>
                </a:moveTo>
                <a:lnTo>
                  <a:pt x="564" y="183"/>
                </a:lnTo>
                <a:lnTo>
                  <a:pt x="562" y="177"/>
                </a:lnTo>
                <a:lnTo>
                  <a:pt x="528" y="185"/>
                </a:lnTo>
                <a:lnTo>
                  <a:pt x="530" y="192"/>
                </a:lnTo>
                <a:close/>
                <a:moveTo>
                  <a:pt x="464" y="205"/>
                </a:moveTo>
                <a:lnTo>
                  <a:pt x="498" y="199"/>
                </a:lnTo>
                <a:lnTo>
                  <a:pt x="496" y="192"/>
                </a:lnTo>
                <a:lnTo>
                  <a:pt x="462" y="199"/>
                </a:lnTo>
                <a:lnTo>
                  <a:pt x="464" y="205"/>
                </a:lnTo>
                <a:close/>
                <a:moveTo>
                  <a:pt x="398" y="221"/>
                </a:moveTo>
                <a:lnTo>
                  <a:pt x="432" y="214"/>
                </a:lnTo>
                <a:lnTo>
                  <a:pt x="430" y="207"/>
                </a:lnTo>
                <a:lnTo>
                  <a:pt x="396" y="214"/>
                </a:lnTo>
                <a:lnTo>
                  <a:pt x="398" y="221"/>
                </a:lnTo>
                <a:close/>
                <a:moveTo>
                  <a:pt x="332" y="236"/>
                </a:moveTo>
                <a:lnTo>
                  <a:pt x="366" y="229"/>
                </a:lnTo>
                <a:lnTo>
                  <a:pt x="364" y="222"/>
                </a:lnTo>
                <a:lnTo>
                  <a:pt x="330" y="229"/>
                </a:lnTo>
                <a:lnTo>
                  <a:pt x="332" y="236"/>
                </a:lnTo>
                <a:close/>
                <a:moveTo>
                  <a:pt x="266" y="251"/>
                </a:moveTo>
                <a:lnTo>
                  <a:pt x="300" y="243"/>
                </a:lnTo>
                <a:lnTo>
                  <a:pt x="298" y="236"/>
                </a:lnTo>
                <a:lnTo>
                  <a:pt x="264" y="244"/>
                </a:lnTo>
                <a:lnTo>
                  <a:pt x="266" y="251"/>
                </a:lnTo>
                <a:close/>
                <a:moveTo>
                  <a:pt x="200" y="265"/>
                </a:moveTo>
                <a:lnTo>
                  <a:pt x="234" y="258"/>
                </a:lnTo>
                <a:lnTo>
                  <a:pt x="232" y="251"/>
                </a:lnTo>
                <a:lnTo>
                  <a:pt x="198" y="260"/>
                </a:lnTo>
                <a:lnTo>
                  <a:pt x="200" y="265"/>
                </a:lnTo>
                <a:close/>
                <a:moveTo>
                  <a:pt x="134" y="280"/>
                </a:moveTo>
                <a:lnTo>
                  <a:pt x="168" y="273"/>
                </a:lnTo>
                <a:lnTo>
                  <a:pt x="166" y="266"/>
                </a:lnTo>
                <a:lnTo>
                  <a:pt x="132" y="273"/>
                </a:lnTo>
                <a:lnTo>
                  <a:pt x="134" y="280"/>
                </a:lnTo>
                <a:close/>
                <a:moveTo>
                  <a:pt x="68" y="295"/>
                </a:moveTo>
                <a:lnTo>
                  <a:pt x="102" y="288"/>
                </a:lnTo>
                <a:lnTo>
                  <a:pt x="100" y="282"/>
                </a:lnTo>
                <a:lnTo>
                  <a:pt x="66" y="288"/>
                </a:lnTo>
                <a:lnTo>
                  <a:pt x="68" y="295"/>
                </a:lnTo>
                <a:close/>
                <a:moveTo>
                  <a:pt x="2" y="310"/>
                </a:moveTo>
                <a:lnTo>
                  <a:pt x="36" y="302"/>
                </a:lnTo>
                <a:lnTo>
                  <a:pt x="34" y="295"/>
                </a:lnTo>
                <a:lnTo>
                  <a:pt x="0" y="304"/>
                </a:lnTo>
                <a:lnTo>
                  <a:pt x="2" y="310"/>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pic>
        <p:nvPicPr>
          <p:cNvPr id="8" name="Immagine 7">
            <a:extLst>
              <a:ext uri="{FF2B5EF4-FFF2-40B4-BE49-F238E27FC236}">
                <a16:creationId xmlns:a16="http://schemas.microsoft.com/office/drawing/2014/main" id="{8B7208D8-B5FF-4FC3-A3C8-A26BCC0F5C4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727424" y="1237807"/>
            <a:ext cx="3289395" cy="3051376"/>
          </a:xfrm>
          <a:prstGeom prst="ellipse">
            <a:avLst/>
          </a:prstGeom>
          <a:ln>
            <a:solidFill>
              <a:schemeClr val="accent4">
                <a:lumMod val="75000"/>
              </a:schemeClr>
            </a:solidFill>
          </a:ln>
        </p:spPr>
      </p:pic>
      <p:pic>
        <p:nvPicPr>
          <p:cNvPr id="15" name="Immagine 14">
            <a:extLst>
              <a:ext uri="{FF2B5EF4-FFF2-40B4-BE49-F238E27FC236}">
                <a16:creationId xmlns:a16="http://schemas.microsoft.com/office/drawing/2014/main" id="{CA87C1CB-63C3-4C4E-B6CF-E00A46F96A01}"/>
              </a:ext>
            </a:extLst>
          </p:cNvPr>
          <p:cNvPicPr>
            <a:picLocks/>
          </p:cNvPicPr>
          <p:nvPr/>
        </p:nvPicPr>
        <p:blipFill>
          <a:blip r:embed="rId4">
            <a:extLst>
              <a:ext uri="{28A0092B-C50C-407E-A947-70E740481C1C}">
                <a14:useLocalDpi xmlns:a14="http://schemas.microsoft.com/office/drawing/2010/main" val="0"/>
              </a:ext>
            </a:extLst>
          </a:blip>
          <a:srcRect t="3416" b="3416"/>
          <a:stretch/>
        </p:blipFill>
        <p:spPr>
          <a:xfrm>
            <a:off x="10279245" y="1274426"/>
            <a:ext cx="3289395" cy="2990866"/>
          </a:xfrm>
          <a:prstGeom prst="ellipse">
            <a:avLst/>
          </a:prstGeom>
          <a:ln>
            <a:solidFill>
              <a:schemeClr val="accent4">
                <a:lumMod val="75000"/>
              </a:schemeClr>
            </a:solidFill>
          </a:ln>
        </p:spPr>
      </p:pic>
      <p:sp>
        <p:nvSpPr>
          <p:cNvPr id="123" name="CasellaDiTesto 122">
            <a:extLst>
              <a:ext uri="{FF2B5EF4-FFF2-40B4-BE49-F238E27FC236}">
                <a16:creationId xmlns:a16="http://schemas.microsoft.com/office/drawing/2014/main" id="{4C158CBD-1129-45F0-A853-FE455C36A345}"/>
              </a:ext>
            </a:extLst>
          </p:cNvPr>
          <p:cNvSpPr txBox="1"/>
          <p:nvPr/>
        </p:nvSpPr>
        <p:spPr>
          <a:xfrm>
            <a:off x="1096720" y="4862382"/>
            <a:ext cx="14416836" cy="707886"/>
          </a:xfrm>
          <a:prstGeom prst="rect">
            <a:avLst/>
          </a:prstGeom>
          <a:solidFill>
            <a:schemeClr val="bg1"/>
          </a:solidFill>
          <a:ln w="38100">
            <a:noFill/>
          </a:ln>
        </p:spPr>
        <p:txBody>
          <a:bodyPr wrap="square">
            <a:spAutoFit/>
          </a:bodyPr>
          <a:lstStyle/>
          <a:p>
            <a:pPr algn="ctr"/>
            <a:r>
              <a:rPr lang="it-IT" sz="2000" b="1">
                <a:latin typeface="Titillium Web" panose="00000500000000000000" pitchFamily="2" charset="0"/>
              </a:rPr>
              <a:t>M5 INCLUSIONE E COESIONE - C2 INFRASTRUTTURE SOCIALI, FAMIGLIE, COMUNITA’ E ETERZO SETTORE - INV.2.2 PIANI URBANI INTEGRATI</a:t>
            </a:r>
          </a:p>
        </p:txBody>
      </p:sp>
      <p:sp>
        <p:nvSpPr>
          <p:cNvPr id="21" name="TextBox 43">
            <a:extLst>
              <a:ext uri="{FF2B5EF4-FFF2-40B4-BE49-F238E27FC236}">
                <a16:creationId xmlns:a16="http://schemas.microsoft.com/office/drawing/2014/main" id="{1028D665-0E71-7D00-A516-15C5D3719A7B}"/>
              </a:ext>
            </a:extLst>
          </p:cNvPr>
          <p:cNvSpPr txBox="1"/>
          <p:nvPr/>
        </p:nvSpPr>
        <p:spPr>
          <a:xfrm>
            <a:off x="2885623" y="8051041"/>
            <a:ext cx="2538347"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ATTUATORI DI II LIVELLO</a:t>
            </a:r>
          </a:p>
        </p:txBody>
      </p:sp>
      <p:sp>
        <p:nvSpPr>
          <p:cNvPr id="43" name="Rettangolo 42">
            <a:extLst>
              <a:ext uri="{FF2B5EF4-FFF2-40B4-BE49-F238E27FC236}">
                <a16:creationId xmlns:a16="http://schemas.microsoft.com/office/drawing/2014/main" id="{2F7C0C9A-6305-6D85-669B-0355D1866C75}"/>
              </a:ext>
            </a:extLst>
          </p:cNvPr>
          <p:cNvSpPr/>
          <p:nvPr/>
        </p:nvSpPr>
        <p:spPr>
          <a:xfrm>
            <a:off x="2805647" y="5618155"/>
            <a:ext cx="2700000" cy="1363824"/>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44" name="TextBox 43">
            <a:extLst>
              <a:ext uri="{FF2B5EF4-FFF2-40B4-BE49-F238E27FC236}">
                <a16:creationId xmlns:a16="http://schemas.microsoft.com/office/drawing/2014/main" id="{17ECFB19-8036-6F55-0970-F556D0F7317D}"/>
              </a:ext>
            </a:extLst>
          </p:cNvPr>
          <p:cNvSpPr txBox="1"/>
          <p:nvPr/>
        </p:nvSpPr>
        <p:spPr>
          <a:xfrm>
            <a:off x="2967229" y="6017602"/>
            <a:ext cx="2431493" cy="749547"/>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DESCRIZIONE DELL’INTERVENTO</a:t>
            </a:r>
          </a:p>
        </p:txBody>
      </p:sp>
      <p:sp>
        <p:nvSpPr>
          <p:cNvPr id="49" name="Rettangolo 48">
            <a:extLst>
              <a:ext uri="{FF2B5EF4-FFF2-40B4-BE49-F238E27FC236}">
                <a16:creationId xmlns:a16="http://schemas.microsoft.com/office/drawing/2014/main" id="{1D219D08-B58F-0F7A-86BD-838C99D03362}"/>
              </a:ext>
            </a:extLst>
          </p:cNvPr>
          <p:cNvSpPr/>
          <p:nvPr/>
        </p:nvSpPr>
        <p:spPr>
          <a:xfrm>
            <a:off x="2795746" y="7101703"/>
            <a:ext cx="2700000" cy="612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50" name="TextBox 43">
            <a:extLst>
              <a:ext uri="{FF2B5EF4-FFF2-40B4-BE49-F238E27FC236}">
                <a16:creationId xmlns:a16="http://schemas.microsoft.com/office/drawing/2014/main" id="{7B487BD6-E866-C8CD-9BA5-4F8CE8B81004}"/>
              </a:ext>
            </a:extLst>
          </p:cNvPr>
          <p:cNvSpPr txBox="1"/>
          <p:nvPr/>
        </p:nvSpPr>
        <p:spPr>
          <a:xfrm>
            <a:off x="3019556" y="7294384"/>
            <a:ext cx="2431493"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VALORI ECONOMICI</a:t>
            </a:r>
          </a:p>
        </p:txBody>
      </p:sp>
      <p:sp>
        <p:nvSpPr>
          <p:cNvPr id="52" name="Rettangolo 46">
            <a:extLst>
              <a:ext uri="{FF2B5EF4-FFF2-40B4-BE49-F238E27FC236}">
                <a16:creationId xmlns:a16="http://schemas.microsoft.com/office/drawing/2014/main" id="{B5704F04-4B3C-363D-CE4F-5D630284C855}"/>
              </a:ext>
            </a:extLst>
          </p:cNvPr>
          <p:cNvSpPr/>
          <p:nvPr/>
        </p:nvSpPr>
        <p:spPr>
          <a:xfrm>
            <a:off x="5644667" y="7125408"/>
            <a:ext cx="9108000"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just" defTabSz="640080">
              <a:buFont typeface="Wingdings" panose="05000000000000000000" pitchFamily="2" charset="2"/>
              <a:buChar char="q"/>
              <a:defRPr/>
            </a:pPr>
            <a:r>
              <a:rPr lang="it-IT" sz="2000" b="1">
                <a:solidFill>
                  <a:schemeClr val="tx1"/>
                </a:solidFill>
                <a:latin typeface="Titillium Web" panose="00000500000000000000" pitchFamily="2" charset="0"/>
              </a:rPr>
              <a:t>Valore finanziato: </a:t>
            </a:r>
            <a:r>
              <a:rPr lang="en-US" sz="2000">
                <a:solidFill>
                  <a:srgbClr val="000000"/>
                </a:solidFill>
                <a:latin typeface="Titillium Web" panose="00000500000000000000" pitchFamily="2" charset="0"/>
              </a:rPr>
              <a:t>22.000.000,00 €</a:t>
            </a:r>
            <a:r>
              <a:rPr lang="en-US" sz="2000">
                <a:latin typeface="Titillium Web" panose="00000500000000000000" pitchFamily="2" charset="0"/>
              </a:rPr>
              <a:t> </a:t>
            </a:r>
            <a:endParaRPr lang="it-IT" sz="2000">
              <a:solidFill>
                <a:schemeClr val="tx1"/>
              </a:solidFill>
              <a:latin typeface="Titillium Web" panose="00000500000000000000" pitchFamily="2" charset="0"/>
            </a:endParaRPr>
          </a:p>
        </p:txBody>
      </p:sp>
      <p:sp>
        <p:nvSpPr>
          <p:cNvPr id="54" name="Freeform 22">
            <a:extLst>
              <a:ext uri="{FF2B5EF4-FFF2-40B4-BE49-F238E27FC236}">
                <a16:creationId xmlns:a16="http://schemas.microsoft.com/office/drawing/2014/main" id="{08EFE6C3-4B58-319D-98BD-9765E085A243}"/>
              </a:ext>
            </a:extLst>
          </p:cNvPr>
          <p:cNvSpPr>
            <a:spLocks noEditPoints="1"/>
          </p:cNvSpPr>
          <p:nvPr/>
        </p:nvSpPr>
        <p:spPr bwMode="auto">
          <a:xfrm>
            <a:off x="8159275" y="4228846"/>
            <a:ext cx="3887788" cy="45719"/>
          </a:xfrm>
          <a:custGeom>
            <a:avLst/>
            <a:gdLst>
              <a:gd name="T0" fmla="*/ 2449 w 2449"/>
              <a:gd name="T1" fmla="*/ 12 h 18"/>
              <a:gd name="T2" fmla="*/ 2370 w 2449"/>
              <a:gd name="T3" fmla="*/ 18 h 18"/>
              <a:gd name="T4" fmla="*/ 2370 w 2449"/>
              <a:gd name="T5" fmla="*/ 12 h 18"/>
              <a:gd name="T6" fmla="*/ 2336 w 2449"/>
              <a:gd name="T7" fmla="*/ 18 h 18"/>
              <a:gd name="T8" fmla="*/ 2302 w 2449"/>
              <a:gd name="T9" fmla="*/ 18 h 18"/>
              <a:gd name="T10" fmla="*/ 2268 w 2449"/>
              <a:gd name="T11" fmla="*/ 10 h 18"/>
              <a:gd name="T12" fmla="*/ 2167 w 2449"/>
              <a:gd name="T13" fmla="*/ 17 h 18"/>
              <a:gd name="T14" fmla="*/ 2167 w 2449"/>
              <a:gd name="T15" fmla="*/ 10 h 18"/>
              <a:gd name="T16" fmla="*/ 2133 w 2449"/>
              <a:gd name="T17" fmla="*/ 17 h 18"/>
              <a:gd name="T18" fmla="*/ 2099 w 2449"/>
              <a:gd name="T19" fmla="*/ 17 h 18"/>
              <a:gd name="T20" fmla="*/ 2065 w 2449"/>
              <a:gd name="T21" fmla="*/ 10 h 18"/>
              <a:gd name="T22" fmla="*/ 1964 w 2449"/>
              <a:gd name="T23" fmla="*/ 15 h 18"/>
              <a:gd name="T24" fmla="*/ 1964 w 2449"/>
              <a:gd name="T25" fmla="*/ 8 h 18"/>
              <a:gd name="T26" fmla="*/ 1930 w 2449"/>
              <a:gd name="T27" fmla="*/ 15 h 18"/>
              <a:gd name="T28" fmla="*/ 1896 w 2449"/>
              <a:gd name="T29" fmla="*/ 15 h 18"/>
              <a:gd name="T30" fmla="*/ 1862 w 2449"/>
              <a:gd name="T31" fmla="*/ 8 h 18"/>
              <a:gd name="T32" fmla="*/ 1761 w 2449"/>
              <a:gd name="T33" fmla="*/ 15 h 18"/>
              <a:gd name="T34" fmla="*/ 1761 w 2449"/>
              <a:gd name="T35" fmla="*/ 8 h 18"/>
              <a:gd name="T36" fmla="*/ 1727 w 2449"/>
              <a:gd name="T37" fmla="*/ 15 h 18"/>
              <a:gd name="T38" fmla="*/ 1693 w 2449"/>
              <a:gd name="T39" fmla="*/ 15 h 18"/>
              <a:gd name="T40" fmla="*/ 1659 w 2449"/>
              <a:gd name="T41" fmla="*/ 8 h 18"/>
              <a:gd name="T42" fmla="*/ 1557 w 2449"/>
              <a:gd name="T43" fmla="*/ 13 h 18"/>
              <a:gd name="T44" fmla="*/ 1557 w 2449"/>
              <a:gd name="T45" fmla="*/ 6 h 18"/>
              <a:gd name="T46" fmla="*/ 1524 w 2449"/>
              <a:gd name="T47" fmla="*/ 13 h 18"/>
              <a:gd name="T48" fmla="*/ 1490 w 2449"/>
              <a:gd name="T49" fmla="*/ 13 h 18"/>
              <a:gd name="T50" fmla="*/ 1456 w 2449"/>
              <a:gd name="T51" fmla="*/ 6 h 18"/>
              <a:gd name="T52" fmla="*/ 1354 w 2449"/>
              <a:gd name="T53" fmla="*/ 13 h 18"/>
              <a:gd name="T54" fmla="*/ 1354 w 2449"/>
              <a:gd name="T55" fmla="*/ 6 h 18"/>
              <a:gd name="T56" fmla="*/ 1320 w 2449"/>
              <a:gd name="T57" fmla="*/ 13 h 18"/>
              <a:gd name="T58" fmla="*/ 1287 w 2449"/>
              <a:gd name="T59" fmla="*/ 12 h 18"/>
              <a:gd name="T60" fmla="*/ 1253 w 2449"/>
              <a:gd name="T61" fmla="*/ 5 h 18"/>
              <a:gd name="T62" fmla="*/ 1151 w 2449"/>
              <a:gd name="T63" fmla="*/ 12 h 18"/>
              <a:gd name="T64" fmla="*/ 1151 w 2449"/>
              <a:gd name="T65" fmla="*/ 5 h 18"/>
              <a:gd name="T66" fmla="*/ 1117 w 2449"/>
              <a:gd name="T67" fmla="*/ 12 h 18"/>
              <a:gd name="T68" fmla="*/ 1083 w 2449"/>
              <a:gd name="T69" fmla="*/ 12 h 18"/>
              <a:gd name="T70" fmla="*/ 1050 w 2449"/>
              <a:gd name="T71" fmla="*/ 5 h 18"/>
              <a:gd name="T72" fmla="*/ 948 w 2449"/>
              <a:gd name="T73" fmla="*/ 10 h 18"/>
              <a:gd name="T74" fmla="*/ 948 w 2449"/>
              <a:gd name="T75" fmla="*/ 3 h 18"/>
              <a:gd name="T76" fmla="*/ 914 w 2449"/>
              <a:gd name="T77" fmla="*/ 10 h 18"/>
              <a:gd name="T78" fmla="*/ 880 w 2449"/>
              <a:gd name="T79" fmla="*/ 10 h 18"/>
              <a:gd name="T80" fmla="*/ 846 w 2449"/>
              <a:gd name="T81" fmla="*/ 3 h 18"/>
              <a:gd name="T82" fmla="*/ 745 w 2449"/>
              <a:gd name="T83" fmla="*/ 10 h 18"/>
              <a:gd name="T84" fmla="*/ 745 w 2449"/>
              <a:gd name="T85" fmla="*/ 3 h 18"/>
              <a:gd name="T86" fmla="*/ 711 w 2449"/>
              <a:gd name="T87" fmla="*/ 10 h 18"/>
              <a:gd name="T88" fmla="*/ 677 w 2449"/>
              <a:gd name="T89" fmla="*/ 10 h 18"/>
              <a:gd name="T90" fmla="*/ 643 w 2449"/>
              <a:gd name="T91" fmla="*/ 3 h 18"/>
              <a:gd name="T92" fmla="*/ 542 w 2449"/>
              <a:gd name="T93" fmla="*/ 8 h 18"/>
              <a:gd name="T94" fmla="*/ 542 w 2449"/>
              <a:gd name="T95" fmla="*/ 1 h 18"/>
              <a:gd name="T96" fmla="*/ 508 w 2449"/>
              <a:gd name="T97" fmla="*/ 8 h 18"/>
              <a:gd name="T98" fmla="*/ 474 w 2449"/>
              <a:gd name="T99" fmla="*/ 8 h 18"/>
              <a:gd name="T100" fmla="*/ 440 w 2449"/>
              <a:gd name="T101" fmla="*/ 1 h 18"/>
              <a:gd name="T102" fmla="*/ 339 w 2449"/>
              <a:gd name="T103" fmla="*/ 8 h 18"/>
              <a:gd name="T104" fmla="*/ 339 w 2449"/>
              <a:gd name="T105" fmla="*/ 1 h 18"/>
              <a:gd name="T106" fmla="*/ 305 w 2449"/>
              <a:gd name="T107" fmla="*/ 8 h 18"/>
              <a:gd name="T108" fmla="*/ 271 w 2449"/>
              <a:gd name="T109" fmla="*/ 6 h 18"/>
              <a:gd name="T110" fmla="*/ 237 w 2449"/>
              <a:gd name="T111" fmla="*/ 0 h 18"/>
              <a:gd name="T112" fmla="*/ 136 w 2449"/>
              <a:gd name="T113" fmla="*/ 6 h 18"/>
              <a:gd name="T114" fmla="*/ 136 w 2449"/>
              <a:gd name="T115" fmla="*/ 0 h 18"/>
              <a:gd name="T116" fmla="*/ 102 w 2449"/>
              <a:gd name="T117" fmla="*/ 6 h 18"/>
              <a:gd name="T118" fmla="*/ 68 w 2449"/>
              <a:gd name="T119" fmla="*/ 6 h 18"/>
              <a:gd name="T120" fmla="*/ 34 w 2449"/>
              <a:gd name="T1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49" h="18">
                <a:moveTo>
                  <a:pt x="2438" y="18"/>
                </a:moveTo>
                <a:lnTo>
                  <a:pt x="2449" y="18"/>
                </a:lnTo>
                <a:lnTo>
                  <a:pt x="2449" y="12"/>
                </a:lnTo>
                <a:lnTo>
                  <a:pt x="2438" y="12"/>
                </a:lnTo>
                <a:lnTo>
                  <a:pt x="2438" y="18"/>
                </a:lnTo>
                <a:close/>
                <a:moveTo>
                  <a:pt x="2370" y="18"/>
                </a:moveTo>
                <a:lnTo>
                  <a:pt x="2404" y="18"/>
                </a:lnTo>
                <a:lnTo>
                  <a:pt x="2404" y="12"/>
                </a:lnTo>
                <a:lnTo>
                  <a:pt x="2370" y="12"/>
                </a:lnTo>
                <a:lnTo>
                  <a:pt x="2370" y="18"/>
                </a:lnTo>
                <a:close/>
                <a:moveTo>
                  <a:pt x="2302" y="18"/>
                </a:moveTo>
                <a:lnTo>
                  <a:pt x="2336" y="18"/>
                </a:lnTo>
                <a:lnTo>
                  <a:pt x="2336" y="12"/>
                </a:lnTo>
                <a:lnTo>
                  <a:pt x="2302" y="12"/>
                </a:lnTo>
                <a:lnTo>
                  <a:pt x="2302" y="18"/>
                </a:lnTo>
                <a:close/>
                <a:moveTo>
                  <a:pt x="2234" y="17"/>
                </a:moveTo>
                <a:lnTo>
                  <a:pt x="2268" y="17"/>
                </a:lnTo>
                <a:lnTo>
                  <a:pt x="2268" y="10"/>
                </a:lnTo>
                <a:lnTo>
                  <a:pt x="2234" y="10"/>
                </a:lnTo>
                <a:lnTo>
                  <a:pt x="2234" y="17"/>
                </a:lnTo>
                <a:close/>
                <a:moveTo>
                  <a:pt x="2167" y="17"/>
                </a:moveTo>
                <a:lnTo>
                  <a:pt x="2201" y="17"/>
                </a:lnTo>
                <a:lnTo>
                  <a:pt x="2201" y="10"/>
                </a:lnTo>
                <a:lnTo>
                  <a:pt x="2167" y="10"/>
                </a:lnTo>
                <a:lnTo>
                  <a:pt x="2167" y="17"/>
                </a:lnTo>
                <a:close/>
                <a:moveTo>
                  <a:pt x="2099" y="17"/>
                </a:moveTo>
                <a:lnTo>
                  <a:pt x="2133" y="17"/>
                </a:lnTo>
                <a:lnTo>
                  <a:pt x="2133" y="10"/>
                </a:lnTo>
                <a:lnTo>
                  <a:pt x="2099" y="10"/>
                </a:lnTo>
                <a:lnTo>
                  <a:pt x="2099" y="17"/>
                </a:lnTo>
                <a:close/>
                <a:moveTo>
                  <a:pt x="2031" y="17"/>
                </a:moveTo>
                <a:lnTo>
                  <a:pt x="2065" y="17"/>
                </a:lnTo>
                <a:lnTo>
                  <a:pt x="2065" y="10"/>
                </a:lnTo>
                <a:lnTo>
                  <a:pt x="2031" y="10"/>
                </a:lnTo>
                <a:lnTo>
                  <a:pt x="2031" y="17"/>
                </a:lnTo>
                <a:close/>
                <a:moveTo>
                  <a:pt x="1964" y="15"/>
                </a:moveTo>
                <a:lnTo>
                  <a:pt x="1998" y="17"/>
                </a:lnTo>
                <a:lnTo>
                  <a:pt x="1998" y="10"/>
                </a:lnTo>
                <a:lnTo>
                  <a:pt x="1964" y="8"/>
                </a:lnTo>
                <a:lnTo>
                  <a:pt x="1964" y="15"/>
                </a:lnTo>
                <a:close/>
                <a:moveTo>
                  <a:pt x="1896" y="15"/>
                </a:moveTo>
                <a:lnTo>
                  <a:pt x="1930" y="15"/>
                </a:lnTo>
                <a:lnTo>
                  <a:pt x="1930" y="8"/>
                </a:lnTo>
                <a:lnTo>
                  <a:pt x="1896" y="8"/>
                </a:lnTo>
                <a:lnTo>
                  <a:pt x="1896" y="15"/>
                </a:lnTo>
                <a:close/>
                <a:moveTo>
                  <a:pt x="1828" y="15"/>
                </a:moveTo>
                <a:lnTo>
                  <a:pt x="1862" y="15"/>
                </a:lnTo>
                <a:lnTo>
                  <a:pt x="1862" y="8"/>
                </a:lnTo>
                <a:lnTo>
                  <a:pt x="1828" y="8"/>
                </a:lnTo>
                <a:lnTo>
                  <a:pt x="1828" y="15"/>
                </a:lnTo>
                <a:close/>
                <a:moveTo>
                  <a:pt x="1761" y="15"/>
                </a:moveTo>
                <a:lnTo>
                  <a:pt x="1794" y="15"/>
                </a:lnTo>
                <a:lnTo>
                  <a:pt x="1794" y="8"/>
                </a:lnTo>
                <a:lnTo>
                  <a:pt x="1761" y="8"/>
                </a:lnTo>
                <a:lnTo>
                  <a:pt x="1761" y="15"/>
                </a:lnTo>
                <a:close/>
                <a:moveTo>
                  <a:pt x="1693" y="15"/>
                </a:moveTo>
                <a:lnTo>
                  <a:pt x="1727" y="15"/>
                </a:lnTo>
                <a:lnTo>
                  <a:pt x="1727" y="8"/>
                </a:lnTo>
                <a:lnTo>
                  <a:pt x="1693" y="8"/>
                </a:lnTo>
                <a:lnTo>
                  <a:pt x="1693" y="15"/>
                </a:lnTo>
                <a:close/>
                <a:moveTo>
                  <a:pt x="1625" y="13"/>
                </a:moveTo>
                <a:lnTo>
                  <a:pt x="1659" y="15"/>
                </a:lnTo>
                <a:lnTo>
                  <a:pt x="1659" y="8"/>
                </a:lnTo>
                <a:lnTo>
                  <a:pt x="1625" y="6"/>
                </a:lnTo>
                <a:lnTo>
                  <a:pt x="1625" y="13"/>
                </a:lnTo>
                <a:close/>
                <a:moveTo>
                  <a:pt x="1557" y="13"/>
                </a:moveTo>
                <a:lnTo>
                  <a:pt x="1591" y="13"/>
                </a:lnTo>
                <a:lnTo>
                  <a:pt x="1591" y="6"/>
                </a:lnTo>
                <a:lnTo>
                  <a:pt x="1557" y="6"/>
                </a:lnTo>
                <a:lnTo>
                  <a:pt x="1557" y="13"/>
                </a:lnTo>
                <a:close/>
                <a:moveTo>
                  <a:pt x="1490" y="13"/>
                </a:moveTo>
                <a:lnTo>
                  <a:pt x="1524" y="13"/>
                </a:lnTo>
                <a:lnTo>
                  <a:pt x="1524" y="6"/>
                </a:lnTo>
                <a:lnTo>
                  <a:pt x="1490" y="6"/>
                </a:lnTo>
                <a:lnTo>
                  <a:pt x="1490" y="13"/>
                </a:lnTo>
                <a:close/>
                <a:moveTo>
                  <a:pt x="1422" y="13"/>
                </a:moveTo>
                <a:lnTo>
                  <a:pt x="1456" y="13"/>
                </a:lnTo>
                <a:lnTo>
                  <a:pt x="1456" y="6"/>
                </a:lnTo>
                <a:lnTo>
                  <a:pt x="1422" y="6"/>
                </a:lnTo>
                <a:lnTo>
                  <a:pt x="1422" y="13"/>
                </a:lnTo>
                <a:close/>
                <a:moveTo>
                  <a:pt x="1354" y="13"/>
                </a:moveTo>
                <a:lnTo>
                  <a:pt x="1388" y="13"/>
                </a:lnTo>
                <a:lnTo>
                  <a:pt x="1388" y="6"/>
                </a:lnTo>
                <a:lnTo>
                  <a:pt x="1354" y="6"/>
                </a:lnTo>
                <a:lnTo>
                  <a:pt x="1354" y="13"/>
                </a:lnTo>
                <a:close/>
                <a:moveTo>
                  <a:pt x="1287" y="12"/>
                </a:moveTo>
                <a:lnTo>
                  <a:pt x="1320" y="13"/>
                </a:lnTo>
                <a:lnTo>
                  <a:pt x="1320" y="6"/>
                </a:lnTo>
                <a:lnTo>
                  <a:pt x="1287" y="5"/>
                </a:lnTo>
                <a:lnTo>
                  <a:pt x="1287" y="12"/>
                </a:lnTo>
                <a:close/>
                <a:moveTo>
                  <a:pt x="1219" y="12"/>
                </a:moveTo>
                <a:lnTo>
                  <a:pt x="1253" y="12"/>
                </a:lnTo>
                <a:lnTo>
                  <a:pt x="1253" y="5"/>
                </a:lnTo>
                <a:lnTo>
                  <a:pt x="1219" y="5"/>
                </a:lnTo>
                <a:lnTo>
                  <a:pt x="1219" y="12"/>
                </a:lnTo>
                <a:close/>
                <a:moveTo>
                  <a:pt x="1151" y="12"/>
                </a:moveTo>
                <a:lnTo>
                  <a:pt x="1185" y="12"/>
                </a:lnTo>
                <a:lnTo>
                  <a:pt x="1185" y="5"/>
                </a:lnTo>
                <a:lnTo>
                  <a:pt x="1151" y="5"/>
                </a:lnTo>
                <a:lnTo>
                  <a:pt x="1151" y="12"/>
                </a:lnTo>
                <a:close/>
                <a:moveTo>
                  <a:pt x="1083" y="12"/>
                </a:moveTo>
                <a:lnTo>
                  <a:pt x="1117" y="12"/>
                </a:lnTo>
                <a:lnTo>
                  <a:pt x="1117" y="5"/>
                </a:lnTo>
                <a:lnTo>
                  <a:pt x="1083" y="5"/>
                </a:lnTo>
                <a:lnTo>
                  <a:pt x="1083" y="12"/>
                </a:lnTo>
                <a:close/>
                <a:moveTo>
                  <a:pt x="1016" y="12"/>
                </a:moveTo>
                <a:lnTo>
                  <a:pt x="1050" y="12"/>
                </a:lnTo>
                <a:lnTo>
                  <a:pt x="1050" y="5"/>
                </a:lnTo>
                <a:lnTo>
                  <a:pt x="1016" y="5"/>
                </a:lnTo>
                <a:lnTo>
                  <a:pt x="1016" y="12"/>
                </a:lnTo>
                <a:close/>
                <a:moveTo>
                  <a:pt x="948" y="10"/>
                </a:moveTo>
                <a:lnTo>
                  <a:pt x="982" y="12"/>
                </a:lnTo>
                <a:lnTo>
                  <a:pt x="982" y="5"/>
                </a:lnTo>
                <a:lnTo>
                  <a:pt x="948" y="3"/>
                </a:lnTo>
                <a:lnTo>
                  <a:pt x="948" y="10"/>
                </a:lnTo>
                <a:close/>
                <a:moveTo>
                  <a:pt x="880" y="10"/>
                </a:moveTo>
                <a:lnTo>
                  <a:pt x="914" y="10"/>
                </a:lnTo>
                <a:lnTo>
                  <a:pt x="914" y="3"/>
                </a:lnTo>
                <a:lnTo>
                  <a:pt x="880" y="3"/>
                </a:lnTo>
                <a:lnTo>
                  <a:pt x="880" y="10"/>
                </a:lnTo>
                <a:close/>
                <a:moveTo>
                  <a:pt x="813" y="10"/>
                </a:moveTo>
                <a:lnTo>
                  <a:pt x="846" y="10"/>
                </a:lnTo>
                <a:lnTo>
                  <a:pt x="846" y="3"/>
                </a:lnTo>
                <a:lnTo>
                  <a:pt x="813" y="3"/>
                </a:lnTo>
                <a:lnTo>
                  <a:pt x="813" y="10"/>
                </a:lnTo>
                <a:close/>
                <a:moveTo>
                  <a:pt x="745" y="10"/>
                </a:moveTo>
                <a:lnTo>
                  <a:pt x="779" y="10"/>
                </a:lnTo>
                <a:lnTo>
                  <a:pt x="779" y="3"/>
                </a:lnTo>
                <a:lnTo>
                  <a:pt x="745" y="3"/>
                </a:lnTo>
                <a:lnTo>
                  <a:pt x="745" y="10"/>
                </a:lnTo>
                <a:close/>
                <a:moveTo>
                  <a:pt x="677" y="10"/>
                </a:moveTo>
                <a:lnTo>
                  <a:pt x="711" y="10"/>
                </a:lnTo>
                <a:lnTo>
                  <a:pt x="711" y="3"/>
                </a:lnTo>
                <a:lnTo>
                  <a:pt x="677" y="3"/>
                </a:lnTo>
                <a:lnTo>
                  <a:pt x="677" y="10"/>
                </a:lnTo>
                <a:close/>
                <a:moveTo>
                  <a:pt x="610" y="8"/>
                </a:moveTo>
                <a:lnTo>
                  <a:pt x="643" y="10"/>
                </a:lnTo>
                <a:lnTo>
                  <a:pt x="643" y="3"/>
                </a:lnTo>
                <a:lnTo>
                  <a:pt x="610" y="1"/>
                </a:lnTo>
                <a:lnTo>
                  <a:pt x="610" y="8"/>
                </a:lnTo>
                <a:close/>
                <a:moveTo>
                  <a:pt x="542" y="8"/>
                </a:moveTo>
                <a:lnTo>
                  <a:pt x="576" y="8"/>
                </a:lnTo>
                <a:lnTo>
                  <a:pt x="576" y="1"/>
                </a:lnTo>
                <a:lnTo>
                  <a:pt x="542" y="1"/>
                </a:lnTo>
                <a:lnTo>
                  <a:pt x="542" y="8"/>
                </a:lnTo>
                <a:close/>
                <a:moveTo>
                  <a:pt x="474" y="8"/>
                </a:moveTo>
                <a:lnTo>
                  <a:pt x="508" y="8"/>
                </a:lnTo>
                <a:lnTo>
                  <a:pt x="508" y="1"/>
                </a:lnTo>
                <a:lnTo>
                  <a:pt x="474" y="1"/>
                </a:lnTo>
                <a:lnTo>
                  <a:pt x="474" y="8"/>
                </a:lnTo>
                <a:close/>
                <a:moveTo>
                  <a:pt x="406" y="8"/>
                </a:moveTo>
                <a:lnTo>
                  <a:pt x="440" y="8"/>
                </a:lnTo>
                <a:lnTo>
                  <a:pt x="440" y="1"/>
                </a:lnTo>
                <a:lnTo>
                  <a:pt x="406" y="1"/>
                </a:lnTo>
                <a:lnTo>
                  <a:pt x="406" y="8"/>
                </a:lnTo>
                <a:close/>
                <a:moveTo>
                  <a:pt x="339" y="8"/>
                </a:moveTo>
                <a:lnTo>
                  <a:pt x="373" y="8"/>
                </a:lnTo>
                <a:lnTo>
                  <a:pt x="373" y="1"/>
                </a:lnTo>
                <a:lnTo>
                  <a:pt x="339" y="1"/>
                </a:lnTo>
                <a:lnTo>
                  <a:pt x="339" y="8"/>
                </a:lnTo>
                <a:close/>
                <a:moveTo>
                  <a:pt x="271" y="6"/>
                </a:moveTo>
                <a:lnTo>
                  <a:pt x="305" y="8"/>
                </a:lnTo>
                <a:lnTo>
                  <a:pt x="305" y="1"/>
                </a:lnTo>
                <a:lnTo>
                  <a:pt x="271" y="0"/>
                </a:lnTo>
                <a:lnTo>
                  <a:pt x="271" y="6"/>
                </a:lnTo>
                <a:close/>
                <a:moveTo>
                  <a:pt x="203" y="6"/>
                </a:moveTo>
                <a:lnTo>
                  <a:pt x="237" y="6"/>
                </a:lnTo>
                <a:lnTo>
                  <a:pt x="237" y="0"/>
                </a:lnTo>
                <a:lnTo>
                  <a:pt x="203" y="0"/>
                </a:lnTo>
                <a:lnTo>
                  <a:pt x="203" y="6"/>
                </a:lnTo>
                <a:close/>
                <a:moveTo>
                  <a:pt x="136" y="6"/>
                </a:moveTo>
                <a:lnTo>
                  <a:pt x="169" y="6"/>
                </a:lnTo>
                <a:lnTo>
                  <a:pt x="169" y="0"/>
                </a:lnTo>
                <a:lnTo>
                  <a:pt x="136" y="0"/>
                </a:lnTo>
                <a:lnTo>
                  <a:pt x="136" y="6"/>
                </a:lnTo>
                <a:close/>
                <a:moveTo>
                  <a:pt x="68" y="6"/>
                </a:moveTo>
                <a:lnTo>
                  <a:pt x="102" y="6"/>
                </a:lnTo>
                <a:lnTo>
                  <a:pt x="102" y="0"/>
                </a:lnTo>
                <a:lnTo>
                  <a:pt x="68" y="0"/>
                </a:lnTo>
                <a:lnTo>
                  <a:pt x="68" y="6"/>
                </a:lnTo>
                <a:close/>
                <a:moveTo>
                  <a:pt x="0" y="6"/>
                </a:moveTo>
                <a:lnTo>
                  <a:pt x="34" y="6"/>
                </a:lnTo>
                <a:lnTo>
                  <a:pt x="34" y="0"/>
                </a:lnTo>
                <a:lnTo>
                  <a:pt x="0" y="0"/>
                </a:lnTo>
                <a:lnTo>
                  <a:pt x="0" y="6"/>
                </a:lnTo>
                <a:close/>
              </a:path>
            </a:pathLst>
          </a:custGeom>
          <a:solidFill>
            <a:srgbClr val="BC9537"/>
          </a:solidFill>
          <a:ln w="12700">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sz="2400">
              <a:latin typeface="Titillium Web" panose="00000500000000000000" pitchFamily="2" charset="0"/>
            </a:endParaRPr>
          </a:p>
        </p:txBody>
      </p:sp>
      <p:sp>
        <p:nvSpPr>
          <p:cNvPr id="55" name="Freeform 77">
            <a:extLst>
              <a:ext uri="{FF2B5EF4-FFF2-40B4-BE49-F238E27FC236}">
                <a16:creationId xmlns:a16="http://schemas.microsoft.com/office/drawing/2014/main" id="{69B45D26-D690-7566-9266-B2657C9B6E8C}"/>
              </a:ext>
            </a:extLst>
          </p:cNvPr>
          <p:cNvSpPr>
            <a:spLocks noEditPoints="1"/>
          </p:cNvSpPr>
          <p:nvPr/>
        </p:nvSpPr>
        <p:spPr bwMode="auto">
          <a:xfrm rot="595090">
            <a:off x="5430204" y="1834637"/>
            <a:ext cx="1579331" cy="758994"/>
          </a:xfrm>
          <a:custGeom>
            <a:avLst/>
            <a:gdLst>
              <a:gd name="T0" fmla="*/ 739 w 739"/>
              <a:gd name="T1" fmla="*/ 4 h 1385"/>
              <a:gd name="T2" fmla="*/ 731 w 739"/>
              <a:gd name="T3" fmla="*/ 7 h 1385"/>
              <a:gd name="T4" fmla="*/ 705 w 739"/>
              <a:gd name="T5" fmla="*/ 70 h 1385"/>
              <a:gd name="T6" fmla="*/ 714 w 739"/>
              <a:gd name="T7" fmla="*/ 36 h 1385"/>
              <a:gd name="T8" fmla="*/ 705 w 739"/>
              <a:gd name="T9" fmla="*/ 70 h 1385"/>
              <a:gd name="T10" fmla="*/ 688 w 739"/>
              <a:gd name="T11" fmla="*/ 100 h 1385"/>
              <a:gd name="T12" fmla="*/ 666 w 739"/>
              <a:gd name="T13" fmla="*/ 126 h 1385"/>
              <a:gd name="T14" fmla="*/ 641 w 739"/>
              <a:gd name="T15" fmla="*/ 190 h 1385"/>
              <a:gd name="T16" fmla="*/ 651 w 739"/>
              <a:gd name="T17" fmla="*/ 156 h 1385"/>
              <a:gd name="T18" fmla="*/ 641 w 739"/>
              <a:gd name="T19" fmla="*/ 190 h 1385"/>
              <a:gd name="T20" fmla="*/ 626 w 739"/>
              <a:gd name="T21" fmla="*/ 219 h 1385"/>
              <a:gd name="T22" fmla="*/ 604 w 739"/>
              <a:gd name="T23" fmla="*/ 246 h 1385"/>
              <a:gd name="T24" fmla="*/ 577 w 739"/>
              <a:gd name="T25" fmla="*/ 309 h 1385"/>
              <a:gd name="T26" fmla="*/ 587 w 739"/>
              <a:gd name="T27" fmla="*/ 276 h 1385"/>
              <a:gd name="T28" fmla="*/ 577 w 739"/>
              <a:gd name="T29" fmla="*/ 309 h 1385"/>
              <a:gd name="T30" fmla="*/ 562 w 739"/>
              <a:gd name="T31" fmla="*/ 339 h 1385"/>
              <a:gd name="T32" fmla="*/ 540 w 739"/>
              <a:gd name="T33" fmla="*/ 366 h 1385"/>
              <a:gd name="T34" fmla="*/ 514 w 739"/>
              <a:gd name="T35" fmla="*/ 429 h 1385"/>
              <a:gd name="T36" fmla="*/ 524 w 739"/>
              <a:gd name="T37" fmla="*/ 395 h 1385"/>
              <a:gd name="T38" fmla="*/ 514 w 739"/>
              <a:gd name="T39" fmla="*/ 429 h 1385"/>
              <a:gd name="T40" fmla="*/ 499 w 739"/>
              <a:gd name="T41" fmla="*/ 459 h 1385"/>
              <a:gd name="T42" fmla="*/ 477 w 739"/>
              <a:gd name="T43" fmla="*/ 485 h 1385"/>
              <a:gd name="T44" fmla="*/ 450 w 739"/>
              <a:gd name="T45" fmla="*/ 549 h 1385"/>
              <a:gd name="T46" fmla="*/ 460 w 739"/>
              <a:gd name="T47" fmla="*/ 515 h 1385"/>
              <a:gd name="T48" fmla="*/ 450 w 739"/>
              <a:gd name="T49" fmla="*/ 549 h 1385"/>
              <a:gd name="T50" fmla="*/ 435 w 739"/>
              <a:gd name="T51" fmla="*/ 578 h 1385"/>
              <a:gd name="T52" fmla="*/ 413 w 739"/>
              <a:gd name="T53" fmla="*/ 605 h 1385"/>
              <a:gd name="T54" fmla="*/ 387 w 739"/>
              <a:gd name="T55" fmla="*/ 668 h 1385"/>
              <a:gd name="T56" fmla="*/ 397 w 739"/>
              <a:gd name="T57" fmla="*/ 635 h 1385"/>
              <a:gd name="T58" fmla="*/ 387 w 739"/>
              <a:gd name="T59" fmla="*/ 668 h 1385"/>
              <a:gd name="T60" fmla="*/ 370 w 739"/>
              <a:gd name="T61" fmla="*/ 698 h 1385"/>
              <a:gd name="T62" fmla="*/ 350 w 739"/>
              <a:gd name="T63" fmla="*/ 725 h 1385"/>
              <a:gd name="T64" fmla="*/ 323 w 739"/>
              <a:gd name="T65" fmla="*/ 788 h 1385"/>
              <a:gd name="T66" fmla="*/ 333 w 739"/>
              <a:gd name="T67" fmla="*/ 754 h 1385"/>
              <a:gd name="T68" fmla="*/ 323 w 739"/>
              <a:gd name="T69" fmla="*/ 788 h 1385"/>
              <a:gd name="T70" fmla="*/ 308 w 739"/>
              <a:gd name="T71" fmla="*/ 817 h 1385"/>
              <a:gd name="T72" fmla="*/ 286 w 739"/>
              <a:gd name="T73" fmla="*/ 844 h 1385"/>
              <a:gd name="T74" fmla="*/ 260 w 739"/>
              <a:gd name="T75" fmla="*/ 906 h 1385"/>
              <a:gd name="T76" fmla="*/ 270 w 739"/>
              <a:gd name="T77" fmla="*/ 874 h 1385"/>
              <a:gd name="T78" fmla="*/ 260 w 739"/>
              <a:gd name="T79" fmla="*/ 906 h 1385"/>
              <a:gd name="T80" fmla="*/ 243 w 739"/>
              <a:gd name="T81" fmla="*/ 937 h 1385"/>
              <a:gd name="T82" fmla="*/ 223 w 739"/>
              <a:gd name="T83" fmla="*/ 964 h 1385"/>
              <a:gd name="T84" fmla="*/ 196 w 739"/>
              <a:gd name="T85" fmla="*/ 1026 h 1385"/>
              <a:gd name="T86" fmla="*/ 206 w 739"/>
              <a:gd name="T87" fmla="*/ 994 h 1385"/>
              <a:gd name="T88" fmla="*/ 196 w 739"/>
              <a:gd name="T89" fmla="*/ 1026 h 1385"/>
              <a:gd name="T90" fmla="*/ 181 w 739"/>
              <a:gd name="T91" fmla="*/ 1057 h 1385"/>
              <a:gd name="T92" fmla="*/ 159 w 739"/>
              <a:gd name="T93" fmla="*/ 1084 h 1385"/>
              <a:gd name="T94" fmla="*/ 133 w 739"/>
              <a:gd name="T95" fmla="*/ 1147 h 1385"/>
              <a:gd name="T96" fmla="*/ 143 w 739"/>
              <a:gd name="T97" fmla="*/ 1113 h 1385"/>
              <a:gd name="T98" fmla="*/ 133 w 739"/>
              <a:gd name="T99" fmla="*/ 1147 h 1385"/>
              <a:gd name="T100" fmla="*/ 116 w 739"/>
              <a:gd name="T101" fmla="*/ 1175 h 1385"/>
              <a:gd name="T102" fmla="*/ 94 w 739"/>
              <a:gd name="T103" fmla="*/ 1203 h 1385"/>
              <a:gd name="T104" fmla="*/ 69 w 739"/>
              <a:gd name="T105" fmla="*/ 1265 h 1385"/>
              <a:gd name="T106" fmla="*/ 79 w 739"/>
              <a:gd name="T107" fmla="*/ 1233 h 1385"/>
              <a:gd name="T108" fmla="*/ 69 w 739"/>
              <a:gd name="T109" fmla="*/ 1265 h 1385"/>
              <a:gd name="T110" fmla="*/ 54 w 739"/>
              <a:gd name="T111" fmla="*/ 1296 h 1385"/>
              <a:gd name="T112" fmla="*/ 32 w 739"/>
              <a:gd name="T113" fmla="*/ 1323 h 1385"/>
              <a:gd name="T114" fmla="*/ 6 w 739"/>
              <a:gd name="T115" fmla="*/ 1385 h 1385"/>
              <a:gd name="T116" fmla="*/ 16 w 739"/>
              <a:gd name="T117" fmla="*/ 1352 h 1385"/>
              <a:gd name="T118" fmla="*/ 6 w 739"/>
              <a:gd name="T119" fmla="*/ 1385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9" h="1385">
                <a:moveTo>
                  <a:pt x="736" y="11"/>
                </a:moveTo>
                <a:lnTo>
                  <a:pt x="739" y="4"/>
                </a:lnTo>
                <a:lnTo>
                  <a:pt x="734" y="0"/>
                </a:lnTo>
                <a:lnTo>
                  <a:pt x="731" y="7"/>
                </a:lnTo>
                <a:lnTo>
                  <a:pt x="736" y="11"/>
                </a:lnTo>
                <a:close/>
                <a:moveTo>
                  <a:pt x="705" y="70"/>
                </a:moveTo>
                <a:lnTo>
                  <a:pt x="721" y="39"/>
                </a:lnTo>
                <a:lnTo>
                  <a:pt x="714" y="36"/>
                </a:lnTo>
                <a:lnTo>
                  <a:pt x="699" y="66"/>
                </a:lnTo>
                <a:lnTo>
                  <a:pt x="705" y="70"/>
                </a:lnTo>
                <a:close/>
                <a:moveTo>
                  <a:pt x="673" y="129"/>
                </a:moveTo>
                <a:lnTo>
                  <a:pt x="688" y="100"/>
                </a:lnTo>
                <a:lnTo>
                  <a:pt x="683" y="97"/>
                </a:lnTo>
                <a:lnTo>
                  <a:pt x="666" y="126"/>
                </a:lnTo>
                <a:lnTo>
                  <a:pt x="673" y="129"/>
                </a:lnTo>
                <a:close/>
                <a:moveTo>
                  <a:pt x="641" y="190"/>
                </a:moveTo>
                <a:lnTo>
                  <a:pt x="656" y="160"/>
                </a:lnTo>
                <a:lnTo>
                  <a:pt x="651" y="156"/>
                </a:lnTo>
                <a:lnTo>
                  <a:pt x="634" y="187"/>
                </a:lnTo>
                <a:lnTo>
                  <a:pt x="641" y="190"/>
                </a:lnTo>
                <a:close/>
                <a:moveTo>
                  <a:pt x="609" y="249"/>
                </a:moveTo>
                <a:lnTo>
                  <a:pt x="626" y="219"/>
                </a:lnTo>
                <a:lnTo>
                  <a:pt x="619" y="215"/>
                </a:lnTo>
                <a:lnTo>
                  <a:pt x="604" y="246"/>
                </a:lnTo>
                <a:lnTo>
                  <a:pt x="609" y="249"/>
                </a:lnTo>
                <a:close/>
                <a:moveTo>
                  <a:pt x="577" y="309"/>
                </a:moveTo>
                <a:lnTo>
                  <a:pt x="594" y="280"/>
                </a:lnTo>
                <a:lnTo>
                  <a:pt x="587" y="276"/>
                </a:lnTo>
                <a:lnTo>
                  <a:pt x="572" y="305"/>
                </a:lnTo>
                <a:lnTo>
                  <a:pt x="577" y="309"/>
                </a:lnTo>
                <a:close/>
                <a:moveTo>
                  <a:pt x="546" y="370"/>
                </a:moveTo>
                <a:lnTo>
                  <a:pt x="562" y="339"/>
                </a:lnTo>
                <a:lnTo>
                  <a:pt x="556" y="336"/>
                </a:lnTo>
                <a:lnTo>
                  <a:pt x="540" y="366"/>
                </a:lnTo>
                <a:lnTo>
                  <a:pt x="546" y="370"/>
                </a:lnTo>
                <a:close/>
                <a:moveTo>
                  <a:pt x="514" y="429"/>
                </a:moveTo>
                <a:lnTo>
                  <a:pt x="529" y="398"/>
                </a:lnTo>
                <a:lnTo>
                  <a:pt x="524" y="395"/>
                </a:lnTo>
                <a:lnTo>
                  <a:pt x="507" y="425"/>
                </a:lnTo>
                <a:lnTo>
                  <a:pt x="514" y="429"/>
                </a:lnTo>
                <a:close/>
                <a:moveTo>
                  <a:pt x="482" y="488"/>
                </a:moveTo>
                <a:lnTo>
                  <a:pt x="499" y="459"/>
                </a:lnTo>
                <a:lnTo>
                  <a:pt x="492" y="456"/>
                </a:lnTo>
                <a:lnTo>
                  <a:pt x="477" y="485"/>
                </a:lnTo>
                <a:lnTo>
                  <a:pt x="482" y="488"/>
                </a:lnTo>
                <a:close/>
                <a:moveTo>
                  <a:pt x="450" y="549"/>
                </a:moveTo>
                <a:lnTo>
                  <a:pt x="467" y="519"/>
                </a:lnTo>
                <a:lnTo>
                  <a:pt x="460" y="515"/>
                </a:lnTo>
                <a:lnTo>
                  <a:pt x="445" y="546"/>
                </a:lnTo>
                <a:lnTo>
                  <a:pt x="450" y="549"/>
                </a:lnTo>
                <a:close/>
                <a:moveTo>
                  <a:pt x="419" y="608"/>
                </a:moveTo>
                <a:lnTo>
                  <a:pt x="435" y="578"/>
                </a:lnTo>
                <a:lnTo>
                  <a:pt x="428" y="574"/>
                </a:lnTo>
                <a:lnTo>
                  <a:pt x="413" y="605"/>
                </a:lnTo>
                <a:lnTo>
                  <a:pt x="419" y="608"/>
                </a:lnTo>
                <a:close/>
                <a:moveTo>
                  <a:pt x="387" y="668"/>
                </a:moveTo>
                <a:lnTo>
                  <a:pt x="402" y="637"/>
                </a:lnTo>
                <a:lnTo>
                  <a:pt x="397" y="635"/>
                </a:lnTo>
                <a:lnTo>
                  <a:pt x="380" y="664"/>
                </a:lnTo>
                <a:lnTo>
                  <a:pt x="387" y="668"/>
                </a:lnTo>
                <a:close/>
                <a:moveTo>
                  <a:pt x="355" y="727"/>
                </a:moveTo>
                <a:lnTo>
                  <a:pt x="370" y="698"/>
                </a:lnTo>
                <a:lnTo>
                  <a:pt x="365" y="695"/>
                </a:lnTo>
                <a:lnTo>
                  <a:pt x="350" y="725"/>
                </a:lnTo>
                <a:lnTo>
                  <a:pt x="355" y="727"/>
                </a:lnTo>
                <a:close/>
                <a:moveTo>
                  <a:pt x="323" y="788"/>
                </a:moveTo>
                <a:lnTo>
                  <a:pt x="340" y="757"/>
                </a:lnTo>
                <a:lnTo>
                  <a:pt x="333" y="754"/>
                </a:lnTo>
                <a:lnTo>
                  <a:pt x="318" y="784"/>
                </a:lnTo>
                <a:lnTo>
                  <a:pt x="323" y="788"/>
                </a:lnTo>
                <a:close/>
                <a:moveTo>
                  <a:pt x="292" y="847"/>
                </a:moveTo>
                <a:lnTo>
                  <a:pt x="308" y="817"/>
                </a:lnTo>
                <a:lnTo>
                  <a:pt x="301" y="815"/>
                </a:lnTo>
                <a:lnTo>
                  <a:pt x="286" y="844"/>
                </a:lnTo>
                <a:lnTo>
                  <a:pt x="292" y="847"/>
                </a:lnTo>
                <a:close/>
                <a:moveTo>
                  <a:pt x="260" y="906"/>
                </a:moveTo>
                <a:lnTo>
                  <a:pt x="275" y="877"/>
                </a:lnTo>
                <a:lnTo>
                  <a:pt x="270" y="874"/>
                </a:lnTo>
                <a:lnTo>
                  <a:pt x="253" y="905"/>
                </a:lnTo>
                <a:lnTo>
                  <a:pt x="260" y="906"/>
                </a:lnTo>
                <a:close/>
                <a:moveTo>
                  <a:pt x="228" y="967"/>
                </a:moveTo>
                <a:lnTo>
                  <a:pt x="243" y="937"/>
                </a:lnTo>
                <a:lnTo>
                  <a:pt x="238" y="933"/>
                </a:lnTo>
                <a:lnTo>
                  <a:pt x="223" y="964"/>
                </a:lnTo>
                <a:lnTo>
                  <a:pt x="228" y="967"/>
                </a:lnTo>
                <a:close/>
                <a:moveTo>
                  <a:pt x="196" y="1026"/>
                </a:moveTo>
                <a:lnTo>
                  <a:pt x="213" y="996"/>
                </a:lnTo>
                <a:lnTo>
                  <a:pt x="206" y="994"/>
                </a:lnTo>
                <a:lnTo>
                  <a:pt x="191" y="1023"/>
                </a:lnTo>
                <a:lnTo>
                  <a:pt x="196" y="1026"/>
                </a:lnTo>
                <a:close/>
                <a:moveTo>
                  <a:pt x="165" y="1086"/>
                </a:moveTo>
                <a:lnTo>
                  <a:pt x="181" y="1057"/>
                </a:lnTo>
                <a:lnTo>
                  <a:pt x="174" y="1054"/>
                </a:lnTo>
                <a:lnTo>
                  <a:pt x="159" y="1084"/>
                </a:lnTo>
                <a:lnTo>
                  <a:pt x="165" y="1086"/>
                </a:lnTo>
                <a:close/>
                <a:moveTo>
                  <a:pt x="133" y="1147"/>
                </a:moveTo>
                <a:lnTo>
                  <a:pt x="149" y="1116"/>
                </a:lnTo>
                <a:lnTo>
                  <a:pt x="143" y="1113"/>
                </a:lnTo>
                <a:lnTo>
                  <a:pt x="127" y="1143"/>
                </a:lnTo>
                <a:lnTo>
                  <a:pt x="133" y="1147"/>
                </a:lnTo>
                <a:close/>
                <a:moveTo>
                  <a:pt x="101" y="1206"/>
                </a:moveTo>
                <a:lnTo>
                  <a:pt x="116" y="1175"/>
                </a:lnTo>
                <a:lnTo>
                  <a:pt x="111" y="1174"/>
                </a:lnTo>
                <a:lnTo>
                  <a:pt x="94" y="1203"/>
                </a:lnTo>
                <a:lnTo>
                  <a:pt x="101" y="1206"/>
                </a:lnTo>
                <a:close/>
                <a:moveTo>
                  <a:pt x="69" y="1265"/>
                </a:moveTo>
                <a:lnTo>
                  <a:pt x="86" y="1236"/>
                </a:lnTo>
                <a:lnTo>
                  <a:pt x="79" y="1233"/>
                </a:lnTo>
                <a:lnTo>
                  <a:pt x="64" y="1263"/>
                </a:lnTo>
                <a:lnTo>
                  <a:pt x="69" y="1265"/>
                </a:lnTo>
                <a:close/>
                <a:moveTo>
                  <a:pt x="37" y="1326"/>
                </a:moveTo>
                <a:lnTo>
                  <a:pt x="54" y="1296"/>
                </a:lnTo>
                <a:lnTo>
                  <a:pt x="47" y="1292"/>
                </a:lnTo>
                <a:lnTo>
                  <a:pt x="32" y="1323"/>
                </a:lnTo>
                <a:lnTo>
                  <a:pt x="37" y="1326"/>
                </a:lnTo>
                <a:close/>
                <a:moveTo>
                  <a:pt x="6" y="1385"/>
                </a:moveTo>
                <a:lnTo>
                  <a:pt x="22" y="1355"/>
                </a:lnTo>
                <a:lnTo>
                  <a:pt x="16" y="1352"/>
                </a:lnTo>
                <a:lnTo>
                  <a:pt x="0" y="1382"/>
                </a:lnTo>
                <a:lnTo>
                  <a:pt x="6" y="1385"/>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58" name="Freeform 91">
            <a:extLst>
              <a:ext uri="{FF2B5EF4-FFF2-40B4-BE49-F238E27FC236}">
                <a16:creationId xmlns:a16="http://schemas.microsoft.com/office/drawing/2014/main" id="{6EAC942B-ABEF-A61C-B592-80FFEEE46115}"/>
              </a:ext>
            </a:extLst>
          </p:cNvPr>
          <p:cNvSpPr>
            <a:spLocks/>
          </p:cNvSpPr>
          <p:nvPr/>
        </p:nvSpPr>
        <p:spPr bwMode="auto">
          <a:xfrm>
            <a:off x="1309814" y="334201"/>
            <a:ext cx="13990648" cy="477301"/>
          </a:xfrm>
          <a:custGeom>
            <a:avLst/>
            <a:gdLst>
              <a:gd name="T0" fmla="*/ 6312 w 6312"/>
              <a:gd name="T1" fmla="*/ 298 h 298"/>
              <a:gd name="T2" fmla="*/ 6312 w 6312"/>
              <a:gd name="T3" fmla="*/ 296 h 298"/>
              <a:gd name="T4" fmla="*/ 0 w 6312"/>
              <a:gd name="T5" fmla="*/ 296 h 298"/>
              <a:gd name="T6" fmla="*/ 0 w 6312"/>
              <a:gd name="T7" fmla="*/ 2 h 298"/>
              <a:gd name="T8" fmla="*/ 6310 w 6312"/>
              <a:gd name="T9" fmla="*/ 2 h 298"/>
              <a:gd name="T10" fmla="*/ 6310 w 6312"/>
              <a:gd name="T11" fmla="*/ 298 h 298"/>
              <a:gd name="T12" fmla="*/ 6312 w 6312"/>
              <a:gd name="T13" fmla="*/ 298 h 298"/>
              <a:gd name="T14" fmla="*/ 6312 w 6312"/>
              <a:gd name="T15" fmla="*/ 296 h 298"/>
              <a:gd name="T16" fmla="*/ 6312 w 6312"/>
              <a:gd name="T17" fmla="*/ 298 h 298"/>
              <a:gd name="T18" fmla="*/ 6312 w 6312"/>
              <a:gd name="T19" fmla="*/ 298 h 298"/>
              <a:gd name="T20" fmla="*/ 6312 w 6312"/>
              <a:gd name="T21" fmla="*/ 0 h 298"/>
              <a:gd name="T22" fmla="*/ 0 w 6312"/>
              <a:gd name="T23" fmla="*/ 0 h 298"/>
              <a:gd name="T24" fmla="*/ 0 w 6312"/>
              <a:gd name="T25" fmla="*/ 298 h 298"/>
              <a:gd name="T26" fmla="*/ 6312 w 6312"/>
              <a:gd name="T27" fmla="*/ 298 h 298"/>
              <a:gd name="T28" fmla="*/ 6312 w 6312"/>
              <a:gd name="T29" fmla="*/ 298 h 298"/>
              <a:gd name="T30" fmla="*/ 6312 w 6312"/>
              <a:gd name="T31"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12" h="298">
                <a:moveTo>
                  <a:pt x="6312" y="298"/>
                </a:moveTo>
                <a:lnTo>
                  <a:pt x="6312" y="296"/>
                </a:lnTo>
                <a:lnTo>
                  <a:pt x="0" y="296"/>
                </a:lnTo>
                <a:lnTo>
                  <a:pt x="0" y="2"/>
                </a:lnTo>
                <a:lnTo>
                  <a:pt x="6310" y="2"/>
                </a:lnTo>
                <a:lnTo>
                  <a:pt x="6310" y="298"/>
                </a:lnTo>
                <a:lnTo>
                  <a:pt x="6312" y="298"/>
                </a:lnTo>
                <a:lnTo>
                  <a:pt x="6312" y="296"/>
                </a:lnTo>
                <a:lnTo>
                  <a:pt x="6312" y="298"/>
                </a:lnTo>
                <a:lnTo>
                  <a:pt x="6312" y="298"/>
                </a:lnTo>
                <a:lnTo>
                  <a:pt x="6312" y="0"/>
                </a:lnTo>
                <a:lnTo>
                  <a:pt x="0" y="0"/>
                </a:lnTo>
                <a:lnTo>
                  <a:pt x="0" y="298"/>
                </a:lnTo>
                <a:lnTo>
                  <a:pt x="6312" y="298"/>
                </a:lnTo>
                <a:lnTo>
                  <a:pt x="6312" y="298"/>
                </a:lnTo>
                <a:lnTo>
                  <a:pt x="6312" y="298"/>
                </a:lnTo>
                <a:close/>
              </a:path>
            </a:pathLst>
          </a:custGeom>
          <a:noFill/>
          <a:ln>
            <a:noFill/>
          </a:ln>
        </p:spPr>
        <p:style>
          <a:lnRef idx="0">
            <a:scrgbClr r="0" g="0" b="0"/>
          </a:lnRef>
          <a:fillRef idx="0">
            <a:scrgbClr r="0" g="0" b="0"/>
          </a:fillRef>
          <a:effectRef idx="0">
            <a:scrgbClr r="0" g="0" b="0"/>
          </a:effectRef>
          <a:fontRef idx="minor">
            <a:schemeClr val="accent2"/>
          </a:fontRef>
        </p:style>
        <p:txBody>
          <a:bodyPr vert="horz" wrap="square" lIns="91440" tIns="45720" rIns="91440" bIns="45720" numCol="1" anchor="t" anchorCtr="0" compatLnSpc="1">
            <a:prstTxWarp prst="textNoShape">
              <a:avLst/>
            </a:prstTxWarp>
          </a:bodyPr>
          <a:lstStyle/>
          <a:p>
            <a:r>
              <a:rPr lang="it-IT" sz="3200" b="1">
                <a:solidFill>
                  <a:schemeClr val="tx1"/>
                </a:solidFill>
                <a:latin typeface="Titillium Web" panose="00000500000000000000" pitchFamily="2" charset="0"/>
              </a:rPr>
              <a:t>Rubattino-Ampliamento del parco della Lambretta – Realizzazione (2/14)</a:t>
            </a:r>
          </a:p>
        </p:txBody>
      </p:sp>
      <p:sp>
        <p:nvSpPr>
          <p:cNvPr id="60" name="Rettangolo 46">
            <a:extLst>
              <a:ext uri="{FF2B5EF4-FFF2-40B4-BE49-F238E27FC236}">
                <a16:creationId xmlns:a16="http://schemas.microsoft.com/office/drawing/2014/main" id="{5F3D17EB-FF92-8C28-2883-C4EA0E382452}"/>
              </a:ext>
            </a:extLst>
          </p:cNvPr>
          <p:cNvSpPr/>
          <p:nvPr/>
        </p:nvSpPr>
        <p:spPr>
          <a:xfrm>
            <a:off x="5651677" y="5617140"/>
            <a:ext cx="9098002" cy="1344261"/>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a:r>
              <a:rPr lang="it-IT" sz="1900">
                <a:solidFill>
                  <a:schemeClr val="tx1"/>
                </a:solidFill>
                <a:latin typeface="Titillium Web" panose="00000500000000000000" pitchFamily="2" charset="0"/>
              </a:rPr>
              <a:t>Per l'ampliamento del Parco della Lambretta, il costo complessivo è stimato in </a:t>
            </a:r>
            <a:r>
              <a:rPr lang="it-IT" sz="1900" b="1">
                <a:solidFill>
                  <a:schemeClr val="tx1"/>
                </a:solidFill>
                <a:latin typeface="Titillium Web" panose="00000500000000000000" pitchFamily="2" charset="0"/>
              </a:rPr>
              <a:t>38 milioni di euro </a:t>
            </a:r>
            <a:r>
              <a:rPr lang="it-IT" sz="1900">
                <a:solidFill>
                  <a:schemeClr val="tx1"/>
                </a:solidFill>
                <a:latin typeface="Titillium Web" panose="00000500000000000000" pitchFamily="2" charset="0"/>
              </a:rPr>
              <a:t>e prevede l'allargamento delle aree verdi insieme alla valorizzazione del fiume Lambro con particolare attenzione per le zone permeabili, la tutela e l'incremento della biodiversità.</a:t>
            </a:r>
          </a:p>
        </p:txBody>
      </p:sp>
      <p:sp>
        <p:nvSpPr>
          <p:cNvPr id="61" name="Rettangolo 46">
            <a:extLst>
              <a:ext uri="{FF2B5EF4-FFF2-40B4-BE49-F238E27FC236}">
                <a16:creationId xmlns:a16="http://schemas.microsoft.com/office/drawing/2014/main" id="{EBA110C1-9FC4-7ED3-EEB9-9FB408B0749E}"/>
              </a:ext>
            </a:extLst>
          </p:cNvPr>
          <p:cNvSpPr/>
          <p:nvPr/>
        </p:nvSpPr>
        <p:spPr>
          <a:xfrm>
            <a:off x="5664554" y="7902638"/>
            <a:ext cx="2435339"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2000" b="1">
                <a:solidFill>
                  <a:schemeClr val="tx1"/>
                </a:solidFill>
                <a:latin typeface="Titillium Web" panose="00000500000000000000" pitchFamily="2" charset="0"/>
              </a:rPr>
              <a:t>In esecuzione</a:t>
            </a:r>
            <a:endParaRPr lang="en-US" sz="2000" b="1">
              <a:solidFill>
                <a:schemeClr val="tx1"/>
              </a:solidFill>
              <a:latin typeface="Titillium Web" panose="00000500000000000000" pitchFamily="2" charset="0"/>
            </a:endParaRPr>
          </a:p>
        </p:txBody>
      </p:sp>
      <p:pic>
        <p:nvPicPr>
          <p:cNvPr id="68" name="Immagine 67" descr="Immagine che contiene schermata, Elementi grafici, clipart, design&#10;&#10;Descrizione generata automaticamente">
            <a:extLst>
              <a:ext uri="{FF2B5EF4-FFF2-40B4-BE49-F238E27FC236}">
                <a16:creationId xmlns:a16="http://schemas.microsoft.com/office/drawing/2014/main" id="{58B52C77-C615-78EB-F210-F1C8F8BB56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3019" y="5935224"/>
            <a:ext cx="708092" cy="708092"/>
          </a:xfrm>
          <a:prstGeom prst="rect">
            <a:avLst/>
          </a:prstGeom>
        </p:spPr>
      </p:pic>
      <p:pic>
        <p:nvPicPr>
          <p:cNvPr id="73" name="Immagine 72" descr="Immagine che contiene schermata, Elementi grafici, cartone animato, design&#10;&#10;Descrizione generata automaticamente">
            <a:extLst>
              <a:ext uri="{FF2B5EF4-FFF2-40B4-BE49-F238E27FC236}">
                <a16:creationId xmlns:a16="http://schemas.microsoft.com/office/drawing/2014/main" id="{523F6DC8-F736-642A-03A0-080E06D6C3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0711" y="6980343"/>
            <a:ext cx="665784" cy="665784"/>
          </a:xfrm>
          <a:prstGeom prst="rect">
            <a:avLst/>
          </a:prstGeom>
        </p:spPr>
      </p:pic>
      <p:sp>
        <p:nvSpPr>
          <p:cNvPr id="75" name="Rettangolo 74">
            <a:extLst>
              <a:ext uri="{FF2B5EF4-FFF2-40B4-BE49-F238E27FC236}">
                <a16:creationId xmlns:a16="http://schemas.microsoft.com/office/drawing/2014/main" id="{D1DE431A-4A59-358A-7AEE-305CB4761A24}"/>
              </a:ext>
            </a:extLst>
          </p:cNvPr>
          <p:cNvSpPr/>
          <p:nvPr/>
        </p:nvSpPr>
        <p:spPr>
          <a:xfrm>
            <a:off x="9084082" y="7859954"/>
            <a:ext cx="2700000" cy="667617"/>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76" name="TextBox 43">
            <a:extLst>
              <a:ext uri="{FF2B5EF4-FFF2-40B4-BE49-F238E27FC236}">
                <a16:creationId xmlns:a16="http://schemas.microsoft.com/office/drawing/2014/main" id="{4278FF20-65CA-A1A0-07B7-92B021BBEC6C}"/>
              </a:ext>
            </a:extLst>
          </p:cNvPr>
          <p:cNvSpPr txBox="1"/>
          <p:nvPr/>
        </p:nvSpPr>
        <p:spPr>
          <a:xfrm>
            <a:off x="9242640" y="8070989"/>
            <a:ext cx="2382884" cy="286052"/>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CANTIERE</a:t>
            </a:r>
          </a:p>
        </p:txBody>
      </p:sp>
      <p:sp>
        <p:nvSpPr>
          <p:cNvPr id="77" name="Rettangolo 46">
            <a:extLst>
              <a:ext uri="{FF2B5EF4-FFF2-40B4-BE49-F238E27FC236}">
                <a16:creationId xmlns:a16="http://schemas.microsoft.com/office/drawing/2014/main" id="{F186D957-4073-AFEE-9FEF-C9DB9A7EC344}"/>
              </a:ext>
            </a:extLst>
          </p:cNvPr>
          <p:cNvSpPr/>
          <p:nvPr/>
        </p:nvSpPr>
        <p:spPr>
          <a:xfrm>
            <a:off x="11926198" y="7870551"/>
            <a:ext cx="2823481" cy="65702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2000" b="1">
                <a:solidFill>
                  <a:schemeClr val="tx1"/>
                </a:solidFill>
                <a:latin typeface="Titillium Web" panose="00000500000000000000" pitchFamily="2" charset="0"/>
              </a:rPr>
              <a:t>Avviato</a:t>
            </a:r>
            <a:endParaRPr lang="en-US" sz="2000" b="1">
              <a:solidFill>
                <a:schemeClr val="tx1"/>
              </a:solidFill>
              <a:latin typeface="Titillium Web" panose="00000500000000000000" pitchFamily="2" charset="0"/>
            </a:endParaRPr>
          </a:p>
        </p:txBody>
      </p:sp>
      <p:pic>
        <p:nvPicPr>
          <p:cNvPr id="79" name="Immagine 78" descr="Immagine che contiene cono, Carattere, design&#10;&#10;Descrizione generata automaticamente">
            <a:extLst>
              <a:ext uri="{FF2B5EF4-FFF2-40B4-BE49-F238E27FC236}">
                <a16:creationId xmlns:a16="http://schemas.microsoft.com/office/drawing/2014/main" id="{8C6BFD9E-DD05-BD8F-15E1-834C988BD5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3019" y="7841709"/>
            <a:ext cx="665784" cy="665784"/>
          </a:xfrm>
          <a:prstGeom prst="rect">
            <a:avLst/>
          </a:prstGeom>
        </p:spPr>
      </p:pic>
      <p:grpSp>
        <p:nvGrpSpPr>
          <p:cNvPr id="82" name="Gruppo 81">
            <a:extLst>
              <a:ext uri="{FF2B5EF4-FFF2-40B4-BE49-F238E27FC236}">
                <a16:creationId xmlns:a16="http://schemas.microsoft.com/office/drawing/2014/main" id="{5B9B1EDC-59C1-8DE0-6E77-CBF897AC5E2D}"/>
              </a:ext>
            </a:extLst>
          </p:cNvPr>
          <p:cNvGrpSpPr/>
          <p:nvPr/>
        </p:nvGrpSpPr>
        <p:grpSpPr>
          <a:xfrm>
            <a:off x="8305138" y="4354110"/>
            <a:ext cx="3716338" cy="340687"/>
            <a:chOff x="4495800" y="4232275"/>
            <a:chExt cx="3716338" cy="306538"/>
          </a:xfrm>
        </p:grpSpPr>
        <p:sp>
          <p:nvSpPr>
            <p:cNvPr id="83" name="Rectangle 13">
              <a:extLst>
                <a:ext uri="{FF2B5EF4-FFF2-40B4-BE49-F238E27FC236}">
                  <a16:creationId xmlns:a16="http://schemas.microsoft.com/office/drawing/2014/main" id="{5B0D9793-CE64-D882-1EC2-199F2025ABE6}"/>
                </a:ext>
              </a:extLst>
            </p:cNvPr>
            <p:cNvSpPr>
              <a:spLocks noChangeArrowheads="1"/>
            </p:cNvSpPr>
            <p:nvPr/>
          </p:nvSpPr>
          <p:spPr bwMode="auto">
            <a:xfrm>
              <a:off x="4495800" y="4232275"/>
              <a:ext cx="3716338" cy="287338"/>
            </a:xfrm>
            <a:prstGeom prst="rect">
              <a:avLst/>
            </a:prstGeom>
            <a:solidFill>
              <a:srgbClr val="C8A6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sz="1600" b="1">
                <a:latin typeface="Titillium Web" panose="00000500000000000000" pitchFamily="2" charset="0"/>
              </a:endParaRPr>
            </a:p>
          </p:txBody>
        </p:sp>
        <p:sp>
          <p:nvSpPr>
            <p:cNvPr id="84" name="CasellaDiTesto 83">
              <a:extLst>
                <a:ext uri="{FF2B5EF4-FFF2-40B4-BE49-F238E27FC236}">
                  <a16:creationId xmlns:a16="http://schemas.microsoft.com/office/drawing/2014/main" id="{B0B89768-AD5A-BB5F-0D8C-CC39368D9476}"/>
                </a:ext>
              </a:extLst>
            </p:cNvPr>
            <p:cNvSpPr txBox="1"/>
            <p:nvPr/>
          </p:nvSpPr>
          <p:spPr>
            <a:xfrm>
              <a:off x="5200953" y="4234194"/>
              <a:ext cx="2296721" cy="304619"/>
            </a:xfrm>
            <a:prstGeom prst="rect">
              <a:avLst/>
            </a:prstGeom>
            <a:noFill/>
          </p:spPr>
          <p:txBody>
            <a:bodyPr wrap="square">
              <a:spAutoFit/>
            </a:bodyPr>
            <a:lstStyle/>
            <a:p>
              <a:pPr algn="ctr"/>
              <a:r>
                <a:rPr lang="it-IT" sz="1600" b="1">
                  <a:latin typeface="Titillium Web" panose="00000500000000000000" pitchFamily="2" charset="0"/>
                </a:rPr>
                <a:t>Parco della Lambretta</a:t>
              </a:r>
            </a:p>
          </p:txBody>
        </p:sp>
      </p:grpSp>
      <p:sp>
        <p:nvSpPr>
          <p:cNvPr id="2" name="Rettangolo 1">
            <a:extLst>
              <a:ext uri="{FF2B5EF4-FFF2-40B4-BE49-F238E27FC236}">
                <a16:creationId xmlns:a16="http://schemas.microsoft.com/office/drawing/2014/main" id="{14A86AD2-DDEB-B4D8-1D85-C00773FA5C8F}"/>
              </a:ext>
            </a:extLst>
          </p:cNvPr>
          <p:cNvSpPr/>
          <p:nvPr/>
        </p:nvSpPr>
        <p:spPr>
          <a:xfrm>
            <a:off x="2783591" y="7879572"/>
            <a:ext cx="2675901" cy="648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pic>
        <p:nvPicPr>
          <p:cNvPr id="4" name="Immagine 3" descr="Immagine che contiene schermata, Elementi grafici, grafica, Carattere&#10;&#10;Descrizione generata automaticamente">
            <a:extLst>
              <a:ext uri="{FF2B5EF4-FFF2-40B4-BE49-F238E27FC236}">
                <a16:creationId xmlns:a16="http://schemas.microsoft.com/office/drawing/2014/main" id="{4765D433-8943-DED3-50CD-B63DEBAC03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55357" y="7896807"/>
            <a:ext cx="623662" cy="623662"/>
          </a:xfrm>
          <a:prstGeom prst="rect">
            <a:avLst/>
          </a:prstGeom>
        </p:spPr>
      </p:pic>
      <p:sp>
        <p:nvSpPr>
          <p:cNvPr id="56" name="TextBox 43">
            <a:extLst>
              <a:ext uri="{FF2B5EF4-FFF2-40B4-BE49-F238E27FC236}">
                <a16:creationId xmlns:a16="http://schemas.microsoft.com/office/drawing/2014/main" id="{99FBA660-C41F-BC69-4E97-641335E10C38}"/>
              </a:ext>
            </a:extLst>
          </p:cNvPr>
          <p:cNvSpPr txBox="1"/>
          <p:nvPr/>
        </p:nvSpPr>
        <p:spPr>
          <a:xfrm>
            <a:off x="3001471" y="8105393"/>
            <a:ext cx="2382884"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STATUS INTERVENTO</a:t>
            </a:r>
          </a:p>
        </p:txBody>
      </p:sp>
      <p:pic>
        <p:nvPicPr>
          <p:cNvPr id="9" name="Google Shape;120;p1">
            <a:extLst>
              <a:ext uri="{FF2B5EF4-FFF2-40B4-BE49-F238E27FC236}">
                <a16:creationId xmlns:a16="http://schemas.microsoft.com/office/drawing/2014/main" id="{B21E50AB-0F81-CE9E-8B9E-D890AEE8CB7D}"/>
              </a:ext>
            </a:extLst>
          </p:cNvPr>
          <p:cNvPicPr preferRelativeResize="0"/>
          <p:nvPr/>
        </p:nvPicPr>
        <p:blipFill rotWithShape="1">
          <a:blip r:embed="rId9">
            <a:alphaModFix/>
          </a:blip>
          <a:srcRect/>
          <a:stretch/>
        </p:blipFill>
        <p:spPr>
          <a:xfrm>
            <a:off x="15332765" y="157323"/>
            <a:ext cx="1484244" cy="713582"/>
          </a:xfrm>
          <a:prstGeom prst="rect">
            <a:avLst/>
          </a:prstGeom>
          <a:noFill/>
          <a:ln>
            <a:noFill/>
          </a:ln>
        </p:spPr>
      </p:pic>
      <p:sp>
        <p:nvSpPr>
          <p:cNvPr id="14" name="Segnaposto numero diapositiva 2">
            <a:extLst>
              <a:ext uri="{FF2B5EF4-FFF2-40B4-BE49-F238E27FC236}">
                <a16:creationId xmlns:a16="http://schemas.microsoft.com/office/drawing/2014/main" id="{83F56B33-11E2-58A1-9C4A-110C703C6BE7}"/>
              </a:ext>
            </a:extLst>
          </p:cNvPr>
          <p:cNvSpPr txBox="1">
            <a:spLocks/>
          </p:cNvSpPr>
          <p:nvPr/>
        </p:nvSpPr>
        <p:spPr>
          <a:xfrm>
            <a:off x="12758816" y="9034673"/>
            <a:ext cx="3840480" cy="511175"/>
          </a:xfrm>
          <a:prstGeom prst="rect">
            <a:avLst/>
          </a:prstGeom>
        </p:spPr>
        <p:txBody>
          <a:bodyPr vert="horz" lIns="91440" tIns="45720" rIns="91440" bIns="45720" rtlCol="0" anchor="ctr"/>
          <a:lstStyle>
            <a:defPPr>
              <a:defRPr lang="en-US"/>
            </a:defPPr>
            <a:lvl1pPr marL="0" algn="r" defTabSz="457200" rtl="0" eaLnBrk="1" latinLnBrk="0" hangingPunct="1">
              <a:defRPr sz="1155" kern="1200">
                <a:solidFill>
                  <a:schemeClr val="tx1">
                    <a:tint val="75000"/>
                  </a:schemeClr>
                </a:solidFill>
                <a:latin typeface="Titillium Web"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E64E33-F4D1-9045-8634-9E2D4E4CE3B0}" type="slidenum">
              <a:rPr lang="it-IT" sz="1800" b="1" smtClean="0">
                <a:solidFill>
                  <a:schemeClr val="tx1"/>
                </a:solidFill>
                <a:latin typeface="Titillium Web" panose="00000500000000000000" pitchFamily="2" charset="0"/>
              </a:rPr>
              <a:pPr/>
              <a:t>8</a:t>
            </a:fld>
            <a:endParaRPr lang="it-IT" sz="1800" b="1">
              <a:solidFill>
                <a:schemeClr val="tx1"/>
              </a:solidFill>
              <a:latin typeface="Titillium Web" panose="00000500000000000000" pitchFamily="2" charset="0"/>
            </a:endParaRPr>
          </a:p>
        </p:txBody>
      </p:sp>
    </p:spTree>
    <p:extLst>
      <p:ext uri="{BB962C8B-B14F-4D97-AF65-F5344CB8AC3E}">
        <p14:creationId xmlns:p14="http://schemas.microsoft.com/office/powerpoint/2010/main" val="1548041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CasellaDiTesto 58">
            <a:extLst>
              <a:ext uri="{FF2B5EF4-FFF2-40B4-BE49-F238E27FC236}">
                <a16:creationId xmlns:a16="http://schemas.microsoft.com/office/drawing/2014/main" id="{F4A41157-EAF4-A87B-9547-6FD42AE95236}"/>
              </a:ext>
            </a:extLst>
          </p:cNvPr>
          <p:cNvSpPr txBox="1"/>
          <p:nvPr/>
        </p:nvSpPr>
        <p:spPr>
          <a:xfrm>
            <a:off x="2336075" y="1370526"/>
            <a:ext cx="12396651" cy="3610800"/>
          </a:xfrm>
          <a:prstGeom prst="rect">
            <a:avLst/>
          </a:prstGeom>
          <a:solidFill>
            <a:schemeClr val="bg1">
              <a:lumMod val="95000"/>
            </a:schemeClr>
          </a:solidFill>
        </p:spPr>
        <p:txBody>
          <a:bodyPr wrap="square" rtlCol="0">
            <a:spAutoFit/>
          </a:bodyPr>
          <a:lstStyle/>
          <a:p>
            <a:endParaRPr lang="en-US">
              <a:latin typeface="Titillium Web" panose="00000500000000000000" pitchFamily="2" charset="0"/>
            </a:endParaRPr>
          </a:p>
        </p:txBody>
      </p:sp>
      <p:sp>
        <p:nvSpPr>
          <p:cNvPr id="123" name="CasellaDiTesto 122">
            <a:extLst>
              <a:ext uri="{FF2B5EF4-FFF2-40B4-BE49-F238E27FC236}">
                <a16:creationId xmlns:a16="http://schemas.microsoft.com/office/drawing/2014/main" id="{4C158CBD-1129-45F0-A853-FE455C36A345}"/>
              </a:ext>
            </a:extLst>
          </p:cNvPr>
          <p:cNvSpPr txBox="1"/>
          <p:nvPr/>
        </p:nvSpPr>
        <p:spPr>
          <a:xfrm>
            <a:off x="1624037" y="5103722"/>
            <a:ext cx="13629213" cy="707886"/>
          </a:xfrm>
          <a:prstGeom prst="rect">
            <a:avLst/>
          </a:prstGeom>
          <a:solidFill>
            <a:schemeClr val="bg1"/>
          </a:solidFill>
          <a:ln w="38100">
            <a:noFill/>
          </a:ln>
        </p:spPr>
        <p:txBody>
          <a:bodyPr wrap="square">
            <a:spAutoFit/>
          </a:bodyPr>
          <a:lstStyle/>
          <a:p>
            <a:pPr algn="ctr"/>
            <a:r>
              <a:rPr lang="it-IT" sz="2000" b="1">
                <a:latin typeface="Titillium Web" panose="00000500000000000000" pitchFamily="2" charset="0"/>
              </a:rPr>
              <a:t>M5 INCLUSIONE E COESIONE - C2 INFRASTRUTTURE SOCIALI, FAMIGLIE, COMUNITA’ E ETERZO SETTORE - INV.2.2 PIANI URBANI INTEGRATI</a:t>
            </a:r>
          </a:p>
        </p:txBody>
      </p:sp>
      <p:sp>
        <p:nvSpPr>
          <p:cNvPr id="58" name="Freeform 91">
            <a:extLst>
              <a:ext uri="{FF2B5EF4-FFF2-40B4-BE49-F238E27FC236}">
                <a16:creationId xmlns:a16="http://schemas.microsoft.com/office/drawing/2014/main" id="{6EAC942B-ABEF-A61C-B592-80FFEEE46115}"/>
              </a:ext>
            </a:extLst>
          </p:cNvPr>
          <p:cNvSpPr>
            <a:spLocks/>
          </p:cNvSpPr>
          <p:nvPr/>
        </p:nvSpPr>
        <p:spPr bwMode="auto">
          <a:xfrm>
            <a:off x="870949" y="9350"/>
            <a:ext cx="14553681" cy="429955"/>
          </a:xfrm>
          <a:custGeom>
            <a:avLst/>
            <a:gdLst>
              <a:gd name="T0" fmla="*/ 6312 w 6312"/>
              <a:gd name="T1" fmla="*/ 298 h 298"/>
              <a:gd name="T2" fmla="*/ 6312 w 6312"/>
              <a:gd name="T3" fmla="*/ 296 h 298"/>
              <a:gd name="T4" fmla="*/ 0 w 6312"/>
              <a:gd name="T5" fmla="*/ 296 h 298"/>
              <a:gd name="T6" fmla="*/ 0 w 6312"/>
              <a:gd name="T7" fmla="*/ 2 h 298"/>
              <a:gd name="T8" fmla="*/ 6310 w 6312"/>
              <a:gd name="T9" fmla="*/ 2 h 298"/>
              <a:gd name="T10" fmla="*/ 6310 w 6312"/>
              <a:gd name="T11" fmla="*/ 298 h 298"/>
              <a:gd name="T12" fmla="*/ 6312 w 6312"/>
              <a:gd name="T13" fmla="*/ 298 h 298"/>
              <a:gd name="T14" fmla="*/ 6312 w 6312"/>
              <a:gd name="T15" fmla="*/ 296 h 298"/>
              <a:gd name="T16" fmla="*/ 6312 w 6312"/>
              <a:gd name="T17" fmla="*/ 298 h 298"/>
              <a:gd name="T18" fmla="*/ 6312 w 6312"/>
              <a:gd name="T19" fmla="*/ 298 h 298"/>
              <a:gd name="T20" fmla="*/ 6312 w 6312"/>
              <a:gd name="T21" fmla="*/ 0 h 298"/>
              <a:gd name="T22" fmla="*/ 0 w 6312"/>
              <a:gd name="T23" fmla="*/ 0 h 298"/>
              <a:gd name="T24" fmla="*/ 0 w 6312"/>
              <a:gd name="T25" fmla="*/ 298 h 298"/>
              <a:gd name="T26" fmla="*/ 6312 w 6312"/>
              <a:gd name="T27" fmla="*/ 298 h 298"/>
              <a:gd name="T28" fmla="*/ 6312 w 6312"/>
              <a:gd name="T29" fmla="*/ 298 h 298"/>
              <a:gd name="T30" fmla="*/ 6312 w 6312"/>
              <a:gd name="T31"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12" h="298">
                <a:moveTo>
                  <a:pt x="6312" y="298"/>
                </a:moveTo>
                <a:lnTo>
                  <a:pt x="6312" y="296"/>
                </a:lnTo>
                <a:lnTo>
                  <a:pt x="0" y="296"/>
                </a:lnTo>
                <a:lnTo>
                  <a:pt x="0" y="2"/>
                </a:lnTo>
                <a:lnTo>
                  <a:pt x="6310" y="2"/>
                </a:lnTo>
                <a:lnTo>
                  <a:pt x="6310" y="298"/>
                </a:lnTo>
                <a:lnTo>
                  <a:pt x="6312" y="298"/>
                </a:lnTo>
                <a:lnTo>
                  <a:pt x="6312" y="296"/>
                </a:lnTo>
                <a:lnTo>
                  <a:pt x="6312" y="298"/>
                </a:lnTo>
                <a:lnTo>
                  <a:pt x="6312" y="298"/>
                </a:lnTo>
                <a:lnTo>
                  <a:pt x="6312" y="0"/>
                </a:lnTo>
                <a:lnTo>
                  <a:pt x="0" y="0"/>
                </a:lnTo>
                <a:lnTo>
                  <a:pt x="0" y="298"/>
                </a:lnTo>
                <a:lnTo>
                  <a:pt x="6312" y="298"/>
                </a:lnTo>
                <a:lnTo>
                  <a:pt x="6312" y="298"/>
                </a:lnTo>
                <a:lnTo>
                  <a:pt x="6312" y="298"/>
                </a:lnTo>
                <a:close/>
              </a:path>
            </a:pathLst>
          </a:custGeom>
          <a:noFill/>
          <a:ln>
            <a:noFill/>
          </a:ln>
        </p:spPr>
        <p:style>
          <a:lnRef idx="0">
            <a:scrgbClr r="0" g="0" b="0"/>
          </a:lnRef>
          <a:fillRef idx="0">
            <a:scrgbClr r="0" g="0" b="0"/>
          </a:fillRef>
          <a:effectRef idx="0">
            <a:scrgbClr r="0" g="0" b="0"/>
          </a:effectRef>
          <a:fontRef idx="minor">
            <a:schemeClr val="accent2"/>
          </a:fontRef>
        </p:style>
        <p:txBody>
          <a:bodyPr vert="horz" wrap="square" lIns="91440" tIns="45720" rIns="91440" bIns="45720" numCol="1" anchor="t" anchorCtr="0" compatLnSpc="1">
            <a:prstTxWarp prst="textNoShape">
              <a:avLst/>
            </a:prstTxWarp>
          </a:bodyPr>
          <a:lstStyle/>
          <a:p>
            <a:r>
              <a:rPr lang="it-IT" sz="3200" b="1">
                <a:solidFill>
                  <a:schemeClr val="tx1"/>
                </a:solidFill>
                <a:latin typeface="Titillium Web" panose="00000500000000000000" pitchFamily="2" charset="0"/>
              </a:rPr>
              <a:t>Realizzazione di una scuola primaria in via Caduti in Missione di Pace - Quartiere Rubattino- Municipio (3/14)</a:t>
            </a:r>
          </a:p>
        </p:txBody>
      </p:sp>
      <p:grpSp>
        <p:nvGrpSpPr>
          <p:cNvPr id="2" name="Gruppo 1">
            <a:extLst>
              <a:ext uri="{FF2B5EF4-FFF2-40B4-BE49-F238E27FC236}">
                <a16:creationId xmlns:a16="http://schemas.microsoft.com/office/drawing/2014/main" id="{AD3E9CE3-2105-D363-DAA4-E09AD40E3E9B}"/>
              </a:ext>
            </a:extLst>
          </p:cNvPr>
          <p:cNvGrpSpPr/>
          <p:nvPr/>
        </p:nvGrpSpPr>
        <p:grpSpPr>
          <a:xfrm>
            <a:off x="3365843" y="1777160"/>
            <a:ext cx="2772001" cy="2835031"/>
            <a:chOff x="30468" y="3253703"/>
            <a:chExt cx="2772001" cy="2835031"/>
          </a:xfrm>
        </p:grpSpPr>
        <p:pic>
          <p:nvPicPr>
            <p:cNvPr id="3" name="Immagine 2">
              <a:extLst>
                <a:ext uri="{FF2B5EF4-FFF2-40B4-BE49-F238E27FC236}">
                  <a16:creationId xmlns:a16="http://schemas.microsoft.com/office/drawing/2014/main" id="{FADBD07D-98FC-5506-00C9-E3D9659B260D}"/>
                </a:ext>
              </a:extLst>
            </p:cNvPr>
            <p:cNvPicPr>
              <a:picLocks noChangeAspect="1"/>
            </p:cNvPicPr>
            <p:nvPr/>
          </p:nvPicPr>
          <p:blipFill rotWithShape="1">
            <a:blip r:embed="rId2">
              <a:extLst>
                <a:ext uri="{28A0092B-C50C-407E-A947-70E740481C1C}">
                  <a14:useLocalDpi xmlns:a14="http://schemas.microsoft.com/office/drawing/2010/main" val="0"/>
                </a:ext>
              </a:extLst>
            </a:blip>
            <a:srcRect t="9685" b="11158"/>
            <a:stretch/>
          </p:blipFill>
          <p:spPr>
            <a:xfrm>
              <a:off x="30468" y="3253703"/>
              <a:ext cx="2772001" cy="2835031"/>
            </a:xfrm>
            <a:prstGeom prst="rect">
              <a:avLst/>
            </a:prstGeom>
          </p:spPr>
        </p:pic>
        <p:sp>
          <p:nvSpPr>
            <p:cNvPr id="4" name="Ovale 3">
              <a:extLst>
                <a:ext uri="{FF2B5EF4-FFF2-40B4-BE49-F238E27FC236}">
                  <a16:creationId xmlns:a16="http://schemas.microsoft.com/office/drawing/2014/main" id="{BAEE0469-1FBA-1B26-036C-94315F7B6DD0}"/>
                </a:ext>
              </a:extLst>
            </p:cNvPr>
            <p:cNvSpPr/>
            <p:nvPr/>
          </p:nvSpPr>
          <p:spPr>
            <a:xfrm>
              <a:off x="2400299" y="4239198"/>
              <a:ext cx="170043" cy="161254"/>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Titillium Web" panose="00000500000000000000" pitchFamily="2" charset="0"/>
              </a:endParaRPr>
            </a:p>
          </p:txBody>
        </p:sp>
      </p:grpSp>
      <p:sp>
        <p:nvSpPr>
          <p:cNvPr id="5" name="Rectangle 14">
            <a:extLst>
              <a:ext uri="{FF2B5EF4-FFF2-40B4-BE49-F238E27FC236}">
                <a16:creationId xmlns:a16="http://schemas.microsoft.com/office/drawing/2014/main" id="{D595D0C3-8C54-F878-6C0B-9F1209B0ABF0}"/>
              </a:ext>
            </a:extLst>
          </p:cNvPr>
          <p:cNvSpPr>
            <a:spLocks noChangeArrowheads="1"/>
          </p:cNvSpPr>
          <p:nvPr/>
        </p:nvSpPr>
        <p:spPr bwMode="auto">
          <a:xfrm>
            <a:off x="7907252" y="4084416"/>
            <a:ext cx="371633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6" name="Freeform 22">
            <a:extLst>
              <a:ext uri="{FF2B5EF4-FFF2-40B4-BE49-F238E27FC236}">
                <a16:creationId xmlns:a16="http://schemas.microsoft.com/office/drawing/2014/main" id="{0345DABB-6C9B-A76B-76D6-73A1ECDBE088}"/>
              </a:ext>
            </a:extLst>
          </p:cNvPr>
          <p:cNvSpPr>
            <a:spLocks noEditPoints="1"/>
          </p:cNvSpPr>
          <p:nvPr/>
        </p:nvSpPr>
        <p:spPr bwMode="auto">
          <a:xfrm>
            <a:off x="8089393" y="1619872"/>
            <a:ext cx="3887788" cy="28575"/>
          </a:xfrm>
          <a:custGeom>
            <a:avLst/>
            <a:gdLst>
              <a:gd name="T0" fmla="*/ 2449 w 2449"/>
              <a:gd name="T1" fmla="*/ 12 h 18"/>
              <a:gd name="T2" fmla="*/ 2370 w 2449"/>
              <a:gd name="T3" fmla="*/ 18 h 18"/>
              <a:gd name="T4" fmla="*/ 2370 w 2449"/>
              <a:gd name="T5" fmla="*/ 12 h 18"/>
              <a:gd name="T6" fmla="*/ 2336 w 2449"/>
              <a:gd name="T7" fmla="*/ 18 h 18"/>
              <a:gd name="T8" fmla="*/ 2302 w 2449"/>
              <a:gd name="T9" fmla="*/ 18 h 18"/>
              <a:gd name="T10" fmla="*/ 2268 w 2449"/>
              <a:gd name="T11" fmla="*/ 10 h 18"/>
              <a:gd name="T12" fmla="*/ 2167 w 2449"/>
              <a:gd name="T13" fmla="*/ 17 h 18"/>
              <a:gd name="T14" fmla="*/ 2167 w 2449"/>
              <a:gd name="T15" fmla="*/ 10 h 18"/>
              <a:gd name="T16" fmla="*/ 2133 w 2449"/>
              <a:gd name="T17" fmla="*/ 17 h 18"/>
              <a:gd name="T18" fmla="*/ 2099 w 2449"/>
              <a:gd name="T19" fmla="*/ 17 h 18"/>
              <a:gd name="T20" fmla="*/ 2065 w 2449"/>
              <a:gd name="T21" fmla="*/ 10 h 18"/>
              <a:gd name="T22" fmla="*/ 1964 w 2449"/>
              <a:gd name="T23" fmla="*/ 15 h 18"/>
              <a:gd name="T24" fmla="*/ 1964 w 2449"/>
              <a:gd name="T25" fmla="*/ 8 h 18"/>
              <a:gd name="T26" fmla="*/ 1930 w 2449"/>
              <a:gd name="T27" fmla="*/ 15 h 18"/>
              <a:gd name="T28" fmla="*/ 1896 w 2449"/>
              <a:gd name="T29" fmla="*/ 15 h 18"/>
              <a:gd name="T30" fmla="*/ 1862 w 2449"/>
              <a:gd name="T31" fmla="*/ 8 h 18"/>
              <a:gd name="T32" fmla="*/ 1761 w 2449"/>
              <a:gd name="T33" fmla="*/ 15 h 18"/>
              <a:gd name="T34" fmla="*/ 1761 w 2449"/>
              <a:gd name="T35" fmla="*/ 8 h 18"/>
              <a:gd name="T36" fmla="*/ 1727 w 2449"/>
              <a:gd name="T37" fmla="*/ 15 h 18"/>
              <a:gd name="T38" fmla="*/ 1693 w 2449"/>
              <a:gd name="T39" fmla="*/ 15 h 18"/>
              <a:gd name="T40" fmla="*/ 1659 w 2449"/>
              <a:gd name="T41" fmla="*/ 8 h 18"/>
              <a:gd name="T42" fmla="*/ 1557 w 2449"/>
              <a:gd name="T43" fmla="*/ 13 h 18"/>
              <a:gd name="T44" fmla="*/ 1557 w 2449"/>
              <a:gd name="T45" fmla="*/ 6 h 18"/>
              <a:gd name="T46" fmla="*/ 1524 w 2449"/>
              <a:gd name="T47" fmla="*/ 13 h 18"/>
              <a:gd name="T48" fmla="*/ 1490 w 2449"/>
              <a:gd name="T49" fmla="*/ 13 h 18"/>
              <a:gd name="T50" fmla="*/ 1456 w 2449"/>
              <a:gd name="T51" fmla="*/ 6 h 18"/>
              <a:gd name="T52" fmla="*/ 1354 w 2449"/>
              <a:gd name="T53" fmla="*/ 13 h 18"/>
              <a:gd name="T54" fmla="*/ 1354 w 2449"/>
              <a:gd name="T55" fmla="*/ 6 h 18"/>
              <a:gd name="T56" fmla="*/ 1320 w 2449"/>
              <a:gd name="T57" fmla="*/ 13 h 18"/>
              <a:gd name="T58" fmla="*/ 1287 w 2449"/>
              <a:gd name="T59" fmla="*/ 12 h 18"/>
              <a:gd name="T60" fmla="*/ 1253 w 2449"/>
              <a:gd name="T61" fmla="*/ 5 h 18"/>
              <a:gd name="T62" fmla="*/ 1151 w 2449"/>
              <a:gd name="T63" fmla="*/ 12 h 18"/>
              <a:gd name="T64" fmla="*/ 1151 w 2449"/>
              <a:gd name="T65" fmla="*/ 5 h 18"/>
              <a:gd name="T66" fmla="*/ 1117 w 2449"/>
              <a:gd name="T67" fmla="*/ 12 h 18"/>
              <a:gd name="T68" fmla="*/ 1083 w 2449"/>
              <a:gd name="T69" fmla="*/ 12 h 18"/>
              <a:gd name="T70" fmla="*/ 1050 w 2449"/>
              <a:gd name="T71" fmla="*/ 5 h 18"/>
              <a:gd name="T72" fmla="*/ 948 w 2449"/>
              <a:gd name="T73" fmla="*/ 10 h 18"/>
              <a:gd name="T74" fmla="*/ 948 w 2449"/>
              <a:gd name="T75" fmla="*/ 3 h 18"/>
              <a:gd name="T76" fmla="*/ 914 w 2449"/>
              <a:gd name="T77" fmla="*/ 10 h 18"/>
              <a:gd name="T78" fmla="*/ 880 w 2449"/>
              <a:gd name="T79" fmla="*/ 10 h 18"/>
              <a:gd name="T80" fmla="*/ 846 w 2449"/>
              <a:gd name="T81" fmla="*/ 3 h 18"/>
              <a:gd name="T82" fmla="*/ 745 w 2449"/>
              <a:gd name="T83" fmla="*/ 10 h 18"/>
              <a:gd name="T84" fmla="*/ 745 w 2449"/>
              <a:gd name="T85" fmla="*/ 3 h 18"/>
              <a:gd name="T86" fmla="*/ 711 w 2449"/>
              <a:gd name="T87" fmla="*/ 10 h 18"/>
              <a:gd name="T88" fmla="*/ 677 w 2449"/>
              <a:gd name="T89" fmla="*/ 10 h 18"/>
              <a:gd name="T90" fmla="*/ 643 w 2449"/>
              <a:gd name="T91" fmla="*/ 3 h 18"/>
              <a:gd name="T92" fmla="*/ 542 w 2449"/>
              <a:gd name="T93" fmla="*/ 8 h 18"/>
              <a:gd name="T94" fmla="*/ 542 w 2449"/>
              <a:gd name="T95" fmla="*/ 1 h 18"/>
              <a:gd name="T96" fmla="*/ 508 w 2449"/>
              <a:gd name="T97" fmla="*/ 8 h 18"/>
              <a:gd name="T98" fmla="*/ 474 w 2449"/>
              <a:gd name="T99" fmla="*/ 8 h 18"/>
              <a:gd name="T100" fmla="*/ 440 w 2449"/>
              <a:gd name="T101" fmla="*/ 1 h 18"/>
              <a:gd name="T102" fmla="*/ 339 w 2449"/>
              <a:gd name="T103" fmla="*/ 8 h 18"/>
              <a:gd name="T104" fmla="*/ 339 w 2449"/>
              <a:gd name="T105" fmla="*/ 1 h 18"/>
              <a:gd name="T106" fmla="*/ 305 w 2449"/>
              <a:gd name="T107" fmla="*/ 8 h 18"/>
              <a:gd name="T108" fmla="*/ 271 w 2449"/>
              <a:gd name="T109" fmla="*/ 6 h 18"/>
              <a:gd name="T110" fmla="*/ 237 w 2449"/>
              <a:gd name="T111" fmla="*/ 0 h 18"/>
              <a:gd name="T112" fmla="*/ 136 w 2449"/>
              <a:gd name="T113" fmla="*/ 6 h 18"/>
              <a:gd name="T114" fmla="*/ 136 w 2449"/>
              <a:gd name="T115" fmla="*/ 0 h 18"/>
              <a:gd name="T116" fmla="*/ 102 w 2449"/>
              <a:gd name="T117" fmla="*/ 6 h 18"/>
              <a:gd name="T118" fmla="*/ 68 w 2449"/>
              <a:gd name="T119" fmla="*/ 6 h 18"/>
              <a:gd name="T120" fmla="*/ 34 w 2449"/>
              <a:gd name="T1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49" h="18">
                <a:moveTo>
                  <a:pt x="2438" y="18"/>
                </a:moveTo>
                <a:lnTo>
                  <a:pt x="2449" y="18"/>
                </a:lnTo>
                <a:lnTo>
                  <a:pt x="2449" y="12"/>
                </a:lnTo>
                <a:lnTo>
                  <a:pt x="2438" y="12"/>
                </a:lnTo>
                <a:lnTo>
                  <a:pt x="2438" y="18"/>
                </a:lnTo>
                <a:close/>
                <a:moveTo>
                  <a:pt x="2370" y="18"/>
                </a:moveTo>
                <a:lnTo>
                  <a:pt x="2404" y="18"/>
                </a:lnTo>
                <a:lnTo>
                  <a:pt x="2404" y="12"/>
                </a:lnTo>
                <a:lnTo>
                  <a:pt x="2370" y="12"/>
                </a:lnTo>
                <a:lnTo>
                  <a:pt x="2370" y="18"/>
                </a:lnTo>
                <a:close/>
                <a:moveTo>
                  <a:pt x="2302" y="18"/>
                </a:moveTo>
                <a:lnTo>
                  <a:pt x="2336" y="18"/>
                </a:lnTo>
                <a:lnTo>
                  <a:pt x="2336" y="12"/>
                </a:lnTo>
                <a:lnTo>
                  <a:pt x="2302" y="12"/>
                </a:lnTo>
                <a:lnTo>
                  <a:pt x="2302" y="18"/>
                </a:lnTo>
                <a:close/>
                <a:moveTo>
                  <a:pt x="2234" y="17"/>
                </a:moveTo>
                <a:lnTo>
                  <a:pt x="2268" y="17"/>
                </a:lnTo>
                <a:lnTo>
                  <a:pt x="2268" y="10"/>
                </a:lnTo>
                <a:lnTo>
                  <a:pt x="2234" y="10"/>
                </a:lnTo>
                <a:lnTo>
                  <a:pt x="2234" y="17"/>
                </a:lnTo>
                <a:close/>
                <a:moveTo>
                  <a:pt x="2167" y="17"/>
                </a:moveTo>
                <a:lnTo>
                  <a:pt x="2201" y="17"/>
                </a:lnTo>
                <a:lnTo>
                  <a:pt x="2201" y="10"/>
                </a:lnTo>
                <a:lnTo>
                  <a:pt x="2167" y="10"/>
                </a:lnTo>
                <a:lnTo>
                  <a:pt x="2167" y="17"/>
                </a:lnTo>
                <a:close/>
                <a:moveTo>
                  <a:pt x="2099" y="17"/>
                </a:moveTo>
                <a:lnTo>
                  <a:pt x="2133" y="17"/>
                </a:lnTo>
                <a:lnTo>
                  <a:pt x="2133" y="10"/>
                </a:lnTo>
                <a:lnTo>
                  <a:pt x="2099" y="10"/>
                </a:lnTo>
                <a:lnTo>
                  <a:pt x="2099" y="17"/>
                </a:lnTo>
                <a:close/>
                <a:moveTo>
                  <a:pt x="2031" y="17"/>
                </a:moveTo>
                <a:lnTo>
                  <a:pt x="2065" y="17"/>
                </a:lnTo>
                <a:lnTo>
                  <a:pt x="2065" y="10"/>
                </a:lnTo>
                <a:lnTo>
                  <a:pt x="2031" y="10"/>
                </a:lnTo>
                <a:lnTo>
                  <a:pt x="2031" y="17"/>
                </a:lnTo>
                <a:close/>
                <a:moveTo>
                  <a:pt x="1964" y="15"/>
                </a:moveTo>
                <a:lnTo>
                  <a:pt x="1998" y="17"/>
                </a:lnTo>
                <a:lnTo>
                  <a:pt x="1998" y="10"/>
                </a:lnTo>
                <a:lnTo>
                  <a:pt x="1964" y="8"/>
                </a:lnTo>
                <a:lnTo>
                  <a:pt x="1964" y="15"/>
                </a:lnTo>
                <a:close/>
                <a:moveTo>
                  <a:pt x="1896" y="15"/>
                </a:moveTo>
                <a:lnTo>
                  <a:pt x="1930" y="15"/>
                </a:lnTo>
                <a:lnTo>
                  <a:pt x="1930" y="8"/>
                </a:lnTo>
                <a:lnTo>
                  <a:pt x="1896" y="8"/>
                </a:lnTo>
                <a:lnTo>
                  <a:pt x="1896" y="15"/>
                </a:lnTo>
                <a:close/>
                <a:moveTo>
                  <a:pt x="1828" y="15"/>
                </a:moveTo>
                <a:lnTo>
                  <a:pt x="1862" y="15"/>
                </a:lnTo>
                <a:lnTo>
                  <a:pt x="1862" y="8"/>
                </a:lnTo>
                <a:lnTo>
                  <a:pt x="1828" y="8"/>
                </a:lnTo>
                <a:lnTo>
                  <a:pt x="1828" y="15"/>
                </a:lnTo>
                <a:close/>
                <a:moveTo>
                  <a:pt x="1761" y="15"/>
                </a:moveTo>
                <a:lnTo>
                  <a:pt x="1794" y="15"/>
                </a:lnTo>
                <a:lnTo>
                  <a:pt x="1794" y="8"/>
                </a:lnTo>
                <a:lnTo>
                  <a:pt x="1761" y="8"/>
                </a:lnTo>
                <a:lnTo>
                  <a:pt x="1761" y="15"/>
                </a:lnTo>
                <a:close/>
                <a:moveTo>
                  <a:pt x="1693" y="15"/>
                </a:moveTo>
                <a:lnTo>
                  <a:pt x="1727" y="15"/>
                </a:lnTo>
                <a:lnTo>
                  <a:pt x="1727" y="8"/>
                </a:lnTo>
                <a:lnTo>
                  <a:pt x="1693" y="8"/>
                </a:lnTo>
                <a:lnTo>
                  <a:pt x="1693" y="15"/>
                </a:lnTo>
                <a:close/>
                <a:moveTo>
                  <a:pt x="1625" y="13"/>
                </a:moveTo>
                <a:lnTo>
                  <a:pt x="1659" y="15"/>
                </a:lnTo>
                <a:lnTo>
                  <a:pt x="1659" y="8"/>
                </a:lnTo>
                <a:lnTo>
                  <a:pt x="1625" y="6"/>
                </a:lnTo>
                <a:lnTo>
                  <a:pt x="1625" y="13"/>
                </a:lnTo>
                <a:close/>
                <a:moveTo>
                  <a:pt x="1557" y="13"/>
                </a:moveTo>
                <a:lnTo>
                  <a:pt x="1591" y="13"/>
                </a:lnTo>
                <a:lnTo>
                  <a:pt x="1591" y="6"/>
                </a:lnTo>
                <a:lnTo>
                  <a:pt x="1557" y="6"/>
                </a:lnTo>
                <a:lnTo>
                  <a:pt x="1557" y="13"/>
                </a:lnTo>
                <a:close/>
                <a:moveTo>
                  <a:pt x="1490" y="13"/>
                </a:moveTo>
                <a:lnTo>
                  <a:pt x="1524" y="13"/>
                </a:lnTo>
                <a:lnTo>
                  <a:pt x="1524" y="6"/>
                </a:lnTo>
                <a:lnTo>
                  <a:pt x="1490" y="6"/>
                </a:lnTo>
                <a:lnTo>
                  <a:pt x="1490" y="13"/>
                </a:lnTo>
                <a:close/>
                <a:moveTo>
                  <a:pt x="1422" y="13"/>
                </a:moveTo>
                <a:lnTo>
                  <a:pt x="1456" y="13"/>
                </a:lnTo>
                <a:lnTo>
                  <a:pt x="1456" y="6"/>
                </a:lnTo>
                <a:lnTo>
                  <a:pt x="1422" y="6"/>
                </a:lnTo>
                <a:lnTo>
                  <a:pt x="1422" y="13"/>
                </a:lnTo>
                <a:close/>
                <a:moveTo>
                  <a:pt x="1354" y="13"/>
                </a:moveTo>
                <a:lnTo>
                  <a:pt x="1388" y="13"/>
                </a:lnTo>
                <a:lnTo>
                  <a:pt x="1388" y="6"/>
                </a:lnTo>
                <a:lnTo>
                  <a:pt x="1354" y="6"/>
                </a:lnTo>
                <a:lnTo>
                  <a:pt x="1354" y="13"/>
                </a:lnTo>
                <a:close/>
                <a:moveTo>
                  <a:pt x="1287" y="12"/>
                </a:moveTo>
                <a:lnTo>
                  <a:pt x="1320" y="13"/>
                </a:lnTo>
                <a:lnTo>
                  <a:pt x="1320" y="6"/>
                </a:lnTo>
                <a:lnTo>
                  <a:pt x="1287" y="5"/>
                </a:lnTo>
                <a:lnTo>
                  <a:pt x="1287" y="12"/>
                </a:lnTo>
                <a:close/>
                <a:moveTo>
                  <a:pt x="1219" y="12"/>
                </a:moveTo>
                <a:lnTo>
                  <a:pt x="1253" y="12"/>
                </a:lnTo>
                <a:lnTo>
                  <a:pt x="1253" y="5"/>
                </a:lnTo>
                <a:lnTo>
                  <a:pt x="1219" y="5"/>
                </a:lnTo>
                <a:lnTo>
                  <a:pt x="1219" y="12"/>
                </a:lnTo>
                <a:close/>
                <a:moveTo>
                  <a:pt x="1151" y="12"/>
                </a:moveTo>
                <a:lnTo>
                  <a:pt x="1185" y="12"/>
                </a:lnTo>
                <a:lnTo>
                  <a:pt x="1185" y="5"/>
                </a:lnTo>
                <a:lnTo>
                  <a:pt x="1151" y="5"/>
                </a:lnTo>
                <a:lnTo>
                  <a:pt x="1151" y="12"/>
                </a:lnTo>
                <a:close/>
                <a:moveTo>
                  <a:pt x="1083" y="12"/>
                </a:moveTo>
                <a:lnTo>
                  <a:pt x="1117" y="12"/>
                </a:lnTo>
                <a:lnTo>
                  <a:pt x="1117" y="5"/>
                </a:lnTo>
                <a:lnTo>
                  <a:pt x="1083" y="5"/>
                </a:lnTo>
                <a:lnTo>
                  <a:pt x="1083" y="12"/>
                </a:lnTo>
                <a:close/>
                <a:moveTo>
                  <a:pt x="1016" y="12"/>
                </a:moveTo>
                <a:lnTo>
                  <a:pt x="1050" y="12"/>
                </a:lnTo>
                <a:lnTo>
                  <a:pt x="1050" y="5"/>
                </a:lnTo>
                <a:lnTo>
                  <a:pt x="1016" y="5"/>
                </a:lnTo>
                <a:lnTo>
                  <a:pt x="1016" y="12"/>
                </a:lnTo>
                <a:close/>
                <a:moveTo>
                  <a:pt x="948" y="10"/>
                </a:moveTo>
                <a:lnTo>
                  <a:pt x="982" y="12"/>
                </a:lnTo>
                <a:lnTo>
                  <a:pt x="982" y="5"/>
                </a:lnTo>
                <a:lnTo>
                  <a:pt x="948" y="3"/>
                </a:lnTo>
                <a:lnTo>
                  <a:pt x="948" y="10"/>
                </a:lnTo>
                <a:close/>
                <a:moveTo>
                  <a:pt x="880" y="10"/>
                </a:moveTo>
                <a:lnTo>
                  <a:pt x="914" y="10"/>
                </a:lnTo>
                <a:lnTo>
                  <a:pt x="914" y="3"/>
                </a:lnTo>
                <a:lnTo>
                  <a:pt x="880" y="3"/>
                </a:lnTo>
                <a:lnTo>
                  <a:pt x="880" y="10"/>
                </a:lnTo>
                <a:close/>
                <a:moveTo>
                  <a:pt x="813" y="10"/>
                </a:moveTo>
                <a:lnTo>
                  <a:pt x="846" y="10"/>
                </a:lnTo>
                <a:lnTo>
                  <a:pt x="846" y="3"/>
                </a:lnTo>
                <a:lnTo>
                  <a:pt x="813" y="3"/>
                </a:lnTo>
                <a:lnTo>
                  <a:pt x="813" y="10"/>
                </a:lnTo>
                <a:close/>
                <a:moveTo>
                  <a:pt x="745" y="10"/>
                </a:moveTo>
                <a:lnTo>
                  <a:pt x="779" y="10"/>
                </a:lnTo>
                <a:lnTo>
                  <a:pt x="779" y="3"/>
                </a:lnTo>
                <a:lnTo>
                  <a:pt x="745" y="3"/>
                </a:lnTo>
                <a:lnTo>
                  <a:pt x="745" y="10"/>
                </a:lnTo>
                <a:close/>
                <a:moveTo>
                  <a:pt x="677" y="10"/>
                </a:moveTo>
                <a:lnTo>
                  <a:pt x="711" y="10"/>
                </a:lnTo>
                <a:lnTo>
                  <a:pt x="711" y="3"/>
                </a:lnTo>
                <a:lnTo>
                  <a:pt x="677" y="3"/>
                </a:lnTo>
                <a:lnTo>
                  <a:pt x="677" y="10"/>
                </a:lnTo>
                <a:close/>
                <a:moveTo>
                  <a:pt x="610" y="8"/>
                </a:moveTo>
                <a:lnTo>
                  <a:pt x="643" y="10"/>
                </a:lnTo>
                <a:lnTo>
                  <a:pt x="643" y="3"/>
                </a:lnTo>
                <a:lnTo>
                  <a:pt x="610" y="1"/>
                </a:lnTo>
                <a:lnTo>
                  <a:pt x="610" y="8"/>
                </a:lnTo>
                <a:close/>
                <a:moveTo>
                  <a:pt x="542" y="8"/>
                </a:moveTo>
                <a:lnTo>
                  <a:pt x="576" y="8"/>
                </a:lnTo>
                <a:lnTo>
                  <a:pt x="576" y="1"/>
                </a:lnTo>
                <a:lnTo>
                  <a:pt x="542" y="1"/>
                </a:lnTo>
                <a:lnTo>
                  <a:pt x="542" y="8"/>
                </a:lnTo>
                <a:close/>
                <a:moveTo>
                  <a:pt x="474" y="8"/>
                </a:moveTo>
                <a:lnTo>
                  <a:pt x="508" y="8"/>
                </a:lnTo>
                <a:lnTo>
                  <a:pt x="508" y="1"/>
                </a:lnTo>
                <a:lnTo>
                  <a:pt x="474" y="1"/>
                </a:lnTo>
                <a:lnTo>
                  <a:pt x="474" y="8"/>
                </a:lnTo>
                <a:close/>
                <a:moveTo>
                  <a:pt x="406" y="8"/>
                </a:moveTo>
                <a:lnTo>
                  <a:pt x="440" y="8"/>
                </a:lnTo>
                <a:lnTo>
                  <a:pt x="440" y="1"/>
                </a:lnTo>
                <a:lnTo>
                  <a:pt x="406" y="1"/>
                </a:lnTo>
                <a:lnTo>
                  <a:pt x="406" y="8"/>
                </a:lnTo>
                <a:close/>
                <a:moveTo>
                  <a:pt x="339" y="8"/>
                </a:moveTo>
                <a:lnTo>
                  <a:pt x="373" y="8"/>
                </a:lnTo>
                <a:lnTo>
                  <a:pt x="373" y="1"/>
                </a:lnTo>
                <a:lnTo>
                  <a:pt x="339" y="1"/>
                </a:lnTo>
                <a:lnTo>
                  <a:pt x="339" y="8"/>
                </a:lnTo>
                <a:close/>
                <a:moveTo>
                  <a:pt x="271" y="6"/>
                </a:moveTo>
                <a:lnTo>
                  <a:pt x="305" y="8"/>
                </a:lnTo>
                <a:lnTo>
                  <a:pt x="305" y="1"/>
                </a:lnTo>
                <a:lnTo>
                  <a:pt x="271" y="0"/>
                </a:lnTo>
                <a:lnTo>
                  <a:pt x="271" y="6"/>
                </a:lnTo>
                <a:close/>
                <a:moveTo>
                  <a:pt x="203" y="6"/>
                </a:moveTo>
                <a:lnTo>
                  <a:pt x="237" y="6"/>
                </a:lnTo>
                <a:lnTo>
                  <a:pt x="237" y="0"/>
                </a:lnTo>
                <a:lnTo>
                  <a:pt x="203" y="0"/>
                </a:lnTo>
                <a:lnTo>
                  <a:pt x="203" y="6"/>
                </a:lnTo>
                <a:close/>
                <a:moveTo>
                  <a:pt x="136" y="6"/>
                </a:moveTo>
                <a:lnTo>
                  <a:pt x="169" y="6"/>
                </a:lnTo>
                <a:lnTo>
                  <a:pt x="169" y="0"/>
                </a:lnTo>
                <a:lnTo>
                  <a:pt x="136" y="0"/>
                </a:lnTo>
                <a:lnTo>
                  <a:pt x="136" y="6"/>
                </a:lnTo>
                <a:close/>
                <a:moveTo>
                  <a:pt x="68" y="6"/>
                </a:moveTo>
                <a:lnTo>
                  <a:pt x="102" y="6"/>
                </a:lnTo>
                <a:lnTo>
                  <a:pt x="102" y="0"/>
                </a:lnTo>
                <a:lnTo>
                  <a:pt x="68" y="0"/>
                </a:lnTo>
                <a:lnTo>
                  <a:pt x="68" y="6"/>
                </a:lnTo>
                <a:close/>
                <a:moveTo>
                  <a:pt x="0" y="6"/>
                </a:moveTo>
                <a:lnTo>
                  <a:pt x="34" y="6"/>
                </a:lnTo>
                <a:lnTo>
                  <a:pt x="34" y="0"/>
                </a:lnTo>
                <a:lnTo>
                  <a:pt x="0" y="0"/>
                </a:lnTo>
                <a:lnTo>
                  <a:pt x="0" y="6"/>
                </a:lnTo>
                <a:close/>
              </a:path>
            </a:pathLst>
          </a:custGeom>
          <a:solidFill>
            <a:srgbClr val="BC9537"/>
          </a:solidFill>
          <a:ln w="12700">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7" name="Freeform 23">
            <a:extLst>
              <a:ext uri="{FF2B5EF4-FFF2-40B4-BE49-F238E27FC236}">
                <a16:creationId xmlns:a16="http://schemas.microsoft.com/office/drawing/2014/main" id="{3771F8BC-D997-1E64-FE5D-E7D742150E19}"/>
              </a:ext>
            </a:extLst>
          </p:cNvPr>
          <p:cNvSpPr>
            <a:spLocks noEditPoints="1"/>
          </p:cNvSpPr>
          <p:nvPr/>
        </p:nvSpPr>
        <p:spPr bwMode="auto">
          <a:xfrm>
            <a:off x="8176349" y="4527079"/>
            <a:ext cx="3814763" cy="36513"/>
          </a:xfrm>
          <a:custGeom>
            <a:avLst/>
            <a:gdLst>
              <a:gd name="T0" fmla="*/ 0 w 2403"/>
              <a:gd name="T1" fmla="*/ 23 h 23"/>
              <a:gd name="T2" fmla="*/ 101 w 2403"/>
              <a:gd name="T3" fmla="*/ 15 h 23"/>
              <a:gd name="T4" fmla="*/ 101 w 2403"/>
              <a:gd name="T5" fmla="*/ 22 h 23"/>
              <a:gd name="T6" fmla="*/ 135 w 2403"/>
              <a:gd name="T7" fmla="*/ 15 h 23"/>
              <a:gd name="T8" fmla="*/ 169 w 2403"/>
              <a:gd name="T9" fmla="*/ 15 h 23"/>
              <a:gd name="T10" fmla="*/ 203 w 2403"/>
              <a:gd name="T11" fmla="*/ 22 h 23"/>
              <a:gd name="T12" fmla="*/ 304 w 2403"/>
              <a:gd name="T13" fmla="*/ 15 h 23"/>
              <a:gd name="T14" fmla="*/ 304 w 2403"/>
              <a:gd name="T15" fmla="*/ 22 h 23"/>
              <a:gd name="T16" fmla="*/ 338 w 2403"/>
              <a:gd name="T17" fmla="*/ 15 h 23"/>
              <a:gd name="T18" fmla="*/ 372 w 2403"/>
              <a:gd name="T19" fmla="*/ 13 h 23"/>
              <a:gd name="T20" fmla="*/ 406 w 2403"/>
              <a:gd name="T21" fmla="*/ 20 h 23"/>
              <a:gd name="T22" fmla="*/ 508 w 2403"/>
              <a:gd name="T23" fmla="*/ 13 h 23"/>
              <a:gd name="T24" fmla="*/ 508 w 2403"/>
              <a:gd name="T25" fmla="*/ 20 h 23"/>
              <a:gd name="T26" fmla="*/ 541 w 2403"/>
              <a:gd name="T27" fmla="*/ 13 h 23"/>
              <a:gd name="T28" fmla="*/ 575 w 2403"/>
              <a:gd name="T29" fmla="*/ 13 h 23"/>
              <a:gd name="T30" fmla="*/ 609 w 2403"/>
              <a:gd name="T31" fmla="*/ 18 h 23"/>
              <a:gd name="T32" fmla="*/ 711 w 2403"/>
              <a:gd name="T33" fmla="*/ 11 h 23"/>
              <a:gd name="T34" fmla="*/ 711 w 2403"/>
              <a:gd name="T35" fmla="*/ 18 h 23"/>
              <a:gd name="T36" fmla="*/ 745 w 2403"/>
              <a:gd name="T37" fmla="*/ 11 h 23"/>
              <a:gd name="T38" fmla="*/ 778 w 2403"/>
              <a:gd name="T39" fmla="*/ 11 h 23"/>
              <a:gd name="T40" fmla="*/ 812 w 2403"/>
              <a:gd name="T41" fmla="*/ 18 h 23"/>
              <a:gd name="T42" fmla="*/ 914 w 2403"/>
              <a:gd name="T43" fmla="*/ 10 h 23"/>
              <a:gd name="T44" fmla="*/ 914 w 2403"/>
              <a:gd name="T45" fmla="*/ 16 h 23"/>
              <a:gd name="T46" fmla="*/ 948 w 2403"/>
              <a:gd name="T47" fmla="*/ 10 h 23"/>
              <a:gd name="T48" fmla="*/ 982 w 2403"/>
              <a:gd name="T49" fmla="*/ 10 h 23"/>
              <a:gd name="T50" fmla="*/ 1015 w 2403"/>
              <a:gd name="T51" fmla="*/ 16 h 23"/>
              <a:gd name="T52" fmla="*/ 1117 w 2403"/>
              <a:gd name="T53" fmla="*/ 8 h 23"/>
              <a:gd name="T54" fmla="*/ 1117 w 2403"/>
              <a:gd name="T55" fmla="*/ 15 h 23"/>
              <a:gd name="T56" fmla="*/ 1151 w 2403"/>
              <a:gd name="T57" fmla="*/ 8 h 23"/>
              <a:gd name="T58" fmla="*/ 1185 w 2403"/>
              <a:gd name="T59" fmla="*/ 8 h 23"/>
              <a:gd name="T60" fmla="*/ 1218 w 2403"/>
              <a:gd name="T61" fmla="*/ 15 h 23"/>
              <a:gd name="T62" fmla="*/ 1320 w 2403"/>
              <a:gd name="T63" fmla="*/ 8 h 23"/>
              <a:gd name="T64" fmla="*/ 1320 w 2403"/>
              <a:gd name="T65" fmla="*/ 15 h 23"/>
              <a:gd name="T66" fmla="*/ 1354 w 2403"/>
              <a:gd name="T67" fmla="*/ 8 h 23"/>
              <a:gd name="T68" fmla="*/ 1388 w 2403"/>
              <a:gd name="T69" fmla="*/ 6 h 23"/>
              <a:gd name="T70" fmla="*/ 1422 w 2403"/>
              <a:gd name="T71" fmla="*/ 13 h 23"/>
              <a:gd name="T72" fmla="*/ 1523 w 2403"/>
              <a:gd name="T73" fmla="*/ 6 h 23"/>
              <a:gd name="T74" fmla="*/ 1523 w 2403"/>
              <a:gd name="T75" fmla="*/ 13 h 23"/>
              <a:gd name="T76" fmla="*/ 1557 w 2403"/>
              <a:gd name="T77" fmla="*/ 6 h 23"/>
              <a:gd name="T78" fmla="*/ 1591 w 2403"/>
              <a:gd name="T79" fmla="*/ 6 h 23"/>
              <a:gd name="T80" fmla="*/ 1625 w 2403"/>
              <a:gd name="T81" fmla="*/ 11 h 23"/>
              <a:gd name="T82" fmla="*/ 1726 w 2403"/>
              <a:gd name="T83" fmla="*/ 5 h 23"/>
              <a:gd name="T84" fmla="*/ 1726 w 2403"/>
              <a:gd name="T85" fmla="*/ 11 h 23"/>
              <a:gd name="T86" fmla="*/ 1760 w 2403"/>
              <a:gd name="T87" fmla="*/ 5 h 23"/>
              <a:gd name="T88" fmla="*/ 1794 w 2403"/>
              <a:gd name="T89" fmla="*/ 5 h 23"/>
              <a:gd name="T90" fmla="*/ 1828 w 2403"/>
              <a:gd name="T91" fmla="*/ 11 h 23"/>
              <a:gd name="T92" fmla="*/ 1929 w 2403"/>
              <a:gd name="T93" fmla="*/ 3 h 23"/>
              <a:gd name="T94" fmla="*/ 1929 w 2403"/>
              <a:gd name="T95" fmla="*/ 10 h 23"/>
              <a:gd name="T96" fmla="*/ 1963 w 2403"/>
              <a:gd name="T97" fmla="*/ 3 h 23"/>
              <a:gd name="T98" fmla="*/ 1997 w 2403"/>
              <a:gd name="T99" fmla="*/ 3 h 23"/>
              <a:gd name="T100" fmla="*/ 2031 w 2403"/>
              <a:gd name="T101" fmla="*/ 10 h 23"/>
              <a:gd name="T102" fmla="*/ 2133 w 2403"/>
              <a:gd name="T103" fmla="*/ 1 h 23"/>
              <a:gd name="T104" fmla="*/ 2133 w 2403"/>
              <a:gd name="T105" fmla="*/ 8 h 23"/>
              <a:gd name="T106" fmla="*/ 2166 w 2403"/>
              <a:gd name="T107" fmla="*/ 1 h 23"/>
              <a:gd name="T108" fmla="*/ 2200 w 2403"/>
              <a:gd name="T109" fmla="*/ 1 h 23"/>
              <a:gd name="T110" fmla="*/ 2234 w 2403"/>
              <a:gd name="T111" fmla="*/ 8 h 23"/>
              <a:gd name="T112" fmla="*/ 2336 w 2403"/>
              <a:gd name="T113" fmla="*/ 1 h 23"/>
              <a:gd name="T114" fmla="*/ 2336 w 2403"/>
              <a:gd name="T115" fmla="*/ 8 h 23"/>
              <a:gd name="T116" fmla="*/ 2370 w 2403"/>
              <a:gd name="T117" fmla="*/ 1 h 23"/>
              <a:gd name="T118" fmla="*/ 2403 w 2403"/>
              <a:gd name="T1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3" h="23">
                <a:moveTo>
                  <a:pt x="34" y="16"/>
                </a:moveTo>
                <a:lnTo>
                  <a:pt x="0" y="16"/>
                </a:lnTo>
                <a:lnTo>
                  <a:pt x="0" y="23"/>
                </a:lnTo>
                <a:lnTo>
                  <a:pt x="34" y="23"/>
                </a:lnTo>
                <a:lnTo>
                  <a:pt x="34" y="16"/>
                </a:lnTo>
                <a:close/>
                <a:moveTo>
                  <a:pt x="101" y="15"/>
                </a:moveTo>
                <a:lnTo>
                  <a:pt x="67" y="16"/>
                </a:lnTo>
                <a:lnTo>
                  <a:pt x="67" y="23"/>
                </a:lnTo>
                <a:lnTo>
                  <a:pt x="101" y="22"/>
                </a:lnTo>
                <a:lnTo>
                  <a:pt x="101" y="15"/>
                </a:lnTo>
                <a:close/>
                <a:moveTo>
                  <a:pt x="169" y="15"/>
                </a:moveTo>
                <a:lnTo>
                  <a:pt x="135" y="15"/>
                </a:lnTo>
                <a:lnTo>
                  <a:pt x="135" y="22"/>
                </a:lnTo>
                <a:lnTo>
                  <a:pt x="169" y="22"/>
                </a:lnTo>
                <a:lnTo>
                  <a:pt x="169" y="15"/>
                </a:lnTo>
                <a:close/>
                <a:moveTo>
                  <a:pt x="237" y="15"/>
                </a:moveTo>
                <a:lnTo>
                  <a:pt x="203" y="15"/>
                </a:lnTo>
                <a:lnTo>
                  <a:pt x="203" y="22"/>
                </a:lnTo>
                <a:lnTo>
                  <a:pt x="237" y="22"/>
                </a:lnTo>
                <a:lnTo>
                  <a:pt x="237" y="15"/>
                </a:lnTo>
                <a:close/>
                <a:moveTo>
                  <a:pt x="304" y="15"/>
                </a:moveTo>
                <a:lnTo>
                  <a:pt x="271" y="15"/>
                </a:lnTo>
                <a:lnTo>
                  <a:pt x="271" y="22"/>
                </a:lnTo>
                <a:lnTo>
                  <a:pt x="304" y="22"/>
                </a:lnTo>
                <a:lnTo>
                  <a:pt x="304" y="15"/>
                </a:lnTo>
                <a:close/>
                <a:moveTo>
                  <a:pt x="372" y="13"/>
                </a:moveTo>
                <a:lnTo>
                  <a:pt x="338" y="15"/>
                </a:lnTo>
                <a:lnTo>
                  <a:pt x="338" y="22"/>
                </a:lnTo>
                <a:lnTo>
                  <a:pt x="372" y="20"/>
                </a:lnTo>
                <a:lnTo>
                  <a:pt x="372" y="13"/>
                </a:lnTo>
                <a:close/>
                <a:moveTo>
                  <a:pt x="440" y="13"/>
                </a:moveTo>
                <a:lnTo>
                  <a:pt x="406" y="13"/>
                </a:lnTo>
                <a:lnTo>
                  <a:pt x="406" y="20"/>
                </a:lnTo>
                <a:lnTo>
                  <a:pt x="440" y="20"/>
                </a:lnTo>
                <a:lnTo>
                  <a:pt x="440" y="13"/>
                </a:lnTo>
                <a:close/>
                <a:moveTo>
                  <a:pt x="508" y="13"/>
                </a:moveTo>
                <a:lnTo>
                  <a:pt x="474" y="13"/>
                </a:lnTo>
                <a:lnTo>
                  <a:pt x="474" y="20"/>
                </a:lnTo>
                <a:lnTo>
                  <a:pt x="508" y="20"/>
                </a:lnTo>
                <a:lnTo>
                  <a:pt x="508" y="13"/>
                </a:lnTo>
                <a:close/>
                <a:moveTo>
                  <a:pt x="575" y="13"/>
                </a:moveTo>
                <a:lnTo>
                  <a:pt x="541" y="13"/>
                </a:lnTo>
                <a:lnTo>
                  <a:pt x="541" y="20"/>
                </a:lnTo>
                <a:lnTo>
                  <a:pt x="575" y="20"/>
                </a:lnTo>
                <a:lnTo>
                  <a:pt x="575" y="13"/>
                </a:lnTo>
                <a:close/>
                <a:moveTo>
                  <a:pt x="643" y="11"/>
                </a:moveTo>
                <a:lnTo>
                  <a:pt x="609" y="11"/>
                </a:lnTo>
                <a:lnTo>
                  <a:pt x="609" y="18"/>
                </a:lnTo>
                <a:lnTo>
                  <a:pt x="643" y="18"/>
                </a:lnTo>
                <a:lnTo>
                  <a:pt x="643" y="11"/>
                </a:lnTo>
                <a:close/>
                <a:moveTo>
                  <a:pt x="711" y="11"/>
                </a:moveTo>
                <a:lnTo>
                  <a:pt x="677" y="11"/>
                </a:lnTo>
                <a:lnTo>
                  <a:pt x="677" y="18"/>
                </a:lnTo>
                <a:lnTo>
                  <a:pt x="711" y="18"/>
                </a:lnTo>
                <a:lnTo>
                  <a:pt x="711" y="11"/>
                </a:lnTo>
                <a:close/>
                <a:moveTo>
                  <a:pt x="778" y="11"/>
                </a:moveTo>
                <a:lnTo>
                  <a:pt x="745" y="11"/>
                </a:lnTo>
                <a:lnTo>
                  <a:pt x="745" y="18"/>
                </a:lnTo>
                <a:lnTo>
                  <a:pt x="778" y="18"/>
                </a:lnTo>
                <a:lnTo>
                  <a:pt x="778" y="11"/>
                </a:lnTo>
                <a:close/>
                <a:moveTo>
                  <a:pt x="846" y="11"/>
                </a:moveTo>
                <a:lnTo>
                  <a:pt x="812" y="11"/>
                </a:lnTo>
                <a:lnTo>
                  <a:pt x="812" y="18"/>
                </a:lnTo>
                <a:lnTo>
                  <a:pt x="846" y="18"/>
                </a:lnTo>
                <a:lnTo>
                  <a:pt x="846" y="11"/>
                </a:lnTo>
                <a:close/>
                <a:moveTo>
                  <a:pt x="914" y="10"/>
                </a:moveTo>
                <a:lnTo>
                  <a:pt x="880" y="10"/>
                </a:lnTo>
                <a:lnTo>
                  <a:pt x="880" y="16"/>
                </a:lnTo>
                <a:lnTo>
                  <a:pt x="914" y="16"/>
                </a:lnTo>
                <a:lnTo>
                  <a:pt x="914" y="10"/>
                </a:lnTo>
                <a:close/>
                <a:moveTo>
                  <a:pt x="982" y="10"/>
                </a:moveTo>
                <a:lnTo>
                  <a:pt x="948" y="10"/>
                </a:lnTo>
                <a:lnTo>
                  <a:pt x="948" y="16"/>
                </a:lnTo>
                <a:lnTo>
                  <a:pt x="982" y="16"/>
                </a:lnTo>
                <a:lnTo>
                  <a:pt x="982" y="10"/>
                </a:lnTo>
                <a:close/>
                <a:moveTo>
                  <a:pt x="1049" y="10"/>
                </a:moveTo>
                <a:lnTo>
                  <a:pt x="1015" y="10"/>
                </a:lnTo>
                <a:lnTo>
                  <a:pt x="1015" y="16"/>
                </a:lnTo>
                <a:lnTo>
                  <a:pt x="1049" y="16"/>
                </a:lnTo>
                <a:lnTo>
                  <a:pt x="1049" y="10"/>
                </a:lnTo>
                <a:close/>
                <a:moveTo>
                  <a:pt x="1117" y="8"/>
                </a:moveTo>
                <a:lnTo>
                  <a:pt x="1083" y="10"/>
                </a:lnTo>
                <a:lnTo>
                  <a:pt x="1083" y="16"/>
                </a:lnTo>
                <a:lnTo>
                  <a:pt x="1117" y="15"/>
                </a:lnTo>
                <a:lnTo>
                  <a:pt x="1117" y="8"/>
                </a:lnTo>
                <a:close/>
                <a:moveTo>
                  <a:pt x="1185" y="8"/>
                </a:moveTo>
                <a:lnTo>
                  <a:pt x="1151" y="8"/>
                </a:lnTo>
                <a:lnTo>
                  <a:pt x="1151" y="15"/>
                </a:lnTo>
                <a:lnTo>
                  <a:pt x="1185" y="15"/>
                </a:lnTo>
                <a:lnTo>
                  <a:pt x="1185" y="8"/>
                </a:lnTo>
                <a:close/>
                <a:moveTo>
                  <a:pt x="1252" y="8"/>
                </a:moveTo>
                <a:lnTo>
                  <a:pt x="1218" y="8"/>
                </a:lnTo>
                <a:lnTo>
                  <a:pt x="1218" y="15"/>
                </a:lnTo>
                <a:lnTo>
                  <a:pt x="1252" y="15"/>
                </a:lnTo>
                <a:lnTo>
                  <a:pt x="1252" y="8"/>
                </a:lnTo>
                <a:close/>
                <a:moveTo>
                  <a:pt x="1320" y="8"/>
                </a:moveTo>
                <a:lnTo>
                  <a:pt x="1286" y="8"/>
                </a:lnTo>
                <a:lnTo>
                  <a:pt x="1286" y="15"/>
                </a:lnTo>
                <a:lnTo>
                  <a:pt x="1320" y="15"/>
                </a:lnTo>
                <a:lnTo>
                  <a:pt x="1320" y="8"/>
                </a:lnTo>
                <a:close/>
                <a:moveTo>
                  <a:pt x="1388" y="6"/>
                </a:moveTo>
                <a:lnTo>
                  <a:pt x="1354" y="8"/>
                </a:lnTo>
                <a:lnTo>
                  <a:pt x="1354" y="15"/>
                </a:lnTo>
                <a:lnTo>
                  <a:pt x="1388" y="13"/>
                </a:lnTo>
                <a:lnTo>
                  <a:pt x="1388" y="6"/>
                </a:lnTo>
                <a:close/>
                <a:moveTo>
                  <a:pt x="1455" y="6"/>
                </a:moveTo>
                <a:lnTo>
                  <a:pt x="1422" y="6"/>
                </a:lnTo>
                <a:lnTo>
                  <a:pt x="1422" y="13"/>
                </a:lnTo>
                <a:lnTo>
                  <a:pt x="1455" y="13"/>
                </a:lnTo>
                <a:lnTo>
                  <a:pt x="1455" y="6"/>
                </a:lnTo>
                <a:close/>
                <a:moveTo>
                  <a:pt x="1523" y="6"/>
                </a:moveTo>
                <a:lnTo>
                  <a:pt x="1489" y="6"/>
                </a:lnTo>
                <a:lnTo>
                  <a:pt x="1489" y="13"/>
                </a:lnTo>
                <a:lnTo>
                  <a:pt x="1523" y="13"/>
                </a:lnTo>
                <a:lnTo>
                  <a:pt x="1523" y="6"/>
                </a:lnTo>
                <a:close/>
                <a:moveTo>
                  <a:pt x="1591" y="6"/>
                </a:moveTo>
                <a:lnTo>
                  <a:pt x="1557" y="6"/>
                </a:lnTo>
                <a:lnTo>
                  <a:pt x="1557" y="13"/>
                </a:lnTo>
                <a:lnTo>
                  <a:pt x="1591" y="13"/>
                </a:lnTo>
                <a:lnTo>
                  <a:pt x="1591" y="6"/>
                </a:lnTo>
                <a:close/>
                <a:moveTo>
                  <a:pt x="1659" y="5"/>
                </a:moveTo>
                <a:lnTo>
                  <a:pt x="1625" y="5"/>
                </a:lnTo>
                <a:lnTo>
                  <a:pt x="1625" y="11"/>
                </a:lnTo>
                <a:lnTo>
                  <a:pt x="1659" y="11"/>
                </a:lnTo>
                <a:lnTo>
                  <a:pt x="1659" y="5"/>
                </a:lnTo>
                <a:close/>
                <a:moveTo>
                  <a:pt x="1726" y="5"/>
                </a:moveTo>
                <a:lnTo>
                  <a:pt x="1692" y="5"/>
                </a:lnTo>
                <a:lnTo>
                  <a:pt x="1692" y="11"/>
                </a:lnTo>
                <a:lnTo>
                  <a:pt x="1726" y="11"/>
                </a:lnTo>
                <a:lnTo>
                  <a:pt x="1726" y="5"/>
                </a:lnTo>
                <a:close/>
                <a:moveTo>
                  <a:pt x="1794" y="5"/>
                </a:moveTo>
                <a:lnTo>
                  <a:pt x="1760" y="5"/>
                </a:lnTo>
                <a:lnTo>
                  <a:pt x="1760" y="11"/>
                </a:lnTo>
                <a:lnTo>
                  <a:pt x="1794" y="11"/>
                </a:lnTo>
                <a:lnTo>
                  <a:pt x="1794" y="5"/>
                </a:lnTo>
                <a:close/>
                <a:moveTo>
                  <a:pt x="1862" y="5"/>
                </a:moveTo>
                <a:lnTo>
                  <a:pt x="1828" y="5"/>
                </a:lnTo>
                <a:lnTo>
                  <a:pt x="1828" y="11"/>
                </a:lnTo>
                <a:lnTo>
                  <a:pt x="1862" y="11"/>
                </a:lnTo>
                <a:lnTo>
                  <a:pt x="1862" y="5"/>
                </a:lnTo>
                <a:close/>
                <a:moveTo>
                  <a:pt x="1929" y="3"/>
                </a:moveTo>
                <a:lnTo>
                  <a:pt x="1896" y="3"/>
                </a:lnTo>
                <a:lnTo>
                  <a:pt x="1896" y="10"/>
                </a:lnTo>
                <a:lnTo>
                  <a:pt x="1929" y="10"/>
                </a:lnTo>
                <a:lnTo>
                  <a:pt x="1929" y="3"/>
                </a:lnTo>
                <a:close/>
                <a:moveTo>
                  <a:pt x="1997" y="3"/>
                </a:moveTo>
                <a:lnTo>
                  <a:pt x="1963" y="3"/>
                </a:lnTo>
                <a:lnTo>
                  <a:pt x="1963" y="10"/>
                </a:lnTo>
                <a:lnTo>
                  <a:pt x="1997" y="10"/>
                </a:lnTo>
                <a:lnTo>
                  <a:pt x="1997" y="3"/>
                </a:lnTo>
                <a:close/>
                <a:moveTo>
                  <a:pt x="2065" y="3"/>
                </a:moveTo>
                <a:lnTo>
                  <a:pt x="2031" y="3"/>
                </a:lnTo>
                <a:lnTo>
                  <a:pt x="2031" y="10"/>
                </a:lnTo>
                <a:lnTo>
                  <a:pt x="2065" y="10"/>
                </a:lnTo>
                <a:lnTo>
                  <a:pt x="2065" y="3"/>
                </a:lnTo>
                <a:close/>
                <a:moveTo>
                  <a:pt x="2133" y="1"/>
                </a:moveTo>
                <a:lnTo>
                  <a:pt x="2099" y="3"/>
                </a:lnTo>
                <a:lnTo>
                  <a:pt x="2099" y="10"/>
                </a:lnTo>
                <a:lnTo>
                  <a:pt x="2133" y="8"/>
                </a:lnTo>
                <a:lnTo>
                  <a:pt x="2133" y="1"/>
                </a:lnTo>
                <a:close/>
                <a:moveTo>
                  <a:pt x="2200" y="1"/>
                </a:moveTo>
                <a:lnTo>
                  <a:pt x="2166" y="1"/>
                </a:lnTo>
                <a:lnTo>
                  <a:pt x="2166" y="8"/>
                </a:lnTo>
                <a:lnTo>
                  <a:pt x="2200" y="8"/>
                </a:lnTo>
                <a:lnTo>
                  <a:pt x="2200" y="1"/>
                </a:lnTo>
                <a:close/>
                <a:moveTo>
                  <a:pt x="2268" y="1"/>
                </a:moveTo>
                <a:lnTo>
                  <a:pt x="2234" y="1"/>
                </a:lnTo>
                <a:lnTo>
                  <a:pt x="2234" y="8"/>
                </a:lnTo>
                <a:lnTo>
                  <a:pt x="2268" y="8"/>
                </a:lnTo>
                <a:lnTo>
                  <a:pt x="2268" y="1"/>
                </a:lnTo>
                <a:close/>
                <a:moveTo>
                  <a:pt x="2336" y="1"/>
                </a:moveTo>
                <a:lnTo>
                  <a:pt x="2302" y="1"/>
                </a:lnTo>
                <a:lnTo>
                  <a:pt x="2302" y="8"/>
                </a:lnTo>
                <a:lnTo>
                  <a:pt x="2336" y="8"/>
                </a:lnTo>
                <a:lnTo>
                  <a:pt x="2336" y="1"/>
                </a:lnTo>
                <a:close/>
                <a:moveTo>
                  <a:pt x="2403" y="0"/>
                </a:moveTo>
                <a:lnTo>
                  <a:pt x="2370" y="1"/>
                </a:lnTo>
                <a:lnTo>
                  <a:pt x="2370" y="8"/>
                </a:lnTo>
                <a:lnTo>
                  <a:pt x="2403" y="6"/>
                </a:lnTo>
                <a:lnTo>
                  <a:pt x="2403" y="0"/>
                </a:lnTo>
                <a:close/>
              </a:path>
            </a:pathLst>
          </a:custGeom>
          <a:solidFill>
            <a:srgbClr val="BC9537"/>
          </a:solidFill>
          <a:ln w="12700">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9" name="Freeform 77">
            <a:extLst>
              <a:ext uri="{FF2B5EF4-FFF2-40B4-BE49-F238E27FC236}">
                <a16:creationId xmlns:a16="http://schemas.microsoft.com/office/drawing/2014/main" id="{E0BEDBBD-9A1E-CA6C-9F4B-94705544D30E}"/>
              </a:ext>
            </a:extLst>
          </p:cNvPr>
          <p:cNvSpPr>
            <a:spLocks noEditPoints="1"/>
          </p:cNvSpPr>
          <p:nvPr/>
        </p:nvSpPr>
        <p:spPr bwMode="auto">
          <a:xfrm rot="21131892">
            <a:off x="5881995" y="2615297"/>
            <a:ext cx="703972" cy="180808"/>
          </a:xfrm>
          <a:custGeom>
            <a:avLst/>
            <a:gdLst>
              <a:gd name="T0" fmla="*/ 739 w 739"/>
              <a:gd name="T1" fmla="*/ 4 h 1385"/>
              <a:gd name="T2" fmla="*/ 731 w 739"/>
              <a:gd name="T3" fmla="*/ 7 h 1385"/>
              <a:gd name="T4" fmla="*/ 705 w 739"/>
              <a:gd name="T5" fmla="*/ 70 h 1385"/>
              <a:gd name="T6" fmla="*/ 714 w 739"/>
              <a:gd name="T7" fmla="*/ 36 h 1385"/>
              <a:gd name="T8" fmla="*/ 705 w 739"/>
              <a:gd name="T9" fmla="*/ 70 h 1385"/>
              <a:gd name="T10" fmla="*/ 688 w 739"/>
              <a:gd name="T11" fmla="*/ 100 h 1385"/>
              <a:gd name="T12" fmla="*/ 666 w 739"/>
              <a:gd name="T13" fmla="*/ 126 h 1385"/>
              <a:gd name="T14" fmla="*/ 641 w 739"/>
              <a:gd name="T15" fmla="*/ 190 h 1385"/>
              <a:gd name="T16" fmla="*/ 651 w 739"/>
              <a:gd name="T17" fmla="*/ 156 h 1385"/>
              <a:gd name="T18" fmla="*/ 641 w 739"/>
              <a:gd name="T19" fmla="*/ 190 h 1385"/>
              <a:gd name="T20" fmla="*/ 626 w 739"/>
              <a:gd name="T21" fmla="*/ 219 h 1385"/>
              <a:gd name="T22" fmla="*/ 604 w 739"/>
              <a:gd name="T23" fmla="*/ 246 h 1385"/>
              <a:gd name="T24" fmla="*/ 577 w 739"/>
              <a:gd name="T25" fmla="*/ 309 h 1385"/>
              <a:gd name="T26" fmla="*/ 587 w 739"/>
              <a:gd name="T27" fmla="*/ 276 h 1385"/>
              <a:gd name="T28" fmla="*/ 577 w 739"/>
              <a:gd name="T29" fmla="*/ 309 h 1385"/>
              <a:gd name="T30" fmla="*/ 562 w 739"/>
              <a:gd name="T31" fmla="*/ 339 h 1385"/>
              <a:gd name="T32" fmla="*/ 540 w 739"/>
              <a:gd name="T33" fmla="*/ 366 h 1385"/>
              <a:gd name="T34" fmla="*/ 514 w 739"/>
              <a:gd name="T35" fmla="*/ 429 h 1385"/>
              <a:gd name="T36" fmla="*/ 524 w 739"/>
              <a:gd name="T37" fmla="*/ 395 h 1385"/>
              <a:gd name="T38" fmla="*/ 514 w 739"/>
              <a:gd name="T39" fmla="*/ 429 h 1385"/>
              <a:gd name="T40" fmla="*/ 499 w 739"/>
              <a:gd name="T41" fmla="*/ 459 h 1385"/>
              <a:gd name="T42" fmla="*/ 477 w 739"/>
              <a:gd name="T43" fmla="*/ 485 h 1385"/>
              <a:gd name="T44" fmla="*/ 450 w 739"/>
              <a:gd name="T45" fmla="*/ 549 h 1385"/>
              <a:gd name="T46" fmla="*/ 460 w 739"/>
              <a:gd name="T47" fmla="*/ 515 h 1385"/>
              <a:gd name="T48" fmla="*/ 450 w 739"/>
              <a:gd name="T49" fmla="*/ 549 h 1385"/>
              <a:gd name="T50" fmla="*/ 435 w 739"/>
              <a:gd name="T51" fmla="*/ 578 h 1385"/>
              <a:gd name="T52" fmla="*/ 413 w 739"/>
              <a:gd name="T53" fmla="*/ 605 h 1385"/>
              <a:gd name="T54" fmla="*/ 387 w 739"/>
              <a:gd name="T55" fmla="*/ 668 h 1385"/>
              <a:gd name="T56" fmla="*/ 397 w 739"/>
              <a:gd name="T57" fmla="*/ 635 h 1385"/>
              <a:gd name="T58" fmla="*/ 387 w 739"/>
              <a:gd name="T59" fmla="*/ 668 h 1385"/>
              <a:gd name="T60" fmla="*/ 370 w 739"/>
              <a:gd name="T61" fmla="*/ 698 h 1385"/>
              <a:gd name="T62" fmla="*/ 350 w 739"/>
              <a:gd name="T63" fmla="*/ 725 h 1385"/>
              <a:gd name="T64" fmla="*/ 323 w 739"/>
              <a:gd name="T65" fmla="*/ 788 h 1385"/>
              <a:gd name="T66" fmla="*/ 333 w 739"/>
              <a:gd name="T67" fmla="*/ 754 h 1385"/>
              <a:gd name="T68" fmla="*/ 323 w 739"/>
              <a:gd name="T69" fmla="*/ 788 h 1385"/>
              <a:gd name="T70" fmla="*/ 308 w 739"/>
              <a:gd name="T71" fmla="*/ 817 h 1385"/>
              <a:gd name="T72" fmla="*/ 286 w 739"/>
              <a:gd name="T73" fmla="*/ 844 h 1385"/>
              <a:gd name="T74" fmla="*/ 260 w 739"/>
              <a:gd name="T75" fmla="*/ 906 h 1385"/>
              <a:gd name="T76" fmla="*/ 270 w 739"/>
              <a:gd name="T77" fmla="*/ 874 h 1385"/>
              <a:gd name="T78" fmla="*/ 260 w 739"/>
              <a:gd name="T79" fmla="*/ 906 h 1385"/>
              <a:gd name="T80" fmla="*/ 243 w 739"/>
              <a:gd name="T81" fmla="*/ 937 h 1385"/>
              <a:gd name="T82" fmla="*/ 223 w 739"/>
              <a:gd name="T83" fmla="*/ 964 h 1385"/>
              <a:gd name="T84" fmla="*/ 196 w 739"/>
              <a:gd name="T85" fmla="*/ 1026 h 1385"/>
              <a:gd name="T86" fmla="*/ 206 w 739"/>
              <a:gd name="T87" fmla="*/ 994 h 1385"/>
              <a:gd name="T88" fmla="*/ 196 w 739"/>
              <a:gd name="T89" fmla="*/ 1026 h 1385"/>
              <a:gd name="T90" fmla="*/ 181 w 739"/>
              <a:gd name="T91" fmla="*/ 1057 h 1385"/>
              <a:gd name="T92" fmla="*/ 159 w 739"/>
              <a:gd name="T93" fmla="*/ 1084 h 1385"/>
              <a:gd name="T94" fmla="*/ 133 w 739"/>
              <a:gd name="T95" fmla="*/ 1147 h 1385"/>
              <a:gd name="T96" fmla="*/ 143 w 739"/>
              <a:gd name="T97" fmla="*/ 1113 h 1385"/>
              <a:gd name="T98" fmla="*/ 133 w 739"/>
              <a:gd name="T99" fmla="*/ 1147 h 1385"/>
              <a:gd name="T100" fmla="*/ 116 w 739"/>
              <a:gd name="T101" fmla="*/ 1175 h 1385"/>
              <a:gd name="T102" fmla="*/ 94 w 739"/>
              <a:gd name="T103" fmla="*/ 1203 h 1385"/>
              <a:gd name="T104" fmla="*/ 69 w 739"/>
              <a:gd name="T105" fmla="*/ 1265 h 1385"/>
              <a:gd name="T106" fmla="*/ 79 w 739"/>
              <a:gd name="T107" fmla="*/ 1233 h 1385"/>
              <a:gd name="T108" fmla="*/ 69 w 739"/>
              <a:gd name="T109" fmla="*/ 1265 h 1385"/>
              <a:gd name="T110" fmla="*/ 54 w 739"/>
              <a:gd name="T111" fmla="*/ 1296 h 1385"/>
              <a:gd name="T112" fmla="*/ 32 w 739"/>
              <a:gd name="T113" fmla="*/ 1323 h 1385"/>
              <a:gd name="T114" fmla="*/ 6 w 739"/>
              <a:gd name="T115" fmla="*/ 1385 h 1385"/>
              <a:gd name="T116" fmla="*/ 16 w 739"/>
              <a:gd name="T117" fmla="*/ 1352 h 1385"/>
              <a:gd name="T118" fmla="*/ 6 w 739"/>
              <a:gd name="T119" fmla="*/ 1385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9" h="1385">
                <a:moveTo>
                  <a:pt x="736" y="11"/>
                </a:moveTo>
                <a:lnTo>
                  <a:pt x="739" y="4"/>
                </a:lnTo>
                <a:lnTo>
                  <a:pt x="734" y="0"/>
                </a:lnTo>
                <a:lnTo>
                  <a:pt x="731" y="7"/>
                </a:lnTo>
                <a:lnTo>
                  <a:pt x="736" y="11"/>
                </a:lnTo>
                <a:close/>
                <a:moveTo>
                  <a:pt x="705" y="70"/>
                </a:moveTo>
                <a:lnTo>
                  <a:pt x="721" y="39"/>
                </a:lnTo>
                <a:lnTo>
                  <a:pt x="714" y="36"/>
                </a:lnTo>
                <a:lnTo>
                  <a:pt x="699" y="66"/>
                </a:lnTo>
                <a:lnTo>
                  <a:pt x="705" y="70"/>
                </a:lnTo>
                <a:close/>
                <a:moveTo>
                  <a:pt x="673" y="129"/>
                </a:moveTo>
                <a:lnTo>
                  <a:pt x="688" y="100"/>
                </a:lnTo>
                <a:lnTo>
                  <a:pt x="683" y="97"/>
                </a:lnTo>
                <a:lnTo>
                  <a:pt x="666" y="126"/>
                </a:lnTo>
                <a:lnTo>
                  <a:pt x="673" y="129"/>
                </a:lnTo>
                <a:close/>
                <a:moveTo>
                  <a:pt x="641" y="190"/>
                </a:moveTo>
                <a:lnTo>
                  <a:pt x="656" y="160"/>
                </a:lnTo>
                <a:lnTo>
                  <a:pt x="651" y="156"/>
                </a:lnTo>
                <a:lnTo>
                  <a:pt x="634" y="187"/>
                </a:lnTo>
                <a:lnTo>
                  <a:pt x="641" y="190"/>
                </a:lnTo>
                <a:close/>
                <a:moveTo>
                  <a:pt x="609" y="249"/>
                </a:moveTo>
                <a:lnTo>
                  <a:pt x="626" y="219"/>
                </a:lnTo>
                <a:lnTo>
                  <a:pt x="619" y="215"/>
                </a:lnTo>
                <a:lnTo>
                  <a:pt x="604" y="246"/>
                </a:lnTo>
                <a:lnTo>
                  <a:pt x="609" y="249"/>
                </a:lnTo>
                <a:close/>
                <a:moveTo>
                  <a:pt x="577" y="309"/>
                </a:moveTo>
                <a:lnTo>
                  <a:pt x="594" y="280"/>
                </a:lnTo>
                <a:lnTo>
                  <a:pt x="587" y="276"/>
                </a:lnTo>
                <a:lnTo>
                  <a:pt x="572" y="305"/>
                </a:lnTo>
                <a:lnTo>
                  <a:pt x="577" y="309"/>
                </a:lnTo>
                <a:close/>
                <a:moveTo>
                  <a:pt x="546" y="370"/>
                </a:moveTo>
                <a:lnTo>
                  <a:pt x="562" y="339"/>
                </a:lnTo>
                <a:lnTo>
                  <a:pt x="556" y="336"/>
                </a:lnTo>
                <a:lnTo>
                  <a:pt x="540" y="366"/>
                </a:lnTo>
                <a:lnTo>
                  <a:pt x="546" y="370"/>
                </a:lnTo>
                <a:close/>
                <a:moveTo>
                  <a:pt x="514" y="429"/>
                </a:moveTo>
                <a:lnTo>
                  <a:pt x="529" y="398"/>
                </a:lnTo>
                <a:lnTo>
                  <a:pt x="524" y="395"/>
                </a:lnTo>
                <a:lnTo>
                  <a:pt x="507" y="425"/>
                </a:lnTo>
                <a:lnTo>
                  <a:pt x="514" y="429"/>
                </a:lnTo>
                <a:close/>
                <a:moveTo>
                  <a:pt x="482" y="488"/>
                </a:moveTo>
                <a:lnTo>
                  <a:pt x="499" y="459"/>
                </a:lnTo>
                <a:lnTo>
                  <a:pt x="492" y="456"/>
                </a:lnTo>
                <a:lnTo>
                  <a:pt x="477" y="485"/>
                </a:lnTo>
                <a:lnTo>
                  <a:pt x="482" y="488"/>
                </a:lnTo>
                <a:close/>
                <a:moveTo>
                  <a:pt x="450" y="549"/>
                </a:moveTo>
                <a:lnTo>
                  <a:pt x="467" y="519"/>
                </a:lnTo>
                <a:lnTo>
                  <a:pt x="460" y="515"/>
                </a:lnTo>
                <a:lnTo>
                  <a:pt x="445" y="546"/>
                </a:lnTo>
                <a:lnTo>
                  <a:pt x="450" y="549"/>
                </a:lnTo>
                <a:close/>
                <a:moveTo>
                  <a:pt x="419" y="608"/>
                </a:moveTo>
                <a:lnTo>
                  <a:pt x="435" y="578"/>
                </a:lnTo>
                <a:lnTo>
                  <a:pt x="428" y="574"/>
                </a:lnTo>
                <a:lnTo>
                  <a:pt x="413" y="605"/>
                </a:lnTo>
                <a:lnTo>
                  <a:pt x="419" y="608"/>
                </a:lnTo>
                <a:close/>
                <a:moveTo>
                  <a:pt x="387" y="668"/>
                </a:moveTo>
                <a:lnTo>
                  <a:pt x="402" y="637"/>
                </a:lnTo>
                <a:lnTo>
                  <a:pt x="397" y="635"/>
                </a:lnTo>
                <a:lnTo>
                  <a:pt x="380" y="664"/>
                </a:lnTo>
                <a:lnTo>
                  <a:pt x="387" y="668"/>
                </a:lnTo>
                <a:close/>
                <a:moveTo>
                  <a:pt x="355" y="727"/>
                </a:moveTo>
                <a:lnTo>
                  <a:pt x="370" y="698"/>
                </a:lnTo>
                <a:lnTo>
                  <a:pt x="365" y="695"/>
                </a:lnTo>
                <a:lnTo>
                  <a:pt x="350" y="725"/>
                </a:lnTo>
                <a:lnTo>
                  <a:pt x="355" y="727"/>
                </a:lnTo>
                <a:close/>
                <a:moveTo>
                  <a:pt x="323" y="788"/>
                </a:moveTo>
                <a:lnTo>
                  <a:pt x="340" y="757"/>
                </a:lnTo>
                <a:lnTo>
                  <a:pt x="333" y="754"/>
                </a:lnTo>
                <a:lnTo>
                  <a:pt x="318" y="784"/>
                </a:lnTo>
                <a:lnTo>
                  <a:pt x="323" y="788"/>
                </a:lnTo>
                <a:close/>
                <a:moveTo>
                  <a:pt x="292" y="847"/>
                </a:moveTo>
                <a:lnTo>
                  <a:pt x="308" y="817"/>
                </a:lnTo>
                <a:lnTo>
                  <a:pt x="301" y="815"/>
                </a:lnTo>
                <a:lnTo>
                  <a:pt x="286" y="844"/>
                </a:lnTo>
                <a:lnTo>
                  <a:pt x="292" y="847"/>
                </a:lnTo>
                <a:close/>
                <a:moveTo>
                  <a:pt x="260" y="906"/>
                </a:moveTo>
                <a:lnTo>
                  <a:pt x="275" y="877"/>
                </a:lnTo>
                <a:lnTo>
                  <a:pt x="270" y="874"/>
                </a:lnTo>
                <a:lnTo>
                  <a:pt x="253" y="905"/>
                </a:lnTo>
                <a:lnTo>
                  <a:pt x="260" y="906"/>
                </a:lnTo>
                <a:close/>
                <a:moveTo>
                  <a:pt x="228" y="967"/>
                </a:moveTo>
                <a:lnTo>
                  <a:pt x="243" y="937"/>
                </a:lnTo>
                <a:lnTo>
                  <a:pt x="238" y="933"/>
                </a:lnTo>
                <a:lnTo>
                  <a:pt x="223" y="964"/>
                </a:lnTo>
                <a:lnTo>
                  <a:pt x="228" y="967"/>
                </a:lnTo>
                <a:close/>
                <a:moveTo>
                  <a:pt x="196" y="1026"/>
                </a:moveTo>
                <a:lnTo>
                  <a:pt x="213" y="996"/>
                </a:lnTo>
                <a:lnTo>
                  <a:pt x="206" y="994"/>
                </a:lnTo>
                <a:lnTo>
                  <a:pt x="191" y="1023"/>
                </a:lnTo>
                <a:lnTo>
                  <a:pt x="196" y="1026"/>
                </a:lnTo>
                <a:close/>
                <a:moveTo>
                  <a:pt x="165" y="1086"/>
                </a:moveTo>
                <a:lnTo>
                  <a:pt x="181" y="1057"/>
                </a:lnTo>
                <a:lnTo>
                  <a:pt x="174" y="1054"/>
                </a:lnTo>
                <a:lnTo>
                  <a:pt x="159" y="1084"/>
                </a:lnTo>
                <a:lnTo>
                  <a:pt x="165" y="1086"/>
                </a:lnTo>
                <a:close/>
                <a:moveTo>
                  <a:pt x="133" y="1147"/>
                </a:moveTo>
                <a:lnTo>
                  <a:pt x="149" y="1116"/>
                </a:lnTo>
                <a:lnTo>
                  <a:pt x="143" y="1113"/>
                </a:lnTo>
                <a:lnTo>
                  <a:pt x="127" y="1143"/>
                </a:lnTo>
                <a:lnTo>
                  <a:pt x="133" y="1147"/>
                </a:lnTo>
                <a:close/>
                <a:moveTo>
                  <a:pt x="101" y="1206"/>
                </a:moveTo>
                <a:lnTo>
                  <a:pt x="116" y="1175"/>
                </a:lnTo>
                <a:lnTo>
                  <a:pt x="111" y="1174"/>
                </a:lnTo>
                <a:lnTo>
                  <a:pt x="94" y="1203"/>
                </a:lnTo>
                <a:lnTo>
                  <a:pt x="101" y="1206"/>
                </a:lnTo>
                <a:close/>
                <a:moveTo>
                  <a:pt x="69" y="1265"/>
                </a:moveTo>
                <a:lnTo>
                  <a:pt x="86" y="1236"/>
                </a:lnTo>
                <a:lnTo>
                  <a:pt x="79" y="1233"/>
                </a:lnTo>
                <a:lnTo>
                  <a:pt x="64" y="1263"/>
                </a:lnTo>
                <a:lnTo>
                  <a:pt x="69" y="1265"/>
                </a:lnTo>
                <a:close/>
                <a:moveTo>
                  <a:pt x="37" y="1326"/>
                </a:moveTo>
                <a:lnTo>
                  <a:pt x="54" y="1296"/>
                </a:lnTo>
                <a:lnTo>
                  <a:pt x="47" y="1292"/>
                </a:lnTo>
                <a:lnTo>
                  <a:pt x="32" y="1323"/>
                </a:lnTo>
                <a:lnTo>
                  <a:pt x="37" y="1326"/>
                </a:lnTo>
                <a:close/>
                <a:moveTo>
                  <a:pt x="6" y="1385"/>
                </a:moveTo>
                <a:lnTo>
                  <a:pt x="22" y="1355"/>
                </a:lnTo>
                <a:lnTo>
                  <a:pt x="16" y="1352"/>
                </a:lnTo>
                <a:lnTo>
                  <a:pt x="0" y="1382"/>
                </a:lnTo>
                <a:lnTo>
                  <a:pt x="6" y="1385"/>
                </a:lnTo>
                <a:close/>
              </a:path>
            </a:pathLst>
          </a:custGeom>
          <a:solidFill>
            <a:srgbClr val="BC9537"/>
          </a:solidFill>
          <a:ln w="12700">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sp>
        <p:nvSpPr>
          <p:cNvPr id="10" name="Freeform 78">
            <a:extLst>
              <a:ext uri="{FF2B5EF4-FFF2-40B4-BE49-F238E27FC236}">
                <a16:creationId xmlns:a16="http://schemas.microsoft.com/office/drawing/2014/main" id="{C0E4C350-BC0F-118D-6B5D-309274707303}"/>
              </a:ext>
            </a:extLst>
          </p:cNvPr>
          <p:cNvSpPr>
            <a:spLocks noEditPoints="1"/>
          </p:cNvSpPr>
          <p:nvPr/>
        </p:nvSpPr>
        <p:spPr bwMode="auto">
          <a:xfrm flipV="1">
            <a:off x="5897526" y="2874618"/>
            <a:ext cx="2316523" cy="1663825"/>
          </a:xfrm>
          <a:custGeom>
            <a:avLst/>
            <a:gdLst>
              <a:gd name="T0" fmla="*/ 1349 w 1349"/>
              <a:gd name="T1" fmla="*/ 7 h 310"/>
              <a:gd name="T2" fmla="*/ 1322 w 1349"/>
              <a:gd name="T3" fmla="*/ 6 h 310"/>
              <a:gd name="T4" fmla="*/ 1258 w 1349"/>
              <a:gd name="T5" fmla="*/ 28 h 310"/>
              <a:gd name="T6" fmla="*/ 1289 w 1349"/>
              <a:gd name="T7" fmla="*/ 14 h 310"/>
              <a:gd name="T8" fmla="*/ 1258 w 1349"/>
              <a:gd name="T9" fmla="*/ 28 h 310"/>
              <a:gd name="T10" fmla="*/ 1224 w 1349"/>
              <a:gd name="T11" fmla="*/ 34 h 310"/>
              <a:gd name="T12" fmla="*/ 1190 w 1349"/>
              <a:gd name="T13" fmla="*/ 36 h 310"/>
              <a:gd name="T14" fmla="*/ 1124 w 1349"/>
              <a:gd name="T15" fmla="*/ 58 h 310"/>
              <a:gd name="T16" fmla="*/ 1156 w 1349"/>
              <a:gd name="T17" fmla="*/ 43 h 310"/>
              <a:gd name="T18" fmla="*/ 1124 w 1349"/>
              <a:gd name="T19" fmla="*/ 58 h 310"/>
              <a:gd name="T20" fmla="*/ 1092 w 1349"/>
              <a:gd name="T21" fmla="*/ 65 h 310"/>
              <a:gd name="T22" fmla="*/ 1058 w 1349"/>
              <a:gd name="T23" fmla="*/ 65 h 310"/>
              <a:gd name="T24" fmla="*/ 992 w 1349"/>
              <a:gd name="T25" fmla="*/ 87 h 310"/>
              <a:gd name="T26" fmla="*/ 1024 w 1349"/>
              <a:gd name="T27" fmla="*/ 73 h 310"/>
              <a:gd name="T28" fmla="*/ 992 w 1349"/>
              <a:gd name="T29" fmla="*/ 87 h 310"/>
              <a:gd name="T30" fmla="*/ 960 w 1349"/>
              <a:gd name="T31" fmla="*/ 95 h 310"/>
              <a:gd name="T32" fmla="*/ 925 w 1349"/>
              <a:gd name="T33" fmla="*/ 95 h 310"/>
              <a:gd name="T34" fmla="*/ 860 w 1349"/>
              <a:gd name="T35" fmla="*/ 117 h 310"/>
              <a:gd name="T36" fmla="*/ 892 w 1349"/>
              <a:gd name="T37" fmla="*/ 102 h 310"/>
              <a:gd name="T38" fmla="*/ 860 w 1349"/>
              <a:gd name="T39" fmla="*/ 117 h 310"/>
              <a:gd name="T40" fmla="*/ 828 w 1349"/>
              <a:gd name="T41" fmla="*/ 124 h 310"/>
              <a:gd name="T42" fmla="*/ 793 w 1349"/>
              <a:gd name="T43" fmla="*/ 126 h 310"/>
              <a:gd name="T44" fmla="*/ 728 w 1349"/>
              <a:gd name="T45" fmla="*/ 146 h 310"/>
              <a:gd name="T46" fmla="*/ 760 w 1349"/>
              <a:gd name="T47" fmla="*/ 133 h 310"/>
              <a:gd name="T48" fmla="*/ 728 w 1349"/>
              <a:gd name="T49" fmla="*/ 146 h 310"/>
              <a:gd name="T50" fmla="*/ 696 w 1349"/>
              <a:gd name="T51" fmla="*/ 155 h 310"/>
              <a:gd name="T52" fmla="*/ 661 w 1349"/>
              <a:gd name="T53" fmla="*/ 155 h 310"/>
              <a:gd name="T54" fmla="*/ 596 w 1349"/>
              <a:gd name="T55" fmla="*/ 177 h 310"/>
              <a:gd name="T56" fmla="*/ 628 w 1349"/>
              <a:gd name="T57" fmla="*/ 161 h 310"/>
              <a:gd name="T58" fmla="*/ 596 w 1349"/>
              <a:gd name="T59" fmla="*/ 177 h 310"/>
              <a:gd name="T60" fmla="*/ 564 w 1349"/>
              <a:gd name="T61" fmla="*/ 183 h 310"/>
              <a:gd name="T62" fmla="*/ 528 w 1349"/>
              <a:gd name="T63" fmla="*/ 185 h 310"/>
              <a:gd name="T64" fmla="*/ 464 w 1349"/>
              <a:gd name="T65" fmla="*/ 205 h 310"/>
              <a:gd name="T66" fmla="*/ 496 w 1349"/>
              <a:gd name="T67" fmla="*/ 192 h 310"/>
              <a:gd name="T68" fmla="*/ 464 w 1349"/>
              <a:gd name="T69" fmla="*/ 205 h 310"/>
              <a:gd name="T70" fmla="*/ 432 w 1349"/>
              <a:gd name="T71" fmla="*/ 214 h 310"/>
              <a:gd name="T72" fmla="*/ 396 w 1349"/>
              <a:gd name="T73" fmla="*/ 214 h 310"/>
              <a:gd name="T74" fmla="*/ 332 w 1349"/>
              <a:gd name="T75" fmla="*/ 236 h 310"/>
              <a:gd name="T76" fmla="*/ 364 w 1349"/>
              <a:gd name="T77" fmla="*/ 222 h 310"/>
              <a:gd name="T78" fmla="*/ 332 w 1349"/>
              <a:gd name="T79" fmla="*/ 236 h 310"/>
              <a:gd name="T80" fmla="*/ 300 w 1349"/>
              <a:gd name="T81" fmla="*/ 243 h 310"/>
              <a:gd name="T82" fmla="*/ 264 w 1349"/>
              <a:gd name="T83" fmla="*/ 244 h 310"/>
              <a:gd name="T84" fmla="*/ 200 w 1349"/>
              <a:gd name="T85" fmla="*/ 265 h 310"/>
              <a:gd name="T86" fmla="*/ 232 w 1349"/>
              <a:gd name="T87" fmla="*/ 251 h 310"/>
              <a:gd name="T88" fmla="*/ 200 w 1349"/>
              <a:gd name="T89" fmla="*/ 265 h 310"/>
              <a:gd name="T90" fmla="*/ 168 w 1349"/>
              <a:gd name="T91" fmla="*/ 273 h 310"/>
              <a:gd name="T92" fmla="*/ 132 w 1349"/>
              <a:gd name="T93" fmla="*/ 273 h 310"/>
              <a:gd name="T94" fmla="*/ 68 w 1349"/>
              <a:gd name="T95" fmla="*/ 295 h 310"/>
              <a:gd name="T96" fmla="*/ 100 w 1349"/>
              <a:gd name="T97" fmla="*/ 282 h 310"/>
              <a:gd name="T98" fmla="*/ 68 w 1349"/>
              <a:gd name="T99" fmla="*/ 295 h 310"/>
              <a:gd name="T100" fmla="*/ 36 w 1349"/>
              <a:gd name="T101" fmla="*/ 302 h 310"/>
              <a:gd name="T102" fmla="*/ 0 w 1349"/>
              <a:gd name="T103" fmla="*/ 304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49" h="310">
                <a:moveTo>
                  <a:pt x="1324" y="12"/>
                </a:moveTo>
                <a:lnTo>
                  <a:pt x="1349" y="7"/>
                </a:lnTo>
                <a:lnTo>
                  <a:pt x="1348" y="0"/>
                </a:lnTo>
                <a:lnTo>
                  <a:pt x="1322" y="6"/>
                </a:lnTo>
                <a:lnTo>
                  <a:pt x="1324" y="12"/>
                </a:lnTo>
                <a:close/>
                <a:moveTo>
                  <a:pt x="1258" y="28"/>
                </a:moveTo>
                <a:lnTo>
                  <a:pt x="1290" y="21"/>
                </a:lnTo>
                <a:lnTo>
                  <a:pt x="1289" y="14"/>
                </a:lnTo>
                <a:lnTo>
                  <a:pt x="1256" y="21"/>
                </a:lnTo>
                <a:lnTo>
                  <a:pt x="1258" y="28"/>
                </a:lnTo>
                <a:close/>
                <a:moveTo>
                  <a:pt x="1190" y="43"/>
                </a:moveTo>
                <a:lnTo>
                  <a:pt x="1224" y="34"/>
                </a:lnTo>
                <a:lnTo>
                  <a:pt x="1222" y="28"/>
                </a:lnTo>
                <a:lnTo>
                  <a:pt x="1190" y="36"/>
                </a:lnTo>
                <a:lnTo>
                  <a:pt x="1190" y="43"/>
                </a:lnTo>
                <a:close/>
                <a:moveTo>
                  <a:pt x="1124" y="58"/>
                </a:moveTo>
                <a:lnTo>
                  <a:pt x="1158" y="50"/>
                </a:lnTo>
                <a:lnTo>
                  <a:pt x="1156" y="43"/>
                </a:lnTo>
                <a:lnTo>
                  <a:pt x="1124" y="51"/>
                </a:lnTo>
                <a:lnTo>
                  <a:pt x="1124" y="58"/>
                </a:lnTo>
                <a:close/>
                <a:moveTo>
                  <a:pt x="1058" y="72"/>
                </a:moveTo>
                <a:lnTo>
                  <a:pt x="1092" y="65"/>
                </a:lnTo>
                <a:lnTo>
                  <a:pt x="1090" y="58"/>
                </a:lnTo>
                <a:lnTo>
                  <a:pt x="1058" y="65"/>
                </a:lnTo>
                <a:lnTo>
                  <a:pt x="1058" y="72"/>
                </a:lnTo>
                <a:close/>
                <a:moveTo>
                  <a:pt x="992" y="87"/>
                </a:moveTo>
                <a:lnTo>
                  <a:pt x="1026" y="80"/>
                </a:lnTo>
                <a:lnTo>
                  <a:pt x="1024" y="73"/>
                </a:lnTo>
                <a:lnTo>
                  <a:pt x="992" y="80"/>
                </a:lnTo>
                <a:lnTo>
                  <a:pt x="992" y="87"/>
                </a:lnTo>
                <a:close/>
                <a:moveTo>
                  <a:pt x="926" y="102"/>
                </a:moveTo>
                <a:lnTo>
                  <a:pt x="960" y="95"/>
                </a:lnTo>
                <a:lnTo>
                  <a:pt x="958" y="89"/>
                </a:lnTo>
                <a:lnTo>
                  <a:pt x="925" y="95"/>
                </a:lnTo>
                <a:lnTo>
                  <a:pt x="926" y="102"/>
                </a:lnTo>
                <a:close/>
                <a:moveTo>
                  <a:pt x="860" y="117"/>
                </a:moveTo>
                <a:lnTo>
                  <a:pt x="894" y="109"/>
                </a:lnTo>
                <a:lnTo>
                  <a:pt x="892" y="102"/>
                </a:lnTo>
                <a:lnTo>
                  <a:pt x="859" y="111"/>
                </a:lnTo>
                <a:lnTo>
                  <a:pt x="860" y="117"/>
                </a:lnTo>
                <a:close/>
                <a:moveTo>
                  <a:pt x="794" y="131"/>
                </a:moveTo>
                <a:lnTo>
                  <a:pt x="828" y="124"/>
                </a:lnTo>
                <a:lnTo>
                  <a:pt x="826" y="117"/>
                </a:lnTo>
                <a:lnTo>
                  <a:pt x="793" y="126"/>
                </a:lnTo>
                <a:lnTo>
                  <a:pt x="794" y="131"/>
                </a:lnTo>
                <a:close/>
                <a:moveTo>
                  <a:pt x="728" y="146"/>
                </a:moveTo>
                <a:lnTo>
                  <a:pt x="762" y="139"/>
                </a:lnTo>
                <a:lnTo>
                  <a:pt x="760" y="133"/>
                </a:lnTo>
                <a:lnTo>
                  <a:pt x="727" y="139"/>
                </a:lnTo>
                <a:lnTo>
                  <a:pt x="728" y="146"/>
                </a:lnTo>
                <a:close/>
                <a:moveTo>
                  <a:pt x="662" y="161"/>
                </a:moveTo>
                <a:lnTo>
                  <a:pt x="696" y="155"/>
                </a:lnTo>
                <a:lnTo>
                  <a:pt x="694" y="148"/>
                </a:lnTo>
                <a:lnTo>
                  <a:pt x="661" y="155"/>
                </a:lnTo>
                <a:lnTo>
                  <a:pt x="662" y="161"/>
                </a:lnTo>
                <a:close/>
                <a:moveTo>
                  <a:pt x="596" y="177"/>
                </a:moveTo>
                <a:lnTo>
                  <a:pt x="630" y="168"/>
                </a:lnTo>
                <a:lnTo>
                  <a:pt x="628" y="161"/>
                </a:lnTo>
                <a:lnTo>
                  <a:pt x="594" y="170"/>
                </a:lnTo>
                <a:lnTo>
                  <a:pt x="596" y="177"/>
                </a:lnTo>
                <a:close/>
                <a:moveTo>
                  <a:pt x="530" y="192"/>
                </a:moveTo>
                <a:lnTo>
                  <a:pt x="564" y="183"/>
                </a:lnTo>
                <a:lnTo>
                  <a:pt x="562" y="177"/>
                </a:lnTo>
                <a:lnTo>
                  <a:pt x="528" y="185"/>
                </a:lnTo>
                <a:lnTo>
                  <a:pt x="530" y="192"/>
                </a:lnTo>
                <a:close/>
                <a:moveTo>
                  <a:pt x="464" y="205"/>
                </a:moveTo>
                <a:lnTo>
                  <a:pt x="498" y="199"/>
                </a:lnTo>
                <a:lnTo>
                  <a:pt x="496" y="192"/>
                </a:lnTo>
                <a:lnTo>
                  <a:pt x="462" y="199"/>
                </a:lnTo>
                <a:lnTo>
                  <a:pt x="464" y="205"/>
                </a:lnTo>
                <a:close/>
                <a:moveTo>
                  <a:pt x="398" y="221"/>
                </a:moveTo>
                <a:lnTo>
                  <a:pt x="432" y="214"/>
                </a:lnTo>
                <a:lnTo>
                  <a:pt x="430" y="207"/>
                </a:lnTo>
                <a:lnTo>
                  <a:pt x="396" y="214"/>
                </a:lnTo>
                <a:lnTo>
                  <a:pt x="398" y="221"/>
                </a:lnTo>
                <a:close/>
                <a:moveTo>
                  <a:pt x="332" y="236"/>
                </a:moveTo>
                <a:lnTo>
                  <a:pt x="366" y="229"/>
                </a:lnTo>
                <a:lnTo>
                  <a:pt x="364" y="222"/>
                </a:lnTo>
                <a:lnTo>
                  <a:pt x="330" y="229"/>
                </a:lnTo>
                <a:lnTo>
                  <a:pt x="332" y="236"/>
                </a:lnTo>
                <a:close/>
                <a:moveTo>
                  <a:pt x="266" y="251"/>
                </a:moveTo>
                <a:lnTo>
                  <a:pt x="300" y="243"/>
                </a:lnTo>
                <a:lnTo>
                  <a:pt x="298" y="236"/>
                </a:lnTo>
                <a:lnTo>
                  <a:pt x="264" y="244"/>
                </a:lnTo>
                <a:lnTo>
                  <a:pt x="266" y="251"/>
                </a:lnTo>
                <a:close/>
                <a:moveTo>
                  <a:pt x="200" y="265"/>
                </a:moveTo>
                <a:lnTo>
                  <a:pt x="234" y="258"/>
                </a:lnTo>
                <a:lnTo>
                  <a:pt x="232" y="251"/>
                </a:lnTo>
                <a:lnTo>
                  <a:pt x="198" y="260"/>
                </a:lnTo>
                <a:lnTo>
                  <a:pt x="200" y="265"/>
                </a:lnTo>
                <a:close/>
                <a:moveTo>
                  <a:pt x="134" y="280"/>
                </a:moveTo>
                <a:lnTo>
                  <a:pt x="168" y="273"/>
                </a:lnTo>
                <a:lnTo>
                  <a:pt x="166" y="266"/>
                </a:lnTo>
                <a:lnTo>
                  <a:pt x="132" y="273"/>
                </a:lnTo>
                <a:lnTo>
                  <a:pt x="134" y="280"/>
                </a:lnTo>
                <a:close/>
                <a:moveTo>
                  <a:pt x="68" y="295"/>
                </a:moveTo>
                <a:lnTo>
                  <a:pt x="102" y="288"/>
                </a:lnTo>
                <a:lnTo>
                  <a:pt x="100" y="282"/>
                </a:lnTo>
                <a:lnTo>
                  <a:pt x="66" y="288"/>
                </a:lnTo>
                <a:lnTo>
                  <a:pt x="68" y="295"/>
                </a:lnTo>
                <a:close/>
                <a:moveTo>
                  <a:pt x="2" y="310"/>
                </a:moveTo>
                <a:lnTo>
                  <a:pt x="36" y="302"/>
                </a:lnTo>
                <a:lnTo>
                  <a:pt x="34" y="295"/>
                </a:lnTo>
                <a:lnTo>
                  <a:pt x="0" y="304"/>
                </a:lnTo>
                <a:lnTo>
                  <a:pt x="2" y="310"/>
                </a:lnTo>
                <a:close/>
              </a:path>
            </a:pathLst>
          </a:custGeom>
          <a:solidFill>
            <a:srgbClr val="BC9537"/>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it-IT">
              <a:latin typeface="Titillium Web" panose="00000500000000000000" pitchFamily="2" charset="0"/>
            </a:endParaRPr>
          </a:p>
        </p:txBody>
      </p:sp>
      <p:pic>
        <p:nvPicPr>
          <p:cNvPr id="11" name="Immagine 10">
            <a:extLst>
              <a:ext uri="{FF2B5EF4-FFF2-40B4-BE49-F238E27FC236}">
                <a16:creationId xmlns:a16="http://schemas.microsoft.com/office/drawing/2014/main" id="{6B2447AC-663A-A24E-F093-F7C9C65C055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468320" y="1599712"/>
            <a:ext cx="3312971" cy="2963263"/>
          </a:xfrm>
          <a:prstGeom prst="ellipse">
            <a:avLst/>
          </a:prstGeom>
          <a:ln>
            <a:solidFill>
              <a:schemeClr val="accent4">
                <a:lumMod val="75000"/>
              </a:schemeClr>
            </a:solidFill>
          </a:ln>
        </p:spPr>
      </p:pic>
      <p:pic>
        <p:nvPicPr>
          <p:cNvPr id="13" name="Immagine 12">
            <a:extLst>
              <a:ext uri="{FF2B5EF4-FFF2-40B4-BE49-F238E27FC236}">
                <a16:creationId xmlns:a16="http://schemas.microsoft.com/office/drawing/2014/main" id="{3A393824-622A-691F-E36D-F276291632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041" y="1647591"/>
            <a:ext cx="3312971" cy="2916000"/>
          </a:xfrm>
          <a:prstGeom prst="ellipse">
            <a:avLst/>
          </a:prstGeom>
          <a:ln>
            <a:solidFill>
              <a:schemeClr val="accent4">
                <a:lumMod val="75000"/>
              </a:schemeClr>
            </a:solidFill>
          </a:ln>
        </p:spPr>
      </p:pic>
      <p:grpSp>
        <p:nvGrpSpPr>
          <p:cNvPr id="14" name="Gruppo 13">
            <a:extLst>
              <a:ext uri="{FF2B5EF4-FFF2-40B4-BE49-F238E27FC236}">
                <a16:creationId xmlns:a16="http://schemas.microsoft.com/office/drawing/2014/main" id="{4BD94527-B55F-054A-051B-8919470C7E31}"/>
              </a:ext>
            </a:extLst>
          </p:cNvPr>
          <p:cNvGrpSpPr/>
          <p:nvPr/>
        </p:nvGrpSpPr>
        <p:grpSpPr>
          <a:xfrm>
            <a:off x="8087871" y="4633697"/>
            <a:ext cx="3716338" cy="338554"/>
            <a:chOff x="4450556" y="3793431"/>
            <a:chExt cx="3716338" cy="338554"/>
          </a:xfrm>
        </p:grpSpPr>
        <p:sp>
          <p:nvSpPr>
            <p:cNvPr id="16" name="Rectangle 13">
              <a:extLst>
                <a:ext uri="{FF2B5EF4-FFF2-40B4-BE49-F238E27FC236}">
                  <a16:creationId xmlns:a16="http://schemas.microsoft.com/office/drawing/2014/main" id="{42B7D34E-125F-093D-2702-BFA109AACD3D}"/>
                </a:ext>
              </a:extLst>
            </p:cNvPr>
            <p:cNvSpPr>
              <a:spLocks noChangeArrowheads="1"/>
            </p:cNvSpPr>
            <p:nvPr/>
          </p:nvSpPr>
          <p:spPr bwMode="auto">
            <a:xfrm>
              <a:off x="4450556" y="3803651"/>
              <a:ext cx="3716338" cy="287338"/>
            </a:xfrm>
            <a:prstGeom prst="rect">
              <a:avLst/>
            </a:prstGeom>
            <a:solidFill>
              <a:srgbClr val="C8A6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sz="1600" b="1">
                <a:latin typeface="Titillium Web" panose="00000500000000000000" pitchFamily="2" charset="0"/>
              </a:endParaRPr>
            </a:p>
          </p:txBody>
        </p:sp>
        <p:sp>
          <p:nvSpPr>
            <p:cNvPr id="17" name="CasellaDiTesto 16">
              <a:extLst>
                <a:ext uri="{FF2B5EF4-FFF2-40B4-BE49-F238E27FC236}">
                  <a16:creationId xmlns:a16="http://schemas.microsoft.com/office/drawing/2014/main" id="{BFEE646D-B700-EA23-6449-CF50E4A7DC5F}"/>
                </a:ext>
              </a:extLst>
            </p:cNvPr>
            <p:cNvSpPr txBox="1"/>
            <p:nvPr/>
          </p:nvSpPr>
          <p:spPr>
            <a:xfrm>
              <a:off x="4997450" y="3793431"/>
              <a:ext cx="2622550" cy="338554"/>
            </a:xfrm>
            <a:prstGeom prst="rect">
              <a:avLst/>
            </a:prstGeom>
            <a:noFill/>
          </p:spPr>
          <p:txBody>
            <a:bodyPr wrap="square">
              <a:spAutoFit/>
            </a:bodyPr>
            <a:lstStyle/>
            <a:p>
              <a:pPr algn="ctr"/>
              <a:r>
                <a:rPr lang="it-IT" sz="1600" b="1">
                  <a:latin typeface="Titillium Web" panose="00000500000000000000" pitchFamily="2" charset="0"/>
                </a:rPr>
                <a:t>Scuola Rubattino</a:t>
              </a:r>
            </a:p>
          </p:txBody>
        </p:sp>
      </p:grpSp>
      <p:sp>
        <p:nvSpPr>
          <p:cNvPr id="21" name="TextBox 43">
            <a:extLst>
              <a:ext uri="{FF2B5EF4-FFF2-40B4-BE49-F238E27FC236}">
                <a16:creationId xmlns:a16="http://schemas.microsoft.com/office/drawing/2014/main" id="{EB1EFA64-0B5F-5E47-FD2D-FD0E2F0526FD}"/>
              </a:ext>
            </a:extLst>
          </p:cNvPr>
          <p:cNvSpPr txBox="1"/>
          <p:nvPr/>
        </p:nvSpPr>
        <p:spPr>
          <a:xfrm>
            <a:off x="2752160" y="8250207"/>
            <a:ext cx="2486844"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ATTUATORI DI II LIVELLO</a:t>
            </a:r>
          </a:p>
        </p:txBody>
      </p:sp>
      <p:sp>
        <p:nvSpPr>
          <p:cNvPr id="25" name="Rettangolo 24">
            <a:extLst>
              <a:ext uri="{FF2B5EF4-FFF2-40B4-BE49-F238E27FC236}">
                <a16:creationId xmlns:a16="http://schemas.microsoft.com/office/drawing/2014/main" id="{F4E547A6-91A4-2B68-97AF-574DFEFE473F}"/>
              </a:ext>
            </a:extLst>
          </p:cNvPr>
          <p:cNvSpPr/>
          <p:nvPr/>
        </p:nvSpPr>
        <p:spPr>
          <a:xfrm>
            <a:off x="2633358" y="5830190"/>
            <a:ext cx="2700000" cy="1363824"/>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28" name="TextBox 43">
            <a:extLst>
              <a:ext uri="{FF2B5EF4-FFF2-40B4-BE49-F238E27FC236}">
                <a16:creationId xmlns:a16="http://schemas.microsoft.com/office/drawing/2014/main" id="{E8391A9A-0DD1-CB69-0FEC-CB91F8EE0507}"/>
              </a:ext>
            </a:extLst>
          </p:cNvPr>
          <p:cNvSpPr txBox="1"/>
          <p:nvPr/>
        </p:nvSpPr>
        <p:spPr>
          <a:xfrm>
            <a:off x="2700621" y="6204541"/>
            <a:ext cx="2431493" cy="749547"/>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DESCRIZIONE DELL’INTERVENTO</a:t>
            </a:r>
          </a:p>
        </p:txBody>
      </p:sp>
      <p:sp>
        <p:nvSpPr>
          <p:cNvPr id="43" name="Rettangolo 42">
            <a:extLst>
              <a:ext uri="{FF2B5EF4-FFF2-40B4-BE49-F238E27FC236}">
                <a16:creationId xmlns:a16="http://schemas.microsoft.com/office/drawing/2014/main" id="{5A6076FB-3311-9E0B-E017-AD6F64464318}"/>
              </a:ext>
            </a:extLst>
          </p:cNvPr>
          <p:cNvSpPr/>
          <p:nvPr/>
        </p:nvSpPr>
        <p:spPr>
          <a:xfrm>
            <a:off x="2623457" y="7313738"/>
            <a:ext cx="2700000" cy="612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44" name="TextBox 43">
            <a:extLst>
              <a:ext uri="{FF2B5EF4-FFF2-40B4-BE49-F238E27FC236}">
                <a16:creationId xmlns:a16="http://schemas.microsoft.com/office/drawing/2014/main" id="{1A327D1A-6F08-CBA3-08BD-62487B495B73}"/>
              </a:ext>
            </a:extLst>
          </p:cNvPr>
          <p:cNvSpPr txBox="1"/>
          <p:nvPr/>
        </p:nvSpPr>
        <p:spPr>
          <a:xfrm>
            <a:off x="2807511" y="7506419"/>
            <a:ext cx="2431493"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VALORI ECONOMICI</a:t>
            </a:r>
          </a:p>
        </p:txBody>
      </p:sp>
      <p:sp>
        <p:nvSpPr>
          <p:cNvPr id="45" name="Rettangolo 46">
            <a:extLst>
              <a:ext uri="{FF2B5EF4-FFF2-40B4-BE49-F238E27FC236}">
                <a16:creationId xmlns:a16="http://schemas.microsoft.com/office/drawing/2014/main" id="{EEB6659D-DA96-CB64-F88D-98ACCE55BFDA}"/>
              </a:ext>
            </a:extLst>
          </p:cNvPr>
          <p:cNvSpPr/>
          <p:nvPr/>
        </p:nvSpPr>
        <p:spPr>
          <a:xfrm>
            <a:off x="5432622" y="7337443"/>
            <a:ext cx="9300104"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just" defTabSz="640080">
              <a:buFont typeface="Wingdings" panose="05000000000000000000" pitchFamily="2" charset="2"/>
              <a:buChar char="q"/>
              <a:defRPr/>
            </a:pPr>
            <a:r>
              <a:rPr lang="it-IT" sz="2000" b="1">
                <a:solidFill>
                  <a:schemeClr val="tx1"/>
                </a:solidFill>
                <a:latin typeface="Titillium Web" panose="00000500000000000000" pitchFamily="2" charset="0"/>
              </a:rPr>
              <a:t>Valore finanziato: </a:t>
            </a:r>
            <a:r>
              <a:rPr lang="en-US" sz="2000">
                <a:solidFill>
                  <a:srgbClr val="000000"/>
                </a:solidFill>
                <a:latin typeface="Titillium Web" panose="00000500000000000000" pitchFamily="2" charset="0"/>
              </a:rPr>
              <a:t>13.500.000,00 €</a:t>
            </a:r>
            <a:r>
              <a:rPr lang="en-US" sz="2000">
                <a:latin typeface="Titillium Web" panose="00000500000000000000" pitchFamily="2" charset="0"/>
              </a:rPr>
              <a:t> </a:t>
            </a:r>
            <a:endParaRPr lang="it-IT" sz="2000">
              <a:solidFill>
                <a:schemeClr val="tx1"/>
              </a:solidFill>
              <a:latin typeface="Titillium Web" panose="00000500000000000000" pitchFamily="2" charset="0"/>
            </a:endParaRPr>
          </a:p>
        </p:txBody>
      </p:sp>
      <p:sp>
        <p:nvSpPr>
          <p:cNvPr id="46" name="Rettangolo 46">
            <a:extLst>
              <a:ext uri="{FF2B5EF4-FFF2-40B4-BE49-F238E27FC236}">
                <a16:creationId xmlns:a16="http://schemas.microsoft.com/office/drawing/2014/main" id="{F5D374A0-0378-9482-C0F6-D388D1630CC2}"/>
              </a:ext>
            </a:extLst>
          </p:cNvPr>
          <p:cNvSpPr/>
          <p:nvPr/>
        </p:nvSpPr>
        <p:spPr>
          <a:xfrm>
            <a:off x="5439631" y="5829175"/>
            <a:ext cx="9293095" cy="1344261"/>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2000">
                <a:solidFill>
                  <a:schemeClr val="tx1"/>
                </a:solidFill>
                <a:latin typeface="Titillium Web" panose="00000500000000000000" pitchFamily="2" charset="0"/>
              </a:rPr>
              <a:t>L’intervento riguarda la realizzazione di una scuola primaria in via Caduti in missione di pace, una struttura richiesta dalla cittadinanza che risponderà all'esigenza di garantire un nuovo istituto scolastico insediato nel quartiere. Il costo stimato per la costruzione della scuola è di 13,5 milioni di euro.</a:t>
            </a:r>
            <a:endParaRPr lang="en-US" sz="2000" b="1">
              <a:solidFill>
                <a:schemeClr val="tx1"/>
              </a:solidFill>
              <a:highlight>
                <a:srgbClr val="FFFF00"/>
              </a:highlight>
              <a:latin typeface="Titillium Web" panose="00000500000000000000" pitchFamily="2" charset="0"/>
            </a:endParaRPr>
          </a:p>
        </p:txBody>
      </p:sp>
      <p:sp>
        <p:nvSpPr>
          <p:cNvPr id="47" name="Rettangolo 46">
            <a:extLst>
              <a:ext uri="{FF2B5EF4-FFF2-40B4-BE49-F238E27FC236}">
                <a16:creationId xmlns:a16="http://schemas.microsoft.com/office/drawing/2014/main" id="{E858580B-64F6-691B-3C71-F0CB20D8CAE4}"/>
              </a:ext>
            </a:extLst>
          </p:cNvPr>
          <p:cNvSpPr/>
          <p:nvPr/>
        </p:nvSpPr>
        <p:spPr>
          <a:xfrm>
            <a:off x="5439631" y="8087271"/>
            <a:ext cx="2382884"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2000" b="1" err="1">
                <a:solidFill>
                  <a:schemeClr val="tx1"/>
                </a:solidFill>
                <a:latin typeface="Titillium Web" panose="00000500000000000000" pitchFamily="2" charset="0"/>
              </a:rPr>
              <a:t>Prog</a:t>
            </a:r>
            <a:r>
              <a:rPr lang="it-IT" sz="2000" b="1">
                <a:solidFill>
                  <a:schemeClr val="tx1"/>
                </a:solidFill>
                <a:latin typeface="Titillium Web" panose="00000500000000000000" pitchFamily="2" charset="0"/>
              </a:rPr>
              <a:t>. post agg. (AIC – AQ)</a:t>
            </a:r>
          </a:p>
        </p:txBody>
      </p:sp>
      <p:pic>
        <p:nvPicPr>
          <p:cNvPr id="50" name="Immagine 49" descr="Immagine che contiene schermata, Elementi grafici, clipart, design&#10;&#10;Descrizione generata automaticamente">
            <a:extLst>
              <a:ext uri="{FF2B5EF4-FFF2-40B4-BE49-F238E27FC236}">
                <a16:creationId xmlns:a16="http://schemas.microsoft.com/office/drawing/2014/main" id="{69B96ADA-1A3A-F65B-BC91-48B3CF9EA7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3967" y="6204541"/>
            <a:ext cx="533900" cy="533900"/>
          </a:xfrm>
          <a:prstGeom prst="rect">
            <a:avLst/>
          </a:prstGeom>
        </p:spPr>
      </p:pic>
      <p:pic>
        <p:nvPicPr>
          <p:cNvPr id="51" name="Immagine 50" descr="Immagine che contiene schermata, Elementi grafici, cartone animato, design&#10;&#10;Descrizione generata automaticamente">
            <a:extLst>
              <a:ext uri="{FF2B5EF4-FFF2-40B4-BE49-F238E27FC236}">
                <a16:creationId xmlns:a16="http://schemas.microsoft.com/office/drawing/2014/main" id="{802E69F6-1226-23C0-6468-1F66BDC117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5676" y="7399890"/>
            <a:ext cx="533759" cy="533759"/>
          </a:xfrm>
          <a:prstGeom prst="rect">
            <a:avLst/>
          </a:prstGeom>
        </p:spPr>
      </p:pic>
      <p:sp>
        <p:nvSpPr>
          <p:cNvPr id="52" name="Rettangolo 51">
            <a:extLst>
              <a:ext uri="{FF2B5EF4-FFF2-40B4-BE49-F238E27FC236}">
                <a16:creationId xmlns:a16="http://schemas.microsoft.com/office/drawing/2014/main" id="{8EAB0D17-A383-D716-4F1B-DFDEFCCB52FE}"/>
              </a:ext>
            </a:extLst>
          </p:cNvPr>
          <p:cNvSpPr/>
          <p:nvPr/>
        </p:nvSpPr>
        <p:spPr>
          <a:xfrm>
            <a:off x="8571460" y="8091368"/>
            <a:ext cx="2700000" cy="612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sp>
        <p:nvSpPr>
          <p:cNvPr id="53" name="TextBox 43">
            <a:extLst>
              <a:ext uri="{FF2B5EF4-FFF2-40B4-BE49-F238E27FC236}">
                <a16:creationId xmlns:a16="http://schemas.microsoft.com/office/drawing/2014/main" id="{E5090663-7F4B-B681-AB2E-979948DE7423}"/>
              </a:ext>
            </a:extLst>
          </p:cNvPr>
          <p:cNvSpPr txBox="1"/>
          <p:nvPr/>
        </p:nvSpPr>
        <p:spPr>
          <a:xfrm>
            <a:off x="8706609" y="8263284"/>
            <a:ext cx="2382884"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C</a:t>
            </a:r>
            <a:r>
              <a:rPr lang="it-IT" sz="1800">
                <a:solidFill>
                  <a:prstClr val="white"/>
                </a:solidFill>
                <a:latin typeface="Titillium Web" panose="00000500000000000000" pitchFamily="2" charset="0"/>
              </a:rPr>
              <a:t>ANTIERE</a:t>
            </a:r>
            <a:endParaRPr lang="en-US" sz="1800">
              <a:solidFill>
                <a:prstClr val="white"/>
              </a:solidFill>
              <a:latin typeface="Titillium Web" panose="00000500000000000000" pitchFamily="2" charset="0"/>
            </a:endParaRPr>
          </a:p>
        </p:txBody>
      </p:sp>
      <p:sp>
        <p:nvSpPr>
          <p:cNvPr id="54" name="Rettangolo 46">
            <a:extLst>
              <a:ext uri="{FF2B5EF4-FFF2-40B4-BE49-F238E27FC236}">
                <a16:creationId xmlns:a16="http://schemas.microsoft.com/office/drawing/2014/main" id="{DFAAED5D-F040-1364-9A09-D17FE22C3D3F}"/>
              </a:ext>
            </a:extLst>
          </p:cNvPr>
          <p:cNvSpPr/>
          <p:nvPr/>
        </p:nvSpPr>
        <p:spPr>
          <a:xfrm>
            <a:off x="11387072" y="8101964"/>
            <a:ext cx="3345654" cy="612000"/>
          </a:xfrm>
          <a:prstGeom prst="rect">
            <a:avLst/>
          </a:prstGeom>
          <a:solidFill>
            <a:srgbClr val="56B093">
              <a:alpha val="30196"/>
            </a:srgbClr>
          </a:solidFill>
          <a:ln w="28575" cap="sq">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r>
              <a:rPr lang="it-IT" sz="2000" b="1">
                <a:solidFill>
                  <a:schemeClr val="tx1"/>
                </a:solidFill>
                <a:latin typeface="Titillium Web" panose="00000500000000000000" pitchFamily="2" charset="0"/>
              </a:rPr>
              <a:t>Da avviare</a:t>
            </a:r>
            <a:endParaRPr lang="en-US" sz="2000" b="1">
              <a:solidFill>
                <a:schemeClr val="tx1"/>
              </a:solidFill>
              <a:latin typeface="Titillium Web" panose="00000500000000000000" pitchFamily="2" charset="0"/>
            </a:endParaRPr>
          </a:p>
        </p:txBody>
      </p:sp>
      <p:pic>
        <p:nvPicPr>
          <p:cNvPr id="55" name="Immagine 54" descr="Immagine che contiene cono, Carattere, design&#10;&#10;Descrizione generata automaticamente">
            <a:extLst>
              <a:ext uri="{FF2B5EF4-FFF2-40B4-BE49-F238E27FC236}">
                <a16:creationId xmlns:a16="http://schemas.microsoft.com/office/drawing/2014/main" id="{8588C8C1-517A-93E8-6F3A-89BB549D40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1277" y="8161122"/>
            <a:ext cx="436492" cy="436492"/>
          </a:xfrm>
          <a:prstGeom prst="rect">
            <a:avLst/>
          </a:prstGeom>
        </p:spPr>
      </p:pic>
      <p:sp>
        <p:nvSpPr>
          <p:cNvPr id="56" name="Rettangolo 55">
            <a:extLst>
              <a:ext uri="{FF2B5EF4-FFF2-40B4-BE49-F238E27FC236}">
                <a16:creationId xmlns:a16="http://schemas.microsoft.com/office/drawing/2014/main" id="{DF6E50AE-6D77-2827-2401-79110D285E03}"/>
              </a:ext>
            </a:extLst>
          </p:cNvPr>
          <p:cNvSpPr/>
          <p:nvPr/>
        </p:nvSpPr>
        <p:spPr>
          <a:xfrm>
            <a:off x="2617011" y="8055368"/>
            <a:ext cx="2700000" cy="648000"/>
          </a:xfrm>
          <a:prstGeom prst="rect">
            <a:avLst/>
          </a:prstGeom>
          <a:solidFill>
            <a:srgbClr val="3F866F"/>
          </a:solidFill>
          <a:ln w="28575"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just" defTabSz="640080">
              <a:defRPr/>
            </a:pPr>
            <a:endParaRPr lang="en-US" sz="3600" b="1">
              <a:solidFill>
                <a:srgbClr val="00264D"/>
              </a:solidFill>
              <a:latin typeface="Titillium Web" panose="00000500000000000000" pitchFamily="2" charset="0"/>
            </a:endParaRPr>
          </a:p>
        </p:txBody>
      </p:sp>
      <p:pic>
        <p:nvPicPr>
          <p:cNvPr id="57" name="Immagine 56" descr="Immagine che contiene schermata, Elementi grafici, grafica, Carattere&#10;&#10;Descrizione generata automaticamente">
            <a:extLst>
              <a:ext uri="{FF2B5EF4-FFF2-40B4-BE49-F238E27FC236}">
                <a16:creationId xmlns:a16="http://schemas.microsoft.com/office/drawing/2014/main" id="{CFD9CE9A-21CD-D5EC-1A4D-37292CC20B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2202" y="8178334"/>
            <a:ext cx="419280" cy="419280"/>
          </a:xfrm>
          <a:prstGeom prst="rect">
            <a:avLst/>
          </a:prstGeom>
        </p:spPr>
      </p:pic>
      <p:sp>
        <p:nvSpPr>
          <p:cNvPr id="60" name="TextBox 43">
            <a:extLst>
              <a:ext uri="{FF2B5EF4-FFF2-40B4-BE49-F238E27FC236}">
                <a16:creationId xmlns:a16="http://schemas.microsoft.com/office/drawing/2014/main" id="{41E762DB-900F-B396-D7AB-1CDC5750FF83}"/>
              </a:ext>
            </a:extLst>
          </p:cNvPr>
          <p:cNvSpPr txBox="1"/>
          <p:nvPr/>
        </p:nvSpPr>
        <p:spPr>
          <a:xfrm>
            <a:off x="2831815" y="8249952"/>
            <a:ext cx="2382884" cy="612000"/>
          </a:xfrm>
          <a:prstGeom prst="rect">
            <a:avLst/>
          </a:prstGeom>
          <a:noFill/>
        </p:spPr>
        <p:txBody>
          <a:bodyPr wrap="square" lIns="0" tIns="0" rIns="0" bIns="0" rtlCol="0" anchor="t">
            <a:noAutofit/>
          </a:bodyPr>
          <a:lstStyle>
            <a:defPPr>
              <a:defRPr lang="en-US"/>
            </a:defPPr>
            <a:lvl1pPr marL="342900" marR="0" lvl="0" indent="-342900" defTabSz="457200" fontAlgn="auto">
              <a:lnSpc>
                <a:spcPct val="100000"/>
              </a:lnSpc>
              <a:spcBef>
                <a:spcPts val="400"/>
              </a:spcBef>
              <a:spcAft>
                <a:spcPts val="0"/>
              </a:spcAft>
              <a:buClrTx/>
              <a:buSzPct val="80000"/>
              <a:buFont typeface="+mj-lt"/>
              <a:buAutoNum type="arabicPeriod"/>
              <a:tabLst/>
              <a:defRPr kumimoji="0" sz="1600" b="1" i="0" u="none" strike="noStrike" cap="none" spc="0" normalizeH="0" baseline="0">
                <a:ln>
                  <a:noFill/>
                </a:ln>
                <a:effectLst/>
                <a:uLnTx/>
                <a:uFillTx/>
                <a:latin typeface="Titillium Web"/>
                <a:ea typeface="+mn-lt"/>
                <a:cs typeface="+mn-lt"/>
              </a:defRPr>
            </a:lvl1pPr>
          </a:lstStyle>
          <a:p>
            <a:pPr marL="0" indent="0" algn="ctr" defTabSz="320040">
              <a:spcBef>
                <a:spcPts val="280"/>
              </a:spcBef>
              <a:buNone/>
              <a:defRPr/>
            </a:pPr>
            <a:r>
              <a:rPr lang="en-US" sz="1800">
                <a:solidFill>
                  <a:prstClr val="white"/>
                </a:solidFill>
                <a:latin typeface="Titillium Web" panose="00000500000000000000" pitchFamily="2" charset="0"/>
              </a:rPr>
              <a:t>STATUS INTERVENTO</a:t>
            </a:r>
          </a:p>
        </p:txBody>
      </p:sp>
      <p:pic>
        <p:nvPicPr>
          <p:cNvPr id="19" name="Google Shape;120;p1">
            <a:extLst>
              <a:ext uri="{FF2B5EF4-FFF2-40B4-BE49-F238E27FC236}">
                <a16:creationId xmlns:a16="http://schemas.microsoft.com/office/drawing/2014/main" id="{44B8BE95-8BC4-0F72-71A3-9DFE22258B73}"/>
              </a:ext>
            </a:extLst>
          </p:cNvPr>
          <p:cNvPicPr preferRelativeResize="0"/>
          <p:nvPr/>
        </p:nvPicPr>
        <p:blipFill rotWithShape="1">
          <a:blip r:embed="rId9">
            <a:alphaModFix/>
          </a:blip>
          <a:srcRect/>
          <a:stretch/>
        </p:blipFill>
        <p:spPr>
          <a:xfrm>
            <a:off x="15424630" y="251103"/>
            <a:ext cx="1494670" cy="866718"/>
          </a:xfrm>
          <a:prstGeom prst="rect">
            <a:avLst/>
          </a:prstGeom>
          <a:noFill/>
          <a:ln>
            <a:noFill/>
          </a:ln>
        </p:spPr>
      </p:pic>
      <p:sp>
        <p:nvSpPr>
          <p:cNvPr id="20" name="Segnaposto numero diapositiva 2">
            <a:extLst>
              <a:ext uri="{FF2B5EF4-FFF2-40B4-BE49-F238E27FC236}">
                <a16:creationId xmlns:a16="http://schemas.microsoft.com/office/drawing/2014/main" id="{0C93E0F0-4B8C-2B78-7A0E-B82AFD19B495}"/>
              </a:ext>
            </a:extLst>
          </p:cNvPr>
          <p:cNvSpPr txBox="1">
            <a:spLocks/>
          </p:cNvSpPr>
          <p:nvPr/>
        </p:nvSpPr>
        <p:spPr>
          <a:xfrm>
            <a:off x="12732311" y="9034673"/>
            <a:ext cx="3840480" cy="511175"/>
          </a:xfrm>
          <a:prstGeom prst="rect">
            <a:avLst/>
          </a:prstGeom>
        </p:spPr>
        <p:txBody>
          <a:bodyPr vert="horz" lIns="91440" tIns="45720" rIns="91440" bIns="45720" rtlCol="0" anchor="ctr"/>
          <a:lstStyle>
            <a:defPPr>
              <a:defRPr lang="en-US"/>
            </a:defPPr>
            <a:lvl1pPr marL="0" algn="r" defTabSz="457200" rtl="0" eaLnBrk="1" latinLnBrk="0" hangingPunct="1">
              <a:defRPr sz="1155" kern="1200">
                <a:solidFill>
                  <a:schemeClr val="tx1">
                    <a:tint val="75000"/>
                  </a:schemeClr>
                </a:solidFill>
                <a:latin typeface="Titillium Web"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E64E33-F4D1-9045-8634-9E2D4E4CE3B0}" type="slidenum">
              <a:rPr lang="it-IT" sz="1800" b="1" smtClean="0">
                <a:solidFill>
                  <a:schemeClr val="tx1"/>
                </a:solidFill>
                <a:latin typeface="Titillium Web" panose="00000500000000000000" pitchFamily="2" charset="0"/>
              </a:rPr>
              <a:pPr/>
              <a:t>9</a:t>
            </a:fld>
            <a:endParaRPr lang="it-IT" sz="1800" b="1">
              <a:solidFill>
                <a:schemeClr val="tx1"/>
              </a:solidFill>
              <a:latin typeface="Titillium Web" panose="00000500000000000000" pitchFamily="2" charset="0"/>
            </a:endParaRPr>
          </a:p>
        </p:txBody>
      </p:sp>
    </p:spTree>
    <p:extLst>
      <p:ext uri="{BB962C8B-B14F-4D97-AF65-F5344CB8AC3E}">
        <p14:creationId xmlns:p14="http://schemas.microsoft.com/office/powerpoint/2010/main" val="31340634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STSLIDEVIEWED" val="2147375453,2,Slide2147375198"/>
</p:tagLst>
</file>

<file path=ppt/tags/tag2.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9D82887B_7E72_4D5B_B035_4ABF8E88D88E&quot;,&quot;SourceFullName&quot;:&quot;&quot;,&quot;LastUpdate&quot;:&quot;2024-02-05 4:51 PM&quot;,&quot;UpdatedBy&quot;:&quot;dpone01&quot;,&quot;IsLinked&quot;:false,&quot;IsBrokenLink&quot;:false,&quot;Type&quot;:2}"/>
</p:tagLst>
</file>

<file path=ppt/tags/tag3.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49055D66_64E8_4B04_9F8D_3D8BEB2C628C&quot;,&quot;SourceFullName&quot;:&quot;&quot;,&quot;LastUpdate&quot;:&quot;2024-02-05 4:53 PM&quot;,&quot;UpdatedBy&quot;:&quot;dpone01&quot;,&quot;IsLinked&quot;:false,&quot;IsBrokenLink&quot;:false,&quot;Type&quot;: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i Office">
  <a:themeElements>
    <a:clrScheme name="Intellera">
      <a:dk1>
        <a:sysClr val="windowText" lastClr="000000"/>
      </a:dk1>
      <a:lt1>
        <a:sysClr val="window" lastClr="FFFFFF"/>
      </a:lt1>
      <a:dk2>
        <a:srgbClr val="B0B7B9"/>
      </a:dk2>
      <a:lt2>
        <a:srgbClr val="D9E1E2"/>
      </a:lt2>
      <a:accent1>
        <a:srgbClr val="004C45"/>
      </a:accent1>
      <a:accent2>
        <a:srgbClr val="00ACA0"/>
      </a:accent2>
      <a:accent3>
        <a:srgbClr val="00BF6F"/>
      </a:accent3>
      <a:accent4>
        <a:srgbClr val="FFC658"/>
      </a:accent4>
      <a:accent5>
        <a:srgbClr val="7AE1BF"/>
      </a:accent5>
      <a:accent6>
        <a:srgbClr val="F5E1A4"/>
      </a:accent6>
      <a:hlink>
        <a:srgbClr val="B0B7B9"/>
      </a:hlink>
      <a:folHlink>
        <a:srgbClr val="D9E1E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zione standard1" id="{41124F69-4D33-47E6-A9F2-9BC58D0B2824}" vid="{57B14C4D-E822-41EE-8D59-7D080AEA4168}"/>
    </a:ext>
  </a:extLst>
</a:theme>
</file>

<file path=ppt/theme/theme3.xml><?xml version="1.0" encoding="utf-8"?>
<a:theme xmlns:a="http://schemas.openxmlformats.org/drawingml/2006/main" name="1_Office Theme">
  <a:themeElements>
    <a:clrScheme name="Intellera new">
      <a:dk1>
        <a:srgbClr val="000000"/>
      </a:dk1>
      <a:lt1>
        <a:srgbClr val="FFFFFF"/>
      </a:lt1>
      <a:dk2>
        <a:srgbClr val="000000"/>
      </a:dk2>
      <a:lt2>
        <a:srgbClr val="FFFFFF"/>
      </a:lt2>
      <a:accent1>
        <a:srgbClr val="004C45"/>
      </a:accent1>
      <a:accent2>
        <a:srgbClr val="56B093"/>
      </a:accent2>
      <a:accent3>
        <a:srgbClr val="DBE341"/>
      </a:accent3>
      <a:accent4>
        <a:srgbClr val="2F99E8"/>
      </a:accent4>
      <a:accent5>
        <a:srgbClr val="0D3B8D"/>
      </a:accent5>
      <a:accent6>
        <a:srgbClr val="C80347"/>
      </a:accent6>
      <a:hlink>
        <a:srgbClr val="004C45"/>
      </a:hlink>
      <a:folHlink>
        <a:srgbClr val="56AF9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65093b2-1806-4a6a-947d-fa2696582b20">
      <Terms xmlns="http://schemas.microsoft.com/office/infopath/2007/PartnerControls"/>
    </lcf76f155ced4ddcb4097134ff3c332f>
    <TaxCatchAll xmlns="4218e797-4724-4083-9c6c-40f014168c8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AA9384398038A42A4DDF6CC57A7E9BA" ma:contentTypeVersion="12" ma:contentTypeDescription="Create a new document." ma:contentTypeScope="" ma:versionID="e717b40b85e8e050c5e3a9a382106f0d">
  <xsd:schema xmlns:xsd="http://www.w3.org/2001/XMLSchema" xmlns:xs="http://www.w3.org/2001/XMLSchema" xmlns:p="http://schemas.microsoft.com/office/2006/metadata/properties" xmlns:ns2="e65093b2-1806-4a6a-947d-fa2696582b20" xmlns:ns3="4218e797-4724-4083-9c6c-40f014168c81" targetNamespace="http://schemas.microsoft.com/office/2006/metadata/properties" ma:root="true" ma:fieldsID="ab7ad58ec720ab88e569c16b625c23dd" ns2:_="" ns3:_="">
    <xsd:import namespace="e65093b2-1806-4a6a-947d-fa2696582b20"/>
    <xsd:import namespace="4218e797-4724-4083-9c6c-40f014168c8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5093b2-1806-4a6a-947d-fa2696582b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fa98f0a-f547-4eed-b884-85c87cd8416f"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218e797-4724-4083-9c6c-40f014168c8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f6ec747e-155c-4a10-940a-2b0dcc360fb5}" ma:internalName="TaxCatchAll" ma:showField="CatchAllData" ma:web="4218e797-4724-4083-9c6c-40f014168c8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966C5A-BEF5-419D-ADA3-246FCC0B171C}">
  <ds:schemaRefs>
    <ds:schemaRef ds:uri="http://schemas.microsoft.com/sharepoint/v3/contenttype/forms"/>
  </ds:schemaRefs>
</ds:datastoreItem>
</file>

<file path=customXml/itemProps2.xml><?xml version="1.0" encoding="utf-8"?>
<ds:datastoreItem xmlns:ds="http://schemas.openxmlformats.org/officeDocument/2006/customXml" ds:itemID="{0A9F358A-64C2-48AA-8152-8C580099FA73}">
  <ds:schemaRefs>
    <ds:schemaRef ds:uri="4218e797-4724-4083-9c6c-40f014168c81"/>
    <ds:schemaRef ds:uri="e65093b2-1806-4a6a-947d-fa2696582b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61BE18B-2FA9-4D28-ACC8-3CB6DC86E53B}">
  <ds:schemaRefs>
    <ds:schemaRef ds:uri="4218e797-4724-4083-9c6c-40f014168c81"/>
    <ds:schemaRef ds:uri="e65093b2-1806-4a6a-947d-fa2696582b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2832</Words>
  <Application>Microsoft Office PowerPoint</Application>
  <PresentationFormat>Personalizzato</PresentationFormat>
  <Paragraphs>399</Paragraphs>
  <Slides>28</Slides>
  <Notes>11</Notes>
  <HiddenSlides>0</HiddenSlides>
  <MMClips>0</MMClips>
  <ScaleCrop>false</ScaleCrop>
  <HeadingPairs>
    <vt:vector size="6" baseType="variant">
      <vt:variant>
        <vt:lpstr>Caratteri utilizzati</vt:lpstr>
      </vt:variant>
      <vt:variant>
        <vt:i4>7</vt:i4>
      </vt:variant>
      <vt:variant>
        <vt:lpstr>Tema</vt:lpstr>
      </vt:variant>
      <vt:variant>
        <vt:i4>3</vt:i4>
      </vt:variant>
      <vt:variant>
        <vt:lpstr>Titoli diapositive</vt:lpstr>
      </vt:variant>
      <vt:variant>
        <vt:i4>28</vt:i4>
      </vt:variant>
    </vt:vector>
  </HeadingPairs>
  <TitlesOfParts>
    <vt:vector size="38" baseType="lpstr">
      <vt:lpstr>Arial</vt:lpstr>
      <vt:lpstr>Calibri</vt:lpstr>
      <vt:lpstr>Montserrat</vt:lpstr>
      <vt:lpstr>Nunito Sans</vt:lpstr>
      <vt:lpstr>Titilium web</vt:lpstr>
      <vt:lpstr>Titillium Web</vt:lpstr>
      <vt:lpstr>Wingdings</vt:lpstr>
      <vt:lpstr>Office Theme</vt:lpstr>
      <vt:lpstr>1_Tema di Office</vt:lpstr>
      <vt:lpstr>1_Office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SAPONARO DAMIANO</dc:creator>
  <cp:lastModifiedBy>Dario Luigi Moneta</cp:lastModifiedBy>
  <cp:revision>2</cp:revision>
  <dcterms:created xsi:type="dcterms:W3CDTF">2022-04-07T10:07:32Z</dcterms:created>
  <dcterms:modified xsi:type="dcterms:W3CDTF">2024-02-07T09:26:29Z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0x0101006AA9384398038A42A4DDF6CC57A7E9BA</vt:lpwstr>
  </property>
  <property fmtid="{D5CDD505-2E9C-101B-9397-08002B2CF9AE}" pid="3" name="MediaServiceImageTags">
    <vt:lpwstr/>
  </property>
</Properties>
</file>