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6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7.jpeg" ContentType="image/jpeg"/>
  <Override PartName="/ppt/media/image2.jpeg" ContentType="image/jpeg"/>
  <Override PartName="/ppt/media/image8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9.jpeg" ContentType="image/jpeg"/>
  <Override PartName="/ppt/media/image10.jpeg" ContentType="image/jpe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515861-93C9-4F49-82F7-1CDADA604FD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DAFF07F-060D-4868-8311-FD55C81E0BE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2C600EB-6AE1-4F82-BC56-53C2ADCD6D3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682A00E-AF2F-466F-88D7-AFF331578E2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6CF6F38-543E-4616-8D97-734CA785EC4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57B12B4-FBE5-4B43-9E07-1CF11048BC3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1D45509-BED7-4A91-B28C-81CD9BF1166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3F876D8-5832-46BF-8C92-902700F790A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351AE19-5337-40E2-A434-C8F881724C5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F696D8E-AA35-47AA-8048-7B0A4339542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2F71C12-9FE9-434B-80F9-BADE8006BFA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75FE94C-6D8E-4A89-8942-F45E1E4601C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5B448BC-DF1B-447A-AFCE-D384964896E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3D2E029-32A5-4F52-8250-B9CC72B286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B7A3E3B-5DD0-4773-BC01-6DF60F900A1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A1993D5-79F1-491D-BA92-948FE8377B9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048336B-BAC2-4495-AB00-86C428529CC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27589DF-F59B-418F-8091-C73C6090AB1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192B02D-7A19-4449-86ED-F83C3225B3E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0ECB4ED-6625-4272-A606-AE7C758E59A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8CC11B3-8622-4045-B223-F87EEBBBF6D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FA0F9FB-80DB-4755-9F25-1E59CAEFFE9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863E101-4B4B-4B40-9155-7C26410560A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00233E8-2284-44E2-A2C5-F1FB227A9B2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DFDD790-036A-44B3-8C74-5554EE7007E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36EE97A-D8EF-4399-82E6-B67535E22D7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835D00E-A7DC-4F95-92D3-AC5FFAD4DAC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0C59108-4D1D-4A83-BFEF-97E109CE181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5847F84-080C-4706-9885-91BE9B0B205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AE1B70F-DB9F-4257-AC9E-EC8B0F5486D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F87A11EE-3720-41CD-8BAD-30C2B0FA56E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899B0B8-5B55-4AB6-AE5B-B97BEB8C62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A703EA8-9017-43DA-AB88-E84C1FE6753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8D7D1D7-5315-460F-8D2E-2CA84175497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AD3C9E5-6113-4AE8-8B06-BAB87ED341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7F91A6A7-7329-4EAA-8C8C-777C66DEB73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9861181-7921-41A6-9A0D-630AE69D024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73EF85AC-A1E1-4B3B-B2BB-73419010DE6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A5A577D-8725-4B74-A6AD-ED7DFD3926C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13CB0F2-5916-44FF-A631-5EF561103A7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FBC0094-9A85-41F5-9A11-3D70994130F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E0FC278-85ED-4E56-BCA2-C2C32E0BEED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3D5CF91-750D-4C56-A153-B20D2525F0E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72EED16A-732D-48AD-BB26-C85DBD5B1AC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5EAB818-417F-490F-96D4-D94D1122814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59E050CA-3475-4074-A406-976A0DB2564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C58AF74B-9266-4B55-9B55-9D4EF1860A5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A3F5798-5F76-481F-905C-BE3B87936B1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0DE8ADF-866F-41F1-B2B3-34669C0D1FC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47F9D1EF-F73D-4B48-B0ED-5FD4443F988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C96FF015-F717-4341-A0FE-F6DBD65E58E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5DB52EE7-5F35-45D0-94D4-B0A0C31B44F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A516C01-655F-4E70-9102-7E8DB9C465B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C2139FEF-291C-4BF1-B3FE-340F97E536B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9015066F-CE7B-4F05-8BFF-9931A12DB00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969ED10-8D74-442C-9D01-B2945595C4D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5DC3D3D2-B6A3-4CAD-91F2-E6A7DF62D39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A1FF7D98-AAC6-41B5-B206-E961FC36955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5495D618-C314-4619-907E-CF5541E70FD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E793E060-B0B2-45C9-94DE-6675708AAC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4727339-08B6-4176-868A-F6B5F64FC86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E49B8A28-BE7F-4B53-B259-0C526D773A9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F11AC40C-B1C3-4623-BF9E-17ECB770EEE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3500239E-C8D4-4535-85F2-07E8C9CE4EA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B3B226B0-A849-4360-83C9-239B69C8254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934DE068-D07A-4DFF-B8E4-7D3C722BB4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7F98FD7-36F9-491D-82B0-59DF0FE8B35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202D3B7C-E55E-4805-BF6A-BB11B1E93D8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1BDCC862-A7E6-4946-BFE4-77782DE0DB7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744B7164-3A68-46B7-9F6F-C5A501DD7FB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87DF73-E4A1-4B8A-BE1B-56CB2D43ACE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82ACEA5-0C35-4D07-A7DD-5401BEF555F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E28BFF93-E699-4DDD-8885-EF130CCFDA4F}" type="slidenum">
              <a:rPr b="0" lang="it-I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EF2FFA4-5639-4E05-B91D-E8000525F39B}" type="slidenum">
              <a:rPr b="0" lang="it-I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662C0F3-8CDC-4F5C-ABCB-DE0B7A8C9EB8}" type="slidenum">
              <a:rPr b="0" lang="it-I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F66119B-2E33-43E6-9AAC-3F96B7EECDE1}" type="slidenum">
              <a:rPr b="0" lang="it-I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1800" spc="-1" strike="noStrike">
                <a:latin typeface="Arial"/>
              </a:rPr>
              <a:t>Fai clic per modificare il formato del testo del titolo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Fai clic per modificare il formato del testo della struttura</a:t>
            </a:r>
            <a:endParaRPr b="0" lang="it-IT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latin typeface="Arial"/>
              </a:rPr>
              <a:t>Secondo livello struttura</a:t>
            </a:r>
            <a:endParaRPr b="0" lang="it-IT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Terzo livello struttura</a:t>
            </a:r>
            <a:endParaRPr b="0" lang="it-IT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latin typeface="Arial"/>
              </a:rPr>
              <a:t>Quarto livello struttura</a:t>
            </a:r>
            <a:endParaRPr b="0" lang="it-IT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Quinto livello struttura</a:t>
            </a:r>
            <a:endParaRPr b="0" lang="it-IT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Sesto livello struttura</a:t>
            </a:r>
            <a:endParaRPr b="0" lang="it-IT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Settimo livello struttura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Fai clic per modificare il formato del testo della struttura</a:t>
            </a:r>
            <a:endParaRPr b="0" lang="it-IT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latin typeface="Arial"/>
              </a:rPr>
              <a:t>Secondo livello struttura</a:t>
            </a:r>
            <a:endParaRPr b="0" lang="it-IT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Terzo livello struttura</a:t>
            </a:r>
            <a:endParaRPr b="0" lang="it-IT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latin typeface="Arial"/>
              </a:rPr>
              <a:t>Quarto livello struttura</a:t>
            </a:r>
            <a:endParaRPr b="0" lang="it-IT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Quinto livello struttura</a:t>
            </a:r>
            <a:endParaRPr b="0" lang="it-IT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Sesto livello struttura</a:t>
            </a:r>
            <a:endParaRPr b="0" lang="it-IT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latin typeface="Arial"/>
              </a:rPr>
              <a:t>Settimo livello struttura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2E611A8-A54D-4971-846A-631CE862F858}" type="slidenum">
              <a:rPr b="0" lang="it-I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C06CA79-3387-41FF-8586-93F08AAF0905}" type="slidenum">
              <a:rPr b="0" lang="it-I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6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6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slideLayout" Target="../slideLayouts/slideLayout6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6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ectangle 8"/>
          <p:cNvSpPr/>
          <p:nvPr/>
        </p:nvSpPr>
        <p:spPr>
          <a:xfrm>
            <a:off x="0" y="0"/>
            <a:ext cx="12187080" cy="685620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5355000" y="552240"/>
            <a:ext cx="4924800" cy="146988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b">
            <a:normAutofit fontScale="99000"/>
          </a:bodyPr>
          <a:p>
            <a:pPr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it-IT" sz="1800" spc="-1" strike="noStrike">
                <a:solidFill>
                  <a:srgbClr val="ffffff"/>
                </a:solidFill>
                <a:latin typeface="Verdana"/>
                <a:ea typeface="Verdana"/>
              </a:rPr>
              <a:t>I SERVIZI DI CONTRASTO ALLA GRAVE EMARGINAZIONE ADULTA</a:t>
            </a:r>
            <a:br>
              <a:rPr sz="2400"/>
            </a:br>
            <a:br>
              <a:rPr sz="2400"/>
            </a:br>
            <a:r>
              <a:rPr b="1" lang="it-IT" sz="2400" spc="-1" strike="noStrike">
                <a:solidFill>
                  <a:srgbClr val="ffffff"/>
                </a:solidFill>
                <a:latin typeface="Verdana"/>
                <a:ea typeface="Verdana"/>
              </a:rPr>
              <a:t>I CENTRI DIURNI e LA RETE DELLE UNITA’ MOBILI</a:t>
            </a:r>
            <a:endParaRPr b="0" lang="it-IT" sz="2400" spc="-1" strike="noStrike">
              <a:latin typeface="Arial"/>
            </a:endParaRPr>
          </a:p>
        </p:txBody>
      </p:sp>
      <p:pic>
        <p:nvPicPr>
          <p:cNvPr id="249" name="Immagine 2" descr=""/>
          <p:cNvPicPr/>
          <p:nvPr/>
        </p:nvPicPr>
        <p:blipFill>
          <a:blip r:embed="rId1"/>
          <a:srcRect l="0" t="993" r="0" b="1829"/>
          <a:stretch/>
        </p:blipFill>
        <p:spPr>
          <a:xfrm>
            <a:off x="-338040" y="-1616400"/>
            <a:ext cx="6432480" cy="8835840"/>
          </a:xfrm>
          <a:prstGeom prst="rect">
            <a:avLst/>
          </a:prstGeom>
          <a:ln w="0">
            <a:noFill/>
          </a:ln>
        </p:spPr>
      </p:pic>
      <p:pic>
        <p:nvPicPr>
          <p:cNvPr id="250" name="Immagine 5" descr=""/>
          <p:cNvPicPr/>
          <p:nvPr/>
        </p:nvPicPr>
        <p:blipFill>
          <a:blip r:embed="rId2"/>
          <a:stretch/>
        </p:blipFill>
        <p:spPr>
          <a:xfrm>
            <a:off x="5355000" y="2068200"/>
            <a:ext cx="4924800" cy="4235760"/>
          </a:xfrm>
          <a:prstGeom prst="rect">
            <a:avLst/>
          </a:prstGeom>
          <a:ln w="0">
            <a:noFill/>
          </a:ln>
        </p:spPr>
      </p:pic>
      <p:sp>
        <p:nvSpPr>
          <p:cNvPr id="251" name="CasellaDiTesto 1"/>
          <p:cNvSpPr/>
          <p:nvPr/>
        </p:nvSpPr>
        <p:spPr>
          <a:xfrm>
            <a:off x="240120" y="5735880"/>
            <a:ext cx="47833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Commissione Consiliare Welfare e Salute</a:t>
            </a:r>
            <a:endParaRPr b="0" lang="it-IT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22 febbraio 2024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6120000" y="2005560"/>
            <a:ext cx="5129640" cy="87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28600" indent="-228600" algn="ctr">
              <a:lnSpc>
                <a:spcPct val="90000"/>
              </a:lnSpc>
              <a:spcBef>
                <a:spcPts val="850"/>
              </a:spcBef>
              <a:buNone/>
              <a:tabLst>
                <a:tab algn="l" pos="0"/>
              </a:tabLst>
            </a:pPr>
            <a:r>
              <a:rPr b="1" lang="it-IT" sz="1600" spc="-1" strike="noStrike">
                <a:solidFill>
                  <a:srgbClr val="c9211e"/>
                </a:solidFill>
                <a:latin typeface="Calibri"/>
                <a:ea typeface="DejaVu Sans"/>
              </a:rPr>
              <a:t>Edizione estiva e invernale  di </a:t>
            </a:r>
            <a:endParaRPr b="0" lang="it-IT" sz="16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850"/>
              </a:spcBef>
              <a:buNone/>
              <a:tabLst>
                <a:tab algn="l" pos="0"/>
              </a:tabLst>
            </a:pPr>
            <a:r>
              <a:rPr b="1" lang="it-IT" sz="1600" spc="-1" strike="noStrike">
                <a:solidFill>
                  <a:srgbClr val="c9211e"/>
                </a:solidFill>
                <a:latin typeface="Calibri"/>
                <a:ea typeface="DejaVu Sans"/>
              </a:rPr>
              <a:t>“</a:t>
            </a:r>
            <a:r>
              <a:rPr b="1" lang="it-IT" sz="1600" spc="-1" strike="noStrike">
                <a:solidFill>
                  <a:srgbClr val="c9211e"/>
                </a:solidFill>
                <a:latin typeface="Calibri"/>
                <a:ea typeface="DejaVu Sans"/>
              </a:rPr>
              <a:t>Itinerari urbani di persone senza dimora”</a:t>
            </a:r>
            <a:endParaRPr b="0" lang="it-IT" sz="16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850"/>
              </a:spcBef>
              <a:buNone/>
              <a:tabLst>
                <a:tab algn="l" pos="0"/>
              </a:tabLst>
            </a:pPr>
            <a:r>
              <a:rPr b="1" lang="it-IT" sz="1600" spc="-1" strike="noStrike">
                <a:solidFill>
                  <a:srgbClr val="c9211e"/>
                </a:solidFill>
                <a:latin typeface="Calibri"/>
                <a:ea typeface="DejaVu Sans"/>
              </a:rPr>
              <a:t>Ricerca fotografica a cura di «Codici Ricerche» e Luca Meola </a:t>
            </a:r>
            <a:endParaRPr b="0" lang="it-IT" sz="1600" spc="-1" strike="noStrike">
              <a:latin typeface="Arial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title"/>
          </p:nvPr>
        </p:nvSpPr>
        <p:spPr>
          <a:xfrm>
            <a:off x="838440" y="36612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Rete dei Centri Diurni: Ricerca fotografica </a:t>
            </a:r>
            <a:endParaRPr b="0" lang="it-IT" sz="2200" spc="-1" strike="noStrike">
              <a:latin typeface="Arial"/>
            </a:endParaRPr>
          </a:p>
        </p:txBody>
      </p:sp>
      <p:grpSp>
        <p:nvGrpSpPr>
          <p:cNvPr id="325" name="intermediate-event-none 1"/>
          <p:cNvGrpSpPr/>
          <p:nvPr/>
        </p:nvGrpSpPr>
        <p:grpSpPr>
          <a:xfrm>
            <a:off x="1080000" y="1949040"/>
            <a:ext cx="4498560" cy="3989520"/>
            <a:chOff x="1080000" y="1949040"/>
            <a:chExt cx="4498560" cy="3989520"/>
          </a:xfrm>
        </p:grpSpPr>
        <p:grpSp>
          <p:nvGrpSpPr>
            <p:cNvPr id="326" name="Sticky-Note 1"/>
            <p:cNvGrpSpPr/>
            <p:nvPr/>
          </p:nvGrpSpPr>
          <p:grpSpPr>
            <a:xfrm>
              <a:off x="1080000" y="1949040"/>
              <a:ext cx="4498560" cy="3989520"/>
              <a:chOff x="1080000" y="1949040"/>
              <a:chExt cx="4498560" cy="3989520"/>
            </a:xfrm>
          </p:grpSpPr>
          <p:sp>
            <p:nvSpPr>
              <p:cNvPr id="327" name="Figura a mano libera 291"/>
              <p:cNvSpPr/>
              <p:nvPr/>
            </p:nvSpPr>
            <p:spPr>
              <a:xfrm>
                <a:off x="1080000" y="1949040"/>
                <a:ext cx="4498560" cy="3989520"/>
              </a:xfrm>
              <a:custGeom>
                <a:avLst/>
                <a:gdLst/>
                <a:ahLst/>
                <a:rect l="l" t="t" r="r" b="b"/>
                <a:pathLst>
                  <a:path w="12500" h="11086">
                    <a:moveTo>
                      <a:pt x="0" y="11086"/>
                    </a:moveTo>
                    <a:lnTo>
                      <a:pt x="7219" y="11050"/>
                    </a:lnTo>
                    <a:lnTo>
                      <a:pt x="12500" y="10811"/>
                    </a:lnTo>
                    <a:lnTo>
                      <a:pt x="12338" y="8383"/>
                    </a:lnTo>
                    <a:lnTo>
                      <a:pt x="12297" y="363"/>
                    </a:lnTo>
                    <a:lnTo>
                      <a:pt x="9303" y="0"/>
                    </a:lnTo>
                    <a:lnTo>
                      <a:pt x="0" y="0"/>
                    </a:lnTo>
                    <a:lnTo>
                      <a:pt x="0" y="11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e994"/>
                  </a:gs>
                  <a:gs pos="100000">
                    <a:srgbClr val="ffffa6"/>
                  </a:gs>
                </a:gsLst>
                <a:lin ang="13500000"/>
              </a:gra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i="1" lang="it-IT" sz="1800" spc="-1" strike="noStrike">
                    <a:solidFill>
                      <a:srgbClr val="c9211e"/>
                    </a:solidFill>
                    <a:latin typeface="Comic Sans MS"/>
                    <a:ea typeface="Microsoft YaHei"/>
                  </a:rPr>
                  <a:t>QUALE WORKSHOP ABBIAMO REALIZZATO </a:t>
                </a:r>
                <a:endParaRPr b="0" lang="it-IT" sz="18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buNone/>
                </a:pPr>
                <a:r>
                  <a:rPr b="1" i="1" lang="it-IT" sz="1800" spc="-1" strike="noStrike">
                    <a:solidFill>
                      <a:srgbClr val="c9211e"/>
                    </a:solidFill>
                    <a:latin typeface="Comic Sans MS"/>
                    <a:ea typeface="Microsoft YaHei"/>
                  </a:rPr>
                  <a:t>TRA IL 2023 E IL 2024?</a:t>
                </a:r>
                <a:endParaRPr b="0" lang="it-IT" sz="1800" spc="-1" strike="noStrike">
                  <a:latin typeface="Arial"/>
                </a:endParaRPr>
              </a:p>
            </p:txBody>
          </p:sp>
          <p:grpSp>
            <p:nvGrpSpPr>
              <p:cNvPr id="328" name="Group 1"/>
              <p:cNvGrpSpPr/>
              <p:nvPr/>
            </p:nvGrpSpPr>
            <p:grpSpPr>
              <a:xfrm>
                <a:off x="3019680" y="1949040"/>
                <a:ext cx="570960" cy="514080"/>
                <a:chOff x="3019680" y="1949040"/>
                <a:chExt cx="570960" cy="514080"/>
              </a:xfrm>
            </p:grpSpPr>
            <p:sp>
              <p:nvSpPr>
                <p:cNvPr id="329" name="Oval 72_ 1"/>
                <p:cNvSpPr/>
                <p:nvPr/>
              </p:nvSpPr>
              <p:spPr>
                <a:xfrm>
                  <a:off x="3019680" y="1989000"/>
                  <a:ext cx="505800" cy="474120"/>
                </a:xfrm>
                <a:prstGeom prst="ellipse">
                  <a:avLst/>
                </a:prstGeom>
                <a:solidFill>
                  <a:srgbClr val="ea7500"/>
                </a:solidFill>
                <a:ln w="9360">
                  <a:noFill/>
                </a:ln>
                <a:effectLst>
                  <a:outerShdw dir="5400000" dist="2304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30" name="Oval 73_ 1"/>
                <p:cNvSpPr/>
                <p:nvPr/>
              </p:nvSpPr>
              <p:spPr>
                <a:xfrm>
                  <a:off x="3145680" y="2089440"/>
                  <a:ext cx="275400" cy="258480"/>
                </a:xfrm>
                <a:prstGeom prst="ellipse">
                  <a:avLst/>
                </a:prstGeom>
                <a:solidFill>
                  <a:srgbClr val="7b3d00"/>
                </a:solidFill>
                <a:ln w="9360">
                  <a:noFill/>
                </a:ln>
                <a:effectLst>
                  <a:outerShdw dir="5400000" dist="2304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31" name="Oval 74_ 1"/>
                <p:cNvSpPr/>
                <p:nvPr/>
              </p:nvSpPr>
              <p:spPr>
                <a:xfrm>
                  <a:off x="3253680" y="1949040"/>
                  <a:ext cx="336960" cy="316080"/>
                </a:xfrm>
                <a:prstGeom prst="ellipse">
                  <a:avLst/>
                </a:prstGeom>
                <a:solidFill>
                  <a:srgbClr val="ff8000"/>
                </a:solidFill>
                <a:ln w="9360">
                  <a:noFill/>
                </a:ln>
                <a:effectLst>
                  <a:outerShdw dir="5400000" dist="2304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</p:sp>
          </p:grpSp>
        </p:grpSp>
      </p:grpSp>
      <p:sp>
        <p:nvSpPr>
          <p:cNvPr id="332" name="Rettangolo 296"/>
          <p:cNvSpPr/>
          <p:nvPr/>
        </p:nvSpPr>
        <p:spPr>
          <a:xfrm>
            <a:off x="5763600" y="2937240"/>
            <a:ext cx="5725440" cy="336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endParaRPr b="0" lang="it-IT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Il progetto è incardinato nelle azioni strategiche promosse dall'Amministrazione Comunale ed è stato realizzato con la coop. Soc. CODICI</a:t>
            </a:r>
            <a:endParaRPr b="0" lang="it-IT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 u="sng">
                <a:solidFill>
                  <a:srgbClr val="c00000"/>
                </a:solidFill>
                <a:uFillTx/>
                <a:latin typeface="Calibri"/>
                <a:ea typeface="DejaVu Sans"/>
              </a:rPr>
              <a:t> </a:t>
            </a:r>
            <a:r>
              <a:rPr b="0" lang="it-IT" sz="1400" spc="-1" strike="noStrike" u="sng">
                <a:solidFill>
                  <a:srgbClr val="c00000"/>
                </a:solidFill>
                <a:uFillTx/>
                <a:latin typeface="Calibri"/>
                <a:ea typeface="DejaVu Sans"/>
              </a:rPr>
              <a:t>Finalità e obiettivi</a:t>
            </a:r>
            <a:endParaRPr b="0" lang="it-IT" sz="1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Promuovere una cultura condivisa del lavoro con le persone senza dimora;</a:t>
            </a:r>
            <a:endParaRPr b="0" lang="it-IT" sz="1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Offrire occasioni di formazione e confronto rivolte a operatori e operatrici;</a:t>
            </a:r>
            <a:endParaRPr b="0" lang="it-IT" sz="1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Partire dai luoghi per riflettere sulle relazioni tra persone senza dimora, sistema dei Centri Diurni, servizi rivolti alla homelessness e spazi della città;</a:t>
            </a:r>
            <a:endParaRPr b="0" lang="it-IT" sz="14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Assumere la prospettiva di persone homeless e percorrere i loro itinerari quotidiani attraverso i luoghi e gli spazi della città.</a:t>
            </a:r>
            <a:endParaRPr b="0" lang="it-IT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 u="sng">
                <a:solidFill>
                  <a:srgbClr val="c00000"/>
                </a:solidFill>
                <a:uFillTx/>
                <a:latin typeface="Calibri"/>
                <a:ea typeface="DejaVu Sans"/>
              </a:rPr>
              <a:t>Prodotto finale</a:t>
            </a:r>
            <a:endParaRPr b="0" lang="it-IT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it-IT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Mostra fotografica aperta agli operatori dei servizi e alla cittadinanza</a:t>
            </a:r>
            <a:endParaRPr b="0" lang="it-IT" sz="1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endParaRPr b="0" lang="it-IT" sz="1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endParaRPr b="0" lang="it-IT" sz="1400" spc="-1" strike="noStrike">
              <a:latin typeface="Arial"/>
            </a:endParaRPr>
          </a:p>
        </p:txBody>
      </p:sp>
      <p:grpSp>
        <p:nvGrpSpPr>
          <p:cNvPr id="333" name="pen-arrow-left 1"/>
          <p:cNvGrpSpPr/>
          <p:nvPr/>
        </p:nvGrpSpPr>
        <p:grpSpPr>
          <a:xfrm>
            <a:off x="8460000" y="2937240"/>
            <a:ext cx="178560" cy="303480"/>
            <a:chOff x="8460000" y="2937240"/>
            <a:chExt cx="178560" cy="303480"/>
          </a:xfrm>
        </p:grpSpPr>
        <p:sp>
          <p:nvSpPr>
            <p:cNvPr id="334" name="Figura a mano libera 298"/>
            <p:cNvSpPr/>
            <p:nvPr/>
          </p:nvSpPr>
          <p:spPr>
            <a:xfrm>
              <a:off x="8543520" y="2937240"/>
              <a:ext cx="27360" cy="234000"/>
            </a:xfrm>
            <a:custGeom>
              <a:avLst/>
              <a:gdLst/>
              <a:ahLst/>
              <a:rect l="l" t="t" r="r" b="b"/>
              <a:pathLst>
                <a:path w="80" h="654">
                  <a:moveTo>
                    <a:pt x="0" y="0"/>
                  </a:moveTo>
                  <a:lnTo>
                    <a:pt x="0" y="0"/>
                  </a:lnTo>
                  <a:cubicBezTo>
                    <a:pt x="10" y="129"/>
                    <a:pt x="42" y="445"/>
                    <a:pt x="4" y="644"/>
                  </a:cubicBezTo>
                  <a:cubicBezTo>
                    <a:pt x="24" y="647"/>
                    <a:pt x="54" y="651"/>
                    <a:pt x="77" y="654"/>
                  </a:cubicBezTo>
                  <a:cubicBezTo>
                    <a:pt x="66" y="455"/>
                    <a:pt x="42" y="204"/>
                    <a:pt x="80" y="15"/>
                  </a:cubicBezTo>
                  <a:cubicBezTo>
                    <a:pt x="64" y="11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5" name="Figura a mano libera 299"/>
            <p:cNvSpPr/>
            <p:nvPr/>
          </p:nvSpPr>
          <p:spPr>
            <a:xfrm>
              <a:off x="8460000" y="3118320"/>
              <a:ext cx="178560" cy="122400"/>
            </a:xfrm>
            <a:custGeom>
              <a:avLst/>
              <a:gdLst/>
              <a:ahLst/>
              <a:rect l="l" t="t" r="r" b="b"/>
              <a:pathLst>
                <a:path w="500" h="344">
                  <a:moveTo>
                    <a:pt x="286" y="252"/>
                  </a:moveTo>
                  <a:cubicBezTo>
                    <a:pt x="226" y="176"/>
                    <a:pt x="144" y="79"/>
                    <a:pt x="81" y="20"/>
                  </a:cubicBezTo>
                  <a:cubicBezTo>
                    <a:pt x="55" y="12"/>
                    <a:pt x="22" y="8"/>
                    <a:pt x="0" y="3"/>
                  </a:cubicBezTo>
                  <a:cubicBezTo>
                    <a:pt x="161" y="112"/>
                    <a:pt x="218" y="272"/>
                    <a:pt x="242" y="326"/>
                  </a:cubicBezTo>
                  <a:cubicBezTo>
                    <a:pt x="262" y="331"/>
                    <a:pt x="289" y="338"/>
                    <a:pt x="306" y="344"/>
                  </a:cubicBezTo>
                  <a:cubicBezTo>
                    <a:pt x="339" y="226"/>
                    <a:pt x="428" y="124"/>
                    <a:pt x="500" y="20"/>
                  </a:cubicBezTo>
                  <a:cubicBezTo>
                    <a:pt x="475" y="13"/>
                    <a:pt x="448" y="6"/>
                    <a:pt x="422" y="0"/>
                  </a:cubicBezTo>
                  <a:cubicBezTo>
                    <a:pt x="371" y="85"/>
                    <a:pt x="334" y="173"/>
                    <a:pt x="286" y="25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6422037-98E0-4AB9-AC63-0E3515C9AD0A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6120000" y="2005560"/>
            <a:ext cx="5129640" cy="51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28600" indent="-228600" algn="ctr">
              <a:lnSpc>
                <a:spcPct val="90000"/>
              </a:lnSpc>
              <a:spcBef>
                <a:spcPts val="850"/>
              </a:spcBef>
              <a:buNone/>
              <a:tabLst>
                <a:tab algn="l" pos="0"/>
              </a:tabLst>
            </a:pPr>
            <a:r>
              <a:rPr b="1" lang="it-IT" sz="1600" spc="-1" strike="noStrike">
                <a:solidFill>
                  <a:srgbClr val="c9211e"/>
                </a:solidFill>
                <a:latin typeface="Calibri"/>
                <a:ea typeface="DejaVu Sans"/>
              </a:rPr>
              <a:t>Promuovere e coordinare un’estesa rete dei servizi del “diurnato” presenti a Milano</a:t>
            </a:r>
            <a:endParaRPr b="0" lang="it-IT" sz="1600" spc="-1" strike="noStrike"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title"/>
          </p:nvPr>
        </p:nvSpPr>
        <p:spPr>
          <a:xfrm>
            <a:off x="838440" y="36612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Centro Sammartini: funzione di coordinamento della rete dei Centri Diurni da parte del Comune di Milano </a:t>
            </a:r>
            <a:endParaRPr b="0" lang="it-IT" sz="2200" spc="-1" strike="noStrike">
              <a:latin typeface="Arial"/>
            </a:endParaRPr>
          </a:p>
        </p:txBody>
      </p:sp>
      <p:grpSp>
        <p:nvGrpSpPr>
          <p:cNvPr id="339" name="intermediate-event-none 2"/>
          <p:cNvGrpSpPr/>
          <p:nvPr/>
        </p:nvGrpSpPr>
        <p:grpSpPr>
          <a:xfrm>
            <a:off x="1080000" y="1949040"/>
            <a:ext cx="4498560" cy="3989520"/>
            <a:chOff x="1080000" y="1949040"/>
            <a:chExt cx="4498560" cy="3989520"/>
          </a:xfrm>
        </p:grpSpPr>
        <p:grpSp>
          <p:nvGrpSpPr>
            <p:cNvPr id="340" name="Sticky-Note 2"/>
            <p:cNvGrpSpPr/>
            <p:nvPr/>
          </p:nvGrpSpPr>
          <p:grpSpPr>
            <a:xfrm>
              <a:off x="1080000" y="1949040"/>
              <a:ext cx="4498560" cy="3989520"/>
              <a:chOff x="1080000" y="1949040"/>
              <a:chExt cx="4498560" cy="3989520"/>
            </a:xfrm>
          </p:grpSpPr>
          <p:sp>
            <p:nvSpPr>
              <p:cNvPr id="341" name="Figura a mano libera 305"/>
              <p:cNvSpPr/>
              <p:nvPr/>
            </p:nvSpPr>
            <p:spPr>
              <a:xfrm>
                <a:off x="1080000" y="1949040"/>
                <a:ext cx="4498560" cy="3989520"/>
              </a:xfrm>
              <a:custGeom>
                <a:avLst/>
                <a:gdLst/>
                <a:ahLst/>
                <a:rect l="l" t="t" r="r" b="b"/>
                <a:pathLst>
                  <a:path w="12500" h="11086">
                    <a:moveTo>
                      <a:pt x="0" y="11086"/>
                    </a:moveTo>
                    <a:lnTo>
                      <a:pt x="7219" y="11050"/>
                    </a:lnTo>
                    <a:lnTo>
                      <a:pt x="12500" y="10811"/>
                    </a:lnTo>
                    <a:lnTo>
                      <a:pt x="12338" y="8383"/>
                    </a:lnTo>
                    <a:lnTo>
                      <a:pt x="12297" y="363"/>
                    </a:lnTo>
                    <a:lnTo>
                      <a:pt x="9303" y="0"/>
                    </a:lnTo>
                    <a:lnTo>
                      <a:pt x="0" y="0"/>
                    </a:lnTo>
                    <a:lnTo>
                      <a:pt x="0" y="11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e994"/>
                  </a:gs>
                  <a:gs pos="100000">
                    <a:srgbClr val="ffffa6"/>
                  </a:gs>
                </a:gsLst>
                <a:lin ang="13500000"/>
              </a:gra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i="1" lang="it-IT" sz="1600" spc="-1" strike="noStrike">
                    <a:solidFill>
                      <a:srgbClr val="c9211e"/>
                    </a:solidFill>
                    <a:latin typeface="Comic Sans MS"/>
                    <a:ea typeface="Microsoft YaHei"/>
                  </a:rPr>
                  <a:t>SU COSA VOGLIAMO </a:t>
                </a:r>
                <a:endParaRPr b="0" lang="it-IT" sz="16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buNone/>
                </a:pPr>
                <a:r>
                  <a:rPr b="1" i="1" lang="it-IT" sz="1600" spc="-1" strike="noStrike">
                    <a:solidFill>
                      <a:srgbClr val="c9211e"/>
                    </a:solidFill>
                    <a:latin typeface="Comic Sans MS"/>
                    <a:ea typeface="Microsoft YaHei"/>
                  </a:rPr>
                  <a:t>CONCENTRARCI</a:t>
                </a:r>
                <a:endParaRPr b="0" lang="it-IT" sz="1600" spc="-1" strike="noStrike">
                  <a:latin typeface="Arial"/>
                </a:endParaRPr>
              </a:p>
              <a:p>
                <a:pPr algn="ctr">
                  <a:lnSpc>
                    <a:spcPct val="100000"/>
                  </a:lnSpc>
                  <a:buNone/>
                </a:pPr>
                <a:r>
                  <a:rPr b="1" i="1" lang="it-IT" sz="1600" spc="-1" strike="noStrike">
                    <a:solidFill>
                      <a:srgbClr val="c9211e"/>
                    </a:solidFill>
                    <a:latin typeface="Comic Sans MS"/>
                    <a:ea typeface="Microsoft YaHei"/>
                  </a:rPr>
                  <a:t>NEL 2024?</a:t>
                </a:r>
                <a:endParaRPr b="0" lang="it-IT" sz="1600" spc="-1" strike="noStrike">
                  <a:latin typeface="Arial"/>
                </a:endParaRPr>
              </a:p>
            </p:txBody>
          </p:sp>
          <p:grpSp>
            <p:nvGrpSpPr>
              <p:cNvPr id="342" name="Group 2"/>
              <p:cNvGrpSpPr/>
              <p:nvPr/>
            </p:nvGrpSpPr>
            <p:grpSpPr>
              <a:xfrm>
                <a:off x="3019680" y="1949040"/>
                <a:ext cx="570960" cy="514080"/>
                <a:chOff x="3019680" y="1949040"/>
                <a:chExt cx="570960" cy="514080"/>
              </a:xfrm>
            </p:grpSpPr>
            <p:sp>
              <p:nvSpPr>
                <p:cNvPr id="343" name="Oval 72_ 2"/>
                <p:cNvSpPr/>
                <p:nvPr/>
              </p:nvSpPr>
              <p:spPr>
                <a:xfrm>
                  <a:off x="3019680" y="1989000"/>
                  <a:ext cx="505800" cy="474120"/>
                </a:xfrm>
                <a:prstGeom prst="ellipse">
                  <a:avLst/>
                </a:prstGeom>
                <a:solidFill>
                  <a:srgbClr val="ea7500"/>
                </a:solidFill>
                <a:ln w="9360">
                  <a:noFill/>
                </a:ln>
                <a:effectLst>
                  <a:outerShdw dir="5400000" dist="2304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44" name="Oval 73_ 2"/>
                <p:cNvSpPr/>
                <p:nvPr/>
              </p:nvSpPr>
              <p:spPr>
                <a:xfrm>
                  <a:off x="3145680" y="2089440"/>
                  <a:ext cx="275400" cy="258480"/>
                </a:xfrm>
                <a:prstGeom prst="ellipse">
                  <a:avLst/>
                </a:prstGeom>
                <a:solidFill>
                  <a:srgbClr val="7b3d00"/>
                </a:solidFill>
                <a:ln w="9360">
                  <a:noFill/>
                </a:ln>
                <a:effectLst>
                  <a:outerShdw dir="5400000" dist="2304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45" name="Oval 74_ 2"/>
                <p:cNvSpPr/>
                <p:nvPr/>
              </p:nvSpPr>
              <p:spPr>
                <a:xfrm>
                  <a:off x="3253680" y="1949040"/>
                  <a:ext cx="336960" cy="316080"/>
                </a:xfrm>
                <a:prstGeom prst="ellipse">
                  <a:avLst/>
                </a:prstGeom>
                <a:solidFill>
                  <a:srgbClr val="ff8000"/>
                </a:solidFill>
                <a:ln w="9360">
                  <a:noFill/>
                </a:ln>
                <a:effectLst>
                  <a:outerShdw dir="5400000" dist="2304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/>
                <a:fillRef idx="0"/>
                <a:effectRef idx="0"/>
                <a:fontRef idx="minor"/>
              </p:style>
            </p:sp>
          </p:grpSp>
        </p:grpSp>
      </p:grpSp>
      <p:sp>
        <p:nvSpPr>
          <p:cNvPr id="346" name="Rettangolo 310"/>
          <p:cNvSpPr/>
          <p:nvPr/>
        </p:nvSpPr>
        <p:spPr>
          <a:xfrm>
            <a:off x="5809680" y="2755080"/>
            <a:ext cx="5532480" cy="35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 fontScale="89000"/>
          </a:bodyPr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r>
              <a:rPr b="0" lang="it-IT" sz="1600" spc="-1" strike="noStrike" u="sng">
                <a:solidFill>
                  <a:srgbClr val="c00000"/>
                </a:solidFill>
                <a:uFillTx/>
                <a:latin typeface="Calibri"/>
                <a:ea typeface="DejaVu Sans"/>
              </a:rPr>
              <a:t>Finalità e obiettivi</a:t>
            </a:r>
            <a:endParaRPr b="0" lang="it-IT" sz="1600" spc="-1" strike="noStrike">
              <a:latin typeface="Arial"/>
            </a:endParaRPr>
          </a:p>
          <a:p>
            <a:pPr marL="432000" indent="-324000" algn="just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Promuovere una cultura condivisa del lavoro con le persone senza dimora;</a:t>
            </a:r>
            <a:endParaRPr b="0" lang="it-IT" sz="1600" spc="-1" strike="noStrike">
              <a:latin typeface="Arial"/>
            </a:endParaRPr>
          </a:p>
          <a:p>
            <a:pPr marL="432000" indent="-324000" algn="just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Offrire occasioni di formazione e confronto rivolte a operatori e operatrici che lavorano con la homelessness;</a:t>
            </a:r>
            <a:endParaRPr b="0" lang="it-IT" sz="1600" spc="-1" strike="noStrike">
              <a:latin typeface="Arial"/>
            </a:endParaRPr>
          </a:p>
          <a:p>
            <a:pPr marL="432000" indent="-324000" algn="just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Mettere in rete i diversi Enti (ETS, fondazioni e istituti religiosi, parrocchie, ecc.) che a diverso titolo offrono servizi rivolti alla homelessness presenti a Milano.</a:t>
            </a:r>
            <a:endParaRPr b="0" lang="it-IT" sz="16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r>
              <a:rPr b="0" lang="it-IT" sz="1600" spc="-1" strike="noStrike" u="sng">
                <a:solidFill>
                  <a:srgbClr val="c00000"/>
                </a:solidFill>
                <a:uFillTx/>
                <a:latin typeface="Calibri"/>
                <a:ea typeface="DejaVu Sans"/>
              </a:rPr>
              <a:t>Azioni</a:t>
            </a:r>
            <a:endParaRPr b="0" lang="it-IT" sz="1600" spc="-1" strike="noStrike">
              <a:latin typeface="Arial"/>
            </a:endParaRPr>
          </a:p>
          <a:p>
            <a:pPr marL="432000" indent="-324000" algn="just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Tavoli bimestrali c/o il Centro Sammartini in cui coinvolgere i diversi servizi del diurnato (es. mense, stazioni di posta, docce pubbliche, parrocchie e centri di ascolto, ecc.);</a:t>
            </a:r>
            <a:endParaRPr b="0" lang="it-IT" sz="1600" spc="-1" strike="noStrike">
              <a:latin typeface="Arial"/>
            </a:endParaRPr>
          </a:p>
          <a:p>
            <a:pPr marL="432000" indent="-324000" algn="just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Incontri itineranti e visite reciproche degli spazi.</a:t>
            </a:r>
            <a:endParaRPr b="0" lang="it-IT" sz="16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endParaRPr b="0" lang="it-IT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buNone/>
            </a:pPr>
            <a:endParaRPr b="0" lang="it-IT" sz="2400" spc="-1" strike="noStrike">
              <a:latin typeface="Arial"/>
            </a:endParaRPr>
          </a:p>
        </p:txBody>
      </p:sp>
      <p:grpSp>
        <p:nvGrpSpPr>
          <p:cNvPr id="347" name="pen-arrow-left 2"/>
          <p:cNvGrpSpPr/>
          <p:nvPr/>
        </p:nvGrpSpPr>
        <p:grpSpPr>
          <a:xfrm>
            <a:off x="8731800" y="2520000"/>
            <a:ext cx="178560" cy="303480"/>
            <a:chOff x="8731800" y="2520000"/>
            <a:chExt cx="178560" cy="303480"/>
          </a:xfrm>
        </p:grpSpPr>
        <p:sp>
          <p:nvSpPr>
            <p:cNvPr id="348" name="Figura a mano libera 312"/>
            <p:cNvSpPr/>
            <p:nvPr/>
          </p:nvSpPr>
          <p:spPr>
            <a:xfrm>
              <a:off x="8815320" y="2520000"/>
              <a:ext cx="27360" cy="234000"/>
            </a:xfrm>
            <a:custGeom>
              <a:avLst/>
              <a:gdLst/>
              <a:ahLst/>
              <a:rect l="l" t="t" r="r" b="b"/>
              <a:pathLst>
                <a:path w="80" h="654">
                  <a:moveTo>
                    <a:pt x="0" y="0"/>
                  </a:moveTo>
                  <a:lnTo>
                    <a:pt x="0" y="0"/>
                  </a:lnTo>
                  <a:cubicBezTo>
                    <a:pt x="10" y="129"/>
                    <a:pt x="42" y="445"/>
                    <a:pt x="4" y="644"/>
                  </a:cubicBezTo>
                  <a:cubicBezTo>
                    <a:pt x="24" y="647"/>
                    <a:pt x="54" y="651"/>
                    <a:pt x="77" y="654"/>
                  </a:cubicBezTo>
                  <a:cubicBezTo>
                    <a:pt x="66" y="455"/>
                    <a:pt x="42" y="204"/>
                    <a:pt x="80" y="15"/>
                  </a:cubicBezTo>
                  <a:cubicBezTo>
                    <a:pt x="64" y="11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9" name="Figura a mano libera 313"/>
            <p:cNvSpPr/>
            <p:nvPr/>
          </p:nvSpPr>
          <p:spPr>
            <a:xfrm>
              <a:off x="8731800" y="2701080"/>
              <a:ext cx="178560" cy="122400"/>
            </a:xfrm>
            <a:custGeom>
              <a:avLst/>
              <a:gdLst/>
              <a:ahLst/>
              <a:rect l="l" t="t" r="r" b="b"/>
              <a:pathLst>
                <a:path w="500" h="344">
                  <a:moveTo>
                    <a:pt x="286" y="252"/>
                  </a:moveTo>
                  <a:cubicBezTo>
                    <a:pt x="226" y="176"/>
                    <a:pt x="144" y="79"/>
                    <a:pt x="81" y="20"/>
                  </a:cubicBezTo>
                  <a:cubicBezTo>
                    <a:pt x="55" y="12"/>
                    <a:pt x="22" y="8"/>
                    <a:pt x="0" y="3"/>
                  </a:cubicBezTo>
                  <a:cubicBezTo>
                    <a:pt x="161" y="112"/>
                    <a:pt x="218" y="272"/>
                    <a:pt x="242" y="326"/>
                  </a:cubicBezTo>
                  <a:cubicBezTo>
                    <a:pt x="262" y="331"/>
                    <a:pt x="289" y="338"/>
                    <a:pt x="306" y="344"/>
                  </a:cubicBezTo>
                  <a:cubicBezTo>
                    <a:pt x="339" y="226"/>
                    <a:pt x="428" y="124"/>
                    <a:pt x="500" y="20"/>
                  </a:cubicBezTo>
                  <a:cubicBezTo>
                    <a:pt x="475" y="13"/>
                    <a:pt x="448" y="6"/>
                    <a:pt x="422" y="0"/>
                  </a:cubicBezTo>
                  <a:cubicBezTo>
                    <a:pt x="371" y="85"/>
                    <a:pt x="334" y="173"/>
                    <a:pt x="286" y="25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607DD172-B108-404A-A1FA-5AE8EE6CC665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900000" y="552240"/>
            <a:ext cx="10260000" cy="16063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2200"/>
            </a:b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Verdana"/>
              </a:rPr>
              <a:t>LA RETE DELLE UNITA’ MOBILI</a:t>
            </a:r>
            <a:br>
              <a:rPr sz="2200"/>
            </a:b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Verdana"/>
              </a:rPr>
              <a:t>LE FONTI DI FINANZIAMENTO DELLA CO-PROGETTAZIONE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351" name="chevron 1"/>
          <p:cNvSpPr/>
          <p:nvPr/>
        </p:nvSpPr>
        <p:spPr>
          <a:xfrm>
            <a:off x="5040000" y="3313800"/>
            <a:ext cx="1798560" cy="6447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ffde59"/>
              </a:gs>
              <a:gs pos="100000">
                <a:srgbClr val="b47804"/>
              </a:gs>
            </a:gsLst>
            <a:lin ang="9000000"/>
          </a:gradFill>
          <a:ln cap="rnd" w="29160">
            <a:solidFill>
              <a:srgbClr val="b4780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hevron 2"/>
          <p:cNvSpPr/>
          <p:nvPr/>
        </p:nvSpPr>
        <p:spPr>
          <a:xfrm>
            <a:off x="5040000" y="5040000"/>
            <a:ext cx="1798560" cy="6447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ffde59"/>
              </a:gs>
              <a:gs pos="100000">
                <a:srgbClr val="b47804"/>
              </a:gs>
            </a:gsLst>
            <a:lin ang="9000000"/>
          </a:gradFill>
          <a:ln cap="rnd" w="29160">
            <a:solidFill>
              <a:srgbClr val="b4780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Figura a mano libera 217"/>
          <p:cNvSpPr/>
          <p:nvPr/>
        </p:nvSpPr>
        <p:spPr>
          <a:xfrm>
            <a:off x="900000" y="3060000"/>
            <a:ext cx="3778560" cy="1362600"/>
          </a:xfrm>
          <a:custGeom>
            <a:avLst/>
            <a:gdLst/>
            <a:ahLst/>
            <a:rect l="l" t="t" r="r" b="b"/>
            <a:pathLst>
              <a:path w="10500" h="3789">
                <a:moveTo>
                  <a:pt x="755" y="3789"/>
                </a:moveTo>
                <a:lnTo>
                  <a:pt x="9742" y="3789"/>
                </a:lnTo>
                <a:cubicBezTo>
                  <a:pt x="10161" y="3789"/>
                  <a:pt x="10500" y="3603"/>
                  <a:pt x="10500" y="3375"/>
                </a:cubicBezTo>
                <a:lnTo>
                  <a:pt x="10500" y="414"/>
                </a:lnTo>
                <a:cubicBezTo>
                  <a:pt x="10500" y="186"/>
                  <a:pt x="10161" y="0"/>
                  <a:pt x="9742" y="0"/>
                </a:cubicBezTo>
                <a:lnTo>
                  <a:pt x="755" y="0"/>
                </a:lnTo>
                <a:cubicBezTo>
                  <a:pt x="335" y="0"/>
                  <a:pt x="0" y="186"/>
                  <a:pt x="0" y="414"/>
                </a:cubicBezTo>
                <a:lnTo>
                  <a:pt x="0" y="3375"/>
                </a:lnTo>
                <a:cubicBezTo>
                  <a:pt x="0" y="3603"/>
                  <a:pt x="335" y="3789"/>
                  <a:pt x="755" y="3789"/>
                </a:cubicBezTo>
                <a:close/>
              </a:path>
            </a:pathLst>
          </a:custGeom>
          <a:solidFill>
            <a:srgbClr val="ffffff"/>
          </a:solidFill>
          <a:ln cap="rnd" w="36000">
            <a:solidFill>
              <a:srgbClr val="66666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COMUNE DI MILANO</a:t>
            </a:r>
            <a:endParaRPr b="0" lang="it-IT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Risorse PON/POC e Quota povertà estrema Fondo povertà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354" name="Figura a mano libera 218"/>
          <p:cNvSpPr/>
          <p:nvPr/>
        </p:nvSpPr>
        <p:spPr>
          <a:xfrm>
            <a:off x="900000" y="4680000"/>
            <a:ext cx="3778560" cy="1258560"/>
          </a:xfrm>
          <a:custGeom>
            <a:avLst/>
            <a:gdLst/>
            <a:ahLst/>
            <a:rect l="l" t="t" r="r" b="b"/>
            <a:pathLst>
              <a:path w="10500" h="3500">
                <a:moveTo>
                  <a:pt x="755" y="3500"/>
                </a:moveTo>
                <a:lnTo>
                  <a:pt x="9742" y="3500"/>
                </a:lnTo>
                <a:cubicBezTo>
                  <a:pt x="10161" y="3500"/>
                  <a:pt x="10500" y="3328"/>
                  <a:pt x="10500" y="3117"/>
                </a:cubicBezTo>
                <a:lnTo>
                  <a:pt x="10500" y="383"/>
                </a:lnTo>
                <a:cubicBezTo>
                  <a:pt x="10500" y="172"/>
                  <a:pt x="10161" y="0"/>
                  <a:pt x="9742" y="0"/>
                </a:cubicBezTo>
                <a:lnTo>
                  <a:pt x="755" y="0"/>
                </a:lnTo>
                <a:cubicBezTo>
                  <a:pt x="335" y="0"/>
                  <a:pt x="0" y="172"/>
                  <a:pt x="0" y="383"/>
                </a:cubicBezTo>
                <a:lnTo>
                  <a:pt x="0" y="3117"/>
                </a:lnTo>
                <a:cubicBezTo>
                  <a:pt x="0" y="3328"/>
                  <a:pt x="335" y="3500"/>
                  <a:pt x="755" y="3500"/>
                </a:cubicBezTo>
                <a:close/>
              </a:path>
            </a:pathLst>
          </a:custGeom>
          <a:solidFill>
            <a:srgbClr val="ffffff"/>
          </a:solidFill>
          <a:ln cap="rnd" w="36000">
            <a:solidFill>
              <a:srgbClr val="66666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COFINANZIAMENTO </a:t>
            </a:r>
            <a:endParaRPr b="0" lang="it-IT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DEGLI ENTI PARTNER</a:t>
            </a:r>
            <a:endParaRPr b="0" lang="it-IT" sz="1800" spc="-1" strike="noStrike">
              <a:latin typeface="Arial"/>
            </a:endParaRPr>
          </a:p>
        </p:txBody>
      </p:sp>
      <p:grpSp>
        <p:nvGrpSpPr>
          <p:cNvPr id="355" name="task-transaction 1"/>
          <p:cNvGrpSpPr/>
          <p:nvPr/>
        </p:nvGrpSpPr>
        <p:grpSpPr>
          <a:xfrm>
            <a:off x="7327440" y="3060000"/>
            <a:ext cx="3058560" cy="1438560"/>
            <a:chOff x="7327440" y="3060000"/>
            <a:chExt cx="3058560" cy="1438560"/>
          </a:xfrm>
        </p:grpSpPr>
        <p:grpSp>
          <p:nvGrpSpPr>
            <p:cNvPr id="356" name="Gruppo 220"/>
            <p:cNvGrpSpPr/>
            <p:nvPr/>
          </p:nvGrpSpPr>
          <p:grpSpPr>
            <a:xfrm>
              <a:off x="8614800" y="4163040"/>
              <a:ext cx="484200" cy="296640"/>
              <a:chOff x="8614800" y="4163040"/>
              <a:chExt cx="484200" cy="296640"/>
            </a:xfrm>
          </p:grpSpPr>
          <p:sp>
            <p:nvSpPr>
              <p:cNvPr id="357" name="Figura a mano libera 221"/>
              <p:cNvSpPr/>
              <p:nvPr/>
            </p:nvSpPr>
            <p:spPr>
              <a:xfrm>
                <a:off x="8614800" y="4163040"/>
                <a:ext cx="484200" cy="296640"/>
              </a:xfrm>
              <a:custGeom>
                <a:avLst/>
                <a:gdLst/>
                <a:ahLst/>
                <a:rect l="l" t="t" r="r" b="b"/>
                <a:pathLst>
                  <a:path w="1349" h="828">
                    <a:moveTo>
                      <a:pt x="0" y="828"/>
                    </a:moveTo>
                    <a:lnTo>
                      <a:pt x="1349" y="828"/>
                    </a:lnTo>
                    <a:lnTo>
                      <a:pt x="1349" y="0"/>
                    </a:lnTo>
                    <a:lnTo>
                      <a:pt x="0" y="0"/>
                    </a:lnTo>
                    <a:lnTo>
                      <a:pt x="0" y="828"/>
                    </a:lnTo>
                    <a:close/>
                  </a:path>
                </a:pathLst>
              </a:custGeom>
              <a:solidFill>
                <a:srgbClr val="ffffff"/>
              </a:solidFill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58" name="Connettore 1 222"/>
              <p:cNvSpPr/>
              <p:nvPr/>
            </p:nvSpPr>
            <p:spPr>
              <a:xfrm>
                <a:off x="8854920" y="4236480"/>
                <a:ext cx="360" cy="14904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59" name="Connettore 1 223"/>
              <p:cNvSpPr/>
              <p:nvPr/>
            </p:nvSpPr>
            <p:spPr>
              <a:xfrm>
                <a:off x="8735760" y="4312080"/>
                <a:ext cx="241920" cy="36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360" name="Figura a mano libera 224"/>
            <p:cNvSpPr/>
            <p:nvPr/>
          </p:nvSpPr>
          <p:spPr>
            <a:xfrm>
              <a:off x="7327440" y="3060000"/>
              <a:ext cx="3058560" cy="1438560"/>
            </a:xfrm>
            <a:custGeom>
              <a:avLst/>
              <a:gdLst/>
              <a:ahLst/>
              <a:rect l="l" t="t" r="r" b="b"/>
              <a:pathLst>
                <a:path w="8500" h="4000">
                  <a:moveTo>
                    <a:pt x="589" y="4000"/>
                  </a:moveTo>
                  <a:lnTo>
                    <a:pt x="7914" y="4000"/>
                  </a:lnTo>
                  <a:cubicBezTo>
                    <a:pt x="8237" y="4000"/>
                    <a:pt x="8500" y="3814"/>
                    <a:pt x="8500" y="3584"/>
                  </a:cubicBezTo>
                  <a:lnTo>
                    <a:pt x="8500" y="414"/>
                  </a:lnTo>
                  <a:cubicBezTo>
                    <a:pt x="8500" y="186"/>
                    <a:pt x="8237" y="0"/>
                    <a:pt x="7914" y="0"/>
                  </a:cubicBezTo>
                  <a:lnTo>
                    <a:pt x="589" y="0"/>
                  </a:lnTo>
                  <a:cubicBezTo>
                    <a:pt x="263" y="0"/>
                    <a:pt x="0" y="186"/>
                    <a:pt x="0" y="414"/>
                  </a:cubicBezTo>
                  <a:lnTo>
                    <a:pt x="0" y="3584"/>
                  </a:lnTo>
                  <a:cubicBezTo>
                    <a:pt x="0" y="3814"/>
                    <a:pt x="263" y="4000"/>
                    <a:pt x="589" y="4000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1" name="Figura a mano libera 225"/>
            <p:cNvSpPr/>
            <p:nvPr/>
          </p:nvSpPr>
          <p:spPr>
            <a:xfrm>
              <a:off x="7388640" y="3098160"/>
              <a:ext cx="2936160" cy="1362240"/>
            </a:xfrm>
            <a:custGeom>
              <a:avLst/>
              <a:gdLst/>
              <a:ahLst/>
              <a:rect l="l" t="t" r="r" b="b"/>
              <a:pathLst>
                <a:path w="8160" h="3788">
                  <a:moveTo>
                    <a:pt x="587" y="3788"/>
                  </a:moveTo>
                  <a:lnTo>
                    <a:pt x="7571" y="3788"/>
                  </a:lnTo>
                  <a:cubicBezTo>
                    <a:pt x="7897" y="3788"/>
                    <a:pt x="8160" y="3602"/>
                    <a:pt x="8160" y="3374"/>
                  </a:cubicBezTo>
                  <a:lnTo>
                    <a:pt x="8160" y="414"/>
                  </a:lnTo>
                  <a:cubicBezTo>
                    <a:pt x="8160" y="186"/>
                    <a:pt x="7897" y="0"/>
                    <a:pt x="7571" y="0"/>
                  </a:cubicBezTo>
                  <a:lnTo>
                    <a:pt x="587" y="0"/>
                  </a:lnTo>
                  <a:cubicBezTo>
                    <a:pt x="261" y="0"/>
                    <a:pt x="0" y="186"/>
                    <a:pt x="0" y="414"/>
                  </a:cubicBezTo>
                  <a:lnTo>
                    <a:pt x="0" y="3374"/>
                  </a:lnTo>
                  <a:cubicBezTo>
                    <a:pt x="0" y="3602"/>
                    <a:pt x="261" y="3788"/>
                    <a:pt x="587" y="3788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it-IT" sz="20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€ </a:t>
              </a:r>
              <a:r>
                <a:rPr b="1" lang="it-IT" sz="20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415.000,00</a:t>
              </a:r>
              <a:endParaRPr b="0" lang="it-IT" sz="2000" spc="-1" strike="noStrike">
                <a:latin typeface="Arial"/>
              </a:endParaRPr>
            </a:p>
          </p:txBody>
        </p:sp>
      </p:grpSp>
      <p:grpSp>
        <p:nvGrpSpPr>
          <p:cNvPr id="362" name="task-transaction 2"/>
          <p:cNvGrpSpPr/>
          <p:nvPr/>
        </p:nvGrpSpPr>
        <p:grpSpPr>
          <a:xfrm>
            <a:off x="7200000" y="4907520"/>
            <a:ext cx="3598560" cy="898560"/>
            <a:chOff x="7200000" y="4907520"/>
            <a:chExt cx="3598560" cy="898560"/>
          </a:xfrm>
        </p:grpSpPr>
        <p:grpSp>
          <p:nvGrpSpPr>
            <p:cNvPr id="363" name="Gruppo 227"/>
            <p:cNvGrpSpPr/>
            <p:nvPr/>
          </p:nvGrpSpPr>
          <p:grpSpPr>
            <a:xfrm>
              <a:off x="8714520" y="5596920"/>
              <a:ext cx="569880" cy="184680"/>
              <a:chOff x="8714520" y="5596920"/>
              <a:chExt cx="569880" cy="184680"/>
            </a:xfrm>
          </p:grpSpPr>
          <p:sp>
            <p:nvSpPr>
              <p:cNvPr id="364" name="Figura a mano libera 228"/>
              <p:cNvSpPr/>
              <p:nvPr/>
            </p:nvSpPr>
            <p:spPr>
              <a:xfrm>
                <a:off x="8714520" y="5596920"/>
                <a:ext cx="569880" cy="184680"/>
              </a:xfrm>
              <a:custGeom>
                <a:avLst/>
                <a:gdLst/>
                <a:ahLst/>
                <a:rect l="l" t="t" r="r" b="b"/>
                <a:pathLst>
                  <a:path w="1587" h="517">
                    <a:moveTo>
                      <a:pt x="0" y="517"/>
                    </a:moveTo>
                    <a:lnTo>
                      <a:pt x="1587" y="517"/>
                    </a:lnTo>
                    <a:lnTo>
                      <a:pt x="1587" y="0"/>
                    </a:lnTo>
                    <a:lnTo>
                      <a:pt x="0" y="0"/>
                    </a:lnTo>
                    <a:lnTo>
                      <a:pt x="0" y="517"/>
                    </a:lnTo>
                    <a:close/>
                  </a:path>
                </a:pathLst>
              </a:custGeom>
              <a:solidFill>
                <a:srgbClr val="ffffff"/>
              </a:solidFill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65" name="Connettore 1 229"/>
              <p:cNvSpPr/>
              <p:nvPr/>
            </p:nvSpPr>
            <p:spPr>
              <a:xfrm>
                <a:off x="8997480" y="5643000"/>
                <a:ext cx="360" cy="9324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66" name="Connettore 1 230"/>
              <p:cNvSpPr/>
              <p:nvPr/>
            </p:nvSpPr>
            <p:spPr>
              <a:xfrm>
                <a:off x="8857080" y="5690160"/>
                <a:ext cx="284400" cy="36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367" name="Figura a mano libera 231"/>
            <p:cNvSpPr/>
            <p:nvPr/>
          </p:nvSpPr>
          <p:spPr>
            <a:xfrm>
              <a:off x="7200000" y="4907520"/>
              <a:ext cx="3598560" cy="898560"/>
            </a:xfrm>
            <a:custGeom>
              <a:avLst/>
              <a:gdLst/>
              <a:ahLst/>
              <a:rect l="l" t="t" r="r" b="b"/>
              <a:pathLst>
                <a:path w="10000" h="2500">
                  <a:moveTo>
                    <a:pt x="693" y="2500"/>
                  </a:moveTo>
                  <a:lnTo>
                    <a:pt x="9310" y="2500"/>
                  </a:lnTo>
                  <a:cubicBezTo>
                    <a:pt x="9690" y="2500"/>
                    <a:pt x="10000" y="2384"/>
                    <a:pt x="10000" y="2240"/>
                  </a:cubicBezTo>
                  <a:lnTo>
                    <a:pt x="10000" y="259"/>
                  </a:lnTo>
                  <a:cubicBezTo>
                    <a:pt x="10000" y="116"/>
                    <a:pt x="9690" y="0"/>
                    <a:pt x="9310" y="0"/>
                  </a:cubicBezTo>
                  <a:lnTo>
                    <a:pt x="693" y="0"/>
                  </a:lnTo>
                  <a:cubicBezTo>
                    <a:pt x="310" y="0"/>
                    <a:pt x="0" y="116"/>
                    <a:pt x="0" y="259"/>
                  </a:cubicBezTo>
                  <a:lnTo>
                    <a:pt x="0" y="2240"/>
                  </a:lnTo>
                  <a:cubicBezTo>
                    <a:pt x="0" y="2384"/>
                    <a:pt x="310" y="2500"/>
                    <a:pt x="693" y="2500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8" name="Figura a mano libera 232"/>
            <p:cNvSpPr/>
            <p:nvPr/>
          </p:nvSpPr>
          <p:spPr>
            <a:xfrm>
              <a:off x="7272000" y="4931280"/>
              <a:ext cx="3454560" cy="851040"/>
            </a:xfrm>
            <a:custGeom>
              <a:avLst/>
              <a:gdLst/>
              <a:ahLst/>
              <a:rect l="l" t="t" r="r" b="b"/>
              <a:pathLst>
                <a:path w="9600" h="2368">
                  <a:moveTo>
                    <a:pt x="690" y="2368"/>
                  </a:moveTo>
                  <a:lnTo>
                    <a:pt x="8907" y="2368"/>
                  </a:lnTo>
                  <a:cubicBezTo>
                    <a:pt x="9290" y="2368"/>
                    <a:pt x="9600" y="2251"/>
                    <a:pt x="9600" y="2109"/>
                  </a:cubicBezTo>
                  <a:lnTo>
                    <a:pt x="9600" y="259"/>
                  </a:lnTo>
                  <a:cubicBezTo>
                    <a:pt x="9600" y="116"/>
                    <a:pt x="9290" y="0"/>
                    <a:pt x="8907" y="0"/>
                  </a:cubicBezTo>
                  <a:lnTo>
                    <a:pt x="690" y="0"/>
                  </a:lnTo>
                  <a:cubicBezTo>
                    <a:pt x="307" y="0"/>
                    <a:pt x="0" y="116"/>
                    <a:pt x="0" y="259"/>
                  </a:cubicBezTo>
                  <a:lnTo>
                    <a:pt x="0" y="2109"/>
                  </a:lnTo>
                  <a:cubicBezTo>
                    <a:pt x="0" y="2251"/>
                    <a:pt x="307" y="2368"/>
                    <a:pt x="690" y="2368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GB" sz="1100" spc="-1" strike="noStrike">
                  <a:solidFill>
                    <a:srgbClr val="000000"/>
                  </a:solidFill>
                  <a:latin typeface="Verdana"/>
                  <a:ea typeface="Microsoft YaHei"/>
                </a:rPr>
                <a:t>COFINANZIAMENTO PARI AD ALMENO IL 10%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b="1" lang="en-GB" sz="1100" spc="-1" strike="noStrike">
                  <a:solidFill>
                    <a:srgbClr val="000000"/>
                  </a:solidFill>
                  <a:latin typeface="Verdana"/>
                  <a:ea typeface="Microsoft YaHei"/>
                </a:rPr>
                <a:t>DELL’IMPORTO COMPLESSIVO</a:t>
              </a:r>
              <a:endParaRPr b="0" lang="it-IT" sz="11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Rettangolo 3"/>
          <p:cNvSpPr/>
          <p:nvPr/>
        </p:nvSpPr>
        <p:spPr>
          <a:xfrm>
            <a:off x="383040" y="259560"/>
            <a:ext cx="11120040" cy="639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City Angels Lombardia O.d.V.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Fondazione Progetto Arca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Fondazione Fratelli di San Francesco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Ronda della Carità e della Solidarietà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SOS Milano ONLUS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Milano In Azione (M.I.A.)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Papa Giovanni XXIII</a:t>
            </a:r>
            <a:r>
              <a:rPr b="0" lang="it-IT" sz="1800" spc="-1" strike="noStrike">
                <a:solidFill>
                  <a:srgbClr val="000000"/>
                </a:solidFill>
                <a:latin typeface="Microsoft YaHei"/>
                <a:ea typeface="Microsoft YaHei"/>
              </a:rPr>
              <a:t>°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Fondazione Isacchi Samaja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Comunità di Sant’Egidio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CISOM - Croce di Malta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Anime Bisognose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Voci (Volontari Cittadini)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Misericordie Milano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Casa della Carità e Volontari francescani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Croce Rossa Italiana con 18 uscite settimanali e diversi Comitati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Arcadia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Fondazione Cumse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Associazione In Vetta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Associazione Bocatas-Binario 10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Compagnia della Polenta </a:t>
            </a:r>
            <a:endParaRPr b="0" lang="it-IT" sz="1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Arial"/>
              <a:buAutoNum type="arabicPeriod" startAt="6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Associazione Food For All 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23.Save The Dogs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24.Alatha ecc. </a:t>
            </a:r>
            <a:endParaRPr b="0" lang="it-IT" sz="1800" spc="-1" strike="noStrike">
              <a:latin typeface="Arial"/>
            </a:endParaRPr>
          </a:p>
        </p:txBody>
      </p:sp>
      <p:pic>
        <p:nvPicPr>
          <p:cNvPr id="370" name="Picture 1" descr="page21image1802048"/>
          <p:cNvPicPr/>
          <p:nvPr/>
        </p:nvPicPr>
        <p:blipFill>
          <a:blip r:embed="rId1"/>
          <a:stretch/>
        </p:blipFill>
        <p:spPr>
          <a:xfrm>
            <a:off x="7196040" y="167400"/>
            <a:ext cx="4688640" cy="3477600"/>
          </a:xfrm>
          <a:prstGeom prst="rect">
            <a:avLst/>
          </a:prstGeom>
          <a:ln w="0">
            <a:noFill/>
          </a:ln>
        </p:spPr>
      </p:pic>
      <p:sp>
        <p:nvSpPr>
          <p:cNvPr id="371" name="CasellaDiTesto 5"/>
          <p:cNvSpPr/>
          <p:nvPr/>
        </p:nvSpPr>
        <p:spPr>
          <a:xfrm>
            <a:off x="7196040" y="4213800"/>
            <a:ext cx="4307040" cy="118692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CARTA DEI VALORI CONDIVISA E GIORNATE ANNUALI DELLE UNITA’ MOBILI:</a:t>
            </a:r>
            <a:endParaRPr b="0" lang="it-IT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MIRASOLE 2022 E MOSSO 2023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" descr=""/>
          <p:cNvPicPr/>
          <p:nvPr/>
        </p:nvPicPr>
        <p:blipFill>
          <a:blip r:embed="rId1"/>
          <a:stretch/>
        </p:blipFill>
        <p:spPr>
          <a:xfrm>
            <a:off x="1250280" y="719640"/>
            <a:ext cx="9730440" cy="5447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109" descr="page22image1796896"/>
          <p:cNvPicPr/>
          <p:nvPr/>
        </p:nvPicPr>
        <p:blipFill>
          <a:blip r:embed="rId1"/>
          <a:stretch/>
        </p:blipFill>
        <p:spPr>
          <a:xfrm>
            <a:off x="7200000" y="3616200"/>
            <a:ext cx="3491280" cy="2323080"/>
          </a:xfrm>
          <a:prstGeom prst="rect">
            <a:avLst/>
          </a:prstGeom>
          <a:ln w="0">
            <a:noFill/>
          </a:ln>
        </p:spPr>
      </p:pic>
      <p:pic>
        <p:nvPicPr>
          <p:cNvPr id="374" name="Picture 110" descr="page22image1799360"/>
          <p:cNvPicPr/>
          <p:nvPr/>
        </p:nvPicPr>
        <p:blipFill>
          <a:blip r:embed="rId2"/>
          <a:stretch/>
        </p:blipFill>
        <p:spPr>
          <a:xfrm>
            <a:off x="1260000" y="3722400"/>
            <a:ext cx="3959280" cy="2216880"/>
          </a:xfrm>
          <a:prstGeom prst="rect">
            <a:avLst/>
          </a:prstGeom>
          <a:ln w="0">
            <a:noFill/>
          </a:ln>
        </p:spPr>
      </p:pic>
      <p:sp>
        <p:nvSpPr>
          <p:cNvPr id="375" name="CasellaDiTesto 8"/>
          <p:cNvSpPr/>
          <p:nvPr/>
        </p:nvSpPr>
        <p:spPr>
          <a:xfrm>
            <a:off x="2405880" y="720000"/>
            <a:ext cx="7379280" cy="2284200"/>
          </a:xfrm>
          <a:prstGeom prst="rect">
            <a:avLst/>
          </a:prstGeom>
          <a:gradFill rotWithShape="0">
            <a:gsLst>
              <a:gs pos="0">
                <a:srgbClr val="f6f9fc"/>
              </a:gs>
              <a:gs pos="100000">
                <a:srgbClr val="b0c6e1"/>
              </a:gs>
            </a:gsLst>
            <a:lin ang="5400000"/>
          </a:gradFill>
          <a:ln w="28575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Lavoro on the road:</a:t>
            </a:r>
            <a:endParaRPr b="0" lang="it-IT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Prossimità</a:t>
            </a:r>
            <a:endParaRPr b="0" lang="it-IT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Stare a fianco (rispettando tempi e strategie adattive)</a:t>
            </a:r>
            <a:endParaRPr b="0" lang="it-IT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Darsi tempi e spazi per coltivare la relazione</a:t>
            </a:r>
            <a:endParaRPr b="0" lang="it-IT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Abitare i confini</a:t>
            </a:r>
            <a:endParaRPr b="0" lang="it-IT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Stare nel margine</a:t>
            </a:r>
            <a:endParaRPr b="0" lang="it-IT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  <a:ea typeface="DejaVu Sans"/>
              </a:rPr>
              <a:t>Superare pregiudizi e sterotipi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it-IT" sz="1800" spc="-1" strike="noStrike">
              <a:latin typeface="Arial"/>
            </a:endParaRPr>
          </a:p>
        </p:txBody>
      </p:sp>
      <p:pic>
        <p:nvPicPr>
          <p:cNvPr id="376" name="Picture 22" descr=""/>
          <p:cNvPicPr/>
          <p:nvPr/>
        </p:nvPicPr>
        <p:blipFill>
          <a:blip r:embed="rId3"/>
          <a:stretch/>
        </p:blipFill>
        <p:spPr>
          <a:xfrm>
            <a:off x="360" y="0"/>
            <a:ext cx="9892440" cy="11880"/>
          </a:xfrm>
          <a:prstGeom prst="rect">
            <a:avLst/>
          </a:prstGeom>
          <a:ln w="0">
            <a:noFill/>
          </a:ln>
        </p:spPr>
      </p:pic>
      <p:pic>
        <p:nvPicPr>
          <p:cNvPr id="377" name="Picture 53" descr=""/>
          <p:cNvPicPr/>
          <p:nvPr/>
        </p:nvPicPr>
        <p:blipFill>
          <a:blip r:embed="rId4"/>
          <a:stretch/>
        </p:blipFill>
        <p:spPr>
          <a:xfrm>
            <a:off x="360" y="0"/>
            <a:ext cx="11880" cy="304200"/>
          </a:xfrm>
          <a:prstGeom prst="rect">
            <a:avLst/>
          </a:prstGeom>
          <a:ln w="0">
            <a:noFill/>
          </a:ln>
        </p:spPr>
      </p:pic>
      <p:pic>
        <p:nvPicPr>
          <p:cNvPr id="378" name="Picture 56" descr=""/>
          <p:cNvPicPr/>
          <p:nvPr/>
        </p:nvPicPr>
        <p:blipFill>
          <a:blip r:embed="rId5"/>
          <a:stretch/>
        </p:blipFill>
        <p:spPr>
          <a:xfrm>
            <a:off x="360" y="0"/>
            <a:ext cx="202320" cy="11880"/>
          </a:xfrm>
          <a:prstGeom prst="rect">
            <a:avLst/>
          </a:prstGeom>
          <a:ln w="0">
            <a:noFill/>
          </a:ln>
        </p:spPr>
      </p:pic>
      <p:pic>
        <p:nvPicPr>
          <p:cNvPr id="379" name="Picture 89" descr=""/>
          <p:cNvPicPr/>
          <p:nvPr/>
        </p:nvPicPr>
        <p:blipFill>
          <a:blip r:embed="rId6"/>
          <a:stretch/>
        </p:blipFill>
        <p:spPr>
          <a:xfrm>
            <a:off x="360" y="0"/>
            <a:ext cx="11880" cy="304200"/>
          </a:xfrm>
          <a:prstGeom prst="rect">
            <a:avLst/>
          </a:prstGeom>
          <a:ln w="0">
            <a:noFill/>
          </a:ln>
        </p:spPr>
      </p:pic>
      <p:pic>
        <p:nvPicPr>
          <p:cNvPr id="380" name="Picture 92" descr=""/>
          <p:cNvPicPr/>
          <p:nvPr/>
        </p:nvPicPr>
        <p:blipFill>
          <a:blip r:embed="rId7"/>
          <a:stretch/>
        </p:blipFill>
        <p:spPr>
          <a:xfrm>
            <a:off x="360" y="0"/>
            <a:ext cx="202320" cy="11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1" name="Tabella 3"/>
          <p:cNvGraphicFramePr/>
          <p:nvPr/>
        </p:nvGraphicFramePr>
        <p:xfrm>
          <a:off x="370800" y="160560"/>
          <a:ext cx="10972440" cy="6183720"/>
        </p:xfrm>
        <a:graphic>
          <a:graphicData uri="http://schemas.openxmlformats.org/drawingml/2006/table">
            <a:tbl>
              <a:tblPr/>
              <a:tblGrid>
                <a:gridCol w="10972800"/>
              </a:tblGrid>
              <a:tr h="1252800">
                <a:tc>
                  <a:txBody>
                    <a:bodyPr lIns="40680" rIns="406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it-IT" sz="400" spc="-1" strike="noStrike">
                          <a:solidFill>
                            <a:srgbClr val="ffffff"/>
                          </a:solidFill>
                          <a:latin typeface="Tahoma"/>
                          <a:ea typeface="DejaVu Sans"/>
                        </a:rPr>
                        <a:t>© Comune di Milano </a:t>
                      </a:r>
                      <a:endParaRPr b="0" lang="it-IT" sz="400" spc="-1" strike="noStrike">
                        <a:latin typeface="Arial"/>
                      </a:endParaRPr>
                    </a:p>
                  </a:txBody>
                  <a:tcPr anchor="ctr" marL="40680" marR="40680">
                    <a:lnL w="19440">
                      <a:solidFill>
                        <a:srgbClr val="cc0000"/>
                      </a:solidFill>
                    </a:lnL>
                    <a:lnR w="936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9440">
                      <a:solidFill>
                        <a:srgbClr val="cc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931280">
                <a:tc>
                  <a:txBody>
                    <a:bodyPr lIns="40680" rIns="4068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Da novembre 2018 la gestione del servizio segnalazioni è stata affidata a Croce Rossa Italiana Comitato di Milano e Fondazione Progetto Arca che, attraverso, una Piattaforma informatica (TuttiXte) creata ad hoc: 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Raccolgono le segnalazioni (numero h. 24 e 365/365)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Inoltrano all’Unità di Strada competente per la zona di riferimento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Ricevono il report dell’uscita dell’UM 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Comunicano l’esito al segnalante 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Monitorano il territorio (mappa digitale) 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Riscontro al/alla cittadino/a segnalante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La Piattaforma è strumento essenziale per la messa in rete di tutte le Unità di Strada e dell’Amministrazione Comunale. </a:t>
                      </a:r>
                      <a:endParaRPr b="0" lang="it-IT" sz="1800" spc="-1" strike="noStrike">
                        <a:latin typeface="Arial"/>
                      </a:endParaRPr>
                    </a:p>
                    <a:p>
                      <a:pPr marL="216000" indent="-171360" algn="just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  <a:tabLst>
                          <a:tab algn="l" pos="0"/>
                        </a:tabLst>
                      </a:pPr>
                      <a:r>
                        <a:rPr b="0" lang="it-IT" sz="1800" spc="-1" strike="noStrike">
                          <a:solidFill>
                            <a:srgbClr val="000000"/>
                          </a:solidFill>
                          <a:latin typeface="Verdana"/>
                          <a:ea typeface="DejaVu Sans"/>
                        </a:rPr>
                        <a:t>Di fatto, le Unità di Strada ricevono le segnalazioni e trascrivono i report delle uscite consentendo scambio di informazioni, rilevazione dei dati ed una mappatura geo- referenziata delle persone che vedono e supportano in strada. </a:t>
                      </a:r>
                      <a:endParaRPr b="0" lang="it-IT" sz="1800" spc="-1" strike="noStrike">
                        <a:latin typeface="Arial"/>
                      </a:endParaRPr>
                    </a:p>
                  </a:txBody>
                  <a:tcPr anchor="ctr" marL="40680" marR="40680">
                    <a:lnL w="19440">
                      <a:solidFill>
                        <a:srgbClr val="cc0000"/>
                      </a:solidFill>
                    </a:lnL>
                    <a:lnR w="9360">
                      <a:solidFill>
                        <a:srgbClr val="ffffff"/>
                      </a:solidFill>
                    </a:lnR>
                    <a:lnT w="19440">
                      <a:solidFill>
                        <a:srgbClr val="cc0000"/>
                      </a:solidFill>
                    </a:lnT>
                    <a:lnB w="936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494280" y="75240"/>
            <a:ext cx="11255760" cy="128304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2200"/>
            </a:b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Verdana"/>
              </a:rPr>
              <a:t>LA RETE DELLE UNITA’ MOBILI: </a:t>
            </a:r>
            <a:br>
              <a:rPr sz="2200"/>
            </a:b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Verdana"/>
              </a:rPr>
              <a:t>PIATTAFORMA E SERVIZIO SEGNALAZIONI</a:t>
            </a:r>
            <a:endParaRPr b="0" lang="it-IT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4400" spc="-1" strike="noStrike">
              <a:latin typeface="Arial"/>
            </a:endParaRPr>
          </a:p>
        </p:txBody>
      </p:sp>
      <p:sp>
        <p:nvSpPr>
          <p:cNvPr id="384" name="Titolo 8"/>
          <p:cNvSpPr/>
          <p:nvPr/>
        </p:nvSpPr>
        <p:spPr>
          <a:xfrm>
            <a:off x="857880" y="366480"/>
            <a:ext cx="1047528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it-IT" sz="1800" spc="-1" strike="noStrike">
                <a:solidFill>
                  <a:srgbClr val="ffffff"/>
                </a:solidFill>
                <a:latin typeface="Verdana"/>
                <a:ea typeface="Verdana"/>
              </a:rPr>
              <a:t>I SERVIZI DI CONTRASTO ALLA GRAVE EMARGINAZIONE ADULTA</a:t>
            </a:r>
            <a:r>
              <a:rPr b="0" lang="it-IT" sz="2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br>
              <a:rPr sz="2400"/>
            </a:br>
            <a:r>
              <a:rPr b="0" lang="it-IT" sz="2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br>
              <a:rPr sz="2400"/>
            </a:br>
            <a:r>
              <a:rPr b="1" lang="it-IT" sz="2400" spc="-1" strike="noStrike">
                <a:solidFill>
                  <a:srgbClr val="ffffff"/>
                </a:solidFill>
                <a:latin typeface="Verdana"/>
                <a:ea typeface="Verdana"/>
              </a:rPr>
              <a:t>I CENTRI DIURNI e LA RETE DELLE UNITA’ MOBILI</a:t>
            </a:r>
            <a:endParaRPr b="0" lang="it-IT" sz="2400" spc="-1" strike="noStrike">
              <a:latin typeface="Arial"/>
            </a:endParaRPr>
          </a:p>
        </p:txBody>
      </p:sp>
      <p:pic>
        <p:nvPicPr>
          <p:cNvPr id="385" name="Immagine 1" descr=""/>
          <p:cNvPicPr/>
          <p:nvPr/>
        </p:nvPicPr>
        <p:blipFill>
          <a:blip r:embed="rId1"/>
          <a:srcRect l="0" t="993" r="0" b="1829"/>
          <a:stretch/>
        </p:blipFill>
        <p:spPr>
          <a:xfrm>
            <a:off x="4139280" y="180360"/>
            <a:ext cx="3912480" cy="5374440"/>
          </a:xfrm>
          <a:prstGeom prst="rect">
            <a:avLst/>
          </a:prstGeom>
          <a:ln w="0">
            <a:noFill/>
          </a:ln>
        </p:spPr>
      </p:pic>
      <p:sp>
        <p:nvSpPr>
          <p:cNvPr id="386" name="Ribbon-4"/>
          <p:cNvSpPr/>
          <p:nvPr/>
        </p:nvSpPr>
        <p:spPr>
          <a:xfrm>
            <a:off x="1596240" y="4680360"/>
            <a:ext cx="8998560" cy="718560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gradFill rotWithShape="0">
            <a:gsLst>
              <a:gs pos="0">
                <a:srgbClr val="ff4000"/>
              </a:gs>
              <a:gs pos="100000">
                <a:srgbClr val="ffd8ce"/>
              </a:gs>
            </a:gsLst>
            <a:lin ang="9000000"/>
          </a:gradFill>
          <a:ln w="1260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it-IT" sz="1800" spc="-1" strike="noStrike">
                <a:solidFill>
                  <a:srgbClr val="bf0041"/>
                </a:solidFill>
                <a:latin typeface="Arial"/>
                <a:ea typeface="DejaVu Sans"/>
              </a:rPr>
              <a:t>GRAZIE DELL’ATTENZIONE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900000" y="552240"/>
            <a:ext cx="10620000" cy="16063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2200"/>
            </a:b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Verdana"/>
              </a:rPr>
              <a:t>I CENTRI DIURNI HOMELESS</a:t>
            </a:r>
            <a:br>
              <a:rPr sz="2200"/>
            </a:b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Verdana"/>
              </a:rPr>
              <a:t>LE FONTI DI FINANZIAMENTO DELLA CO-PROGETTAZIONE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253" name="chevron 3"/>
          <p:cNvSpPr/>
          <p:nvPr/>
        </p:nvSpPr>
        <p:spPr>
          <a:xfrm>
            <a:off x="5040000" y="3313800"/>
            <a:ext cx="1798560" cy="6447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ffde59"/>
              </a:gs>
              <a:gs pos="100000">
                <a:srgbClr val="b47804"/>
              </a:gs>
            </a:gsLst>
            <a:lin ang="9000000"/>
          </a:gradFill>
          <a:ln cap="rnd" w="29160">
            <a:solidFill>
              <a:srgbClr val="b4780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hevron 4"/>
          <p:cNvSpPr/>
          <p:nvPr/>
        </p:nvSpPr>
        <p:spPr>
          <a:xfrm>
            <a:off x="5040000" y="5040000"/>
            <a:ext cx="1798560" cy="6447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ffde59"/>
              </a:gs>
              <a:gs pos="100000">
                <a:srgbClr val="b47804"/>
              </a:gs>
            </a:gsLst>
            <a:lin ang="9000000"/>
          </a:gradFill>
          <a:ln cap="rnd" w="29160">
            <a:solidFill>
              <a:srgbClr val="b4780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5" name="Figura a mano libera 1"/>
          <p:cNvSpPr/>
          <p:nvPr/>
        </p:nvSpPr>
        <p:spPr>
          <a:xfrm>
            <a:off x="900000" y="3060000"/>
            <a:ext cx="3778560" cy="1362600"/>
          </a:xfrm>
          <a:custGeom>
            <a:avLst/>
            <a:gdLst/>
            <a:ahLst/>
            <a:rect l="l" t="t" r="r" b="b"/>
            <a:pathLst>
              <a:path w="10500" h="3789">
                <a:moveTo>
                  <a:pt x="755" y="3789"/>
                </a:moveTo>
                <a:lnTo>
                  <a:pt x="9742" y="3789"/>
                </a:lnTo>
                <a:cubicBezTo>
                  <a:pt x="10161" y="3789"/>
                  <a:pt x="10500" y="3603"/>
                  <a:pt x="10500" y="3375"/>
                </a:cubicBezTo>
                <a:lnTo>
                  <a:pt x="10500" y="414"/>
                </a:lnTo>
                <a:cubicBezTo>
                  <a:pt x="10500" y="186"/>
                  <a:pt x="10161" y="0"/>
                  <a:pt x="9742" y="0"/>
                </a:cubicBezTo>
                <a:lnTo>
                  <a:pt x="755" y="0"/>
                </a:lnTo>
                <a:cubicBezTo>
                  <a:pt x="335" y="0"/>
                  <a:pt x="0" y="186"/>
                  <a:pt x="0" y="414"/>
                </a:cubicBezTo>
                <a:lnTo>
                  <a:pt x="0" y="3375"/>
                </a:lnTo>
                <a:cubicBezTo>
                  <a:pt x="0" y="3603"/>
                  <a:pt x="335" y="3789"/>
                  <a:pt x="755" y="3789"/>
                </a:cubicBezTo>
                <a:close/>
              </a:path>
            </a:pathLst>
          </a:custGeom>
          <a:solidFill>
            <a:srgbClr val="ffffff"/>
          </a:solidFill>
          <a:ln cap="rnd" w="36000">
            <a:solidFill>
              <a:srgbClr val="66666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COMUNE DI MILANO</a:t>
            </a:r>
            <a:endParaRPr b="0" lang="it-IT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Risorse PON/POC e Quota povertà estrema Fondo povertà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256" name="Figura a mano libera 2"/>
          <p:cNvSpPr/>
          <p:nvPr/>
        </p:nvSpPr>
        <p:spPr>
          <a:xfrm>
            <a:off x="900000" y="4680000"/>
            <a:ext cx="3778560" cy="1258560"/>
          </a:xfrm>
          <a:custGeom>
            <a:avLst/>
            <a:gdLst/>
            <a:ahLst/>
            <a:rect l="l" t="t" r="r" b="b"/>
            <a:pathLst>
              <a:path w="10500" h="3500">
                <a:moveTo>
                  <a:pt x="755" y="3500"/>
                </a:moveTo>
                <a:lnTo>
                  <a:pt x="9742" y="3500"/>
                </a:lnTo>
                <a:cubicBezTo>
                  <a:pt x="10161" y="3500"/>
                  <a:pt x="10500" y="3328"/>
                  <a:pt x="10500" y="3117"/>
                </a:cubicBezTo>
                <a:lnTo>
                  <a:pt x="10500" y="383"/>
                </a:lnTo>
                <a:cubicBezTo>
                  <a:pt x="10500" y="172"/>
                  <a:pt x="10161" y="0"/>
                  <a:pt x="9742" y="0"/>
                </a:cubicBezTo>
                <a:lnTo>
                  <a:pt x="755" y="0"/>
                </a:lnTo>
                <a:cubicBezTo>
                  <a:pt x="335" y="0"/>
                  <a:pt x="0" y="172"/>
                  <a:pt x="0" y="383"/>
                </a:cubicBezTo>
                <a:lnTo>
                  <a:pt x="0" y="3117"/>
                </a:lnTo>
                <a:cubicBezTo>
                  <a:pt x="0" y="3328"/>
                  <a:pt x="335" y="3500"/>
                  <a:pt x="755" y="3500"/>
                </a:cubicBezTo>
                <a:close/>
              </a:path>
            </a:pathLst>
          </a:custGeom>
          <a:solidFill>
            <a:srgbClr val="ffffff"/>
          </a:solidFill>
          <a:ln cap="rnd" w="36000">
            <a:solidFill>
              <a:srgbClr val="66666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COFINANZIAMENTO </a:t>
            </a:r>
            <a:endParaRPr b="0" lang="it-IT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000000"/>
                </a:solidFill>
                <a:latin typeface="Verdana"/>
                <a:ea typeface="Microsoft YaHei"/>
              </a:rPr>
              <a:t>DEGLI ENTI PARTNER</a:t>
            </a:r>
            <a:endParaRPr b="0" lang="it-IT" sz="1800" spc="-1" strike="noStrike">
              <a:latin typeface="Arial"/>
            </a:endParaRPr>
          </a:p>
        </p:txBody>
      </p:sp>
      <p:grpSp>
        <p:nvGrpSpPr>
          <p:cNvPr id="257" name="task-transaction 5"/>
          <p:cNvGrpSpPr/>
          <p:nvPr/>
        </p:nvGrpSpPr>
        <p:grpSpPr>
          <a:xfrm>
            <a:off x="7327440" y="3060000"/>
            <a:ext cx="3058560" cy="1438560"/>
            <a:chOff x="7327440" y="3060000"/>
            <a:chExt cx="3058560" cy="1438560"/>
          </a:xfrm>
        </p:grpSpPr>
        <p:grpSp>
          <p:nvGrpSpPr>
            <p:cNvPr id="258" name="Gruppo 1"/>
            <p:cNvGrpSpPr/>
            <p:nvPr/>
          </p:nvGrpSpPr>
          <p:grpSpPr>
            <a:xfrm>
              <a:off x="8614800" y="4163040"/>
              <a:ext cx="484200" cy="296640"/>
              <a:chOff x="8614800" y="4163040"/>
              <a:chExt cx="484200" cy="296640"/>
            </a:xfrm>
          </p:grpSpPr>
          <p:sp>
            <p:nvSpPr>
              <p:cNvPr id="259" name="Figura a mano libera 3"/>
              <p:cNvSpPr/>
              <p:nvPr/>
            </p:nvSpPr>
            <p:spPr>
              <a:xfrm>
                <a:off x="8614800" y="4163040"/>
                <a:ext cx="484200" cy="296640"/>
              </a:xfrm>
              <a:custGeom>
                <a:avLst/>
                <a:gdLst/>
                <a:ahLst/>
                <a:rect l="l" t="t" r="r" b="b"/>
                <a:pathLst>
                  <a:path w="1349" h="828">
                    <a:moveTo>
                      <a:pt x="0" y="828"/>
                    </a:moveTo>
                    <a:lnTo>
                      <a:pt x="1349" y="828"/>
                    </a:lnTo>
                    <a:lnTo>
                      <a:pt x="1349" y="0"/>
                    </a:lnTo>
                    <a:lnTo>
                      <a:pt x="0" y="0"/>
                    </a:lnTo>
                    <a:lnTo>
                      <a:pt x="0" y="828"/>
                    </a:lnTo>
                    <a:close/>
                  </a:path>
                </a:pathLst>
              </a:custGeom>
              <a:solidFill>
                <a:srgbClr val="ffffff"/>
              </a:solidFill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0" name="Connettore 1 1"/>
              <p:cNvSpPr/>
              <p:nvPr/>
            </p:nvSpPr>
            <p:spPr>
              <a:xfrm>
                <a:off x="8854920" y="4236480"/>
                <a:ext cx="360" cy="14904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1" name="Connettore 1 2"/>
              <p:cNvSpPr/>
              <p:nvPr/>
            </p:nvSpPr>
            <p:spPr>
              <a:xfrm>
                <a:off x="8735760" y="4312080"/>
                <a:ext cx="241920" cy="36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262" name="Figura a mano libera 4"/>
            <p:cNvSpPr/>
            <p:nvPr/>
          </p:nvSpPr>
          <p:spPr>
            <a:xfrm>
              <a:off x="7327440" y="3060000"/>
              <a:ext cx="3058560" cy="1438560"/>
            </a:xfrm>
            <a:custGeom>
              <a:avLst/>
              <a:gdLst/>
              <a:ahLst/>
              <a:rect l="l" t="t" r="r" b="b"/>
              <a:pathLst>
                <a:path w="8500" h="4000">
                  <a:moveTo>
                    <a:pt x="589" y="4000"/>
                  </a:moveTo>
                  <a:lnTo>
                    <a:pt x="7914" y="4000"/>
                  </a:lnTo>
                  <a:cubicBezTo>
                    <a:pt x="8237" y="4000"/>
                    <a:pt x="8500" y="3814"/>
                    <a:pt x="8500" y="3584"/>
                  </a:cubicBezTo>
                  <a:lnTo>
                    <a:pt x="8500" y="414"/>
                  </a:lnTo>
                  <a:cubicBezTo>
                    <a:pt x="8500" y="186"/>
                    <a:pt x="8237" y="0"/>
                    <a:pt x="7914" y="0"/>
                  </a:cubicBezTo>
                  <a:lnTo>
                    <a:pt x="589" y="0"/>
                  </a:lnTo>
                  <a:cubicBezTo>
                    <a:pt x="263" y="0"/>
                    <a:pt x="0" y="186"/>
                    <a:pt x="0" y="414"/>
                  </a:cubicBezTo>
                  <a:lnTo>
                    <a:pt x="0" y="3584"/>
                  </a:lnTo>
                  <a:cubicBezTo>
                    <a:pt x="0" y="3814"/>
                    <a:pt x="263" y="4000"/>
                    <a:pt x="589" y="4000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3" name="Figura a mano libera 5"/>
            <p:cNvSpPr/>
            <p:nvPr/>
          </p:nvSpPr>
          <p:spPr>
            <a:xfrm>
              <a:off x="7388640" y="3098160"/>
              <a:ext cx="2936160" cy="1362240"/>
            </a:xfrm>
            <a:custGeom>
              <a:avLst/>
              <a:gdLst/>
              <a:ahLst/>
              <a:rect l="l" t="t" r="r" b="b"/>
              <a:pathLst>
                <a:path w="8160" h="3788">
                  <a:moveTo>
                    <a:pt x="587" y="3788"/>
                  </a:moveTo>
                  <a:lnTo>
                    <a:pt x="7571" y="3788"/>
                  </a:lnTo>
                  <a:cubicBezTo>
                    <a:pt x="7897" y="3788"/>
                    <a:pt x="8160" y="3602"/>
                    <a:pt x="8160" y="3374"/>
                  </a:cubicBezTo>
                  <a:lnTo>
                    <a:pt x="8160" y="414"/>
                  </a:lnTo>
                  <a:cubicBezTo>
                    <a:pt x="8160" y="186"/>
                    <a:pt x="7897" y="0"/>
                    <a:pt x="7571" y="0"/>
                  </a:cubicBezTo>
                  <a:lnTo>
                    <a:pt x="587" y="0"/>
                  </a:lnTo>
                  <a:cubicBezTo>
                    <a:pt x="261" y="0"/>
                    <a:pt x="0" y="186"/>
                    <a:pt x="0" y="414"/>
                  </a:cubicBezTo>
                  <a:lnTo>
                    <a:pt x="0" y="3374"/>
                  </a:lnTo>
                  <a:cubicBezTo>
                    <a:pt x="0" y="3602"/>
                    <a:pt x="261" y="3788"/>
                    <a:pt x="587" y="3788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it-IT" sz="20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€ </a:t>
              </a:r>
              <a:r>
                <a:rPr b="1" lang="it-IT" sz="20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190.000,00</a:t>
              </a:r>
              <a:endParaRPr b="0" lang="it-IT" sz="2000" spc="-1" strike="noStrike">
                <a:latin typeface="Arial"/>
              </a:endParaRPr>
            </a:p>
          </p:txBody>
        </p:sp>
      </p:grpSp>
      <p:grpSp>
        <p:nvGrpSpPr>
          <p:cNvPr id="264" name="task-transaction 6"/>
          <p:cNvGrpSpPr/>
          <p:nvPr/>
        </p:nvGrpSpPr>
        <p:grpSpPr>
          <a:xfrm>
            <a:off x="7200000" y="4907520"/>
            <a:ext cx="3598560" cy="898560"/>
            <a:chOff x="7200000" y="4907520"/>
            <a:chExt cx="3598560" cy="898560"/>
          </a:xfrm>
        </p:grpSpPr>
        <p:grpSp>
          <p:nvGrpSpPr>
            <p:cNvPr id="265" name="Gruppo 2"/>
            <p:cNvGrpSpPr/>
            <p:nvPr/>
          </p:nvGrpSpPr>
          <p:grpSpPr>
            <a:xfrm>
              <a:off x="8714520" y="5596920"/>
              <a:ext cx="569880" cy="184680"/>
              <a:chOff x="8714520" y="5596920"/>
              <a:chExt cx="569880" cy="184680"/>
            </a:xfrm>
          </p:grpSpPr>
          <p:sp>
            <p:nvSpPr>
              <p:cNvPr id="266" name="Figura a mano libera 6"/>
              <p:cNvSpPr/>
              <p:nvPr/>
            </p:nvSpPr>
            <p:spPr>
              <a:xfrm>
                <a:off x="8714520" y="5596920"/>
                <a:ext cx="569880" cy="184680"/>
              </a:xfrm>
              <a:custGeom>
                <a:avLst/>
                <a:gdLst/>
                <a:ahLst/>
                <a:rect l="l" t="t" r="r" b="b"/>
                <a:pathLst>
                  <a:path w="1587" h="517">
                    <a:moveTo>
                      <a:pt x="0" y="517"/>
                    </a:moveTo>
                    <a:lnTo>
                      <a:pt x="1587" y="517"/>
                    </a:lnTo>
                    <a:lnTo>
                      <a:pt x="1587" y="0"/>
                    </a:lnTo>
                    <a:lnTo>
                      <a:pt x="0" y="0"/>
                    </a:lnTo>
                    <a:lnTo>
                      <a:pt x="0" y="517"/>
                    </a:lnTo>
                    <a:close/>
                  </a:path>
                </a:pathLst>
              </a:custGeom>
              <a:solidFill>
                <a:srgbClr val="ffffff"/>
              </a:solidFill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7" name="Connettore 1 3"/>
              <p:cNvSpPr/>
              <p:nvPr/>
            </p:nvSpPr>
            <p:spPr>
              <a:xfrm>
                <a:off x="8997480" y="5643000"/>
                <a:ext cx="360" cy="9324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8" name="Connettore 1 4"/>
              <p:cNvSpPr/>
              <p:nvPr/>
            </p:nvSpPr>
            <p:spPr>
              <a:xfrm>
                <a:off x="8857080" y="5690160"/>
                <a:ext cx="284400" cy="36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269" name="Figura a mano libera 7"/>
            <p:cNvSpPr/>
            <p:nvPr/>
          </p:nvSpPr>
          <p:spPr>
            <a:xfrm>
              <a:off x="7200000" y="4907520"/>
              <a:ext cx="3598560" cy="898560"/>
            </a:xfrm>
            <a:custGeom>
              <a:avLst/>
              <a:gdLst/>
              <a:ahLst/>
              <a:rect l="l" t="t" r="r" b="b"/>
              <a:pathLst>
                <a:path w="10000" h="2500">
                  <a:moveTo>
                    <a:pt x="693" y="2500"/>
                  </a:moveTo>
                  <a:lnTo>
                    <a:pt x="9310" y="2500"/>
                  </a:lnTo>
                  <a:cubicBezTo>
                    <a:pt x="9690" y="2500"/>
                    <a:pt x="10000" y="2384"/>
                    <a:pt x="10000" y="2240"/>
                  </a:cubicBezTo>
                  <a:lnTo>
                    <a:pt x="10000" y="259"/>
                  </a:lnTo>
                  <a:cubicBezTo>
                    <a:pt x="10000" y="116"/>
                    <a:pt x="9690" y="0"/>
                    <a:pt x="9310" y="0"/>
                  </a:cubicBezTo>
                  <a:lnTo>
                    <a:pt x="693" y="0"/>
                  </a:lnTo>
                  <a:cubicBezTo>
                    <a:pt x="310" y="0"/>
                    <a:pt x="0" y="116"/>
                    <a:pt x="0" y="259"/>
                  </a:cubicBezTo>
                  <a:lnTo>
                    <a:pt x="0" y="2240"/>
                  </a:lnTo>
                  <a:cubicBezTo>
                    <a:pt x="0" y="2384"/>
                    <a:pt x="310" y="2500"/>
                    <a:pt x="693" y="2500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0" name="Figura a mano libera 8"/>
            <p:cNvSpPr/>
            <p:nvPr/>
          </p:nvSpPr>
          <p:spPr>
            <a:xfrm>
              <a:off x="7272000" y="4931280"/>
              <a:ext cx="3454560" cy="851040"/>
            </a:xfrm>
            <a:custGeom>
              <a:avLst/>
              <a:gdLst/>
              <a:ahLst/>
              <a:rect l="l" t="t" r="r" b="b"/>
              <a:pathLst>
                <a:path w="9600" h="2368">
                  <a:moveTo>
                    <a:pt x="690" y="2368"/>
                  </a:moveTo>
                  <a:lnTo>
                    <a:pt x="8907" y="2368"/>
                  </a:lnTo>
                  <a:cubicBezTo>
                    <a:pt x="9290" y="2368"/>
                    <a:pt x="9600" y="2251"/>
                    <a:pt x="9600" y="2109"/>
                  </a:cubicBezTo>
                  <a:lnTo>
                    <a:pt x="9600" y="259"/>
                  </a:lnTo>
                  <a:cubicBezTo>
                    <a:pt x="9600" y="116"/>
                    <a:pt x="9290" y="0"/>
                    <a:pt x="8907" y="0"/>
                  </a:cubicBezTo>
                  <a:lnTo>
                    <a:pt x="690" y="0"/>
                  </a:lnTo>
                  <a:cubicBezTo>
                    <a:pt x="307" y="0"/>
                    <a:pt x="0" y="116"/>
                    <a:pt x="0" y="259"/>
                  </a:cubicBezTo>
                  <a:lnTo>
                    <a:pt x="0" y="2109"/>
                  </a:lnTo>
                  <a:cubicBezTo>
                    <a:pt x="0" y="2251"/>
                    <a:pt x="307" y="2368"/>
                    <a:pt x="690" y="2368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GB" sz="1100" spc="-1" strike="noStrike">
                  <a:solidFill>
                    <a:srgbClr val="000000"/>
                  </a:solidFill>
                  <a:latin typeface="Verdana"/>
                  <a:ea typeface="Microsoft YaHei"/>
                </a:rPr>
                <a:t>COFINANZIAMENTO PARI AD ALMENO IL 10%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b="1" lang="en-GB" sz="1100" spc="-1" strike="noStrike">
                  <a:solidFill>
                    <a:srgbClr val="000000"/>
                  </a:solidFill>
                  <a:latin typeface="Verdana"/>
                  <a:ea typeface="Microsoft YaHei"/>
                </a:rPr>
                <a:t>DELL’IMPORTO COMPLESSIVO</a:t>
              </a:r>
              <a:endParaRPr b="0" lang="it-IT" sz="11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GLI 8 CENTRI DIURNI DELLA CO-PROGETTAZIONE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/>
          </p:nvPr>
        </p:nvSpPr>
        <p:spPr>
          <a:xfrm>
            <a:off x="1271520" y="1825560"/>
            <a:ext cx="10080360" cy="4372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2000"/>
          </a:bodyPr>
          <a:p>
            <a:pPr algn="just">
              <a:lnSpc>
                <a:spcPct val="90000"/>
              </a:lnSpc>
              <a:spcBef>
                <a:spcPts val="1001"/>
              </a:spcBef>
              <a:buNone/>
            </a:pP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DROP IN/Rifugio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: Cooperativa Lotta contro l’Emarginazione - Via Miramare 15</a:t>
            </a: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DROP IN/Rifugio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: Il Giardino degli Aromi APS – Via Ippocrate 45</a:t>
            </a: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Centro Diurno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: «La Piazzetta» – Fondazione Caritas Ambrosiana/Farsi Prossimo – Via Sammartini 116</a:t>
            </a: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Centro Diurno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: Fondazione Casa della Carità – Via Brambilla 10</a:t>
            </a: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Nodo della Rete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: Fondazione Opera Cardinal Ferrari – Via Boeri 3</a:t>
            </a: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Nodo della Rete: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 «Punto Ronda» – Ronda della Carità e della Solidarietà ODV - Via Picozzi 21</a:t>
            </a:r>
            <a:endParaRPr b="0" lang="it-IT" sz="24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0" lang="it-IT" sz="2400" spc="-1" strike="noStrike" u="sng">
                <a:solidFill>
                  <a:srgbClr val="000000"/>
                </a:solidFill>
                <a:uFillTx/>
                <a:latin typeface="Verdana"/>
                <a:ea typeface="Verdana"/>
              </a:rPr>
              <a:t>Nodo della Rete:</a:t>
            </a:r>
            <a:r>
              <a:rPr b="0" lang="it-IT" sz="2400" spc="-1" strike="noStrike">
                <a:solidFill>
                  <a:srgbClr val="000000"/>
                </a:solidFill>
                <a:latin typeface="Verdana"/>
                <a:ea typeface="Verdana"/>
              </a:rPr>
              <a:t> DROP  IN – Fondazione Somaschi ONLUS -Piazza XXV Aprile insieme al  CD Cooperativa sociale Comunità del Giambellino – Via Gentile Bellini 6</a:t>
            </a:r>
            <a:endParaRPr b="0" lang="it-IT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it-IT" sz="1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endParaRPr b="0" lang="it-IT" sz="2800" spc="-1" strike="noStrike">
              <a:latin typeface="Arial"/>
            </a:endParaRPr>
          </a:p>
        </p:txBody>
      </p:sp>
      <p:pic>
        <p:nvPicPr>
          <p:cNvPr id="273" name="Immagine 2" descr=""/>
          <p:cNvPicPr/>
          <p:nvPr/>
        </p:nvPicPr>
        <p:blipFill>
          <a:blip r:embed="rId1"/>
          <a:srcRect l="0" t="993" r="0" b="1829"/>
          <a:stretch/>
        </p:blipFill>
        <p:spPr>
          <a:xfrm>
            <a:off x="0" y="4982760"/>
            <a:ext cx="1269720" cy="17445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5D578DB-8A6D-45A0-834E-7B501D5A1BE6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I SERVIZI DEI CENTRI DIURNI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1271520" y="1825560"/>
            <a:ext cx="10080360" cy="4539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34000"/>
          </a:bodyPr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it-IT" sz="1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0" lang="it-IT" sz="3500" spc="-1" strike="noStrike">
                <a:solidFill>
                  <a:srgbClr val="000000"/>
                </a:solidFill>
                <a:latin typeface="Verdana"/>
                <a:ea typeface="Verdana"/>
              </a:rPr>
              <a:t>I Centri Diurni complessivamente offrono a circa 450 persone accolte ogni giorno servizi quali: </a:t>
            </a:r>
            <a:endParaRPr b="0" lang="it-IT" sz="35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Spazi di ristoro e riposo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Mensa – Spazio cucina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Distribuzione di pacchi viveri e di beni di conforto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Lavanderia e Guardaroba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Docce e servizi igienici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Parrucchiere, Barbiere e Podologo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Ambulatorio medico, Sportello psicologico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Distribuzione di materiale sterile e di profilassi – Riduzione del danno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Sportello legale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Aree free wi-fi e postazioni di ricarica per telefonini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Laboratori e attività di socializzazione e ricreative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120000"/>
              </a:lnSpc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Segretariato sociale e orientamento ai servizi, accompagnamento educativo, presa in carico sociale,</a:t>
            </a:r>
            <a:endParaRPr b="0" lang="it-IT" sz="4800" spc="-1" strike="noStrike">
              <a:latin typeface="Arial"/>
            </a:endParaRPr>
          </a:p>
          <a:p>
            <a:pPr marL="228600" indent="-228600" algn="ctr">
              <a:lnSpc>
                <a:spcPct val="120000"/>
              </a:lnSpc>
              <a:buNone/>
              <a:tabLst>
                <a:tab algn="l" pos="0"/>
              </a:tabLst>
            </a:pPr>
            <a:r>
              <a:rPr b="1" lang="it-IT" sz="4800" spc="-1" strike="noStrike">
                <a:solidFill>
                  <a:srgbClr val="000000"/>
                </a:solidFill>
                <a:latin typeface="Verdana"/>
                <a:ea typeface="Verdana"/>
              </a:rPr>
              <a:t>percorsi di re-inserimento sociale e lavorativo sul territorio.</a:t>
            </a:r>
            <a:endParaRPr b="0" lang="it-IT" sz="4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endParaRPr b="0" lang="it-IT" sz="2800" spc="-1" strike="noStrike">
              <a:latin typeface="Arial"/>
            </a:endParaRPr>
          </a:p>
        </p:txBody>
      </p:sp>
      <p:pic>
        <p:nvPicPr>
          <p:cNvPr id="276" name="Immagine 2" descr=""/>
          <p:cNvPicPr/>
          <p:nvPr/>
        </p:nvPicPr>
        <p:blipFill>
          <a:blip r:embed="rId1"/>
          <a:srcRect l="0" t="993" r="0" b="1829"/>
          <a:stretch/>
        </p:blipFill>
        <p:spPr>
          <a:xfrm>
            <a:off x="0" y="4982760"/>
            <a:ext cx="1269720" cy="1744560"/>
          </a:xfrm>
          <a:prstGeom prst="rect">
            <a:avLst/>
          </a:prstGeom>
          <a:ln w="0">
            <a:noFill/>
          </a:ln>
        </p:spPr>
      </p:pic>
      <p:sp>
        <p:nvSpPr>
          <p:cNvPr id="277" name="Segnaposto contenuto 5"/>
          <p:cNvSpPr/>
          <p:nvPr/>
        </p:nvSpPr>
        <p:spPr>
          <a:xfrm>
            <a:off x="1169280" y="5543640"/>
            <a:ext cx="10513800" cy="82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it-IT" sz="1800" spc="-1" strike="noStrike">
              <a:latin typeface="Arial"/>
            </a:endParaRPr>
          </a:p>
          <a:p>
            <a:pPr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it-IT" sz="1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spcAft>
                <a:spcPts val="488"/>
              </a:spcAft>
              <a:buNone/>
              <a:tabLst>
                <a:tab algn="l" pos="0"/>
              </a:tabLst>
            </a:pPr>
            <a:endParaRPr b="0" lang="it-IT" sz="28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0E9BA66-EC53-405B-ACA1-B388AFBCB73B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DIVERSE TIPOLOGIE DI CENTRO DIURNO</a:t>
            </a:r>
            <a:endParaRPr b="0" lang="it-IT" sz="2200" spc="-1" strike="noStrike">
              <a:latin typeface="Arial"/>
            </a:endParaRPr>
          </a:p>
        </p:txBody>
      </p:sp>
      <p:pic>
        <p:nvPicPr>
          <p:cNvPr id="279" name="Immagine 2" descr=""/>
          <p:cNvPicPr/>
          <p:nvPr/>
        </p:nvPicPr>
        <p:blipFill>
          <a:blip r:embed="rId1"/>
          <a:srcRect l="0" t="993" r="0" b="1829"/>
          <a:stretch/>
        </p:blipFill>
        <p:spPr>
          <a:xfrm>
            <a:off x="0" y="4982760"/>
            <a:ext cx="1269720" cy="1744560"/>
          </a:xfrm>
          <a:prstGeom prst="rect">
            <a:avLst/>
          </a:prstGeom>
          <a:ln w="0">
            <a:noFill/>
          </a:ln>
        </p:spPr>
      </p:pic>
      <p:grpSp>
        <p:nvGrpSpPr>
          <p:cNvPr id="280" name="Diagramma 2"/>
          <p:cNvGrpSpPr/>
          <p:nvPr/>
        </p:nvGrpSpPr>
        <p:grpSpPr>
          <a:xfrm>
            <a:off x="442800" y="1076400"/>
            <a:ext cx="11214000" cy="5349240"/>
            <a:chOff x="442800" y="1076400"/>
            <a:chExt cx="11214000" cy="5349240"/>
          </a:xfrm>
        </p:grpSpPr>
        <p:sp>
          <p:nvSpPr>
            <p:cNvPr id="281" name="Rettangolo 243"/>
            <p:cNvSpPr/>
            <p:nvPr/>
          </p:nvSpPr>
          <p:spPr>
            <a:xfrm>
              <a:off x="442800" y="1343160"/>
              <a:ext cx="11214000" cy="4910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2" name="Rettangolo arrotondato 244"/>
            <p:cNvSpPr/>
            <p:nvPr/>
          </p:nvSpPr>
          <p:spPr>
            <a:xfrm>
              <a:off x="626040" y="2595600"/>
              <a:ext cx="2916360" cy="2405160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1260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1440" lIns="179280" rIns="123840" tIns="179280" bIns="694800" anchor="t">
              <a:noAutofit/>
            </a:bodyPr>
            <a:p>
              <a:pPr marL="171360" indent="-171360" algn="just">
                <a:lnSpc>
                  <a:spcPct val="90000"/>
                </a:lnSpc>
                <a:spcAft>
                  <a:spcPts val="269"/>
                </a:spcAft>
                <a:buNone/>
                <a:tabLst>
                  <a:tab algn="l" pos="0"/>
                </a:tabLst>
              </a:pPr>
              <a:r>
                <a:rPr b="0" lang="en-US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Massima accessibilità per dare risposta a bisogni primari, fondamentali alla tutela della salute, e alla riduzione del danno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.</a:t>
              </a:r>
              <a:endParaRPr b="0" lang="it-IT" sz="1400" spc="-1" strike="noStrike">
                <a:latin typeface="Arial"/>
              </a:endParaRPr>
            </a:p>
          </p:txBody>
        </p:sp>
        <p:sp>
          <p:nvSpPr>
            <p:cNvPr id="283" name="Forma 245"/>
            <p:cNvSpPr/>
            <p:nvPr/>
          </p:nvSpPr>
          <p:spPr>
            <a:xfrm>
              <a:off x="2242800" y="3084840"/>
              <a:ext cx="3340800" cy="3340800"/>
            </a:xfrm>
            <a:prstGeom prst="leftCircularArrow">
              <a:avLst>
                <a:gd name="adj1" fmla="val 3523"/>
                <a:gd name="adj2" fmla="val 437393"/>
                <a:gd name="adj3" fmla="val 2212903"/>
                <a:gd name="adj4" fmla="val 9024489"/>
                <a:gd name="adj5" fmla="val 4110"/>
              </a:avLst>
            </a:prstGeom>
            <a:solidFill>
              <a:srgbClr val="b0bbde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4" name="Rettangolo arrotondato 246"/>
            <p:cNvSpPr/>
            <p:nvPr/>
          </p:nvSpPr>
          <p:spPr>
            <a:xfrm>
              <a:off x="1274760" y="4487040"/>
              <a:ext cx="2592360" cy="1029600"/>
            </a:xfrm>
            <a:prstGeom prst="roundRect">
              <a:avLst>
                <a:gd name="adj" fmla="val 10000"/>
              </a:avLst>
            </a:prstGeom>
            <a:solidFill>
              <a:srgbClr val="ff0000"/>
            </a:solidFill>
            <a:ln w="12600">
              <a:solidFill>
                <a:srgbClr val="ffff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1440" lIns="81720" rIns="51480" tIns="64440" bIns="64440" anchor="ctr">
              <a:noAutofit/>
            </a:bodyPr>
            <a:p>
              <a:pPr algn="ctr">
                <a:lnSpc>
                  <a:spcPct val="90000"/>
                </a:lnSpc>
                <a:spcAft>
                  <a:spcPts val="944"/>
                </a:spcAft>
                <a:buNone/>
                <a:tabLst>
                  <a:tab algn="l" pos="0"/>
                </a:tabLst>
              </a:pPr>
              <a:r>
                <a:rPr b="0" lang="it-IT" sz="27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RIFUGIO </a:t>
              </a:r>
              <a:endParaRPr b="0" lang="it-IT" sz="2700" spc="-1" strike="noStrike">
                <a:latin typeface="Arial"/>
              </a:endParaRPr>
            </a:p>
            <a:p>
              <a:pPr algn="ctr">
                <a:lnSpc>
                  <a:spcPct val="90000"/>
                </a:lnSpc>
                <a:spcAft>
                  <a:spcPts val="944"/>
                </a:spcAft>
                <a:buNone/>
                <a:tabLst>
                  <a:tab algn="l" pos="0"/>
                </a:tabLst>
              </a:pPr>
              <a:r>
                <a:rPr b="0" lang="it-IT" sz="27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DROP IN </a:t>
              </a:r>
              <a:endParaRPr b="0" lang="it-IT" sz="2700" spc="-1" strike="noStrike">
                <a:latin typeface="Arial"/>
              </a:endParaRPr>
            </a:p>
          </p:txBody>
        </p:sp>
        <p:sp>
          <p:nvSpPr>
            <p:cNvPr id="285" name="Rettangolo arrotondato 247"/>
            <p:cNvSpPr/>
            <p:nvPr/>
          </p:nvSpPr>
          <p:spPr>
            <a:xfrm>
              <a:off x="4429440" y="2595600"/>
              <a:ext cx="2916360" cy="2405160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1260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1440" lIns="179280" rIns="123840" tIns="695160" bIns="178920" anchor="t">
              <a:noAutofit/>
            </a:bodyPr>
            <a:p>
              <a:pPr marL="171360" indent="-171360" algn="ctr">
                <a:lnSpc>
                  <a:spcPct val="90000"/>
                </a:lnSpc>
                <a:spcAft>
                  <a:spcPts val="269"/>
                </a:spcAft>
                <a:buNone/>
                <a:tabLst>
                  <a:tab algn="l" pos="0"/>
                </a:tabLst>
              </a:pPr>
              <a:r>
                <a:rPr b="0" lang="en-US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Percorsi relazionali ed educativi, abilità e competenze per impiegare in modo produttivo e significativo il proprio tempo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. </a:t>
              </a:r>
              <a:endParaRPr b="0" lang="it-IT" sz="1600" spc="-1" strike="noStrike">
                <a:latin typeface="Arial"/>
              </a:endParaRPr>
            </a:p>
          </p:txBody>
        </p:sp>
        <p:sp>
          <p:nvSpPr>
            <p:cNvPr id="286" name="Freccia ad arco 248"/>
            <p:cNvSpPr/>
            <p:nvPr/>
          </p:nvSpPr>
          <p:spPr>
            <a:xfrm>
              <a:off x="6021720" y="1076400"/>
              <a:ext cx="3713760" cy="3713760"/>
            </a:xfrm>
            <a:prstGeom prst="circularArrow">
              <a:avLst>
                <a:gd name="adj1" fmla="val 3170"/>
                <a:gd name="adj2" fmla="val 390203"/>
                <a:gd name="adj3" fmla="val 19434286"/>
                <a:gd name="adj4" fmla="val 12575511"/>
                <a:gd name="adj5" fmla="val 3698"/>
              </a:avLst>
            </a:prstGeom>
            <a:solidFill>
              <a:srgbClr val="b0bbde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7" name="Rettangolo arrotondato 249"/>
            <p:cNvSpPr/>
            <p:nvPr/>
          </p:nvSpPr>
          <p:spPr>
            <a:xfrm>
              <a:off x="5078160" y="2079720"/>
              <a:ext cx="2592360" cy="1029600"/>
            </a:xfrm>
            <a:prstGeom prst="roundRect">
              <a:avLst>
                <a:gd name="adj" fmla="val 10000"/>
              </a:avLst>
            </a:prstGeom>
            <a:solidFill>
              <a:srgbClr val="ff0000"/>
            </a:solidFill>
            <a:ln w="12600">
              <a:solidFill>
                <a:srgbClr val="ffff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1440" lIns="81720" rIns="51480" tIns="64440" bIns="64440" anchor="ctr">
              <a:noAutofit/>
            </a:bodyPr>
            <a:p>
              <a:pPr algn="ctr">
                <a:lnSpc>
                  <a:spcPct val="90000"/>
                </a:lnSpc>
                <a:spcAft>
                  <a:spcPts val="944"/>
                </a:spcAft>
                <a:buNone/>
                <a:tabLst>
                  <a:tab algn="l" pos="0"/>
                </a:tabLst>
              </a:pPr>
              <a:r>
                <a:rPr b="0" lang="it-IT" sz="27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CENTRO DIURNO</a:t>
              </a:r>
              <a:endParaRPr b="0" lang="it-IT" sz="2700" spc="-1" strike="noStrike">
                <a:latin typeface="Arial"/>
              </a:endParaRPr>
            </a:p>
          </p:txBody>
        </p:sp>
        <p:sp>
          <p:nvSpPr>
            <p:cNvPr id="288" name="Rettangolo arrotondato 250"/>
            <p:cNvSpPr/>
            <p:nvPr/>
          </p:nvSpPr>
          <p:spPr>
            <a:xfrm>
              <a:off x="8539200" y="2226600"/>
              <a:ext cx="2890080" cy="2649600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1260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1440" lIns="179280" rIns="123840" tIns="179280" bIns="694800" anchor="t">
              <a:noAutofit/>
            </a:bodyPr>
            <a:p>
              <a:pPr marL="171360" indent="-171360" algn="ctr">
                <a:lnSpc>
                  <a:spcPct val="90000"/>
                </a:lnSpc>
                <a:spcAft>
                  <a:spcPts val="269"/>
                </a:spcAft>
                <a:buNone/>
                <a:tabLst>
                  <a:tab algn="l" pos="0"/>
                </a:tabLst>
              </a:pPr>
              <a:r>
                <a:rPr b="0" lang="en-US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Offerta più articolata e professionale di percorsi individualizzati. </a:t>
              </a:r>
              <a:endParaRPr b="0" lang="it-IT" sz="1800" spc="-1" strike="noStrike">
                <a:latin typeface="Arial"/>
              </a:endParaRPr>
            </a:p>
            <a:p>
              <a:pPr marL="171360" indent="-171360" algn="ctr">
                <a:lnSpc>
                  <a:spcPct val="90000"/>
                </a:lnSpc>
                <a:spcAft>
                  <a:spcPts val="269"/>
                </a:spcAft>
                <a:buNone/>
                <a:tabLst>
                  <a:tab algn="l" pos="0"/>
                </a:tabLst>
              </a:pPr>
              <a:r>
                <a:rPr b="0" lang="en-US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Prese in carico verso l’autonomia, l’orientamento professionale e l’integrazione socio lavorativa.</a:t>
              </a:r>
              <a:endParaRPr b="0" lang="it-IT" sz="1800" spc="-1" strike="noStrike">
                <a:latin typeface="Arial"/>
              </a:endParaRPr>
            </a:p>
          </p:txBody>
        </p:sp>
        <p:sp>
          <p:nvSpPr>
            <p:cNvPr id="289" name="Rettangolo arrotondato 251"/>
            <p:cNvSpPr/>
            <p:nvPr/>
          </p:nvSpPr>
          <p:spPr>
            <a:xfrm>
              <a:off x="8950680" y="4784040"/>
              <a:ext cx="2592360" cy="1013400"/>
            </a:xfrm>
            <a:prstGeom prst="roundRect">
              <a:avLst>
                <a:gd name="adj" fmla="val 10000"/>
              </a:avLst>
            </a:prstGeom>
            <a:solidFill>
              <a:srgbClr val="ff0000"/>
            </a:solidFill>
            <a:ln w="12600">
              <a:solidFill>
                <a:srgbClr val="ffff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1440" lIns="81720" rIns="51480" tIns="64440" bIns="64440" anchor="ctr">
              <a:noAutofit/>
            </a:bodyPr>
            <a:p>
              <a:pPr algn="ctr">
                <a:lnSpc>
                  <a:spcPct val="90000"/>
                </a:lnSpc>
                <a:spcAft>
                  <a:spcPts val="944"/>
                </a:spcAft>
                <a:buNone/>
                <a:tabLst>
                  <a:tab algn="l" pos="0"/>
                </a:tabLst>
              </a:pPr>
              <a:r>
                <a:rPr b="0" lang="it-IT" sz="27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NODO DELLA RETE</a:t>
              </a:r>
              <a:endParaRPr b="0" lang="it-IT" sz="2700" spc="-1" strike="noStrike">
                <a:latin typeface="Arial"/>
              </a:endParaRPr>
            </a:p>
          </p:txBody>
        </p:sp>
      </p:grp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FF419F5-9A9E-4A68-B3D0-C04F949B8CEB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Picture 2" descr="https://euc-powerpoint.officeapps.live.com/pods/GetClipboardImage.ashx?Id=60423a74-38ce-4c71-be6c-6abf15e94ad7&amp;DC=GEU4&amp;pkey=c65d4b72-3f76-4f4c-bfaf-b549295b0a66&amp;wdwaccluster=GEU4"/>
          <p:cNvPicPr/>
          <p:nvPr/>
        </p:nvPicPr>
        <p:blipFill>
          <a:blip r:embed="rId1"/>
          <a:stretch/>
        </p:blipFill>
        <p:spPr>
          <a:xfrm>
            <a:off x="431640" y="262800"/>
            <a:ext cx="10513800" cy="652248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2DCF1BF-347E-4E03-80AD-44EE59238876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900000" y="1782000"/>
            <a:ext cx="4338360" cy="71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it-IT" sz="2400" spc="-1" strike="noStrike">
                <a:solidFill>
                  <a:srgbClr val="000000"/>
                </a:solidFill>
                <a:latin typeface="Verdana"/>
                <a:ea typeface="DejaVu Sans"/>
              </a:rPr>
              <a:t>FINALIT</a:t>
            </a:r>
            <a:r>
              <a:rPr b="1" lang="it-IT" sz="2400" spc="-1" strike="noStrike">
                <a:solidFill>
                  <a:srgbClr val="000000"/>
                </a:solidFill>
                <a:latin typeface="Verdana"/>
                <a:ea typeface="Calibri"/>
              </a:rPr>
              <a:t>À E OBIETTIVI: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subTitle"/>
          </p:nvPr>
        </p:nvSpPr>
        <p:spPr>
          <a:xfrm>
            <a:off x="900000" y="2382840"/>
            <a:ext cx="9718560" cy="421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Consolidamento della rete</a:t>
            </a:r>
            <a:r>
              <a:rPr b="0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 </a:t>
            </a: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di collaborazione tra i Centri Diurni gestiti da Enti del Terzo Settore per favorire uno scambio di buone prassi, favorire sinergie integrate, condividere strumenti di raccolta dati e di valutazione/monitoraggio degli interventi </a:t>
            </a:r>
            <a:endParaRPr b="0" lang="it-IT" sz="21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Attivazione di percorsi individualizzati</a:t>
            </a: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 rispondenti ai bisogni individuali espressi attraverso la </a:t>
            </a: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messa in rete di servizi</a:t>
            </a:r>
            <a:r>
              <a:rPr b="1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 </a:t>
            </a: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diversificati che vanno dalla prima accoglienza e risposta ai bisogni primari ai percorsi di accompagnamento verso l’autonomia e l’integrazione con le comunità territoriali locali</a:t>
            </a:r>
            <a:endParaRPr b="0" lang="it-IT" sz="21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Identificazione di un</a:t>
            </a:r>
            <a:r>
              <a:rPr b="1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 </a:t>
            </a: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sistema di raccolta dati condiviso</a:t>
            </a:r>
            <a:endParaRPr b="0" lang="it-IT" sz="21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Promozione dell’</a:t>
            </a: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inclusione</a:t>
            </a:r>
            <a:r>
              <a:rPr b="0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 </a:t>
            </a: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sociale</a:t>
            </a: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 e </a:t>
            </a: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sensibilizzazione</a:t>
            </a:r>
            <a:r>
              <a:rPr b="0" lang="it-IT" sz="2100" spc="-1" strike="noStrike">
                <a:solidFill>
                  <a:srgbClr val="000000"/>
                </a:solidFill>
                <a:latin typeface="Verdana"/>
                <a:ea typeface="Microsoft YaHei"/>
              </a:rPr>
              <a:t> del territorio tramite attività in rete aperte alla </a:t>
            </a:r>
            <a:r>
              <a:rPr b="1" lang="it-IT" sz="2100" spc="-1" strike="noStrike">
                <a:solidFill>
                  <a:srgbClr val="ff0000"/>
                </a:solidFill>
                <a:latin typeface="Verdana"/>
                <a:ea typeface="Microsoft YaHei"/>
              </a:rPr>
              <a:t>cittadinanza</a:t>
            </a:r>
            <a:endParaRPr b="0" lang="it-IT" sz="2100" spc="-1" strike="noStrike"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title"/>
          </p:nvPr>
        </p:nvSpPr>
        <p:spPr>
          <a:xfrm>
            <a:off x="838800" y="36576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Centro Sammartini: funzione di coordinamento della rete dei Centri Diurni da parte del Comune di Milano 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FD88E7F-DB56-4EEA-92C4-65BFB9F72C3F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838800" y="36576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Centro Sammartini: funzione di coordinamento della rete dei Centri Diurni da parte del Comune di Milano 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/>
          </p:nvPr>
        </p:nvSpPr>
        <p:spPr>
          <a:xfrm>
            <a:off x="606960" y="260316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 fontScale="98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MESSA IN RETE DI SERVIZI DIVERSIFICATI PER OFFRIRE PERCORSI INDIVIDUALIZZATI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/>
          </p:nvPr>
        </p:nvSpPr>
        <p:spPr>
          <a:xfrm>
            <a:off x="4320000" y="260316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CONSOLIDAMENTO DELLA RETE DEI SERVIZI DEL DIURNATO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297" name="PlaceHolder 4"/>
          <p:cNvSpPr>
            <a:spLocks noGrp="1"/>
          </p:cNvSpPr>
          <p:nvPr>
            <p:ph/>
          </p:nvPr>
        </p:nvSpPr>
        <p:spPr>
          <a:xfrm>
            <a:off x="8166960" y="260316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CREAZIONE DI UN SISTEMA DI RACCOLTA ED ELABORAZIONE DATI CONDIVISO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298" name="PlaceHolder 5"/>
          <p:cNvSpPr>
            <a:spLocks noGrp="1"/>
          </p:cNvSpPr>
          <p:nvPr>
            <p:ph/>
          </p:nvPr>
        </p:nvSpPr>
        <p:spPr>
          <a:xfrm>
            <a:off x="606960" y="468000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/>
          </a:bodyPr>
          <a:p>
            <a:pPr marL="228600" indent="-22860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SCAMBIO DI </a:t>
            </a:r>
            <a:endParaRPr b="0" lang="it-IT" sz="2800" spc="-1" strike="noStrike">
              <a:latin typeface="Arial"/>
            </a:endParaRPr>
          </a:p>
          <a:p>
            <a:pPr marL="228600" indent="-22860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BUONE PRASSI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299" name="PlaceHolder 6"/>
          <p:cNvSpPr>
            <a:spLocks noGrp="1"/>
          </p:cNvSpPr>
          <p:nvPr>
            <p:ph/>
          </p:nvPr>
        </p:nvSpPr>
        <p:spPr>
          <a:xfrm>
            <a:off x="4320000" y="468000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PROMOZIONE DI ATTIVITÀ SUL TERRITORIO RIVOLTE ALLA CITTADINANZA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300" name="PlaceHolder 7"/>
          <p:cNvSpPr>
            <a:spLocks noGrp="1"/>
          </p:cNvSpPr>
          <p:nvPr>
            <p:ph/>
          </p:nvPr>
        </p:nvSpPr>
        <p:spPr>
          <a:xfrm>
            <a:off x="8166960" y="468000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t">
            <a:normAutofit fontScale="81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INDIVIDUAZIONE DI METOLOGIE E STRUMENTI DI LAVORO INTEGRATI NELLA PRESA IN CARICO CONGIUNTA DI CASI COMPLESSI</a:t>
            </a:r>
            <a:endParaRPr b="0" lang="it-IT" sz="2800" spc="-1" strike="noStrike">
              <a:latin typeface="Arial"/>
            </a:endParaRPr>
          </a:p>
        </p:txBody>
      </p:sp>
      <p:grpSp>
        <p:nvGrpSpPr>
          <p:cNvPr id="301" name="task-transaction 3"/>
          <p:cNvGrpSpPr/>
          <p:nvPr/>
        </p:nvGrpSpPr>
        <p:grpSpPr>
          <a:xfrm>
            <a:off x="4320000" y="1703160"/>
            <a:ext cx="3418560" cy="718560"/>
            <a:chOff x="4320000" y="1703160"/>
            <a:chExt cx="3418560" cy="718560"/>
          </a:xfrm>
        </p:grpSpPr>
        <p:grpSp>
          <p:nvGrpSpPr>
            <p:cNvPr id="302" name="Gruppo 266"/>
            <p:cNvGrpSpPr/>
            <p:nvPr/>
          </p:nvGrpSpPr>
          <p:grpSpPr>
            <a:xfrm>
              <a:off x="5758560" y="2254680"/>
              <a:ext cx="541080" cy="147600"/>
              <a:chOff x="5758560" y="2254680"/>
              <a:chExt cx="541080" cy="147600"/>
            </a:xfrm>
          </p:grpSpPr>
          <p:sp>
            <p:nvSpPr>
              <p:cNvPr id="303" name="Figura a mano libera 267"/>
              <p:cNvSpPr/>
              <p:nvPr/>
            </p:nvSpPr>
            <p:spPr>
              <a:xfrm>
                <a:off x="5758560" y="2254680"/>
                <a:ext cx="541080" cy="147600"/>
              </a:xfrm>
              <a:custGeom>
                <a:avLst/>
                <a:gdLst/>
                <a:ahLst/>
                <a:rect l="l" t="t" r="r" b="b"/>
                <a:pathLst>
                  <a:path w="1507" h="414">
                    <a:moveTo>
                      <a:pt x="0" y="414"/>
                    </a:moveTo>
                    <a:lnTo>
                      <a:pt x="1507" y="414"/>
                    </a:lnTo>
                    <a:lnTo>
                      <a:pt x="1507" y="0"/>
                    </a:lnTo>
                    <a:lnTo>
                      <a:pt x="0" y="0"/>
                    </a:ln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ffffff"/>
              </a:solidFill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04" name="Connettore 1 268"/>
              <p:cNvSpPr/>
              <p:nvPr/>
            </p:nvSpPr>
            <p:spPr>
              <a:xfrm>
                <a:off x="6027840" y="2291400"/>
                <a:ext cx="360" cy="7452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05" name="Connettore 1 269"/>
              <p:cNvSpPr/>
              <p:nvPr/>
            </p:nvSpPr>
            <p:spPr>
              <a:xfrm>
                <a:off x="5894280" y="2329200"/>
                <a:ext cx="270000" cy="36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306" name="Figura a mano libera 270"/>
            <p:cNvSpPr/>
            <p:nvPr/>
          </p:nvSpPr>
          <p:spPr>
            <a:xfrm>
              <a:off x="4320000" y="1703160"/>
              <a:ext cx="3418560" cy="718560"/>
            </a:xfrm>
            <a:custGeom>
              <a:avLst/>
              <a:gdLst/>
              <a:ahLst/>
              <a:rect l="l" t="t" r="r" b="b"/>
              <a:pathLst>
                <a:path w="9500" h="2000">
                  <a:moveTo>
                    <a:pt x="659" y="2000"/>
                  </a:moveTo>
                  <a:lnTo>
                    <a:pt x="8844" y="2000"/>
                  </a:lnTo>
                  <a:cubicBezTo>
                    <a:pt x="9205" y="2000"/>
                    <a:pt x="9500" y="1907"/>
                    <a:pt x="9500" y="1792"/>
                  </a:cubicBezTo>
                  <a:lnTo>
                    <a:pt x="9500" y="207"/>
                  </a:lnTo>
                  <a:cubicBezTo>
                    <a:pt x="9500" y="93"/>
                    <a:pt x="9205" y="0"/>
                    <a:pt x="8844" y="0"/>
                  </a:cubicBezTo>
                  <a:lnTo>
                    <a:pt x="659" y="0"/>
                  </a:lnTo>
                  <a:cubicBezTo>
                    <a:pt x="294" y="0"/>
                    <a:pt x="0" y="93"/>
                    <a:pt x="0" y="207"/>
                  </a:cubicBezTo>
                  <a:lnTo>
                    <a:pt x="0" y="1792"/>
                  </a:lnTo>
                  <a:cubicBezTo>
                    <a:pt x="0" y="1907"/>
                    <a:pt x="294" y="2000"/>
                    <a:pt x="659" y="2000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7" name="Figura a mano libera 271"/>
            <p:cNvSpPr/>
            <p:nvPr/>
          </p:nvSpPr>
          <p:spPr>
            <a:xfrm>
              <a:off x="4388400" y="1722240"/>
              <a:ext cx="3281760" cy="680400"/>
            </a:xfrm>
            <a:custGeom>
              <a:avLst/>
              <a:gdLst/>
              <a:ahLst/>
              <a:rect l="l" t="t" r="r" b="b"/>
              <a:pathLst>
                <a:path w="9120" h="1894">
                  <a:moveTo>
                    <a:pt x="656" y="1894"/>
                  </a:moveTo>
                  <a:lnTo>
                    <a:pt x="8461" y="1894"/>
                  </a:lnTo>
                  <a:cubicBezTo>
                    <a:pt x="8826" y="1894"/>
                    <a:pt x="9120" y="1801"/>
                    <a:pt x="9120" y="1687"/>
                  </a:cubicBezTo>
                  <a:lnTo>
                    <a:pt x="9120" y="207"/>
                  </a:lnTo>
                  <a:cubicBezTo>
                    <a:pt x="9120" y="93"/>
                    <a:pt x="8826" y="0"/>
                    <a:pt x="8461" y="0"/>
                  </a:cubicBezTo>
                  <a:lnTo>
                    <a:pt x="656" y="0"/>
                  </a:lnTo>
                  <a:cubicBezTo>
                    <a:pt x="291" y="0"/>
                    <a:pt x="0" y="93"/>
                    <a:pt x="0" y="207"/>
                  </a:cubicBezTo>
                  <a:lnTo>
                    <a:pt x="0" y="1687"/>
                  </a:lnTo>
                  <a:cubicBezTo>
                    <a:pt x="0" y="1801"/>
                    <a:pt x="291" y="1894"/>
                    <a:pt x="656" y="1894"/>
                  </a:cubicBezTo>
                  <a:close/>
                </a:path>
              </a:pathLst>
            </a:custGeom>
            <a:noFill/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it-IT" sz="1900" spc="-1" strike="noStrike">
                  <a:solidFill>
                    <a:srgbClr val="c9211e"/>
                  </a:solidFill>
                  <a:latin typeface="Verdana"/>
                  <a:ea typeface="Microsoft YaHei"/>
                </a:rPr>
                <a:t>FINALIT</a:t>
              </a:r>
              <a:r>
                <a:rPr b="1" lang="it-IT" sz="1900" spc="-1" strike="noStrike">
                  <a:solidFill>
                    <a:srgbClr val="c9211e"/>
                  </a:solidFill>
                  <a:latin typeface="Verdana"/>
                  <a:ea typeface="Calibri"/>
                </a:rPr>
                <a:t>À</a:t>
              </a:r>
              <a:r>
                <a:rPr b="1" lang="it-IT" sz="1900" spc="-1" strike="noStrike">
                  <a:solidFill>
                    <a:srgbClr val="c9211e"/>
                  </a:solidFill>
                  <a:latin typeface="Verdana"/>
                  <a:ea typeface="Microsoft YaHei"/>
                </a:rPr>
                <a:t>  E</a:t>
              </a:r>
              <a:r>
                <a:rPr b="1" lang="it-IT" sz="1900" spc="-1" strike="noStrike">
                  <a:solidFill>
                    <a:srgbClr val="000000"/>
                  </a:solidFill>
                  <a:latin typeface="Verdana"/>
                  <a:ea typeface="Microsoft YaHei"/>
                </a:rPr>
                <a:t> </a:t>
              </a:r>
              <a:r>
                <a:rPr b="1" lang="it-IT" sz="1900" spc="-1" strike="noStrike">
                  <a:solidFill>
                    <a:srgbClr val="c9211e"/>
                  </a:solidFill>
                  <a:latin typeface="Verdana"/>
                  <a:ea typeface="Microsoft YaHei"/>
                </a:rPr>
                <a:t>OBIETTIVI</a:t>
              </a:r>
              <a:endParaRPr b="0" lang="it-IT" sz="1900" spc="-1" strike="noStrike">
                <a:latin typeface="Arial"/>
              </a:endParaRPr>
            </a:p>
          </p:txBody>
        </p:sp>
      </p:grpSp>
      <p:sp>
        <p:nvSpPr>
          <p:cNvPr id="9" name="PlaceHolder 8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7079599-DB92-43D4-95E1-B9453ED78D31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838800" y="365760"/>
            <a:ext cx="10513800" cy="1323720"/>
          </a:xfrm>
          <a:prstGeom prst="rect">
            <a:avLst/>
          </a:prstGeom>
          <a:solidFill>
            <a:srgbClr val="ff0000"/>
          </a:solidFill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b="1" lang="it-IT" sz="2200" spc="-1" strike="noStrike">
                <a:solidFill>
                  <a:srgbClr val="ffffff"/>
                </a:solidFill>
                <a:latin typeface="Verdana"/>
                <a:ea typeface="DejaVu Sans"/>
              </a:rPr>
              <a:t>Centro Sammartini: funzione di coordinamento della rete dei Centri Diurni da parte del Comune di Milano </a:t>
            </a:r>
            <a:endParaRPr b="0" lang="it-IT" sz="2200" spc="-1" strike="noStrike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/>
          </p:nvPr>
        </p:nvSpPr>
        <p:spPr>
          <a:xfrm>
            <a:off x="606960" y="260316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TAVOLO BIMESTRALE DI COORDINAMENTO PRESSO IL CENTRO SAMMARTINI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4320000" y="260316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 fontScale="97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TAVOLO BIMESTRALE DI CONFRONTO SUI CASI COMPLESSI PRESSO I DIVERSI CENTRI DIURNI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8166960" y="260316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 fontScale="97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PIATTAFORMA ONLINE DOODLE QUALE STRUMENTO CONDIVISO DI PIANIFICAZIONE 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312" name="PlaceHolder 5"/>
          <p:cNvSpPr>
            <a:spLocks noGrp="1"/>
          </p:cNvSpPr>
          <p:nvPr>
            <p:ph/>
          </p:nvPr>
        </p:nvSpPr>
        <p:spPr>
          <a:xfrm>
            <a:off x="606960" y="468000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 fontScale="97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BROCHURE GEOREFERENZIATA DEI CENTRI DIURNI DA DIVULGARE NEI SERVIZI TERRITORIALI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313" name="PlaceHolder 6"/>
          <p:cNvSpPr>
            <a:spLocks noGrp="1"/>
          </p:cNvSpPr>
          <p:nvPr>
            <p:ph/>
          </p:nvPr>
        </p:nvSpPr>
        <p:spPr>
          <a:xfrm>
            <a:off x="4320000" y="468000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ctr">
            <a:normAutofit fontScale="96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1 O 2 WORKSHOP ANNUALI PER FAVORIRE LO SCAMBIO E LA SINERGIA TRA I CENTRI DIURNI</a:t>
            </a:r>
            <a:endParaRPr b="0" lang="it-IT" sz="2800" spc="-1" strike="noStrike">
              <a:latin typeface="Arial"/>
            </a:endParaRPr>
          </a:p>
        </p:txBody>
      </p:sp>
      <p:sp>
        <p:nvSpPr>
          <p:cNvPr id="314" name="PlaceHolder 7"/>
          <p:cNvSpPr>
            <a:spLocks noGrp="1"/>
          </p:cNvSpPr>
          <p:nvPr>
            <p:ph/>
          </p:nvPr>
        </p:nvSpPr>
        <p:spPr>
          <a:xfrm>
            <a:off x="8166960" y="4680000"/>
            <a:ext cx="3531600" cy="189540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4400" rIns="14400" tIns="14400" bIns="14400" anchor="t">
            <a:normAutofit fontScale="97000"/>
          </a:bodyPr>
          <a:p>
            <a:pPr marL="228600" indent="-228600" algn="ctr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“</a:t>
            </a:r>
            <a:r>
              <a:rPr b="0" lang="it-IT" sz="2800" spc="-1" strike="noStrike">
                <a:solidFill>
                  <a:srgbClr val="000000"/>
                </a:solidFill>
                <a:latin typeface="Calibri"/>
                <a:ea typeface="Microsoft YaHei"/>
              </a:rPr>
              <a:t>GIORNATA DEI CENTRI APERTI” ALLA CITTADINAZA E ALLE COMUNITÀ LOCALI: EVENTI AGGREGATIVI</a:t>
            </a:r>
            <a:endParaRPr b="0" lang="it-IT" sz="2800" spc="-1" strike="noStrike">
              <a:latin typeface="Arial"/>
            </a:endParaRPr>
          </a:p>
        </p:txBody>
      </p:sp>
      <p:grpSp>
        <p:nvGrpSpPr>
          <p:cNvPr id="315" name="task-transaction 4"/>
          <p:cNvGrpSpPr/>
          <p:nvPr/>
        </p:nvGrpSpPr>
        <p:grpSpPr>
          <a:xfrm>
            <a:off x="3960000" y="1703160"/>
            <a:ext cx="4138560" cy="718560"/>
            <a:chOff x="3960000" y="1703160"/>
            <a:chExt cx="4138560" cy="718560"/>
          </a:xfrm>
        </p:grpSpPr>
        <p:grpSp>
          <p:nvGrpSpPr>
            <p:cNvPr id="316" name="Gruppo 280"/>
            <p:cNvGrpSpPr/>
            <p:nvPr/>
          </p:nvGrpSpPr>
          <p:grpSpPr>
            <a:xfrm>
              <a:off x="5701680" y="2254680"/>
              <a:ext cx="655560" cy="147600"/>
              <a:chOff x="5701680" y="2254680"/>
              <a:chExt cx="655560" cy="147600"/>
            </a:xfrm>
          </p:grpSpPr>
          <p:sp>
            <p:nvSpPr>
              <p:cNvPr id="317" name="Figura a mano libera 281"/>
              <p:cNvSpPr/>
              <p:nvPr/>
            </p:nvSpPr>
            <p:spPr>
              <a:xfrm>
                <a:off x="5701680" y="2254680"/>
                <a:ext cx="655560" cy="147600"/>
              </a:xfrm>
              <a:custGeom>
                <a:avLst/>
                <a:gdLst/>
                <a:ahLst/>
                <a:rect l="l" t="t" r="r" b="b"/>
                <a:pathLst>
                  <a:path w="1825" h="414">
                    <a:moveTo>
                      <a:pt x="0" y="414"/>
                    </a:moveTo>
                    <a:lnTo>
                      <a:pt x="1825" y="414"/>
                    </a:lnTo>
                    <a:lnTo>
                      <a:pt x="1825" y="0"/>
                    </a:lnTo>
                    <a:lnTo>
                      <a:pt x="0" y="0"/>
                    </a:ln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ffffff"/>
              </a:solidFill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8" name="Connettore 1 282"/>
              <p:cNvSpPr/>
              <p:nvPr/>
            </p:nvSpPr>
            <p:spPr>
              <a:xfrm>
                <a:off x="6027120" y="2291400"/>
                <a:ext cx="360" cy="7452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9" name="Connettore 1 283"/>
              <p:cNvSpPr/>
              <p:nvPr/>
            </p:nvSpPr>
            <p:spPr>
              <a:xfrm>
                <a:off x="5865840" y="2329200"/>
                <a:ext cx="326880" cy="360"/>
              </a:xfrm>
              <a:prstGeom prst="line">
                <a:avLst/>
              </a:prstGeom>
              <a:ln cap="rnd" w="1080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320" name="Figura a mano libera 284"/>
            <p:cNvSpPr/>
            <p:nvPr/>
          </p:nvSpPr>
          <p:spPr>
            <a:xfrm>
              <a:off x="3960000" y="1703160"/>
              <a:ext cx="4138560" cy="718560"/>
            </a:xfrm>
            <a:custGeom>
              <a:avLst/>
              <a:gdLst/>
              <a:ahLst/>
              <a:rect l="l" t="t" r="r" b="b"/>
              <a:pathLst>
                <a:path w="11500" h="2000">
                  <a:moveTo>
                    <a:pt x="797" y="2000"/>
                  </a:moveTo>
                  <a:lnTo>
                    <a:pt x="10706" y="2000"/>
                  </a:lnTo>
                  <a:cubicBezTo>
                    <a:pt x="11143" y="2000"/>
                    <a:pt x="11500" y="1907"/>
                    <a:pt x="11500" y="1792"/>
                  </a:cubicBezTo>
                  <a:lnTo>
                    <a:pt x="11500" y="207"/>
                  </a:lnTo>
                  <a:cubicBezTo>
                    <a:pt x="11500" y="93"/>
                    <a:pt x="11143" y="0"/>
                    <a:pt x="10706" y="0"/>
                  </a:cubicBezTo>
                  <a:lnTo>
                    <a:pt x="797" y="0"/>
                  </a:lnTo>
                  <a:cubicBezTo>
                    <a:pt x="356" y="0"/>
                    <a:pt x="0" y="93"/>
                    <a:pt x="0" y="207"/>
                  </a:cubicBezTo>
                  <a:lnTo>
                    <a:pt x="0" y="1792"/>
                  </a:lnTo>
                  <a:cubicBezTo>
                    <a:pt x="0" y="1907"/>
                    <a:pt x="356" y="2000"/>
                    <a:pt x="797" y="2000"/>
                  </a:cubicBezTo>
                  <a:close/>
                </a:path>
              </a:pathLst>
            </a:custGeom>
            <a:solidFill>
              <a:srgbClr val="ffffff"/>
            </a:solidFill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1" name="Figura a mano libera 285"/>
            <p:cNvSpPr/>
            <p:nvPr/>
          </p:nvSpPr>
          <p:spPr>
            <a:xfrm>
              <a:off x="4042800" y="1722240"/>
              <a:ext cx="3972960" cy="680400"/>
            </a:xfrm>
            <a:custGeom>
              <a:avLst/>
              <a:gdLst/>
              <a:ahLst/>
              <a:rect l="l" t="t" r="r" b="b"/>
              <a:pathLst>
                <a:path w="11040" h="1894">
                  <a:moveTo>
                    <a:pt x="794" y="1894"/>
                  </a:moveTo>
                  <a:lnTo>
                    <a:pt x="10243" y="1894"/>
                  </a:lnTo>
                  <a:cubicBezTo>
                    <a:pt x="10684" y="1894"/>
                    <a:pt x="11040" y="1801"/>
                    <a:pt x="11040" y="1687"/>
                  </a:cubicBezTo>
                  <a:lnTo>
                    <a:pt x="11040" y="207"/>
                  </a:lnTo>
                  <a:cubicBezTo>
                    <a:pt x="11040" y="93"/>
                    <a:pt x="10684" y="0"/>
                    <a:pt x="10243" y="0"/>
                  </a:cubicBezTo>
                  <a:lnTo>
                    <a:pt x="794" y="0"/>
                  </a:lnTo>
                  <a:cubicBezTo>
                    <a:pt x="353" y="0"/>
                    <a:pt x="0" y="93"/>
                    <a:pt x="0" y="207"/>
                  </a:cubicBezTo>
                  <a:lnTo>
                    <a:pt x="0" y="1687"/>
                  </a:lnTo>
                  <a:cubicBezTo>
                    <a:pt x="0" y="1801"/>
                    <a:pt x="353" y="1894"/>
                    <a:pt x="794" y="1894"/>
                  </a:cubicBezTo>
                  <a:close/>
                </a:path>
              </a:pathLst>
            </a:custGeom>
            <a:noFill/>
            <a:ln cap="rnd" w="108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it-IT" sz="1900" spc="-1" strike="noStrike">
                  <a:solidFill>
                    <a:srgbClr val="c00000"/>
                  </a:solidFill>
                  <a:latin typeface="Verdana"/>
                  <a:ea typeface="Verdana"/>
                </a:rPr>
                <a:t>STRUMENTI OPERATIVI </a:t>
              </a:r>
              <a:endParaRPr b="0" lang="it-IT" sz="1900" spc="-1" strike="noStrike">
                <a:latin typeface="Arial"/>
              </a:endParaRPr>
            </a:p>
          </p:txBody>
        </p:sp>
      </p:grpSp>
      <p:sp>
        <p:nvSpPr>
          <p:cNvPr id="9" name="PlaceHolder 8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27E64BE7-A156-4A65-96F4-0A563CBCB3D7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Application>LibreOffice/7.3.6.2$Windows_X86_64 LibreOffice_project/c28ca90fd6e1a19e189fc16c05f8f8924961e12e</Application>
  <AppVersion>15.0000</AppVersion>
  <Words>1425</Words>
  <Paragraphs>194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2022-10-25T10:07:55Z</dcterms:created>
  <dc:creator>Angelo Stanghellini</dc:creator>
  <dc:description/>
  <dc:language>it-IT</dc:language>
  <cp:lastModifiedBy/>
  <dcterms:modified xsi:type="dcterms:W3CDTF">2024-02-22T10:44:27Z</dcterms:modified>
  <cp:revision>30</cp:revision>
  <dc:subject/>
  <dc:title>I SERVIZI DI CONTRASTO ALLA GRAVE EMARGINAZIONE ADULTA  PIANO FREDDO 2022/2023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16</vt:i4>
  </property>
</Properties>
</file>