
<file path=[Content_Types].xml><?xml version="1.0" encoding="utf-8"?>
<Types xmlns="http://schemas.openxmlformats.org/package/2006/content-types">
  <Default Extension="bin" ContentType="application/vnd.openxmlformats-officedocument.oleObject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21"/>
  </p:notesMasterIdLst>
  <p:handoutMasterIdLst>
    <p:handoutMasterId r:id="rId22"/>
  </p:handoutMasterIdLst>
  <p:sldIdLst>
    <p:sldId id="717" r:id="rId2"/>
    <p:sldId id="737" r:id="rId3"/>
    <p:sldId id="818" r:id="rId4"/>
    <p:sldId id="800" r:id="rId5"/>
    <p:sldId id="801" r:id="rId6"/>
    <p:sldId id="810" r:id="rId7"/>
    <p:sldId id="809" r:id="rId8"/>
    <p:sldId id="808" r:id="rId9"/>
    <p:sldId id="819" r:id="rId10"/>
    <p:sldId id="745" r:id="rId11"/>
    <p:sldId id="746" r:id="rId12"/>
    <p:sldId id="834" r:id="rId13"/>
    <p:sldId id="750" r:id="rId14"/>
    <p:sldId id="833" r:id="rId15"/>
    <p:sldId id="830" r:id="rId16"/>
    <p:sldId id="829" r:id="rId17"/>
    <p:sldId id="831" r:id="rId18"/>
    <p:sldId id="827" r:id="rId19"/>
    <p:sldId id="832" r:id="rId20"/>
  </p:sldIdLst>
  <p:sldSz cx="9906000" cy="6858000" type="A4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ado Alberto Forment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FF"/>
    <a:srgbClr val="0099FF"/>
    <a:srgbClr val="111111"/>
    <a:srgbClr val="EFEFFF"/>
    <a:srgbClr val="404040"/>
    <a:srgbClr val="9B9B9B"/>
    <a:srgbClr val="3366FF"/>
    <a:srgbClr val="FF0000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EB87B-4AF2-494F-A9EC-4D64342F05B5}" v="78" dt="2023-06-09T09:42:08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>
      <p:cViewPr varScale="1">
        <p:scale>
          <a:sx n="109" d="100"/>
          <a:sy n="109" d="100"/>
        </p:scale>
        <p:origin x="153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94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ado Alberto Formenti" userId="c4ae7698-6c94-4172-bf23-f7460ffd51a1" providerId="ADAL" clId="{589EB87B-4AF2-494F-A9EC-4D64342F05B5}"/>
    <pc:docChg chg="undo redo custSel addSld modSld">
      <pc:chgData name="Corrado Alberto Formenti" userId="c4ae7698-6c94-4172-bf23-f7460ffd51a1" providerId="ADAL" clId="{589EB87B-4AF2-494F-A9EC-4D64342F05B5}" dt="2023-06-09T09:54:00.711" v="372" actId="20577"/>
      <pc:docMkLst>
        <pc:docMk/>
      </pc:docMkLst>
      <pc:sldChg chg="modSp mod">
        <pc:chgData name="Corrado Alberto Formenti" userId="c4ae7698-6c94-4172-bf23-f7460ffd51a1" providerId="ADAL" clId="{589EB87B-4AF2-494F-A9EC-4D64342F05B5}" dt="2023-06-09T09:03:22.168" v="7" actId="20577"/>
        <pc:sldMkLst>
          <pc:docMk/>
          <pc:sldMk cId="0" sldId="717"/>
        </pc:sldMkLst>
        <pc:spChg chg="mod">
          <ac:chgData name="Corrado Alberto Formenti" userId="c4ae7698-6c94-4172-bf23-f7460ffd51a1" providerId="ADAL" clId="{589EB87B-4AF2-494F-A9EC-4D64342F05B5}" dt="2023-06-09T09:03:22.168" v="7" actId="20577"/>
          <ac:spMkLst>
            <pc:docMk/>
            <pc:sldMk cId="0" sldId="717"/>
            <ac:spMk id="5124" creationId="{00000000-0000-0000-0000-000000000000}"/>
          </ac:spMkLst>
        </pc:spChg>
      </pc:sldChg>
      <pc:sldChg chg="delSp modSp mod">
        <pc:chgData name="Corrado Alberto Formenti" userId="c4ae7698-6c94-4172-bf23-f7460ffd51a1" providerId="ADAL" clId="{589EB87B-4AF2-494F-A9EC-4D64342F05B5}" dt="2023-06-09T09:42:17.385" v="350" actId="20577"/>
        <pc:sldMkLst>
          <pc:docMk/>
          <pc:sldMk cId="0" sldId="737"/>
        </pc:sldMkLst>
        <pc:spChg chg="mod">
          <ac:chgData name="Corrado Alberto Formenti" userId="c4ae7698-6c94-4172-bf23-f7460ffd51a1" providerId="ADAL" clId="{589EB87B-4AF2-494F-A9EC-4D64342F05B5}" dt="2023-06-09T09:03:45.229" v="8" actId="20577"/>
          <ac:spMkLst>
            <pc:docMk/>
            <pc:sldMk cId="0" sldId="737"/>
            <ac:spMk id="2" creationId="{00000000-0000-0000-0000-000000000000}"/>
          </ac:spMkLst>
        </pc:spChg>
        <pc:spChg chg="del">
          <ac:chgData name="Corrado Alberto Formenti" userId="c4ae7698-6c94-4172-bf23-f7460ffd51a1" providerId="ADAL" clId="{589EB87B-4AF2-494F-A9EC-4D64342F05B5}" dt="2023-06-09T09:42:08.675" v="349" actId="478"/>
          <ac:spMkLst>
            <pc:docMk/>
            <pc:sldMk cId="0" sldId="737"/>
            <ac:spMk id="7172" creationId="{00000000-0000-0000-0000-000000000000}"/>
          </ac:spMkLst>
        </pc:spChg>
        <pc:spChg chg="mod">
          <ac:chgData name="Corrado Alberto Formenti" userId="c4ae7698-6c94-4172-bf23-f7460ffd51a1" providerId="ADAL" clId="{589EB87B-4AF2-494F-A9EC-4D64342F05B5}" dt="2023-06-09T09:42:17.385" v="350" actId="20577"/>
          <ac:spMkLst>
            <pc:docMk/>
            <pc:sldMk cId="0" sldId="737"/>
            <ac:spMk id="7176" creationId="{00000000-0000-0000-0000-000000000000}"/>
          </ac:spMkLst>
        </pc:spChg>
      </pc:sldChg>
      <pc:sldChg chg="modSp mod">
        <pc:chgData name="Corrado Alberto Formenti" userId="c4ae7698-6c94-4172-bf23-f7460ffd51a1" providerId="ADAL" clId="{589EB87B-4AF2-494F-A9EC-4D64342F05B5}" dt="2023-06-09T09:54:00.711" v="372" actId="20577"/>
        <pc:sldMkLst>
          <pc:docMk/>
          <pc:sldMk cId="0" sldId="750"/>
        </pc:sldMkLst>
        <pc:graphicFrameChg chg="mod">
          <ac:chgData name="Corrado Alberto Formenti" userId="c4ae7698-6c94-4172-bf23-f7460ffd51a1" providerId="ADAL" clId="{589EB87B-4AF2-494F-A9EC-4D64342F05B5}" dt="2023-06-09T09:09:16.834" v="51"/>
          <ac:graphicFrameMkLst>
            <pc:docMk/>
            <pc:sldMk cId="0" sldId="750"/>
            <ac:graphicFrameMk id="2" creationId="{01B0D833-8B4F-4047-89AB-3C1B560AAC20}"/>
          </ac:graphicFrameMkLst>
        </pc:graphicFrameChg>
        <pc:graphicFrameChg chg="modGraphic">
          <ac:chgData name="Corrado Alberto Formenti" userId="c4ae7698-6c94-4172-bf23-f7460ffd51a1" providerId="ADAL" clId="{589EB87B-4AF2-494F-A9EC-4D64342F05B5}" dt="2023-06-09T09:54:00.711" v="372" actId="20577"/>
          <ac:graphicFrameMkLst>
            <pc:docMk/>
            <pc:sldMk cId="0" sldId="750"/>
            <ac:graphicFrameMk id="3" creationId="{00000000-0000-0000-0000-000000000000}"/>
          </ac:graphicFrameMkLst>
        </pc:graphicFrameChg>
      </pc:sldChg>
      <pc:sldChg chg="modSp mod">
        <pc:chgData name="Corrado Alberto Formenti" userId="c4ae7698-6c94-4172-bf23-f7460ffd51a1" providerId="ADAL" clId="{589EB87B-4AF2-494F-A9EC-4D64342F05B5}" dt="2023-06-09T09:08:00.141" v="50"/>
        <pc:sldMkLst>
          <pc:docMk/>
          <pc:sldMk cId="0" sldId="808"/>
        </pc:sldMkLst>
        <pc:spChg chg="mod">
          <ac:chgData name="Corrado Alberto Formenti" userId="c4ae7698-6c94-4172-bf23-f7460ffd51a1" providerId="ADAL" clId="{589EB87B-4AF2-494F-A9EC-4D64342F05B5}" dt="2023-06-09T09:07:31.671" v="49" actId="20577"/>
          <ac:spMkLst>
            <pc:docMk/>
            <pc:sldMk cId="0" sldId="808"/>
            <ac:spMk id="2" creationId="{00000000-0000-0000-0000-000000000000}"/>
          </ac:spMkLst>
        </pc:spChg>
        <pc:spChg chg="mod">
          <ac:chgData name="Corrado Alberto Formenti" userId="c4ae7698-6c94-4172-bf23-f7460ffd51a1" providerId="ADAL" clId="{589EB87B-4AF2-494F-A9EC-4D64342F05B5}" dt="2023-06-09T09:06:06.495" v="37" actId="20577"/>
          <ac:spMkLst>
            <pc:docMk/>
            <pc:sldMk cId="0" sldId="808"/>
            <ac:spMk id="3" creationId="{00000000-0000-0000-0000-000000000000}"/>
          </ac:spMkLst>
        </pc:spChg>
        <pc:graphicFrameChg chg="mod">
          <ac:chgData name="Corrado Alberto Formenti" userId="c4ae7698-6c94-4172-bf23-f7460ffd51a1" providerId="ADAL" clId="{589EB87B-4AF2-494F-A9EC-4D64342F05B5}" dt="2023-06-09T09:08:00.141" v="50"/>
          <ac:graphicFrameMkLst>
            <pc:docMk/>
            <pc:sldMk cId="0" sldId="808"/>
            <ac:graphicFrameMk id="5" creationId="{B7520D32-B928-4AEC-5C6A-71A29B1E0D71}"/>
          </ac:graphicFrameMkLst>
        </pc:graphicFrameChg>
      </pc:sldChg>
      <pc:sldChg chg="modSp mod">
        <pc:chgData name="Corrado Alberto Formenti" userId="c4ae7698-6c94-4172-bf23-f7460ffd51a1" providerId="ADAL" clId="{589EB87B-4AF2-494F-A9EC-4D64342F05B5}" dt="2023-06-09T09:40:15.479" v="345" actId="122"/>
        <pc:sldMkLst>
          <pc:docMk/>
          <pc:sldMk cId="0" sldId="818"/>
        </pc:sldMkLst>
        <pc:spChg chg="mod">
          <ac:chgData name="Corrado Alberto Formenti" userId="c4ae7698-6c94-4172-bf23-f7460ffd51a1" providerId="ADAL" clId="{589EB87B-4AF2-494F-A9EC-4D64342F05B5}" dt="2023-06-09T09:35:05.021" v="341" actId="20577"/>
          <ac:spMkLst>
            <pc:docMk/>
            <pc:sldMk cId="0" sldId="818"/>
            <ac:spMk id="5" creationId="{00000000-0000-0000-0000-000000000000}"/>
          </ac:spMkLst>
        </pc:spChg>
        <pc:spChg chg="mod">
          <ac:chgData name="Corrado Alberto Formenti" userId="c4ae7698-6c94-4172-bf23-f7460ffd51a1" providerId="ADAL" clId="{589EB87B-4AF2-494F-A9EC-4D64342F05B5}" dt="2023-06-09T09:35:08.171" v="342" actId="20577"/>
          <ac:spMkLst>
            <pc:docMk/>
            <pc:sldMk cId="0" sldId="818"/>
            <ac:spMk id="6" creationId="{00000000-0000-0000-0000-000000000000}"/>
          </ac:spMkLst>
        </pc:spChg>
        <pc:spChg chg="mod">
          <ac:chgData name="Corrado Alberto Formenti" userId="c4ae7698-6c94-4172-bf23-f7460ffd51a1" providerId="ADAL" clId="{589EB87B-4AF2-494F-A9EC-4D64342F05B5}" dt="2023-06-09T09:40:15.479" v="345" actId="122"/>
          <ac:spMkLst>
            <pc:docMk/>
            <pc:sldMk cId="0" sldId="818"/>
            <ac:spMk id="8194" creationId="{00000000-0000-0000-0000-000000000000}"/>
          </ac:spMkLst>
        </pc:spChg>
      </pc:sldChg>
      <pc:sldChg chg="modSp mod">
        <pc:chgData name="Corrado Alberto Formenti" userId="c4ae7698-6c94-4172-bf23-f7460ffd51a1" providerId="ADAL" clId="{589EB87B-4AF2-494F-A9EC-4D64342F05B5}" dt="2023-06-09T09:40:59.222" v="346" actId="14734"/>
        <pc:sldMkLst>
          <pc:docMk/>
          <pc:sldMk cId="1826837795" sldId="827"/>
        </pc:sldMkLst>
        <pc:graphicFrameChg chg="mod modGraphic">
          <ac:chgData name="Corrado Alberto Formenti" userId="c4ae7698-6c94-4172-bf23-f7460ffd51a1" providerId="ADAL" clId="{589EB87B-4AF2-494F-A9EC-4D64342F05B5}" dt="2023-06-09T09:40:59.222" v="346" actId="14734"/>
          <ac:graphicFrameMkLst>
            <pc:docMk/>
            <pc:sldMk cId="1826837795" sldId="827"/>
            <ac:graphicFrameMk id="12" creationId="{00000000-0000-0000-0000-000000000000}"/>
          </ac:graphicFrameMkLst>
        </pc:graphicFrameChg>
      </pc:sldChg>
      <pc:sldChg chg="modSp mod">
        <pc:chgData name="Corrado Alberto Formenti" userId="c4ae7698-6c94-4172-bf23-f7460ffd51a1" providerId="ADAL" clId="{589EB87B-4AF2-494F-A9EC-4D64342F05B5}" dt="2023-06-09T09:18:02.052" v="174" actId="20577"/>
        <pc:sldMkLst>
          <pc:docMk/>
          <pc:sldMk cId="731841554" sldId="829"/>
        </pc:sldMkLst>
        <pc:spChg chg="mod">
          <ac:chgData name="Corrado Alberto Formenti" userId="c4ae7698-6c94-4172-bf23-f7460ffd51a1" providerId="ADAL" clId="{589EB87B-4AF2-494F-A9EC-4D64342F05B5}" dt="2023-06-09T09:18:02.052" v="174" actId="20577"/>
          <ac:spMkLst>
            <pc:docMk/>
            <pc:sldMk cId="731841554" sldId="829"/>
            <ac:spMk id="2" creationId="{B9E5C452-212A-FEE8-2582-D8782757D68F}"/>
          </ac:spMkLst>
        </pc:spChg>
      </pc:sldChg>
      <pc:sldChg chg="modSp mod">
        <pc:chgData name="Corrado Alberto Formenti" userId="c4ae7698-6c94-4172-bf23-f7460ffd51a1" providerId="ADAL" clId="{589EB87B-4AF2-494F-A9EC-4D64342F05B5}" dt="2023-06-09T09:46:34.871" v="362" actId="6549"/>
        <pc:sldMkLst>
          <pc:docMk/>
          <pc:sldMk cId="164065240" sldId="830"/>
        </pc:sldMkLst>
        <pc:spChg chg="mod">
          <ac:chgData name="Corrado Alberto Formenti" userId="c4ae7698-6c94-4172-bf23-f7460ffd51a1" providerId="ADAL" clId="{589EB87B-4AF2-494F-A9EC-4D64342F05B5}" dt="2023-06-09T09:44:38.731" v="351" actId="14100"/>
          <ac:spMkLst>
            <pc:docMk/>
            <pc:sldMk cId="164065240" sldId="830"/>
            <ac:spMk id="8" creationId="{00000000-0000-0000-0000-000000000000}"/>
          </ac:spMkLst>
        </pc:spChg>
        <pc:spChg chg="mod">
          <ac:chgData name="Corrado Alberto Formenti" userId="c4ae7698-6c94-4172-bf23-f7460ffd51a1" providerId="ADAL" clId="{589EB87B-4AF2-494F-A9EC-4D64342F05B5}" dt="2023-06-09T09:46:34.871" v="362" actId="6549"/>
          <ac:spMkLst>
            <pc:docMk/>
            <pc:sldMk cId="164065240" sldId="830"/>
            <ac:spMk id="10" creationId="{544F9074-D34A-4541-9611-658742CDFD2A}"/>
          </ac:spMkLst>
        </pc:spChg>
      </pc:sldChg>
      <pc:sldChg chg="delSp modSp add mod">
        <pc:chgData name="Corrado Alberto Formenti" userId="c4ae7698-6c94-4172-bf23-f7460ffd51a1" providerId="ADAL" clId="{589EB87B-4AF2-494F-A9EC-4D64342F05B5}" dt="2023-06-09T09:34:01.760" v="325" actId="20577"/>
        <pc:sldMkLst>
          <pc:docMk/>
          <pc:sldMk cId="2324206079" sldId="832"/>
        </pc:sldMkLst>
        <pc:spChg chg="mod">
          <ac:chgData name="Corrado Alberto Formenti" userId="c4ae7698-6c94-4172-bf23-f7460ffd51a1" providerId="ADAL" clId="{589EB87B-4AF2-494F-A9EC-4D64342F05B5}" dt="2023-06-09T09:34:01.760" v="325" actId="20577"/>
          <ac:spMkLst>
            <pc:docMk/>
            <pc:sldMk cId="2324206079" sldId="832"/>
            <ac:spMk id="8" creationId="{00000000-0000-0000-0000-000000000000}"/>
          </ac:spMkLst>
        </pc:spChg>
        <pc:graphicFrameChg chg="del modGraphic">
          <ac:chgData name="Corrado Alberto Formenti" userId="c4ae7698-6c94-4172-bf23-f7460ffd51a1" providerId="ADAL" clId="{589EB87B-4AF2-494F-A9EC-4D64342F05B5}" dt="2023-06-09T09:30:43.708" v="273" actId="21"/>
          <ac:graphicFrameMkLst>
            <pc:docMk/>
            <pc:sldMk cId="2324206079" sldId="832"/>
            <ac:graphicFrameMk id="1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9997545773397219E-3"/>
          <c:y val="4.21688034188034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24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 per Tipologia Immobile
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208-4002-A2DC-3A3AFBDCD8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208-4002-A2DC-3A3AFBDCD8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208-4002-A2DC-3A3AFBDCD830}"/>
              </c:ext>
            </c:extLst>
          </c:dPt>
          <c:dPt>
            <c:idx val="3"/>
            <c:bubble3D val="0"/>
            <c:spPr>
              <a:solidFill>
                <a:srgbClr val="F709D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208-4002-A2DC-3A3AFBDCD8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208-4002-A2DC-3A3AFBDCD830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208-4002-A2DC-3A3AFBDCD8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208-4002-A2DC-3A3AFBDCD83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5208-4002-A2DC-3A3AFBDCD830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208-4002-A2DC-3A3AFBDCD830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208-4002-A2DC-3A3AFBDCD83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5208-4002-A2DC-3A3AFBDCD830}"/>
              </c:ext>
            </c:extLst>
          </c:dPt>
          <c:dLbls>
            <c:dLbl>
              <c:idx val="0"/>
              <c:layout>
                <c:manualLayout>
                  <c:x val="0.16439176084027748"/>
                  <c:y val="-0.127542735042735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F520DC-A22F-48C3-8C95-BB7411201215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 dirty="0"/>
                      <a:t> n. 117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08-4002-A2DC-3A3AFBDCD830}"/>
                </c:ext>
              </c:extLst>
            </c:dLbl>
            <c:dLbl>
              <c:idx val="1"/>
              <c:layout>
                <c:manualLayout>
                  <c:x val="-3.7810104993263823E-2"/>
                  <c:y val="-0.27679487179487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479742-AE06-40B8-BCD0-A893AAF89630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 dirty="0"/>
                      <a:t> n. 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08-4002-A2DC-3A3AFBDCD830}"/>
                </c:ext>
              </c:extLst>
            </c:dLbl>
            <c:dLbl>
              <c:idx val="2"/>
              <c:layout>
                <c:manualLayout>
                  <c:x val="0.18247485453270801"/>
                  <c:y val="3.25641025641024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582CEA-1B8F-41E4-8B31-71117DC64AEE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 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08-4002-A2DC-3A3AFBDCD830}"/>
                </c:ext>
              </c:extLst>
            </c:dLbl>
            <c:dLbl>
              <c:idx val="3"/>
              <c:layout>
                <c:manualLayout>
                  <c:x val="0.2202850242471375"/>
                  <c:y val="6.5128205128205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E25843-ABAE-4458-BE92-F1C960E0FF6F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 </a:t>
                    </a:r>
                    <a:fld id="{D927BA51-4DD7-4788-B996-9E7AB871AAF3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64454721590255"/>
                      <c:h val="6.0624358974358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208-4002-A2DC-3A3AFBDCD830}"/>
                </c:ext>
              </c:extLst>
            </c:dLbl>
            <c:dLbl>
              <c:idx val="4"/>
              <c:layout>
                <c:manualLayout>
                  <c:x val="0.123293820630208"/>
                  <c:y val="0.13297008547008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E89BA5-E4EE-44CD-B4BC-9E185C58D3E9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 </a:t>
                    </a:r>
                    <a:fld id="{380D4BC2-A29A-4991-BCAC-71B4FD003A43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208-4002-A2DC-3A3AFBDCD830}"/>
                </c:ext>
              </c:extLst>
            </c:dLbl>
            <c:dLbl>
              <c:idx val="5"/>
              <c:layout>
                <c:manualLayout>
                  <c:x val="-2.6302681734444458E-2"/>
                  <c:y val="4.3418803418803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F21192-307E-45B1-A970-FF032E93434A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 </a:t>
                    </a:r>
                    <a:fld id="{4624F553-7402-47CD-A09E-7B7E3D21C10A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208-4002-A2DC-3A3AFBDCD830}"/>
                </c:ext>
              </c:extLst>
            </c:dLbl>
            <c:dLbl>
              <c:idx val="6"/>
              <c:layout>
                <c:manualLayout>
                  <c:x val="-3.9454022601666597E-2"/>
                  <c:y val="7.8696581196581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B23D4C-7F3A-4247-96D0-2A17C4F102B6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 dirty="0"/>
                      <a:t> n. </a:t>
                    </a:r>
                    <a:fld id="{096839DC-2719-45E4-AC25-9470D114F8C9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208-4002-A2DC-3A3AFBDCD830}"/>
                </c:ext>
              </c:extLst>
            </c:dLbl>
            <c:dLbl>
              <c:idx val="7"/>
              <c:layout>
                <c:manualLayout>
                  <c:x val="2.3014846517638847E-2"/>
                  <c:y val="5.970096153846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0669C-7EF1-4774-B640-F9CB0F972C0F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 28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13172672963433"/>
                      <c:h val="4.46942307692307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208-4002-A2DC-3A3AFBDCD830}"/>
                </c:ext>
              </c:extLst>
            </c:dLbl>
            <c:dLbl>
              <c:idx val="8"/>
              <c:layout>
                <c:manualLayout>
                  <c:x val="8.2208824653275776E-4"/>
                  <c:y val="0.104476282051282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30F235-6E5B-465C-9BAE-7BD3BEE7A550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n.</a:t>
                    </a:r>
                    <a:r>
                      <a:rPr lang="en-US" sz="1100" baseline="0" dirty="0"/>
                      <a:t>; </a:t>
                    </a:r>
                    <a:fld id="{80F0A680-A8BF-4778-8E4A-DF8582F1C1B1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8720229558209"/>
                      <c:h val="4.58245726495726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208-4002-A2DC-3A3AFBDCD830}"/>
                </c:ext>
              </c:extLst>
            </c:dLbl>
            <c:dLbl>
              <c:idx val="9"/>
              <c:layout>
                <c:manualLayout>
                  <c:x val="-2.4658764126041621E-2"/>
                  <c:y val="1.2211538461538562E-2"/>
                </c:manualLayout>
              </c:layout>
              <c:tx>
                <c:rich>
                  <a:bodyPr rot="6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6C7667-23E3-454F-BDBA-688BB8DBDE43}" type="CATEGORYNAM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en-US" sz="1100" dirty="0"/>
                      <a:t> </a:t>
                    </a:r>
                    <a:br>
                      <a:rPr lang="en-US" sz="1100" dirty="0"/>
                    </a:br>
                    <a:r>
                      <a:rPr lang="en-US" sz="1100" dirty="0"/>
                      <a:t>n.</a:t>
                    </a:r>
                    <a:r>
                      <a:rPr lang="en-US" sz="1100" baseline="0" dirty="0"/>
                      <a:t> </a:t>
                    </a:r>
                    <a:fld id="{51CA1CD5-FC43-47FA-B47D-E75554CB2DFA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2920053309529"/>
                      <c:h val="0.13651047008547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208-4002-A2DC-3A3AFBDCD830}"/>
                </c:ext>
              </c:extLst>
            </c:dLbl>
            <c:dLbl>
              <c:idx val="10"/>
              <c:layout>
                <c:manualLayout>
                  <c:x val="4.9318822675396947E-3"/>
                  <c:y val="-0.40433739316239314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677D53-EE00-4959-9B83-16219D3691C5}" type="CATEGORYNAME">
                      <a:rPr lang="it-IT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[NOME CATEGORIA]</a:t>
                    </a:fld>
                    <a:r>
                      <a:rPr lang="it-IT" sz="1100" baseline="0" dirty="0"/>
                      <a:t> n.</a:t>
                    </a:r>
                    <a:fld id="{25E22AD6-8275-40CA-ABD9-EF13487EB119}" type="VALUE">
                      <a:rPr lang="it-IT" sz="1100" baseline="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it-IT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7883887122145"/>
                      <c:h val="9.64555555555555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208-4002-A2DC-3A3AFBDCD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rgbClr val="FFFFFF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Abitazione</c:v>
                </c:pt>
                <c:pt idx="1">
                  <c:v>Box</c:v>
                </c:pt>
                <c:pt idx="2">
                  <c:v>Magazzino</c:v>
                </c:pt>
                <c:pt idx="3">
                  <c:v>Posto auto</c:v>
                </c:pt>
                <c:pt idx="4">
                  <c:v>Sottotetto</c:v>
                </c:pt>
                <c:pt idx="5">
                  <c:v>Terreno</c:v>
                </c:pt>
                <c:pt idx="6">
                  <c:v>Villetta schiera</c:v>
                </c:pt>
                <c:pt idx="7">
                  <c:v>Locale commerciale</c:v>
                </c:pt>
                <c:pt idx="8">
                  <c:v>Cantina pertinenza</c:v>
                </c:pt>
                <c:pt idx="9">
                  <c:v>Solaio pertinenza</c:v>
                </c:pt>
                <c:pt idx="10">
                  <c:v>Laboratori per arti e mestieri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100</c:v>
                </c:pt>
                <c:pt idx="1">
                  <c:v>34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25</c:v>
                </c:pt>
                <c:pt idx="8">
                  <c:v>8</c:v>
                </c:pt>
                <c:pt idx="9">
                  <c:v>11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208-4002-A2DC-3A3AFBDCD8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75435340448864585"/>
          <c:y val="9.5091452991452996E-2"/>
          <c:w val="0.22949762913425859"/>
          <c:h val="0.60887713675213673"/>
        </c:manualLayout>
      </c:layout>
      <c:overlay val="0"/>
      <c:spPr>
        <a:noFill/>
        <a:ln>
          <a:noFill/>
        </a:ln>
        <a:effectLst>
          <a:outerShdw blurRad="50800" dist="50800" algn="ctr" rotWithShape="0">
            <a:srgbClr val="000000">
              <a:alpha val="43137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tx1">
        <a:lumMod val="75000"/>
        <a:lumOff val="25000"/>
      </a:schemeClr>
    </a:solidFill>
    <a:ln>
      <a:noFill/>
    </a:ln>
    <a:effectLst>
      <a:outerShdw blurRad="50800" dist="635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[Elenco Spazi sociali e confiscati per direttore_14.12.2021.xlsx]Pivot Unità x Municipio!Tabella pivot2</c:name>
    <c:fmtId val="8"/>
  </c:pivotSource>
  <c:chart>
    <c:autoTitleDeleted val="1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1: </a:t>
                </a:r>
                <a:fld id="{2ABB9BFA-7304-4937-8388-20BE8D7FC698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2: </a:t>
                </a:r>
                <a:fld id="{821E1310-DA45-4C35-B59A-155C16D190A3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</a:t>
                </a:r>
                <a:r>
                  <a:rPr lang="en-US" baseline="0"/>
                  <a:t> 3: </a:t>
                </a:r>
                <a:fld id="{DCAA8B06-1D06-4B0B-B252-E90581CF82EC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4:</a:t>
                </a:r>
                <a:r>
                  <a:rPr lang="en-US" baseline="0"/>
                  <a:t> </a:t>
                </a:r>
                <a:fld id="{F4C6F04B-F21A-4BA0-A6D2-3FE217184325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5: </a:t>
                </a:r>
                <a:fld id="{15ADAF48-EE69-4C0E-B584-C5872F1D90AA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4.7539151356080493E-2"/>
              <c:y val="-3.05438903470400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6: </a:t>
                </a:r>
                <a:fld id="{302727F0-D063-42E1-AB3D-BB55843B4634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3.3625656167979003E-2"/>
              <c:y val="-5.7531350247885683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</a:t>
                </a:r>
                <a:r>
                  <a:rPr lang="en-US" baseline="0"/>
                  <a:t> 7: </a:t>
                </a:r>
                <a:fld id="{8CEB8634-43D5-41FD-8F4C-D584DEA9167C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4.7941929133858266E-2"/>
              <c:y val="-3.3646835812190141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8: </a:t>
                </a:r>
                <a:fld id="{664A50A2-3F3C-466C-BFDD-A8FA70CDA462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Municipio 9:</a:t>
                </a:r>
                <a:r>
                  <a:rPr lang="en-US" baseline="0"/>
                  <a:t> </a:t>
                </a:r>
                <a:fld id="{CDD6C39E-DDF0-4BB3-B3F8-B4C90057DBDC}" type="VALU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25"/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E64A8CD-DBD6-4917-8F3D-4EFFC5D84E69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</a:t>
                </a:r>
                <a:fld id="{B08348DB-1D13-4839-A9BE-0069379D4C36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9DDF656-CD10-40BC-B060-1FA748D892DB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</a:t>
                </a:r>
                <a:r>
                  <a:rPr lang="en-US" sz="800" b="0" i="0" u="none" strike="noStrike" kern="1200" baseline="0">
                    <a:solidFill>
                      <a:sysClr val="window" lastClr="FFFFFF">
                        <a:lumMod val="85000"/>
                      </a:sysClr>
                    </a:solidFill>
                  </a:rPr>
                  <a:t>n. </a:t>
                </a:r>
                <a:fld id="{55D91F57-34A1-4F6F-8A02-2FB66D58E94C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sz="800" b="0" i="0" u="none" strike="noStrike" kern="1200" baseline="0">
                  <a:solidFill>
                    <a:sysClr val="window" lastClr="FFFFFF">
                      <a:lumMod val="85000"/>
                    </a:sysClr>
                  </a:solidFill>
                </a:endParaRPr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CBA6A59-CC38-4091-8518-7549BDF2A01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10C159DB-3C1A-4FAF-9AC3-5248C66DE0D7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BCDA5EB-992F-428B-A96C-C466A42EBDC4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50F38535-4D3B-44F3-B42C-3AAE94259D89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BC15BF9-0557-4C76-92A9-A62EB49BD8C0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4FB22799-4B54-4769-8E27-3CE8C6E428F4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27979-566D-4A0C-9E46-9181D923CB1A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BEF9BAB7-9FB9-4C4E-8439-73CEC5AB149A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75C7A8C-47AF-465A-BDEB-5A4F8789E056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3162CDE6-875C-44FA-835B-211089FCCCEB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A6F6C6D7-C96F-45F4-B65F-0B3BBABCD61D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0BEC5D60-133A-4580-B345-8AC75C90621E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C937D44-43AB-421A-9CCE-4E7585C91B5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F022BBB2-795C-4F05-96E6-3992CF47758D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E64A8CD-DBD6-4917-8F3D-4EFFC5D84E69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</a:t>
                </a:r>
                <a:fld id="{B08348DB-1D13-4839-A9BE-0069379D4C36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9DDF656-CD10-40BC-B060-1FA748D892DB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</a:t>
                </a:r>
                <a:r>
                  <a:rPr lang="en-US" sz="800" b="0" i="0" u="none" strike="noStrike" kern="1200" baseline="0">
                    <a:solidFill>
                      <a:sysClr val="window" lastClr="FFFFFF">
                        <a:lumMod val="85000"/>
                      </a:sysClr>
                    </a:solidFill>
                  </a:rPr>
                  <a:t>n. </a:t>
                </a:r>
                <a:fld id="{55D91F57-34A1-4F6F-8A02-2FB66D58E94C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sz="800" b="0" i="0" u="none" strike="noStrike" kern="1200" baseline="0">
                  <a:solidFill>
                    <a:sysClr val="window" lastClr="FFFFFF">
                      <a:lumMod val="85000"/>
                    </a:sysClr>
                  </a:solidFill>
                </a:endParaRPr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CBA6A59-CC38-4091-8518-7549BDF2A01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10C159DB-3C1A-4FAF-9AC3-5248C66DE0D7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BCDA5EB-992F-428B-A96C-C466A42EBDC4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50F38535-4D3B-44F3-B42C-3AAE94259D89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BC15BF9-0557-4C76-92A9-A62EB49BD8C0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4FB22799-4B54-4769-8E27-3CE8C6E428F4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27979-566D-4A0C-9E46-9181D923CB1A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BEF9BAB7-9FB9-4C4E-8439-73CEC5AB149A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75C7A8C-47AF-465A-BDEB-5A4F8789E056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3162CDE6-875C-44FA-835B-211089FCCCEB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A6F6C6D7-C96F-45F4-B65F-0B3BBABCD61D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0BEC5D60-133A-4580-B345-8AC75C90621E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C937D44-43AB-421A-9CCE-4E7585C91B5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F022BBB2-795C-4F05-96E6-3992CF47758D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E64A8CD-DBD6-4917-8F3D-4EFFC5D84E69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</a:t>
                </a:r>
                <a:fld id="{B08348DB-1D13-4839-A9BE-0069379D4C36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9DDF656-CD10-40BC-B060-1FA748D892DB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</a:t>
                </a:r>
                <a:r>
                  <a:rPr lang="en-US" sz="800" b="0" i="0" u="none" strike="noStrike" kern="1200" baseline="0">
                    <a:solidFill>
                      <a:sysClr val="window" lastClr="FFFFFF">
                        <a:lumMod val="85000"/>
                      </a:sysClr>
                    </a:solidFill>
                  </a:rPr>
                  <a:t>n. </a:t>
                </a:r>
                <a:fld id="{55D91F57-34A1-4F6F-8A02-2FB66D58E94C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sz="800" b="0" i="0" u="none" strike="noStrike" kern="1200" baseline="0">
                  <a:solidFill>
                    <a:sysClr val="window" lastClr="FFFFFF">
                      <a:lumMod val="85000"/>
                    </a:sysClr>
                  </a:solidFill>
                </a:endParaRPr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CBA6A59-CC38-4091-8518-7549BDF2A01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10C159DB-3C1A-4FAF-9AC3-5248C66DE0D7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BCDA5EB-992F-428B-A96C-C466A42EBDC4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50F38535-4D3B-44F3-B42C-3AAE94259D89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BC15BF9-0557-4C76-92A9-A62EB49BD8C0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4FB22799-4B54-4769-8E27-3CE8C6E428F4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27979-566D-4A0C-9E46-9181D923CB1A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BEF9BAB7-9FB9-4C4E-8439-73CEC5AB149A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75C7A8C-47AF-465A-BDEB-5A4F8789E056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3162CDE6-875C-44FA-835B-211089FCCCEB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A6F6C6D7-C96F-45F4-B65F-0B3BBABCD61D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0BEC5D60-133A-4580-B345-8AC75C90621E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C937D44-43AB-421A-9CCE-4E7585C91B5F}" type="CATEGORYNAME">
                  <a:rPr lang="en-US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[NOME CATEGORIA]</a:t>
                </a:fld>
                <a:r>
                  <a:rPr lang="en-US" baseline="0"/>
                  <a:t>; n. </a:t>
                </a:r>
                <a:fld id="{F022BBB2-795C-4F05-96E6-3992CF47758D}" type="VALUE">
                  <a:rPr lang="en-US" baseline="0"/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[VALORE]</a:t>
                </a:fld>
                <a:endParaRPr lang="en-US" baseline="0"/>
              </a:p>
            </c:rich>
          </c:tx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'Pivot Unità x Municipio'!$B$3</c:f>
              <c:strCache>
                <c:ptCount val="1"/>
                <c:pt idx="0">
                  <c:v>Totale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B6E-44DF-A9E8-66BDEF73AC9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B6E-44DF-A9E8-66BDEF73AC9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B6E-44DF-A9E8-66BDEF73AC9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B6E-44DF-A9E8-66BDEF73AC9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B6E-44DF-A9E8-66BDEF73AC9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B6E-44DF-A9E8-66BDEF73AC9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BB6E-44DF-A9E8-66BDEF73AC9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BB6E-44DF-A9E8-66BDEF73AC9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BB6E-44DF-A9E8-66BDEF73AC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E64A8CD-DBD6-4917-8F3D-4EFFC5D84E69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n.6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6E-44DF-A9E8-66BDEF73AC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DDF656-CD10-40BC-B060-1FA748D892DB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</a:t>
                    </a:r>
                    <a:r>
                      <a:rPr lang="en-US" sz="800" b="0" i="0" u="none" strike="noStrike" kern="1200" baseline="0" dirty="0">
                        <a:solidFill>
                          <a:sysClr val="window" lastClr="FFFFFF">
                            <a:lumMod val="85000"/>
                          </a:sysClr>
                        </a:solidFill>
                      </a:rPr>
                      <a:t>n. </a:t>
                    </a:r>
                    <a:r>
                      <a:rPr lang="en-US" baseline="0" dirty="0"/>
                      <a:t>37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6E-44DF-A9E8-66BDEF73AC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CBA6A59-CC38-4091-8518-7549BDF2A01F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n. </a:t>
                    </a:r>
                    <a:fld id="{10C159DB-3C1A-4FAF-9AC3-5248C66DE0D7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6E-44DF-A9E8-66BDEF73AC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CDA5EB-992F-428B-A96C-C466A42EBDC4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n. </a:t>
                    </a:r>
                    <a:fld id="{50F38535-4D3B-44F3-B42C-3AAE94259D89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6E-44DF-A9E8-66BDEF73AC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C15BF9-0557-4C76-92A9-A62EB49BD8C0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n. 31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6E-44DF-A9E8-66BDEF73AC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327979-566D-4A0C-9E46-9181D923CB1A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n. </a:t>
                    </a:r>
                    <a:fld id="{BEF9BAB7-9FB9-4C4E-8439-73CEC5AB149A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6E-44DF-A9E8-66BDEF73AC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75C7A8C-47AF-465A-BDEB-5A4F8789E056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n. </a:t>
                    </a:r>
                    <a:fld id="{3162CDE6-875C-44FA-835B-211089FCCCEB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6E-44DF-A9E8-66BDEF73AC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F6C6D7-C96F-45F4-B65F-0B3BBABCD61D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n. 19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6E-44DF-A9E8-66BDEF73AC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C937D44-43AB-421A-9CCE-4E7585C91B5F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n. 38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6E-44DF-A9E8-66BDEF73AC9C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Unità x Municipio'!$A$4:$A$13</c:f>
              <c:strCache>
                <c:ptCount val="9"/>
                <c:pt idx="0">
                  <c:v>Municipio 1</c:v>
                </c:pt>
                <c:pt idx="1">
                  <c:v>Municipio 2</c:v>
                </c:pt>
                <c:pt idx="2">
                  <c:v>Municipio 3</c:v>
                </c:pt>
                <c:pt idx="3">
                  <c:v>Municipio 4</c:v>
                </c:pt>
                <c:pt idx="4">
                  <c:v>Municipio 5</c:v>
                </c:pt>
                <c:pt idx="5">
                  <c:v>Municipio 6</c:v>
                </c:pt>
                <c:pt idx="6">
                  <c:v>Municipio 7</c:v>
                </c:pt>
                <c:pt idx="7">
                  <c:v>Municipio 8</c:v>
                </c:pt>
                <c:pt idx="8">
                  <c:v>Municipio 9</c:v>
                </c:pt>
              </c:strCache>
            </c:strRef>
          </c:cat>
          <c:val>
            <c:numRef>
              <c:f>'Pivot Unità x Municipio'!$B$4:$B$13</c:f>
              <c:numCache>
                <c:formatCode>General</c:formatCode>
                <c:ptCount val="9"/>
                <c:pt idx="0">
                  <c:v>4</c:v>
                </c:pt>
                <c:pt idx="1">
                  <c:v>36</c:v>
                </c:pt>
                <c:pt idx="2">
                  <c:v>42</c:v>
                </c:pt>
                <c:pt idx="3">
                  <c:v>15</c:v>
                </c:pt>
                <c:pt idx="4">
                  <c:v>29</c:v>
                </c:pt>
                <c:pt idx="5">
                  <c:v>26</c:v>
                </c:pt>
                <c:pt idx="6">
                  <c:v>15</c:v>
                </c:pt>
                <c:pt idx="7">
                  <c:v>17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B6E-44DF-A9E8-66BDEF73AC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[Elenco Spazi sociali e confiscati per direttore_15.05.2023.xlsx]Pivot Valore x Municipio!Tabella pivot3</c:name>
    <c:fmtId val="57"/>
  </c:pivotSource>
  <c:chart>
    <c:title>
      <c:layout>
        <c:manualLayout>
          <c:xMode val="edge"/>
          <c:yMode val="edge"/>
          <c:x val="0.42769899247207904"/>
          <c:y val="3.1415734349101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4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5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6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7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8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9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0"/>
        <c:spPr>
          <a:solidFill>
            <a:schemeClr val="bg1">
              <a:lumMod val="50000"/>
            </a:schemeClr>
          </a:solidFill>
          <a:ln>
            <a:noFill/>
          </a:ln>
          <a:effectLst/>
          <a:sp3d/>
        </c:spPr>
      </c:pivotFmt>
      <c:pivotFmt>
        <c:idx val="11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solidFill>
              <a:srgbClr val="4F81BD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solidFill>
              <a:srgbClr val="4F81BD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4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16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7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8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9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0"/>
        <c:spPr>
          <a:solidFill>
            <a:schemeClr val="bg1">
              <a:lumMod val="50000"/>
            </a:schemeClr>
          </a:solidFill>
          <a:ln>
            <a:noFill/>
          </a:ln>
          <a:effectLst/>
          <a:sp3d/>
        </c:spPr>
      </c:pivotFmt>
      <c:pivotFmt>
        <c:idx val="21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solidFill>
              <a:srgbClr val="4F81BD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4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25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6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7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8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29"/>
        <c:spPr>
          <a:solidFill>
            <a:schemeClr val="bg1">
              <a:lumMod val="50000"/>
            </a:schemeClr>
          </a:solidFill>
          <a:ln>
            <a:noFill/>
          </a:ln>
          <a:effectLst/>
          <a:sp3d/>
        </c:spPr>
      </c:pivotFmt>
    </c:pivotFmts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48360094892901"/>
          <c:y val="0.14015158034453584"/>
          <c:w val="0.76116233424356539"/>
          <c:h val="0.53411934628652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'Pivot Valore x Municipio'!$B$3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57-4D77-A799-2C8512B3F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57-4D77-A799-2C8512B3F8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57-4D77-A799-2C8512B3F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C57-4D77-A799-2C8512B3F85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C57-4D77-A799-2C8512B3F85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C57-4D77-A799-2C8512B3F855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C57-4D77-A799-2C8512B3F85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C57-4D77-A799-2C8512B3F855}"/>
              </c:ext>
            </c:extLst>
          </c:dPt>
          <c:cat>
            <c:strRef>
              <c:f>'Pivot Valore x Municipio'!$A$4:$A$13</c:f>
              <c:strCache>
                <c:ptCount val="9"/>
                <c:pt idx="0">
                  <c:v>Municipio 1</c:v>
                </c:pt>
                <c:pt idx="1">
                  <c:v>Municipio 2</c:v>
                </c:pt>
                <c:pt idx="2">
                  <c:v>Municipio 3</c:v>
                </c:pt>
                <c:pt idx="3">
                  <c:v>Municipio 4</c:v>
                </c:pt>
                <c:pt idx="4">
                  <c:v>Municipio 5</c:v>
                </c:pt>
                <c:pt idx="5">
                  <c:v>Municipio 6</c:v>
                </c:pt>
                <c:pt idx="6">
                  <c:v>Municipio 7</c:v>
                </c:pt>
                <c:pt idx="7">
                  <c:v>Municipio 8</c:v>
                </c:pt>
                <c:pt idx="8">
                  <c:v>Municipio 9</c:v>
                </c:pt>
              </c:strCache>
            </c:strRef>
          </c:cat>
          <c:val>
            <c:numRef>
              <c:f>'Pivot Valore x Municipio'!$B$4:$B$13</c:f>
              <c:numCache>
                <c:formatCode>_-"€"\ * #,##0.00_-;\-"€"\ * #,##0.00_-;_-"€"\ * "-"??_-;_-@_-</c:formatCode>
                <c:ptCount val="9"/>
                <c:pt idx="0">
                  <c:v>1593200</c:v>
                </c:pt>
                <c:pt idx="1">
                  <c:v>2282060</c:v>
                </c:pt>
                <c:pt idx="2">
                  <c:v>2550900</c:v>
                </c:pt>
                <c:pt idx="3">
                  <c:v>1192250</c:v>
                </c:pt>
                <c:pt idx="4">
                  <c:v>4295400</c:v>
                </c:pt>
                <c:pt idx="5">
                  <c:v>1080080</c:v>
                </c:pt>
                <c:pt idx="6">
                  <c:v>1180500</c:v>
                </c:pt>
                <c:pt idx="7">
                  <c:v>1857000</c:v>
                </c:pt>
                <c:pt idx="8">
                  <c:v>3647774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57-4D77-A799-2C8512B3F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0"/>
        <c:shape val="box"/>
        <c:axId val="1733100336"/>
        <c:axId val="1733089936"/>
        <c:axId val="0"/>
      </c:bar3DChart>
      <c:catAx>
        <c:axId val="173310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3089936"/>
        <c:crosses val="autoZero"/>
        <c:auto val="1"/>
        <c:lblAlgn val="ctr"/>
        <c:lblOffset val="100"/>
        <c:noMultiLvlLbl val="0"/>
      </c:catAx>
      <c:valAx>
        <c:axId val="1733089936"/>
        <c:scaling>
          <c:orientation val="minMax"/>
        </c:scaling>
        <c:delete val="0"/>
        <c:axPos val="l"/>
        <c:numFmt formatCode="_-&quot;€&quot;\ * #,##0.00_-;\-&quot;€&quot;\ * #,##0.0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3100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solidFill>
          <a:schemeClr val="bg1">
            <a:lumMod val="65000"/>
            <a:alpha val="77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00FC9-2A04-4F88-BCF8-8E22F03E129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55E0E9-E603-41A9-9B9E-A092F309FEA8}">
      <dgm:prSet/>
      <dgm:spPr>
        <a:solidFill>
          <a:srgbClr val="00B0F0"/>
        </a:solidFill>
      </dgm:spPr>
      <dgm:t>
        <a:bodyPr/>
        <a:lstStyle/>
        <a:p>
          <a:pPr algn="just" rtl="0"/>
          <a:r>
            <a:rPr lang="it-IT" b="1" dirty="0">
              <a:solidFill>
                <a:schemeClr val="tx1"/>
              </a:solidFill>
            </a:rPr>
            <a:t>LA GESTIONE DI QUESTI IMMOBILI SI SVOLGE IN TRE PRINCIPALI FASI</a:t>
          </a:r>
          <a:endParaRPr lang="it-IT" dirty="0">
            <a:solidFill>
              <a:schemeClr val="tx1"/>
            </a:solidFill>
          </a:endParaRPr>
        </a:p>
      </dgm:t>
    </dgm:pt>
    <dgm:pt modelId="{8085679B-C1AC-4C69-B65D-86844E3692F6}" type="parTrans" cxnId="{EA6B39D0-8991-4A58-8049-4E7A84E56D1B}">
      <dgm:prSet/>
      <dgm:spPr/>
      <dgm:t>
        <a:bodyPr/>
        <a:lstStyle/>
        <a:p>
          <a:endParaRPr lang="it-IT"/>
        </a:p>
      </dgm:t>
    </dgm:pt>
    <dgm:pt modelId="{7FCDD11D-1B9C-478E-A07A-1DAFBC86623E}" type="sibTrans" cxnId="{EA6B39D0-8991-4A58-8049-4E7A84E56D1B}">
      <dgm:prSet/>
      <dgm:spPr/>
      <dgm:t>
        <a:bodyPr/>
        <a:lstStyle/>
        <a:p>
          <a:endParaRPr lang="it-IT"/>
        </a:p>
      </dgm:t>
    </dgm:pt>
    <dgm:pt modelId="{E353CF32-A0BD-4339-9DE6-2681F6C32476}" type="pres">
      <dgm:prSet presAssocID="{B7B00FC9-2A04-4F88-BCF8-8E22F03E129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DBF143-9FD2-4E61-A8D7-7C4377825597}" type="pres">
      <dgm:prSet presAssocID="{3655E0E9-E603-41A9-9B9E-A092F309FEA8}" presName="horFlow" presStyleCnt="0"/>
      <dgm:spPr/>
    </dgm:pt>
    <dgm:pt modelId="{317B4924-DD5C-4C36-84B7-881CE8B637DE}" type="pres">
      <dgm:prSet presAssocID="{3655E0E9-E603-41A9-9B9E-A092F309FEA8}" presName="bigChev" presStyleLbl="node1" presStyleIdx="0" presStyleCnt="1"/>
      <dgm:spPr/>
    </dgm:pt>
  </dgm:ptLst>
  <dgm:cxnLst>
    <dgm:cxn modelId="{EA6B39D0-8991-4A58-8049-4E7A84E56D1B}" srcId="{B7B00FC9-2A04-4F88-BCF8-8E22F03E1295}" destId="{3655E0E9-E603-41A9-9B9E-A092F309FEA8}" srcOrd="0" destOrd="0" parTransId="{8085679B-C1AC-4C69-B65D-86844E3692F6}" sibTransId="{7FCDD11D-1B9C-478E-A07A-1DAFBC86623E}"/>
    <dgm:cxn modelId="{5C9BCDD8-34E2-4338-8897-4DFC6179A218}" type="presOf" srcId="{B7B00FC9-2A04-4F88-BCF8-8E22F03E1295}" destId="{E353CF32-A0BD-4339-9DE6-2681F6C32476}" srcOrd="0" destOrd="0" presId="urn:microsoft.com/office/officeart/2005/8/layout/lProcess3"/>
    <dgm:cxn modelId="{AED1DEF1-B242-4870-B135-4314BF94A27B}" type="presOf" srcId="{3655E0E9-E603-41A9-9B9E-A092F309FEA8}" destId="{317B4924-DD5C-4C36-84B7-881CE8B637DE}" srcOrd="0" destOrd="0" presId="urn:microsoft.com/office/officeart/2005/8/layout/lProcess3"/>
    <dgm:cxn modelId="{FB75461B-235D-4402-A0B7-DEEF68775795}" type="presParOf" srcId="{E353CF32-A0BD-4339-9DE6-2681F6C32476}" destId="{59DBF143-9FD2-4E61-A8D7-7C4377825597}" srcOrd="0" destOrd="0" presId="urn:microsoft.com/office/officeart/2005/8/layout/lProcess3"/>
    <dgm:cxn modelId="{57C0C2E7-97E6-4F69-9BA1-4AC22D19D8A6}" type="presParOf" srcId="{59DBF143-9FD2-4E61-A8D7-7C4377825597}" destId="{317B4924-DD5C-4C36-84B7-881CE8B637D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B4924-DD5C-4C36-84B7-881CE8B637DE}">
      <dsp:nvSpPr>
        <dsp:cNvPr id="0" name=""/>
        <dsp:cNvSpPr/>
      </dsp:nvSpPr>
      <dsp:spPr>
        <a:xfrm>
          <a:off x="0" y="145113"/>
          <a:ext cx="3168351" cy="1267340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LA GESTIONE DI QUESTI IMMOBILI SI SVOLGE IN TRE PRINCIPALI FASI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633670" y="145113"/>
        <a:ext cx="1901011" cy="126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0.02791</cdr:x>
      <cdr:y>0.36412</cdr:y>
    </cdr:from>
    <cdr:to>
      <cdr:x>0.09812</cdr:x>
      <cdr:y>0.59491</cdr:y>
    </cdr:to>
    <cdr:cxnSp macro="">
      <cdr:nvCxnSpPr>
        <cdr:cNvPr id="3" name="Connettore 4 2">
          <a:extLst xmlns:a="http://schemas.openxmlformats.org/drawingml/2006/main">
            <a:ext uri="{FF2B5EF4-FFF2-40B4-BE49-F238E27FC236}">
              <a16:creationId xmlns:a16="http://schemas.microsoft.com/office/drawing/2014/main" id="{2963C6BC-05E3-52D8-3C20-DBB807070F36}"/>
            </a:ext>
          </a:extLst>
        </cdr:cNvPr>
        <cdr:cNvCxnSpPr/>
      </cdr:nvCxnSpPr>
      <cdr:spPr bwMode="auto">
        <a:xfrm xmlns:a="http://schemas.openxmlformats.org/drawingml/2006/main" rot="16200000" flipH="1">
          <a:off x="-53243" y="1972952"/>
          <a:ext cx="1080120" cy="542380"/>
        </a:xfrm>
        <a:prstGeom xmlns:a="http://schemas.openxmlformats.org/drawingml/2006/main" prst="bentConnector3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0.7628</cdr:x>
      <cdr:y>0.00494</cdr:y>
    </cdr:from>
    <cdr:to>
      <cdr:x>0.99114</cdr:x>
      <cdr:y>0.07481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92971" y="23115"/>
          <a:ext cx="1764029" cy="32699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200" b="1" dirty="0">
              <a:solidFill>
                <a:schemeClr val="bg1"/>
              </a:solidFill>
            </a:rPr>
            <a:t>LEGENDA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pPr>
              <a:defRPr/>
            </a:pPr>
            <a:fld id="{3D11AC52-9A2C-458B-BC92-36FCA4E27C5C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089CDF-1119-471A-80DF-E659D52F72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CE2089-6FF4-4AD9-A25B-236FEC2CE921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61336A-F117-4CE9-B541-280DE69E31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1" rIns="94640" bIns="47321" anchor="b"/>
          <a:lstStyle>
            <a:lvl1pPr defTabSz="939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B65AB5-4B7A-48D5-BBA3-8F47C2645465}" type="slidenum">
              <a:rPr lang="it-IT" altLang="it-IT" sz="110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it-IT" altLang="it-IT" sz="11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2950"/>
            <a:ext cx="5381625" cy="372586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1" rIns="94640" bIns="47321"/>
          <a:lstStyle/>
          <a:p>
            <a:pPr eaLnBrk="1" hangingPunct="1"/>
            <a:endParaRPr lang="en-GB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Rectangle 102"/>
          <p:cNvSpPr>
            <a:spLocks noChangeArrowheads="1"/>
          </p:cNvSpPr>
          <p:nvPr/>
        </p:nvSpPr>
        <p:spPr bwMode="auto">
          <a:xfrm>
            <a:off x="-28575" y="0"/>
            <a:ext cx="1193800" cy="15049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z="1400">
              <a:solidFill>
                <a:srgbClr val="020060"/>
              </a:solidFill>
              <a:latin typeface="Tahoma" panose="020B0604030504040204" pitchFamily="34" charset="0"/>
            </a:endParaRPr>
          </a:p>
        </p:txBody>
      </p:sp>
      <p:pic>
        <p:nvPicPr>
          <p:cNvPr id="19" name="Picture 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 r="53630"/>
          <a:stretch>
            <a:fillRect/>
          </a:stretch>
        </p:blipFill>
        <p:spPr bwMode="auto">
          <a:xfrm>
            <a:off x="84138" y="1636713"/>
            <a:ext cx="985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0" y="1071563"/>
            <a:ext cx="1150938" cy="396875"/>
            <a:chOff x="0" y="619"/>
            <a:chExt cx="725" cy="250"/>
          </a:xfrm>
        </p:grpSpPr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0" y="619"/>
              <a:ext cx="725" cy="2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>
                  <a:solidFill>
                    <a:schemeClr val="bg1"/>
                  </a:solidFill>
                  <a:latin typeface="Tahoma" panose="020B0604030504040204" pitchFamily="34" charset="0"/>
                </a:rPr>
                <a:t>Milano</a:t>
              </a:r>
            </a:p>
          </p:txBody>
        </p:sp>
        <p:sp>
          <p:nvSpPr>
            <p:cNvPr id="22" name="Rectangle 99"/>
            <p:cNvSpPr>
              <a:spLocks noChangeArrowheads="1"/>
            </p:cNvSpPr>
            <p:nvPr/>
          </p:nvSpPr>
          <p:spPr bwMode="auto">
            <a:xfrm>
              <a:off x="229" y="655"/>
              <a:ext cx="53" cy="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400">
                <a:solidFill>
                  <a:srgbClr val="02006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3" name="Line 100"/>
          <p:cNvSpPr>
            <a:spLocks noChangeShapeType="1"/>
          </p:cNvSpPr>
          <p:nvPr/>
        </p:nvSpPr>
        <p:spPr bwMode="auto">
          <a:xfrm>
            <a:off x="0" y="1509713"/>
            <a:ext cx="990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101"/>
          <p:cNvSpPr>
            <a:spLocks noChangeShapeType="1"/>
          </p:cNvSpPr>
          <p:nvPr/>
        </p:nvSpPr>
        <p:spPr bwMode="auto">
          <a:xfrm flipV="1"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102"/>
          <p:cNvSpPr>
            <a:spLocks noChangeArrowheads="1"/>
          </p:cNvSpPr>
          <p:nvPr userDrawn="1"/>
        </p:nvSpPr>
        <p:spPr bwMode="auto">
          <a:xfrm>
            <a:off x="-28575" y="0"/>
            <a:ext cx="1193800" cy="15049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z="1400">
              <a:solidFill>
                <a:srgbClr val="020060"/>
              </a:solidFill>
              <a:latin typeface="Tahoma" panose="020B0604030504040204" pitchFamily="34" charset="0"/>
            </a:endParaRPr>
          </a:p>
        </p:txBody>
      </p:sp>
      <p:pic>
        <p:nvPicPr>
          <p:cNvPr id="26" name="Picture 9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 r="53630"/>
          <a:stretch>
            <a:fillRect/>
          </a:stretch>
        </p:blipFill>
        <p:spPr bwMode="auto">
          <a:xfrm>
            <a:off x="84138" y="1636713"/>
            <a:ext cx="985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97"/>
          <p:cNvGrpSpPr>
            <a:grpSpLocks/>
          </p:cNvGrpSpPr>
          <p:nvPr userDrawn="1"/>
        </p:nvGrpSpPr>
        <p:grpSpPr bwMode="auto">
          <a:xfrm>
            <a:off x="0" y="1071563"/>
            <a:ext cx="1150938" cy="396875"/>
            <a:chOff x="0" y="619"/>
            <a:chExt cx="725" cy="250"/>
          </a:xfrm>
        </p:grpSpPr>
        <p:sp>
          <p:nvSpPr>
            <p:cNvPr id="28" name="Text Box 98"/>
            <p:cNvSpPr txBox="1">
              <a:spLocks noChangeArrowheads="1"/>
            </p:cNvSpPr>
            <p:nvPr/>
          </p:nvSpPr>
          <p:spPr bwMode="auto">
            <a:xfrm>
              <a:off x="0" y="619"/>
              <a:ext cx="725" cy="2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>
                  <a:solidFill>
                    <a:schemeClr val="bg1"/>
                  </a:solidFill>
                  <a:latin typeface="Tahoma" panose="020B0604030504040204" pitchFamily="34" charset="0"/>
                </a:rPr>
                <a:t>Milano</a:t>
              </a:r>
            </a:p>
          </p:txBody>
        </p:sp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229" y="655"/>
              <a:ext cx="53" cy="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400">
                <a:solidFill>
                  <a:srgbClr val="02006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" name="Line 100"/>
          <p:cNvSpPr>
            <a:spLocks noChangeShapeType="1"/>
          </p:cNvSpPr>
          <p:nvPr userDrawn="1"/>
        </p:nvSpPr>
        <p:spPr bwMode="auto">
          <a:xfrm>
            <a:off x="0" y="1509713"/>
            <a:ext cx="990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Line 101"/>
          <p:cNvSpPr>
            <a:spLocks noChangeShapeType="1"/>
          </p:cNvSpPr>
          <p:nvPr userDrawn="1"/>
        </p:nvSpPr>
        <p:spPr bwMode="auto">
          <a:xfrm flipV="1"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06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406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889F-4FA6-48A4-8243-AFAEE4C617C5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  <p:sp>
        <p:nvSpPr>
          <p:cNvPr id="3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E3FB-DEAA-4F06-9F7E-553A5E49A7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82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5F4A-DA47-4836-A29D-4415DE3EB8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259A-1AA4-4783-8E42-7DFECE90ED0C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30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8DAD-C3D0-480B-92C7-6A3C144FF5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6E47-D09D-4AEC-81F9-BC5C4C9CE600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43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95300" y="1981200"/>
            <a:ext cx="8915400" cy="3886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93EAB-81F2-4B8D-9AC1-A0DBC7DE34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ABF7-74B0-44C7-AE63-BF0E892DD394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15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95300" y="1981200"/>
            <a:ext cx="43815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3815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5300" y="4000500"/>
            <a:ext cx="43815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29200" y="4000500"/>
            <a:ext cx="43815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644C-B2BF-4931-B661-D2AD723463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E308-2524-41E6-B439-79178C6091F7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5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82D3-E619-439F-86D7-F94BCED19C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855E-E126-481A-A739-59DB03DA8DA1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23C50-02CD-4EFA-B1C7-508DE0A172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0554-E896-470E-B7D1-6ACCA8CE43F6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20BD-3EAB-4E4A-B56B-B1FECE3BAF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FF12-CFD6-49BC-A850-48FA0558A92E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6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4A8C-818E-41F9-8A15-D496973E60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E7A3-AB54-4E55-A8E3-726634FA0E68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4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0A3B-6CD9-4D33-8E2E-DDF695377A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B5DC-FF42-4DE2-8A79-20D8AFF5012A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4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BC3B-EF7A-408B-92BE-D91F08D328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C1EE2-2581-4A89-B217-F2E5F859EE6F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97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3C3-6907-4FD0-9D41-AD70E37E52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6FA2-9DE6-4E82-A75C-8EC830382246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8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B536-2C1F-4A23-AA55-5A2716F794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0410-505A-42BF-B194-5AB0F449C055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75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340FAA0-C196-440D-A852-2E99B2247F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207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7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7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hlink"/>
                </a:solidFill>
              </a:endParaRPr>
            </a:p>
          </p:txBody>
        </p:sp>
        <p:sp>
          <p:nvSpPr>
            <p:cNvPr id="207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hlink"/>
                </a:solidFill>
              </a:endParaRPr>
            </a:p>
          </p:txBody>
        </p:sp>
        <p:sp>
          <p:nvSpPr>
            <p:cNvPr id="207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207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hlink"/>
                </a:solidFill>
              </a:endParaRPr>
            </a:p>
          </p:txBody>
        </p:sp>
        <p:sp>
          <p:nvSpPr>
            <p:cNvPr id="207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7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207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396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C14FB45-6752-42E4-9D20-86D1DD753B22}" type="datetimeFigureOut">
              <a:rPr lang="it-IT"/>
              <a:pPr>
                <a:defRPr/>
              </a:pPr>
              <a:t>13/06/2023</a:t>
            </a:fld>
            <a:endParaRPr lang="it-IT"/>
          </a:p>
        </p:txBody>
      </p:sp>
      <p:sp>
        <p:nvSpPr>
          <p:cNvPr id="2056" name="Rectangle 102"/>
          <p:cNvSpPr>
            <a:spLocks noChangeArrowheads="1"/>
          </p:cNvSpPr>
          <p:nvPr/>
        </p:nvSpPr>
        <p:spPr bwMode="auto">
          <a:xfrm>
            <a:off x="-28575" y="0"/>
            <a:ext cx="1193800" cy="15049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z="1400">
              <a:solidFill>
                <a:srgbClr val="020060"/>
              </a:solidFill>
              <a:latin typeface="Tahoma" panose="020B0604030504040204" pitchFamily="34" charset="0"/>
            </a:endParaRPr>
          </a:p>
        </p:txBody>
      </p:sp>
      <p:pic>
        <p:nvPicPr>
          <p:cNvPr id="1033" name="Picture 9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 r="53630"/>
          <a:stretch>
            <a:fillRect/>
          </a:stretch>
        </p:blipFill>
        <p:spPr bwMode="auto">
          <a:xfrm>
            <a:off x="84138" y="1636713"/>
            <a:ext cx="985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97"/>
          <p:cNvGrpSpPr>
            <a:grpSpLocks/>
          </p:cNvGrpSpPr>
          <p:nvPr/>
        </p:nvGrpSpPr>
        <p:grpSpPr bwMode="auto">
          <a:xfrm>
            <a:off x="0" y="1071563"/>
            <a:ext cx="1150938" cy="396875"/>
            <a:chOff x="0" y="619"/>
            <a:chExt cx="725" cy="250"/>
          </a:xfrm>
        </p:grpSpPr>
        <p:sp>
          <p:nvSpPr>
            <p:cNvPr id="2068" name="Text Box 98"/>
            <p:cNvSpPr txBox="1">
              <a:spLocks noChangeArrowheads="1"/>
            </p:cNvSpPr>
            <p:nvPr/>
          </p:nvSpPr>
          <p:spPr bwMode="auto">
            <a:xfrm>
              <a:off x="0" y="619"/>
              <a:ext cx="725" cy="2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>
                  <a:solidFill>
                    <a:schemeClr val="bg1"/>
                  </a:solidFill>
                  <a:latin typeface="Tahoma" panose="020B0604030504040204" pitchFamily="34" charset="0"/>
                </a:rPr>
                <a:t>Milano</a:t>
              </a:r>
            </a:p>
          </p:txBody>
        </p:sp>
        <p:sp>
          <p:nvSpPr>
            <p:cNvPr id="2069" name="Rectangle 99"/>
            <p:cNvSpPr>
              <a:spLocks noChangeArrowheads="1"/>
            </p:cNvSpPr>
            <p:nvPr/>
          </p:nvSpPr>
          <p:spPr bwMode="auto">
            <a:xfrm>
              <a:off x="229" y="655"/>
              <a:ext cx="53" cy="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400">
                <a:solidFill>
                  <a:srgbClr val="02006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035" name="Line 100"/>
          <p:cNvSpPr>
            <a:spLocks noChangeShapeType="1"/>
          </p:cNvSpPr>
          <p:nvPr/>
        </p:nvSpPr>
        <p:spPr bwMode="auto">
          <a:xfrm>
            <a:off x="0" y="1509713"/>
            <a:ext cx="990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6" name="Line 101"/>
          <p:cNvSpPr>
            <a:spLocks noChangeShapeType="1"/>
          </p:cNvSpPr>
          <p:nvPr/>
        </p:nvSpPr>
        <p:spPr bwMode="auto">
          <a:xfrm flipV="1"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1" name="Rectangle 102"/>
          <p:cNvSpPr>
            <a:spLocks noChangeArrowheads="1"/>
          </p:cNvSpPr>
          <p:nvPr userDrawn="1"/>
        </p:nvSpPr>
        <p:spPr bwMode="auto">
          <a:xfrm>
            <a:off x="-28575" y="0"/>
            <a:ext cx="1193800" cy="15049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z="1400">
              <a:solidFill>
                <a:srgbClr val="020060"/>
              </a:solidFill>
              <a:latin typeface="Tahoma" panose="020B0604030504040204" pitchFamily="34" charset="0"/>
            </a:endParaRPr>
          </a:p>
        </p:txBody>
      </p:sp>
      <p:pic>
        <p:nvPicPr>
          <p:cNvPr id="1038" name="Picture 9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 r="53630"/>
          <a:stretch>
            <a:fillRect/>
          </a:stretch>
        </p:blipFill>
        <p:spPr bwMode="auto">
          <a:xfrm>
            <a:off x="84138" y="1636713"/>
            <a:ext cx="985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9" name="Group 97"/>
          <p:cNvGrpSpPr>
            <a:grpSpLocks/>
          </p:cNvGrpSpPr>
          <p:nvPr userDrawn="1"/>
        </p:nvGrpSpPr>
        <p:grpSpPr bwMode="auto">
          <a:xfrm>
            <a:off x="0" y="1071563"/>
            <a:ext cx="1150938" cy="396875"/>
            <a:chOff x="0" y="619"/>
            <a:chExt cx="725" cy="250"/>
          </a:xfrm>
        </p:grpSpPr>
        <p:sp>
          <p:nvSpPr>
            <p:cNvPr id="2066" name="Text Box 98"/>
            <p:cNvSpPr txBox="1">
              <a:spLocks noChangeArrowheads="1"/>
            </p:cNvSpPr>
            <p:nvPr/>
          </p:nvSpPr>
          <p:spPr bwMode="auto">
            <a:xfrm>
              <a:off x="0" y="619"/>
              <a:ext cx="725" cy="2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>
                  <a:solidFill>
                    <a:schemeClr val="bg1"/>
                  </a:solidFill>
                  <a:latin typeface="Tahoma" panose="020B0604030504040204" pitchFamily="34" charset="0"/>
                </a:rPr>
                <a:t>Milano</a:t>
              </a:r>
            </a:p>
          </p:txBody>
        </p:sp>
        <p:sp>
          <p:nvSpPr>
            <p:cNvPr id="2067" name="Rectangle 99"/>
            <p:cNvSpPr>
              <a:spLocks noChangeArrowheads="1"/>
            </p:cNvSpPr>
            <p:nvPr/>
          </p:nvSpPr>
          <p:spPr bwMode="auto">
            <a:xfrm>
              <a:off x="229" y="655"/>
              <a:ext cx="53" cy="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1400">
                <a:solidFill>
                  <a:srgbClr val="02006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040" name="Line 100"/>
          <p:cNvSpPr>
            <a:spLocks noChangeShapeType="1"/>
          </p:cNvSpPr>
          <p:nvPr userDrawn="1"/>
        </p:nvSpPr>
        <p:spPr bwMode="auto">
          <a:xfrm>
            <a:off x="0" y="1509713"/>
            <a:ext cx="990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1" name="Line 101"/>
          <p:cNvSpPr>
            <a:spLocks noChangeShapeType="1"/>
          </p:cNvSpPr>
          <p:nvPr userDrawn="1"/>
        </p:nvSpPr>
        <p:spPr bwMode="auto">
          <a:xfrm flipV="1"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934200" cy="1635125"/>
          </a:xfrm>
        </p:spPr>
        <p:txBody>
          <a:bodyPr>
            <a:sp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it-IT" altLang="it-IT" sz="4600" dirty="0">
              <a:solidFill>
                <a:srgbClr val="000066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it-IT" altLang="it-IT" sz="4600" dirty="0">
                <a:solidFill>
                  <a:srgbClr val="000066"/>
                </a:solidFill>
              </a:rPr>
              <a:t> </a:t>
            </a:r>
            <a:endParaRPr lang="it-IT" altLang="it-IT" sz="2800" dirty="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8897938" y="1227138"/>
            <a:ext cx="23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1281113" y="2565400"/>
            <a:ext cx="84089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UNITÀ FUNZIONI TRASVERSALI GESTIONE E VALORIZZAZIONE RISORSE IMMOBILIARI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Ufficio Spazi sociali e Immobili Confiscati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alla criminalità organizzata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/>
              <a:t>Commissione Antimafia</a:t>
            </a:r>
            <a:br>
              <a:rPr lang="it-IT" altLang="it-IT" sz="2400" dirty="0"/>
            </a:br>
            <a:endParaRPr lang="it-IT" altLang="it-IT" sz="2400" dirty="0"/>
          </a:p>
        </p:txBody>
      </p:sp>
      <p:sp>
        <p:nvSpPr>
          <p:cNvPr id="5125" name="CasellaDiTesto 1"/>
          <p:cNvSpPr txBox="1">
            <a:spLocks noChangeArrowheads="1"/>
          </p:cNvSpPr>
          <p:nvPr/>
        </p:nvSpPr>
        <p:spPr bwMode="auto">
          <a:xfrm>
            <a:off x="2605088" y="1682750"/>
            <a:ext cx="609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 b="1" dirty="0"/>
              <a:t>DIREZIONE WELFARE E SALUTE</a:t>
            </a:r>
          </a:p>
        </p:txBody>
      </p:sp>
      <p:sp>
        <p:nvSpPr>
          <p:cNvPr id="5126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917156" y="6264850"/>
            <a:ext cx="31369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dirty="0"/>
              <a:t>Giugno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1352860" y="998694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it-IT" sz="2800" b="1" dirty="0" err="1">
                <a:solidFill>
                  <a:srgbClr val="C00000"/>
                </a:solidFill>
              </a:rPr>
              <a:t>Distribuzione</a:t>
            </a:r>
            <a:r>
              <a:rPr lang="en-US" altLang="it-IT" sz="2800" b="1" dirty="0">
                <a:solidFill>
                  <a:srgbClr val="C00000"/>
                </a:solidFill>
              </a:rPr>
              <a:t> </a:t>
            </a:r>
            <a:r>
              <a:rPr lang="en-US" altLang="it-IT" sz="2800" b="1" dirty="0" err="1">
                <a:solidFill>
                  <a:srgbClr val="C00000"/>
                </a:solidFill>
              </a:rPr>
              <a:t>unità</a:t>
            </a:r>
            <a:r>
              <a:rPr lang="en-US" altLang="it-IT" sz="2800" b="1" dirty="0">
                <a:solidFill>
                  <a:srgbClr val="C00000"/>
                </a:solidFill>
              </a:rPr>
              <a:t> </a:t>
            </a:r>
            <a:r>
              <a:rPr lang="en-US" altLang="it-IT" sz="2400" b="1" dirty="0" err="1">
                <a:solidFill>
                  <a:srgbClr val="C00000"/>
                </a:solidFill>
              </a:rPr>
              <a:t>immobiliari</a:t>
            </a:r>
            <a:r>
              <a:rPr lang="en-US" altLang="it-IT" sz="2800" b="1" dirty="0">
                <a:solidFill>
                  <a:srgbClr val="C00000"/>
                </a:solidFill>
              </a:rPr>
              <a:t> </a:t>
            </a:r>
            <a:r>
              <a:rPr lang="en-US" altLang="it-IT" sz="2800" b="1" dirty="0" err="1">
                <a:solidFill>
                  <a:srgbClr val="C00000"/>
                </a:solidFill>
              </a:rPr>
              <a:t>sul</a:t>
            </a:r>
            <a:r>
              <a:rPr lang="en-US" altLang="it-IT" sz="2800" b="1" dirty="0">
                <a:solidFill>
                  <a:srgbClr val="C00000"/>
                </a:solidFill>
              </a:rPr>
              <a:t> </a:t>
            </a:r>
            <a:r>
              <a:rPr lang="en-US" altLang="it-IT" sz="2800" b="1" dirty="0" err="1">
                <a:solidFill>
                  <a:srgbClr val="C00000"/>
                </a:solidFill>
              </a:rPr>
              <a:t>territorio</a:t>
            </a:r>
            <a:r>
              <a:rPr lang="it-IT" altLang="it-IT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720752" y="1495242"/>
            <a:ext cx="589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 sz="16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b="1" spc="1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Unità</a:t>
            </a:r>
            <a:r>
              <a:rPr lang="en-US" sz="2800" b="1" spc="1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Immobiliari</a:t>
            </a:r>
            <a:r>
              <a:rPr lang="en-US" sz="2800" b="1" spc="1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per </a:t>
            </a:r>
            <a:r>
              <a:rPr lang="en-US" sz="2800" b="1" spc="100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Municipio</a:t>
            </a:r>
            <a:endParaRPr lang="en-US" sz="2800" b="1" spc="1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559105"/>
              </p:ext>
            </p:extLst>
          </p:nvPr>
        </p:nvGraphicFramePr>
        <p:xfrm>
          <a:off x="1497600" y="2012400"/>
          <a:ext cx="77256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4897638" y="1073963"/>
            <a:ext cx="4391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Valore immobili per Municipi</a:t>
            </a:r>
          </a:p>
        </p:txBody>
      </p:sp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2505075" y="1556792"/>
            <a:ext cx="583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Valore Totale Immobili (OMI) :  €   18.983.614,00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dirty="0"/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495541"/>
              </p:ext>
            </p:extLst>
          </p:nvPr>
        </p:nvGraphicFramePr>
        <p:xfrm>
          <a:off x="1473762" y="2013946"/>
          <a:ext cx="77256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DE2D92-F33D-ABA7-DB6C-C1BF1244B225}"/>
              </a:ext>
            </a:extLst>
          </p:cNvPr>
          <p:cNvSpPr txBox="1"/>
          <p:nvPr/>
        </p:nvSpPr>
        <p:spPr>
          <a:xfrm>
            <a:off x="1333139" y="2086936"/>
            <a:ext cx="8135919" cy="2785378"/>
          </a:xfrm>
          <a:prstGeom prst="rect">
            <a:avLst/>
          </a:prstGeom>
          <a:noFill/>
          <a:ln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it-IT" sz="1400" b="1" dirty="0">
                <a:latin typeface="Lato-Heavy"/>
              </a:rPr>
              <a:t>L’Amministrazione Comunale provvede ad aggiornare e pubblicare mensilmente un elenco degli immobili confiscati ai sensi dell’ articolo 48, comma 3, lettera c),  del Decreto Legislativo n. 159 del 2011 detto anche Codice Antimafia: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latin typeface="Lato-Heavy"/>
              </a:rPr>
              <a:t>«[…] </a:t>
            </a:r>
            <a:r>
              <a:rPr lang="it-IT" sz="1400" b="1" i="1" dirty="0">
                <a:latin typeface="Lato-Heavy"/>
              </a:rPr>
              <a:t>Gli enti territoriali provvedono a formare un apposito elenco dei beni confiscati ad essi trasferiti, che viene periodicamente aggiornato con cadenza mensile. L'elenco, reso pubblico nel sito internet istituzionale dell'ente, deve contenere i dati concernenti la consistenza, la destinazione e l'utilizzazione dei beni </a:t>
            </a:r>
            <a:r>
              <a:rPr lang="it-IT" sz="1400" b="1" i="1" dirty="0" err="1">
                <a:latin typeface="Lato-Heavy"/>
              </a:rPr>
              <a:t>nonche</a:t>
            </a:r>
            <a:r>
              <a:rPr lang="it-IT" sz="1400" b="1" i="1" dirty="0">
                <a:latin typeface="Lato-Heavy"/>
              </a:rPr>
              <a:t>', in caso di assegnazione a terzi, i dati identificativi del concessionario e gli estremi, l'oggetto e la durata dell'atto di concessione</a:t>
            </a:r>
            <a:r>
              <a:rPr lang="it-IT" sz="1400" b="1" dirty="0">
                <a:latin typeface="Lato-Heavy"/>
              </a:rPr>
              <a:t>. […]»</a:t>
            </a:r>
          </a:p>
          <a:p>
            <a:pPr algn="just" eaLnBrk="1" hangingPunct="1"/>
            <a:endParaRPr lang="it-IT" sz="1100" b="1" dirty="0">
              <a:solidFill>
                <a:schemeClr val="dk1"/>
              </a:solidFill>
            </a:endParaRPr>
          </a:p>
          <a:p>
            <a:pPr algn="just" eaLnBrk="1" hangingPunct="1"/>
            <a:endParaRPr lang="it-IT" sz="1100" b="1" dirty="0">
              <a:solidFill>
                <a:schemeClr val="dk1"/>
              </a:solidFill>
            </a:endParaRPr>
          </a:p>
          <a:p>
            <a:pPr algn="just" eaLnBrk="1" hangingPunct="1"/>
            <a:endParaRPr lang="it-IT" sz="1100" b="1" dirty="0">
              <a:solidFill>
                <a:schemeClr val="dk1"/>
              </a:solidFill>
            </a:endParaRPr>
          </a:p>
          <a:p>
            <a:pPr algn="just" eaLnBrk="1" hangingPunct="1"/>
            <a:endParaRPr lang="it-IT" sz="1100" b="1" dirty="0">
              <a:solidFill>
                <a:schemeClr val="dk1"/>
              </a:solidFill>
            </a:endParaRPr>
          </a:p>
        </p:txBody>
      </p:sp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graphicFrame>
        <p:nvGraphicFramePr>
          <p:cNvPr id="2" name="Oggetto 1" descr="Elenco Web">
            <a:hlinkClick r:id="" action="ppaction://ole?verb=0"/>
            <a:extLst>
              <a:ext uri="{FF2B5EF4-FFF2-40B4-BE49-F238E27FC236}">
                <a16:creationId xmlns:a16="http://schemas.microsoft.com/office/drawing/2014/main" id="{01B0D833-8B4F-4047-89AB-3C1B560AA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10957"/>
              </p:ext>
            </p:extLst>
          </p:nvPr>
        </p:nvGraphicFramePr>
        <p:xfrm>
          <a:off x="5169024" y="4149080"/>
          <a:ext cx="648072" cy="54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480" progId="Acrobat.Document.DC">
                  <p:embed/>
                </p:oleObj>
              </mc:Choice>
              <mc:Fallback>
                <p:oleObj name="Acrobat Document" showAsIcon="1" r:id="rId2" imgW="914400" imgH="771480" progId="Acrobat.Document.DC">
                  <p:embed/>
                  <p:pic>
                    <p:nvPicPr>
                      <p:cNvPr id="2" name="Oggetto 1" descr="Elenco Web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1B0D833-8B4F-4047-89AB-3C1B560AA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69024" y="4149080"/>
                        <a:ext cx="648072" cy="546811"/>
                      </a:xfrm>
                      <a:prstGeom prst="rect">
                        <a:avLst/>
                      </a:prstGeom>
                      <a:solidFill>
                        <a:srgbClr val="2D2D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A046CC-AE69-4529-8E01-F894A7758292}"/>
              </a:ext>
            </a:extLst>
          </p:cNvPr>
          <p:cNvSpPr txBox="1"/>
          <p:nvPr/>
        </p:nvSpPr>
        <p:spPr>
          <a:xfrm>
            <a:off x="5817096" y="4255600"/>
            <a:ext cx="64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Elenco Web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30977143-BACC-FBB6-0C52-D7282D6F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2" y="1611548"/>
            <a:ext cx="7936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Pubblicazione ai fini della Trasparenza</a:t>
            </a:r>
          </a:p>
        </p:txBody>
      </p:sp>
    </p:spTree>
    <p:extLst>
      <p:ext uri="{BB962C8B-B14F-4D97-AF65-F5344CB8AC3E}">
        <p14:creationId xmlns:p14="http://schemas.microsoft.com/office/powerpoint/2010/main" val="302166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49328"/>
              </p:ext>
            </p:extLst>
          </p:nvPr>
        </p:nvGraphicFramePr>
        <p:xfrm>
          <a:off x="1568193" y="2060848"/>
          <a:ext cx="7704000" cy="476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11">
                  <a:extLst>
                    <a:ext uri="{9D8B030D-6E8A-4147-A177-3AD203B41FA5}">
                      <a16:colId xmlns:a16="http://schemas.microsoft.com/office/drawing/2014/main" val="806393502"/>
                    </a:ext>
                  </a:extLst>
                </a:gridCol>
                <a:gridCol w="5183289">
                  <a:extLst>
                    <a:ext uri="{9D8B030D-6E8A-4147-A177-3AD203B41FA5}">
                      <a16:colId xmlns:a16="http://schemas.microsoft.com/office/drawing/2014/main" val="3175688907"/>
                    </a:ext>
                  </a:extLst>
                </a:gridCol>
              </a:tblGrid>
              <a:tr h="5767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128 Unità Immobiliari</a:t>
                      </a:r>
                    </a:p>
                  </a:txBody>
                  <a:tcPr marL="91430" marR="91430" marT="45744" marB="4574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Assegnati con Avviso pubblico ad enti del Terzo Settore</a:t>
                      </a:r>
                    </a:p>
                  </a:txBody>
                  <a:tcPr marL="91430" marR="91430" marT="45744" marB="45744"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24645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 </a:t>
                      </a:r>
                      <a:r>
                        <a:rPr lang="it-IT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Gestiti da MM – E.R.P.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3508466066"/>
                  </a:ext>
                </a:extLst>
              </a:tr>
              <a:tr h="6236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 31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 a scopo di lucro: i proventi vanno per scopi sociali a cura della Direzione Demanio e Patrimonio</a:t>
                      </a:r>
                    </a:p>
                  </a:txBody>
                  <a:tcPr marL="91430" marR="91430" marT="45744" marB="45744"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84616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   3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Gestiti da altre Direzioni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3033698177"/>
                  </a:ext>
                </a:extLst>
              </a:tr>
              <a:tr h="5767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   7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Gestiti direttamente dalla Direzione Welfare e Salute (Area Residenzialità)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3443371304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16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Corso 13° Avviso per Assegnazione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1409507205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 17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Disponibili, per successivo 14° Avviso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2004813773"/>
                  </a:ext>
                </a:extLst>
              </a:tr>
              <a:tr h="1062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8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Unità oggetto di manutenzione straordinaria "housing First Via Mosso 4 - Tematica PNRR M5C2 - 1.3.1: Housing Temporaneo C.U.P. correlato al finanziamento B44H22000170006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3503859793"/>
                  </a:ext>
                </a:extLst>
              </a:tr>
              <a:tr h="5767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2 Unità Immobiliari</a:t>
                      </a:r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Immobili con problematiche e che sono oggetto  di approfondimenti tecnici</a:t>
                      </a:r>
                    </a:p>
                  </a:txBody>
                  <a:tcPr marL="91430" marR="91430" marT="45744" marB="45744"/>
                </a:tc>
                <a:extLst>
                  <a:ext uri="{0D108BD9-81ED-4DB2-BD59-A6C34878D82A}">
                    <a16:rowId xmlns:a16="http://schemas.microsoft.com/office/drawing/2014/main" val="2012112911"/>
                  </a:ext>
                </a:extLst>
              </a:tr>
            </a:tbl>
          </a:graphicData>
        </a:graphic>
      </p:graphicFrame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17434" name="CasellaDiTesto 1"/>
          <p:cNvSpPr txBox="1">
            <a:spLocks noChangeArrowheads="1"/>
          </p:cNvSpPr>
          <p:nvPr/>
        </p:nvSpPr>
        <p:spPr bwMode="auto">
          <a:xfrm>
            <a:off x="2865438" y="1588790"/>
            <a:ext cx="597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dirty="0">
                <a:solidFill>
                  <a:srgbClr val="C00000"/>
                </a:solidFill>
              </a:rPr>
              <a:t>N. </a:t>
            </a:r>
            <a:r>
              <a:rPr lang="it-IT" altLang="it-IT" b="1">
                <a:solidFill>
                  <a:srgbClr val="C00000"/>
                </a:solidFill>
              </a:rPr>
              <a:t>229 </a:t>
            </a:r>
            <a:r>
              <a:rPr lang="it-IT" altLang="it-IT" b="1" dirty="0">
                <a:solidFill>
                  <a:srgbClr val="C00000"/>
                </a:solidFill>
              </a:rPr>
              <a:t>unità immobiliari così suddivise</a:t>
            </a:r>
            <a:r>
              <a:rPr lang="it-IT" altLang="it-IT" dirty="0"/>
              <a:t>: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72982"/>
              </p:ext>
            </p:extLst>
          </p:nvPr>
        </p:nvGraphicFramePr>
        <p:xfrm>
          <a:off x="1497014" y="2535279"/>
          <a:ext cx="7775180" cy="39340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75180">
                  <a:extLst>
                    <a:ext uri="{9D8B030D-6E8A-4147-A177-3AD203B41FA5}">
                      <a16:colId xmlns:a16="http://schemas.microsoft.com/office/drawing/2014/main" val="806393502"/>
                    </a:ext>
                  </a:extLst>
                </a:gridCol>
              </a:tblGrid>
              <a:tr h="6776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Tra le 128 Unità Immobiliari assegnate a terzi sono prevalenti le seguenti destinazioni d’uso: 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52846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</a:rPr>
                        <a:t>88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 unità assegnate ad associazioni per progetti di Residenzialità/Accoglienza (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</a:rPr>
                        <a:t>Residenzialità Territoriale Sociale, Residenzialità leggera, Accoglienza persone fragili, Accoglienze Giovani/Adulti,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ecc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); 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8035047"/>
                  </a:ext>
                </a:extLst>
              </a:tr>
              <a:tr h="169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</a:rPr>
                        <a:t>16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 unità assegnate ad associazioni per progetti sul territorio, principalmente i quartieri sui quali insistono gli immobili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es: Laboratori, Scuola Italiano, Doposcuola,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Counceling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Sportelli di aiuto, ecc.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); 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4813773"/>
                  </a:ext>
                </a:extLst>
              </a:tr>
              <a:tr h="25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 unità per progetti di Diritti ed Inclusione sociale (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Vittime Tratta, Vittime Violenza, Progetti con Detenuti, ecc.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); 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3859793"/>
                  </a:ext>
                </a:extLst>
              </a:tr>
              <a:tr h="451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</a:rPr>
                        <a:t> unità assegnate ad associazioni per progetti inerenti la cultura della Salute, per esempio assistenza a portatori di patologie/disabilità.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2112911"/>
                  </a:ext>
                </a:extLst>
              </a:tr>
              <a:tr h="4519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750138"/>
                  </a:ext>
                </a:extLst>
              </a:tr>
            </a:tbl>
          </a:graphicData>
        </a:graphic>
      </p:graphicFrame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17434" name="CasellaDiTesto 1"/>
          <p:cNvSpPr txBox="1">
            <a:spLocks noChangeArrowheads="1"/>
          </p:cNvSpPr>
          <p:nvPr/>
        </p:nvSpPr>
        <p:spPr bwMode="auto">
          <a:xfrm>
            <a:off x="2504728" y="1588790"/>
            <a:ext cx="5328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dirty="0">
                <a:solidFill>
                  <a:srgbClr val="C00000"/>
                </a:solidFill>
              </a:rPr>
              <a:t>N. 128 unità immobiliari assegnate con Avviso pubblico ad enti del Terzo Settore</a:t>
            </a:r>
            <a:r>
              <a:rPr lang="it-IT" altLang="it-IT" dirty="0"/>
              <a:t>: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  <p:extLst>
      <p:ext uri="{BB962C8B-B14F-4D97-AF65-F5344CB8AC3E}">
        <p14:creationId xmlns:p14="http://schemas.microsoft.com/office/powerpoint/2010/main" val="167438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17434" name="CasellaDiTesto 1"/>
          <p:cNvSpPr txBox="1">
            <a:spLocks noChangeArrowheads="1"/>
          </p:cNvSpPr>
          <p:nvPr/>
        </p:nvSpPr>
        <p:spPr bwMode="auto">
          <a:xfrm>
            <a:off x="1280592" y="1611548"/>
            <a:ext cx="7936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N. 11 Unità immobiliari assegnate mediante 12° Avviso di assegnazione nel 2022 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52600" y="1983769"/>
            <a:ext cx="8135919" cy="1769715"/>
          </a:xfrm>
          <a:prstGeom prst="rect">
            <a:avLst/>
          </a:prstGeom>
          <a:noFill/>
          <a:ln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latin typeface="Lato-Heavy"/>
              </a:rPr>
              <a:t>1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) Viale Monza 101;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latin typeface="Lato-Heavy"/>
              </a:rPr>
              <a:t>1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) Via Mosè Bianchi 93;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latin typeface="Lato-Heavy"/>
              </a:rPr>
              <a:t>1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.) Via dei Salici 43;</a:t>
            </a:r>
          </a:p>
          <a:p>
            <a:pPr algn="just" eaLnBrk="1" hangingPunct="1"/>
            <a:r>
              <a:rPr lang="it-IT" sz="1400" b="1" dirty="0">
                <a:latin typeface="Lato-Heavy"/>
              </a:rPr>
              <a:t>1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) Via Farini 75;</a:t>
            </a:r>
          </a:p>
          <a:p>
            <a:pPr algn="just" eaLnBrk="1" hangingPunct="1"/>
            <a:r>
              <a:rPr lang="it-IT" sz="1400" b="1" dirty="0">
                <a:latin typeface="Lato-Heavy"/>
              </a:rPr>
              <a:t>2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 + Box) Via Litta Modignani 6-8;</a:t>
            </a:r>
          </a:p>
          <a:p>
            <a:pPr algn="just" eaLnBrk="1" hangingPunct="1"/>
            <a:r>
              <a:rPr lang="it-IT" sz="1400" b="1" dirty="0">
                <a:latin typeface="Lato-Heavy"/>
              </a:rPr>
              <a:t>1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) Via Val di Bondo 21;</a:t>
            </a:r>
          </a:p>
          <a:p>
            <a:pPr algn="just" eaLnBrk="1" hangingPunct="1"/>
            <a:r>
              <a:rPr lang="it-IT" sz="1400" b="1" dirty="0">
                <a:latin typeface="Lato-Heavy"/>
              </a:rPr>
              <a:t>4 (</a:t>
            </a:r>
            <a:r>
              <a:rPr lang="it-IT" sz="1400" b="1" dirty="0">
                <a:solidFill>
                  <a:schemeClr val="dk1"/>
                </a:solidFill>
              </a:rPr>
              <a:t>Appartamento</a:t>
            </a:r>
            <a:r>
              <a:rPr lang="it-IT" sz="1400" b="1" dirty="0">
                <a:latin typeface="Lato-Heavy"/>
              </a:rPr>
              <a:t>.) Via Lancetti 24;</a:t>
            </a:r>
          </a:p>
          <a:p>
            <a:pPr algn="just" eaLnBrk="1" hangingPunct="1"/>
            <a:endParaRPr lang="it-IT" sz="1100" b="1" dirty="0">
              <a:solidFill>
                <a:schemeClr val="dk1"/>
              </a:solidFill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DAC6AF39-D723-41A7-8412-F0DE1F1B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83" y="3959844"/>
            <a:ext cx="7972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 b="1" dirty="0">
                <a:solidFill>
                  <a:srgbClr val="C00000"/>
                </a:solidFill>
              </a:rPr>
              <a:t>Per N. 16 Unità immobiliari è in corso il 13° Avviso di assegnazione pubblicato in Aprile 2023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4F9074-D34A-4541-9611-658742CDFD2A}"/>
              </a:ext>
            </a:extLst>
          </p:cNvPr>
          <p:cNvSpPr txBox="1"/>
          <p:nvPr/>
        </p:nvSpPr>
        <p:spPr>
          <a:xfrm>
            <a:off x="1343969" y="4581128"/>
            <a:ext cx="8144550" cy="1815882"/>
          </a:xfrm>
          <a:prstGeom prst="rect">
            <a:avLst/>
          </a:prstGeom>
          <a:noFill/>
          <a:ln>
            <a:solidFill>
              <a:srgbClr val="111111"/>
            </a:solidFill>
          </a:ln>
        </p:spPr>
        <p:txBody>
          <a:bodyPr wrap="square" numCol="2" rtlCol="0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2 (Appartamento. + Box) Via Del Mare 151;</a:t>
            </a:r>
          </a:p>
          <a:p>
            <a:pPr eaLnBrk="1" hangingPunct="1">
              <a:spcAft>
                <a:spcPts val="0"/>
              </a:spcAft>
            </a:pPr>
            <a:r>
              <a:rPr lang="it-IT" sz="1400" b="1" spc="-50" dirty="0">
                <a:solidFill>
                  <a:schemeClr val="dk1"/>
                </a:solidFill>
              </a:rPr>
              <a:t>2 (Appartamento + Box) Via Santa Marcellina 5</a:t>
            </a:r>
            <a:r>
              <a:rPr lang="it-IT" sz="1400" b="1" dirty="0">
                <a:solidFill>
                  <a:schemeClr val="dk1"/>
                </a:solidFill>
              </a:rPr>
              <a:t>;</a:t>
            </a:r>
          </a:p>
          <a:p>
            <a:pPr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1 (Appartamento) Viale Majno 3;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Ricciarelli 14;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Ripa di Porta Ticinese 97/A;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Moretto da Brescia 40;</a:t>
            </a:r>
          </a:p>
          <a:p>
            <a:pPr eaLnBrk="1" hangingPunct="1"/>
            <a:endParaRPr lang="it-IT" sz="1400" b="1" dirty="0">
              <a:solidFill>
                <a:schemeClr val="dk1"/>
              </a:solidFill>
            </a:endParaRPr>
          </a:p>
          <a:p>
            <a:pPr eaLnBrk="1" hangingPunct="1"/>
            <a:endParaRPr lang="it-IT" sz="1400" b="1" dirty="0">
              <a:solidFill>
                <a:schemeClr val="dk1"/>
              </a:solidFill>
            </a:endParaRP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2 (Box e Magazzino) Via Moretto da Brescia 40;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Oristano 14;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Canonica 87;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Baldo degli Ubaldi 8;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2 (Appartamento + Box) Via Belgioioso 2;</a:t>
            </a:r>
          </a:p>
          <a:p>
            <a:pPr eaLnBrk="1" hangingPunct="1"/>
            <a:r>
              <a:rPr lang="it-IT" sz="1400" b="1" dirty="0">
                <a:solidFill>
                  <a:schemeClr val="dk1"/>
                </a:solidFill>
              </a:rPr>
              <a:t>1 (Appartamento) Via Quintosole 31</a:t>
            </a:r>
            <a:endParaRPr lang="it-IT" sz="11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17434" name="CasellaDiTesto 1"/>
          <p:cNvSpPr txBox="1">
            <a:spLocks noChangeArrowheads="1"/>
          </p:cNvSpPr>
          <p:nvPr/>
        </p:nvSpPr>
        <p:spPr bwMode="auto">
          <a:xfrm>
            <a:off x="1352600" y="1588730"/>
            <a:ext cx="7488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N. 17 Unità immobiliari da mettere a Bando 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E5C452-212A-FEE8-2582-D8782757D68F}"/>
              </a:ext>
            </a:extLst>
          </p:cNvPr>
          <p:cNvSpPr txBox="1"/>
          <p:nvPr/>
        </p:nvSpPr>
        <p:spPr>
          <a:xfrm>
            <a:off x="1352601" y="2025668"/>
            <a:ext cx="8148174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Oggetto di 14° Avviso  presumibilmente da Settembre 2023:</a:t>
            </a:r>
            <a:endParaRPr lang="it-IT" sz="1400" b="1" dirty="0">
              <a:solidFill>
                <a:schemeClr val="dk1"/>
              </a:solidFill>
            </a:endParaRP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2 (Villa con Terreno) Via Ripamonti 580;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.) Via Torricelli 9;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.) Via Imbonati 89;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.) Via </a:t>
            </a:r>
            <a:r>
              <a:rPr lang="it-IT" sz="1400" b="1" dirty="0" err="1">
                <a:solidFill>
                  <a:schemeClr val="dk1"/>
                </a:solidFill>
              </a:rPr>
              <a:t>Napo</a:t>
            </a:r>
            <a:r>
              <a:rPr lang="it-IT" sz="1400" b="1" dirty="0">
                <a:solidFill>
                  <a:schemeClr val="dk1"/>
                </a:solidFill>
              </a:rPr>
              <a:t> Torriani 22;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.) Via Massara de Capitani 5;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(Negozio) Via Riva di Trento;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(Negozio) Via Massara </a:t>
            </a:r>
            <a:r>
              <a:rPr lang="it-IT" sz="1400" b="1" dirty="0" err="1">
                <a:solidFill>
                  <a:schemeClr val="dk1"/>
                </a:solidFill>
              </a:rPr>
              <a:t>Dè</a:t>
            </a:r>
            <a:r>
              <a:rPr lang="it-IT" sz="1400" b="1" dirty="0">
                <a:solidFill>
                  <a:schemeClr val="dk1"/>
                </a:solidFill>
              </a:rPr>
              <a:t> Capitani 5;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(Negozio) Via Marcantonio dal Re 6;</a:t>
            </a:r>
          </a:p>
          <a:p>
            <a:pPr algn="just" eaLnBrk="1" hangingPunct="1"/>
            <a:r>
              <a:rPr lang="it-IT" sz="1400" b="1" dirty="0">
                <a:solidFill>
                  <a:schemeClr val="dk1"/>
                </a:solidFill>
              </a:rPr>
              <a:t>1 (Negozio) Via Millelire 18; 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1 (Negozio) Via Fontanelli 9;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1 (Negozio) Via Imbonati 23;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1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.) Via Confalonieri 36;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2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 + Box) Via Lamarmora 1;</a:t>
            </a:r>
          </a:p>
          <a:p>
            <a:pPr algn="just" eaLnBrk="1" hangingPunct="1">
              <a:spcAft>
                <a:spcPts val="0"/>
              </a:spcAft>
            </a:pPr>
            <a:r>
              <a:rPr lang="it-IT" sz="1400" b="1" dirty="0">
                <a:solidFill>
                  <a:schemeClr val="dk1"/>
                </a:solidFill>
              </a:rPr>
              <a:t>2 (</a:t>
            </a:r>
            <a:r>
              <a:rPr lang="it-IT" sz="1400" b="1" dirty="0" err="1">
                <a:solidFill>
                  <a:schemeClr val="dk1"/>
                </a:solidFill>
              </a:rPr>
              <a:t>Appart</a:t>
            </a:r>
            <a:r>
              <a:rPr lang="it-IT" sz="1400" b="1" dirty="0">
                <a:solidFill>
                  <a:schemeClr val="dk1"/>
                </a:solidFill>
              </a:rPr>
              <a:t>. + Box) Via Teano 16</a:t>
            </a:r>
          </a:p>
        </p:txBody>
      </p:sp>
    </p:spTree>
    <p:extLst>
      <p:ext uri="{BB962C8B-B14F-4D97-AF65-F5344CB8AC3E}">
        <p14:creationId xmlns:p14="http://schemas.microsoft.com/office/powerpoint/2010/main" val="73184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9766575B-DC07-A5FA-C768-2BA0250B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84" y="1826368"/>
            <a:ext cx="81525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1600" b="1" dirty="0">
                <a:solidFill>
                  <a:srgbClr val="C00000"/>
                </a:solidFill>
              </a:rPr>
              <a:t>A seguito di Conferenza dei Servizi del 22/11/2022 è stata inviata con PEC del 16/05/2022 ad ANBSC la Deliberazione di Giunta Comunale 644 del 11/05/2023 di Manifestazione di interesse al trasferimento gratuito al patrimonio indisponibile del Comune di Milano delle seguenti unità immobiliari: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C89C2A-22B6-7550-BCBC-EA67A9362FFF}"/>
              </a:ext>
            </a:extLst>
          </p:cNvPr>
          <p:cNvSpPr txBox="1"/>
          <p:nvPr/>
        </p:nvSpPr>
        <p:spPr>
          <a:xfrm>
            <a:off x="1352600" y="3206004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i="0" u="none" strike="noStrike" baseline="0" dirty="0">
                <a:latin typeface="Lato-Heavy"/>
              </a:rPr>
              <a:t>1 (</a:t>
            </a:r>
            <a:r>
              <a:rPr lang="it-IT" sz="1400" b="1" i="0" u="none" strike="noStrike" baseline="0" dirty="0" err="1">
                <a:latin typeface="Lato-Heavy"/>
              </a:rPr>
              <a:t>Appart</a:t>
            </a:r>
            <a:r>
              <a:rPr lang="it-IT" sz="1400" b="1" i="0" u="none" strike="noStrike" baseline="0" dirty="0">
                <a:latin typeface="Lato-Heavy"/>
              </a:rPr>
              <a:t>.) Via degli Imbriani 40;</a:t>
            </a:r>
          </a:p>
          <a:p>
            <a:pPr algn="l"/>
            <a:r>
              <a:rPr lang="it-IT" sz="1400" b="1" i="0" u="none" strike="noStrike" baseline="0" dirty="0">
                <a:latin typeface="Lato-Heavy"/>
              </a:rPr>
              <a:t>1 (</a:t>
            </a:r>
            <a:r>
              <a:rPr lang="it-IT" sz="1400" b="1" i="0" u="none" strike="noStrike" baseline="0" dirty="0" err="1">
                <a:latin typeface="Lato-Heavy"/>
              </a:rPr>
              <a:t>Appart</a:t>
            </a:r>
            <a:r>
              <a:rPr lang="it-IT" sz="1400" b="1" i="0" u="none" strike="noStrike" baseline="0" dirty="0">
                <a:latin typeface="Lato-Heavy"/>
              </a:rPr>
              <a:t>.) Via </a:t>
            </a:r>
            <a:r>
              <a:rPr lang="it-IT" sz="1400" b="1" i="0" u="none" strike="noStrike" baseline="0" dirty="0" err="1">
                <a:latin typeface="Lato-Heavy"/>
              </a:rPr>
              <a:t>A.Carnevali</a:t>
            </a:r>
            <a:r>
              <a:rPr lang="it-IT" sz="1400" b="1" i="0" u="none" strike="noStrike" baseline="0" dirty="0">
                <a:latin typeface="Lato-Heavy"/>
              </a:rPr>
              <a:t> 105;</a:t>
            </a:r>
          </a:p>
          <a:p>
            <a:pPr algn="l"/>
            <a:r>
              <a:rPr lang="it-IT" sz="1400" b="1" i="0" u="none" strike="noStrike" baseline="0" dirty="0">
                <a:latin typeface="Lato-Heavy"/>
              </a:rPr>
              <a:t>1 (Terreno) Via Giulietti/Via Palmanova;</a:t>
            </a:r>
          </a:p>
          <a:p>
            <a:pPr algn="l"/>
            <a:r>
              <a:rPr lang="it-IT" sz="1400" b="1" i="0" u="none" strike="noStrike" baseline="0" dirty="0">
                <a:latin typeface="Lato-Heavy"/>
              </a:rPr>
              <a:t>1 (</a:t>
            </a:r>
            <a:r>
              <a:rPr lang="it-IT" sz="1400" b="1" dirty="0">
                <a:latin typeface="Lato-Heavy"/>
              </a:rPr>
              <a:t>Locale Commerciale) </a:t>
            </a:r>
            <a:r>
              <a:rPr lang="it-IT" sz="1400" b="1" i="0" u="none" strike="noStrike" baseline="0" dirty="0">
                <a:latin typeface="Lato-Heavy"/>
              </a:rPr>
              <a:t>Via Ruggero di Lauria 13;</a:t>
            </a:r>
          </a:p>
          <a:p>
            <a:pPr algn="l"/>
            <a:r>
              <a:rPr lang="it-IT" sz="1400" b="1" dirty="0">
                <a:latin typeface="Lato-Heavy"/>
              </a:rPr>
              <a:t>1 (Magazzino) </a:t>
            </a:r>
            <a:r>
              <a:rPr lang="it-IT" sz="1400" b="1" i="0" u="none" strike="noStrike" baseline="0" dirty="0">
                <a:latin typeface="Lato-Heavy"/>
              </a:rPr>
              <a:t>Via Quarto </a:t>
            </a:r>
            <a:r>
              <a:rPr lang="it-IT" sz="1400" b="1" i="0" u="none" strike="noStrike" baseline="0" dirty="0" err="1">
                <a:latin typeface="Lato-Heavy"/>
              </a:rPr>
              <a:t>Cagnino</a:t>
            </a:r>
            <a:r>
              <a:rPr lang="it-IT" sz="1400" b="1" i="0" u="none" strike="noStrike" baseline="0" dirty="0">
                <a:latin typeface="Lato-Heavy"/>
              </a:rPr>
              <a:t> 34.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92269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1280592" y="1588790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N. 31 unità immobiliari locati: i proventi vengono introitati dalla Direzione Welfare e Salute e utilizzati per scopi sociali</a:t>
            </a:r>
            <a:endParaRPr lang="it-IT" alt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5112"/>
              </p:ext>
            </p:extLst>
          </p:nvPr>
        </p:nvGraphicFramePr>
        <p:xfrm>
          <a:off x="1293938" y="2361518"/>
          <a:ext cx="8293100" cy="4366210"/>
        </p:xfrm>
        <a:graphic>
          <a:graphicData uri="http://schemas.openxmlformats.org/drawingml/2006/table">
            <a:tbl>
              <a:tblPr/>
              <a:tblGrid>
                <a:gridCol w="1699848">
                  <a:extLst>
                    <a:ext uri="{9D8B030D-6E8A-4147-A177-3AD203B41FA5}">
                      <a16:colId xmlns:a16="http://schemas.microsoft.com/office/drawing/2014/main" val="3475014949"/>
                    </a:ext>
                  </a:extLst>
                </a:gridCol>
                <a:gridCol w="1743190">
                  <a:extLst>
                    <a:ext uri="{9D8B030D-6E8A-4147-A177-3AD203B41FA5}">
                      <a16:colId xmlns:a16="http://schemas.microsoft.com/office/drawing/2014/main" val="36882270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09472438"/>
                    </a:ext>
                  </a:extLst>
                </a:gridCol>
                <a:gridCol w="2092666">
                  <a:extLst>
                    <a:ext uri="{9D8B030D-6E8A-4147-A177-3AD203B41FA5}">
                      <a16:colId xmlns:a16="http://schemas.microsoft.com/office/drawing/2014/main" val="1031593638"/>
                    </a:ext>
                  </a:extLst>
                </a:gridCol>
                <a:gridCol w="1893300">
                  <a:extLst>
                    <a:ext uri="{9D8B030D-6E8A-4147-A177-3AD203B41FA5}">
                      <a16:colId xmlns:a16="http://schemas.microsoft.com/office/drawing/2014/main" val="3672869377"/>
                    </a:ext>
                  </a:extLst>
                </a:gridCol>
              </a:tblGrid>
              <a:tr h="6354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tipologia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indirizzo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destinazione prevista / progetto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canone annuale iniziale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44146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Battaglia Natale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11.538,96 €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541372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Bergognone 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82832"/>
                  </a:ext>
                </a:extLst>
              </a:tr>
              <a:tr h="2741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posto macchina scoperto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Cassinis 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222403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San Dionigi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21183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San Dionigi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264092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magazzino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Gavirate 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attesa di bando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Bando Direzione Demanio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330345"/>
                  </a:ext>
                </a:extLst>
              </a:tr>
              <a:tr h="30628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Mac Mahon 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8.608,68 €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75564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magazzino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8118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Maderna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460761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 commerciale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Ortica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3.984,00 €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667935"/>
                  </a:ext>
                </a:extLst>
              </a:tr>
              <a:tr h="218773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appartamento con solaio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Ortica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1.490,40 €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59526"/>
                  </a:ext>
                </a:extLst>
              </a:tr>
              <a:tr h="437547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immobile commerciale/industriale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Pordenone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44602"/>
                  </a:ext>
                </a:extLst>
              </a:tr>
              <a:tr h="229712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magazzino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 Vespri Siciliani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finalità di lucro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56123"/>
                  </a:ext>
                </a:extLst>
              </a:tr>
              <a:tr h="229712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box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Carlo Torre 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attesa di bando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Bando Direzione Demanio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061027"/>
                  </a:ext>
                </a:extLst>
              </a:tr>
              <a:tr h="229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64.382,04 €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3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3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5401099" y="1062285"/>
            <a:ext cx="38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Gestione degli Immobili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1188631" y="3501008"/>
            <a:ext cx="842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>
                <a:solidFill>
                  <a:srgbClr val="C00000"/>
                </a:solidFill>
              </a:rPr>
              <a:t>Grazie per l’attenzione!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32420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7171" name="Rectangle 18"/>
          <p:cNvSpPr>
            <a:spLocks noChangeArrowheads="1"/>
          </p:cNvSpPr>
          <p:nvPr/>
        </p:nvSpPr>
        <p:spPr bwMode="auto">
          <a:xfrm>
            <a:off x="-1136650" y="6092825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b="1">
              <a:solidFill>
                <a:srgbClr val="002060"/>
              </a:solidFill>
              <a:latin typeface="Tahoma" panose="020B0604030504040204" pitchFamily="34" charset="0"/>
              <a:ea typeface="Dax-Regular" charset="0"/>
              <a:cs typeface="Dax-Regular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>
                <a:solidFill>
                  <a:srgbClr val="002060"/>
                </a:solidFill>
                <a:latin typeface="Tahoma" panose="020B0604030504040204" pitchFamily="34" charset="0"/>
                <a:ea typeface="Dax-Regular" charset="0"/>
                <a:cs typeface="Dax-Regular" charset="0"/>
              </a:rPr>
              <a:t>		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5F497A"/>
                </a:solidFill>
                <a:latin typeface="Dax-Regular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2" name="CasellaDiTesto 1"/>
          <p:cNvSpPr txBox="1"/>
          <p:nvPr/>
        </p:nvSpPr>
        <p:spPr>
          <a:xfrm>
            <a:off x="1568624" y="2060848"/>
            <a:ext cx="7776864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/>
              <a:t>L’ufficio Spazi Sociali e Immobili Confiscati alla criminalità organizzata fa parte dell’Unità Funzioni Trasversali Gestione e Valorizzazione Risorse Immobiliari sotto la Direzione Welfare e Salute.</a:t>
            </a:r>
          </a:p>
        </p:txBody>
      </p:sp>
      <p:sp>
        <p:nvSpPr>
          <p:cNvPr id="7176" name="CasellaDiTesto 2"/>
          <p:cNvSpPr txBox="1">
            <a:spLocks noChangeArrowheads="1"/>
          </p:cNvSpPr>
          <p:nvPr/>
        </p:nvSpPr>
        <p:spPr bwMode="auto">
          <a:xfrm>
            <a:off x="1497013" y="3757613"/>
            <a:ext cx="7777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L’ufficio è stato creato in virtù del </a:t>
            </a:r>
            <a:r>
              <a:rPr lang="it-IT" altLang="it-IT" sz="1600" dirty="0" err="1"/>
              <a:t>D.Lgs</a:t>
            </a:r>
            <a:r>
              <a:rPr lang="it-IT" altLang="it-IT" sz="1600" dirty="0"/>
              <a:t> 159/2011, istitutivo del Codice Antimafia, e successive modifiche, il quale disciplina all’art. 48 le disposizioni sull’assegnazione degli immobili confiscati alla criminalità organizzata.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 </a:t>
            </a:r>
          </a:p>
        </p:txBody>
      </p:sp>
      <p:sp>
        <p:nvSpPr>
          <p:cNvPr id="7177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178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6009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/>
          <p:cNvSpPr txBox="1">
            <a:spLocks noChangeArrowheads="1"/>
          </p:cNvSpPr>
          <p:nvPr/>
        </p:nvSpPr>
        <p:spPr bwMode="auto">
          <a:xfrm>
            <a:off x="2834162" y="1570632"/>
            <a:ext cx="5113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DESTINAZIONE DEI BENI CONFISCATI ASSEGNATI AL COMUNE DI MILANO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24608" y="4514345"/>
            <a:ext cx="3171818" cy="132343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DIRETTAMENTE</a:t>
            </a:r>
          </a:p>
          <a:p>
            <a:pPr algn="just">
              <a:defRPr/>
            </a:pP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Comune può amministrare direttamente i beni per scopi sociali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69024" y="4514344"/>
            <a:ext cx="4036754" cy="193899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INDIRETTAMENTE</a:t>
            </a:r>
          </a:p>
          <a:p>
            <a:pPr algn="just">
              <a:defRPr/>
            </a:pP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Comune può assegnare i beni , attraverso una procedura di avviso pubblico, in concessione a titolo gratuito a soggetti del terzo settore per scopi sociali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24608" y="2367945"/>
            <a:ext cx="7781170" cy="1349087"/>
          </a:xfrm>
          <a:prstGeom prst="rect">
            <a:avLst/>
          </a:prstGeom>
          <a:gradFill>
            <a:gsLst>
              <a:gs pos="0">
                <a:srgbClr val="0099FF"/>
              </a:gs>
              <a:gs pos="77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it-IT" altLang="it-IT" dirty="0">
                <a:solidFill>
                  <a:srgbClr val="111111"/>
                </a:solidFill>
              </a:rPr>
              <a:t>In virtù del citato articolo, ed in particolare con riferimento al comma 3 lettera C) come modificato e aggiornato da ultimo dalla Legge 1/12/2018 n.132,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it-IT" dirty="0">
                <a:solidFill>
                  <a:srgbClr val="111111"/>
                </a:solidFill>
              </a:rPr>
              <a:t>gli </a:t>
            </a:r>
            <a:r>
              <a:rPr lang="it-IT" b="1" dirty="0">
                <a:solidFill>
                  <a:srgbClr val="111111"/>
                </a:solidFill>
              </a:rPr>
              <a:t>IMMOBILI </a:t>
            </a:r>
            <a:r>
              <a:rPr lang="it-IT" dirty="0">
                <a:solidFill>
                  <a:srgbClr val="111111"/>
                </a:solidFill>
              </a:rPr>
              <a:t>confiscati possono essere gestiti:</a:t>
            </a:r>
          </a:p>
        </p:txBody>
      </p:sp>
      <p:sp>
        <p:nvSpPr>
          <p:cNvPr id="8204" name="Freccia a destra 7"/>
          <p:cNvSpPr>
            <a:spLocks noChangeArrowheads="1"/>
          </p:cNvSpPr>
          <p:nvPr/>
        </p:nvSpPr>
        <p:spPr bwMode="auto">
          <a:xfrm rot="7200000">
            <a:off x="4060825" y="3960000"/>
            <a:ext cx="504825" cy="358775"/>
          </a:xfrm>
          <a:prstGeom prst="right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8205" name="Freccia a destra 8"/>
          <p:cNvSpPr>
            <a:spLocks noChangeArrowheads="1"/>
          </p:cNvSpPr>
          <p:nvPr/>
        </p:nvSpPr>
        <p:spPr bwMode="auto">
          <a:xfrm rot="3600000">
            <a:off x="5138419" y="3960000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820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820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204" grpId="0" animBg="1"/>
      <p:bldP spid="8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-1136650" y="6092825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b="1">
              <a:solidFill>
                <a:srgbClr val="002060"/>
              </a:solidFill>
              <a:latin typeface="Tahoma" panose="020B0604030504040204" pitchFamily="34" charset="0"/>
              <a:ea typeface="Dax-Regular" charset="0"/>
              <a:cs typeface="Dax-Regular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>
                <a:solidFill>
                  <a:srgbClr val="002060"/>
                </a:solidFill>
                <a:latin typeface="Tahoma" panose="020B0604030504040204" pitchFamily="34" charset="0"/>
                <a:ea typeface="Dax-Regular" charset="0"/>
                <a:cs typeface="Dax-Regular" charset="0"/>
              </a:rPr>
              <a:t>		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5F497A"/>
                </a:solidFill>
                <a:latin typeface="Dax-Regular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9220" name="Rectangle 23"/>
          <p:cNvSpPr>
            <a:spLocks noChangeArrowheads="1"/>
          </p:cNvSpPr>
          <p:nvPr/>
        </p:nvSpPr>
        <p:spPr bwMode="auto">
          <a:xfrm>
            <a:off x="-1417638" y="5262563"/>
            <a:ext cx="9906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511175" algn="l"/>
                <a:tab pos="2873375" algn="ctr"/>
                <a:tab pos="4156075" algn="l"/>
                <a:tab pos="4584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511175" algn="l"/>
                <a:tab pos="2873375" algn="ctr"/>
                <a:tab pos="4156075" algn="l"/>
                <a:tab pos="4584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511175" algn="l"/>
                <a:tab pos="2873375" algn="ctr"/>
                <a:tab pos="4156075" algn="l"/>
                <a:tab pos="4584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it-IT" altLang="it-IT" sz="2000"/>
            </a:br>
            <a:endParaRPr lang="it-IT" altLang="it-IT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8198" name="CasellaDiTesto 2"/>
          <p:cNvSpPr txBox="1">
            <a:spLocks noChangeArrowheads="1"/>
          </p:cNvSpPr>
          <p:nvPr/>
        </p:nvSpPr>
        <p:spPr bwMode="auto">
          <a:xfrm>
            <a:off x="1640632" y="2107113"/>
            <a:ext cx="7777162" cy="4524315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comunità, anche giovanili;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enti;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associazioni maggiormente rappresentative degli enti locali;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organizzazioni di volontariato di cui alla legge 11 agosto 1991, n. 266;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cooperative sociali di cui alla legge 8 novembre 1991, n. 381;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comunità terapeutiche e centri di recupero e cura di tossicodipendenti di cui al testo unico delle leggi in materia di disciplina degli stupefacenti e sostanze psicotrope, prevenzione, cura e riabilitazione dei relativi stati di tossicodipendenza, di cui al decreto del Presidente della Repubblica 9 ottobre 1990, n. 309;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associazioni di protezione ambientale riconosciute ai sensi dell'articolo 13 della legge 8 luglio 1986, n. 349 e successive modificazioni;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altre tipologie di cooperative purché a mutualità prevalente, fermo restando il requisito della mancanza dello scopo di lucro;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defRPr/>
            </a:pPr>
            <a:r>
              <a:rPr lang="it-IT" altLang="it-IT" sz="1800" i="1" dirty="0"/>
              <a:t>gli operatori dell'agricoltura sociale riconosciuti ai sensi delle disposizioni vigenti «nonché agli Enti parco nazionali e regionali»;</a:t>
            </a:r>
            <a:endParaRPr lang="it-IT" altLang="it-IT" sz="1800" dirty="0"/>
          </a:p>
        </p:txBody>
      </p:sp>
      <p:sp>
        <p:nvSpPr>
          <p:cNvPr id="9224" name="CasellaDiTesto 1"/>
          <p:cNvSpPr txBox="1">
            <a:spLocks noChangeArrowheads="1"/>
          </p:cNvSpPr>
          <p:nvPr/>
        </p:nvSpPr>
        <p:spPr bwMode="auto">
          <a:xfrm>
            <a:off x="3260725" y="1617663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I SOGGETTI DEL TERZO SETTORE</a:t>
            </a:r>
          </a:p>
        </p:txBody>
      </p:sp>
      <p:sp>
        <p:nvSpPr>
          <p:cNvPr id="9225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9226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60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-1136650" y="6092825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2873375" algn="ctr"/>
                <a:tab pos="4821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873375" algn="ctr"/>
                <a:tab pos="4821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b="1">
              <a:solidFill>
                <a:srgbClr val="002060"/>
              </a:solidFill>
              <a:latin typeface="Tahoma" panose="020B0604030504040204" pitchFamily="34" charset="0"/>
              <a:ea typeface="Dax-Regular" charset="0"/>
              <a:cs typeface="Dax-Regular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>
                <a:solidFill>
                  <a:srgbClr val="002060"/>
                </a:solidFill>
                <a:latin typeface="Tahoma" panose="020B0604030504040204" pitchFamily="34" charset="0"/>
                <a:ea typeface="Dax-Regular" charset="0"/>
                <a:cs typeface="Dax-Regular" charset="0"/>
              </a:rPr>
              <a:t>		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5F497A"/>
                </a:solidFill>
                <a:latin typeface="Dax-Regular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endParaRPr lang="it-IT" altLang="it-IT" sz="9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0244" name="Rectangle 23"/>
          <p:cNvSpPr>
            <a:spLocks noChangeArrowheads="1"/>
          </p:cNvSpPr>
          <p:nvPr/>
        </p:nvSpPr>
        <p:spPr bwMode="auto">
          <a:xfrm>
            <a:off x="-1417638" y="5262563"/>
            <a:ext cx="9906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511175" algn="l"/>
                <a:tab pos="2873375" algn="ctr"/>
                <a:tab pos="4156075" algn="l"/>
                <a:tab pos="4584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511175" algn="l"/>
                <a:tab pos="2873375" algn="ctr"/>
                <a:tab pos="4156075" algn="l"/>
                <a:tab pos="4584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511175" algn="l"/>
                <a:tab pos="2873375" algn="ctr"/>
                <a:tab pos="4156075" algn="l"/>
                <a:tab pos="4584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511175" algn="l"/>
                <a:tab pos="2873375" algn="ctr"/>
                <a:tab pos="4156075" algn="l"/>
                <a:tab pos="4584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it-IT" altLang="it-IT" sz="2000"/>
            </a:br>
            <a:endParaRPr lang="it-IT" altLang="it-IT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2" name="CasellaDiTesto 1"/>
          <p:cNvSpPr txBox="1"/>
          <p:nvPr/>
        </p:nvSpPr>
        <p:spPr>
          <a:xfrm>
            <a:off x="4448944" y="3350201"/>
            <a:ext cx="5063560" cy="101566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chemeClr val="bg2"/>
                </a:solidFill>
              </a:rPr>
              <a:t>Fase di Manifestazione di Interesse</a:t>
            </a:r>
          </a:p>
          <a:p>
            <a:pPr algn="just">
              <a:defRPr/>
            </a:pPr>
            <a:r>
              <a:rPr lang="it-IT" b="1" dirty="0">
                <a:solidFill>
                  <a:schemeClr val="bg2"/>
                </a:solidFill>
              </a:rPr>
              <a:t>Fase di Acquisizione</a:t>
            </a:r>
          </a:p>
          <a:p>
            <a:pPr algn="just">
              <a:defRPr/>
            </a:pPr>
            <a:r>
              <a:rPr lang="it-IT" b="1" dirty="0">
                <a:solidFill>
                  <a:schemeClr val="bg2"/>
                </a:solidFill>
              </a:rPr>
              <a:t>Fase di Avviso, contratto e monitoraggi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52995475"/>
              </p:ext>
            </p:extLst>
          </p:nvPr>
        </p:nvGraphicFramePr>
        <p:xfrm>
          <a:off x="1208584" y="3079250"/>
          <a:ext cx="3168351" cy="155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9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10250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6009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2"/>
          <p:cNvSpPr txBox="1">
            <a:spLocks noChangeArrowheads="1"/>
          </p:cNvSpPr>
          <p:nvPr/>
        </p:nvSpPr>
        <p:spPr bwMode="auto">
          <a:xfrm>
            <a:off x="1187450" y="1628800"/>
            <a:ext cx="8697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FASE DI MANIFESTAZIONE DI INTERESSE DI UN BENE CONFISCATO: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52600" y="2060848"/>
            <a:ext cx="4104456" cy="3211830"/>
          </a:xfrm>
          <a:prstGeom prst="snip1Rect">
            <a:avLst/>
          </a:prstGeom>
          <a:solidFill>
            <a:srgbClr val="FF0000">
              <a:alpha val="56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8000" tIns="0" rIns="36000" bIns="0"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Ricezione da </a:t>
            </a:r>
            <a:r>
              <a:rPr lang="it-IT" sz="1800" b="1" i="1" dirty="0">
                <a:solidFill>
                  <a:schemeClr val="tx1"/>
                </a:solidFill>
              </a:rPr>
              <a:t>Agenzia Nazionale</a:t>
            </a:r>
            <a:r>
              <a:rPr lang="it-IT" sz="1800" dirty="0">
                <a:solidFill>
                  <a:schemeClr val="tx1"/>
                </a:solidFill>
              </a:rPr>
              <a:t> per l'amministrazione e la destinazione dei </a:t>
            </a:r>
            <a:r>
              <a:rPr lang="it-IT" sz="1800" b="1" i="1" dirty="0">
                <a:solidFill>
                  <a:schemeClr val="tx1"/>
                </a:solidFill>
              </a:rPr>
              <a:t>beni</a:t>
            </a:r>
            <a:r>
              <a:rPr lang="it-IT" sz="1800" dirty="0">
                <a:solidFill>
                  <a:schemeClr val="tx1"/>
                </a:solidFill>
              </a:rPr>
              <a:t> </a:t>
            </a:r>
            <a:r>
              <a:rPr lang="it-IT" sz="1800" b="1" dirty="0">
                <a:solidFill>
                  <a:schemeClr val="tx1"/>
                </a:solidFill>
              </a:rPr>
              <a:t>sequestrati</a:t>
            </a:r>
            <a:r>
              <a:rPr lang="it-IT" sz="1800" dirty="0">
                <a:solidFill>
                  <a:schemeClr val="tx1"/>
                </a:solidFill>
              </a:rPr>
              <a:t> e </a:t>
            </a:r>
            <a:r>
              <a:rPr lang="it-IT" sz="1800" b="1" i="1" dirty="0">
                <a:solidFill>
                  <a:schemeClr val="tx1"/>
                </a:solidFill>
              </a:rPr>
              <a:t>confiscati</a:t>
            </a:r>
            <a:r>
              <a:rPr lang="it-IT" sz="1800" dirty="0">
                <a:solidFill>
                  <a:schemeClr val="tx1"/>
                </a:solidFill>
              </a:rPr>
              <a:t> alla criminalità organizzata</a:t>
            </a:r>
            <a:r>
              <a:rPr lang="it-IT" dirty="0">
                <a:solidFill>
                  <a:schemeClr val="tx1"/>
                </a:solidFill>
              </a:rPr>
              <a:t> (ANBSC) di richiesta di manifestazione di interesse per un bene confiscato, anche cumulative attraverso Conferenze di Servizi.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21152" y="2512796"/>
            <a:ext cx="3312368" cy="2776895"/>
          </a:xfrm>
          <a:prstGeom prst="snip1Rect">
            <a:avLst/>
          </a:prstGeom>
          <a:solidFill>
            <a:srgbClr val="FFC000">
              <a:alpha val="56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Avvio istruttoria sul bene, sopralluogo con coadiutore di ANBSC e redazione rapporto da inviare a Direttore Centrale Welfare e Salute per il parere di Interesse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44514" y="5343987"/>
            <a:ext cx="5256758" cy="1438632"/>
          </a:xfrm>
          <a:prstGeom prst="snip1Rect">
            <a:avLst/>
          </a:prstGeom>
          <a:solidFill>
            <a:srgbClr val="3366FF">
              <a:alpha val="56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Eventuale predisposizione Delibera di Giunta dove viene manifestato l’interesse all’acquisizione del Bene da parte del Comune di Milano</a:t>
            </a:r>
          </a:p>
        </p:txBody>
      </p:sp>
      <p:sp>
        <p:nvSpPr>
          <p:cNvPr id="1127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11277" name="CasellaDiTesto 2"/>
          <p:cNvSpPr txBox="1">
            <a:spLocks noChangeArrowheads="1"/>
          </p:cNvSpPr>
          <p:nvPr/>
        </p:nvSpPr>
        <p:spPr bwMode="auto">
          <a:xfrm>
            <a:off x="5745600" y="612000"/>
            <a:ext cx="35294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sp>
        <p:nvSpPr>
          <p:cNvPr id="2" name="Freccia in su 1"/>
          <p:cNvSpPr>
            <a:spLocks noChangeArrowheads="1"/>
          </p:cNvSpPr>
          <p:nvPr/>
        </p:nvSpPr>
        <p:spPr bwMode="auto">
          <a:xfrm rot="6636013">
            <a:off x="5491957" y="3544094"/>
            <a:ext cx="719137" cy="4032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3" name="Freccia in su 12"/>
          <p:cNvSpPr>
            <a:spLocks noChangeArrowheads="1"/>
          </p:cNvSpPr>
          <p:nvPr/>
        </p:nvSpPr>
        <p:spPr bwMode="auto">
          <a:xfrm rot="-7814404">
            <a:off x="7808119" y="5398294"/>
            <a:ext cx="719137" cy="4032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/>
          <p:cNvSpPr txBox="1">
            <a:spLocks noChangeArrowheads="1"/>
          </p:cNvSpPr>
          <p:nvPr/>
        </p:nvSpPr>
        <p:spPr bwMode="auto">
          <a:xfrm>
            <a:off x="1317625" y="1700213"/>
            <a:ext cx="831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/>
              <a:t>FASE DI ACQUISIZIONE DI UN BENE CONFISCATO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68450" y="2276872"/>
            <a:ext cx="5256758" cy="1104067"/>
          </a:xfrm>
          <a:prstGeom prst="snip1Rect">
            <a:avLst/>
          </a:prstGeom>
          <a:solidFill>
            <a:srgbClr val="00B050">
              <a:alpha val="56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Approvata la delibera da parte della Giunta, trasmissione all’ANBSC per eventuale assegnazione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96829" y="4365104"/>
            <a:ext cx="5256758" cy="1104067"/>
          </a:xfrm>
          <a:prstGeom prst="snip1Rect">
            <a:avLst/>
          </a:prstGeom>
          <a:solidFill>
            <a:srgbClr val="CCCC00">
              <a:alpha val="56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Assegnazione dell’immobile al Comune di Milano per Decreto del Consiglio Direttivo dell’ANBSC e presa in consegna chiavi.</a:t>
            </a:r>
          </a:p>
        </p:txBody>
      </p:sp>
      <p:sp>
        <p:nvSpPr>
          <p:cNvPr id="11274" name="Freccia in su 6"/>
          <p:cNvSpPr>
            <a:spLocks noChangeArrowheads="1"/>
          </p:cNvSpPr>
          <p:nvPr/>
        </p:nvSpPr>
        <p:spPr bwMode="auto">
          <a:xfrm rot="10800000">
            <a:off x="4016375" y="3716338"/>
            <a:ext cx="865188" cy="4333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2298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12299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6009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68295" y="3997513"/>
            <a:ext cx="7671600" cy="1015663"/>
          </a:xfrm>
          <a:prstGeom prst="rect">
            <a:avLst/>
          </a:prstGeom>
          <a:solidFill>
            <a:srgbClr val="A50021">
              <a:alpha val="56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Fase di Contratto:</a:t>
            </a:r>
          </a:p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Predisposizione e sottoscrizione dei contratti di concessione d’uso gratuito degli immobili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97013" y="1556792"/>
            <a:ext cx="7672784" cy="1938992"/>
          </a:xfrm>
          <a:prstGeom prst="rect">
            <a:avLst/>
          </a:prstGeom>
          <a:solidFill>
            <a:srgbClr val="0099FF">
              <a:alpha val="56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Fase di Avviso:</a:t>
            </a:r>
          </a:p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una volta acquisito l’immobile, l’ufficio – in base alla Delibera di Giunta n. 770 del 2021 «Nuove linee di indirizzo per  l’assegnazione in concessione d’uso gratuito …» - si procede secondo le seguenti modalità: predisposizione avviso di selezione al fine dell’Individuazione degli enti assegnatari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11216" y="5581689"/>
            <a:ext cx="7634287" cy="1015663"/>
          </a:xfrm>
          <a:prstGeom prst="rect">
            <a:avLst/>
          </a:prstGeom>
          <a:solidFill>
            <a:srgbClr val="008000">
              <a:alpha val="56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Fase di Gestione:</a:t>
            </a:r>
          </a:p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Controllo dei rapporti convenzionali con gli enti assegnatari, anche attraverso monitoraggi semestrali o annuali</a:t>
            </a:r>
          </a:p>
        </p:txBody>
      </p:sp>
      <p:sp>
        <p:nvSpPr>
          <p:cNvPr id="13323" name="Freccia in su 5"/>
          <p:cNvSpPr>
            <a:spLocks noChangeArrowheads="1"/>
          </p:cNvSpPr>
          <p:nvPr/>
        </p:nvSpPr>
        <p:spPr bwMode="auto">
          <a:xfrm rot="10800000">
            <a:off x="5024438" y="3512367"/>
            <a:ext cx="863600" cy="4206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3324" name="Freccia in su 6"/>
          <p:cNvSpPr>
            <a:spLocks noChangeArrowheads="1"/>
          </p:cNvSpPr>
          <p:nvPr/>
        </p:nvSpPr>
        <p:spPr bwMode="auto">
          <a:xfrm rot="10800000">
            <a:off x="5024438" y="5117181"/>
            <a:ext cx="863600" cy="4000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3325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13326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graphicFrame>
        <p:nvGraphicFramePr>
          <p:cNvPr id="5" name="Oggetto 4" descr="DGC 770/2021">
            <a:hlinkClick r:id="" action="ppaction://ole?verb=0"/>
            <a:extLst>
              <a:ext uri="{FF2B5EF4-FFF2-40B4-BE49-F238E27FC236}">
                <a16:creationId xmlns:a16="http://schemas.microsoft.com/office/drawing/2014/main" id="{B7520D32-B928-4AEC-5C6A-71A29B1E0D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78219"/>
              </p:ext>
            </p:extLst>
          </p:nvPr>
        </p:nvGraphicFramePr>
        <p:xfrm>
          <a:off x="7185248" y="3127452"/>
          <a:ext cx="936104" cy="33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480" progId="Acrobat.Document.DC">
                  <p:embed/>
                </p:oleObj>
              </mc:Choice>
              <mc:Fallback>
                <p:oleObj name="Acrobat Document" showAsIcon="1" r:id="rId2" imgW="914400" imgH="771480" progId="Acrobat.Document.DC">
                  <p:embed/>
                  <p:pic>
                    <p:nvPicPr>
                      <p:cNvPr id="5" name="Oggetto 4" descr="DGC 770/2021">
                        <a:extLst>
                          <a:ext uri="{FF2B5EF4-FFF2-40B4-BE49-F238E27FC236}">
                            <a16:creationId xmlns:a16="http://schemas.microsoft.com/office/drawing/2014/main" id="{B7520D32-B928-4AEC-5C6A-71A29B1E0D71}"/>
                          </a:ext>
                          <a:ext uri="{C183D7F6-B498-43B3-948B-1728B52AA6E4}">
                            <adec:decorative xmlns:adec="http://schemas.microsoft.com/office/drawing/2017/decorative" val="0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5248" y="3127452"/>
                        <a:ext cx="936104" cy="335916"/>
                      </a:xfrm>
                      <a:prstGeom prst="rect">
                        <a:avLst/>
                      </a:prstGeom>
                      <a:solidFill>
                        <a:srgbClr val="2D2DFF">
                          <a:alpha val="68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323" grpId="0" animBg="1"/>
      <p:bldP spid="133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399035" y="1058863"/>
            <a:ext cx="62861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</a:rPr>
              <a:t>ANNO 2023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</a:rPr>
              <a:t>Unità Immobiliari totali: 229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497013" y="612000"/>
            <a:ext cx="223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</a:rPr>
              <a:t>Ufficio Spazi Sociali e Immobili Confiscati alla criminalità organizzata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760000" y="612000"/>
            <a:ext cx="35289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</a:rPr>
              <a:t>IMMOBILI CONFISCATI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554627439"/>
              </p:ext>
            </p:extLst>
          </p:nvPr>
        </p:nvGraphicFramePr>
        <p:xfrm>
          <a:off x="1508301" y="1989835"/>
          <a:ext cx="7725448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76043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4795</TotalTime>
  <Words>2020</Words>
  <Application>Microsoft Office PowerPoint</Application>
  <PresentationFormat>A4 (21x29,7 cm)</PresentationFormat>
  <Paragraphs>285</Paragraphs>
  <Slides>19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Dax-Regular</vt:lpstr>
      <vt:lpstr>Lato-Heavy</vt:lpstr>
      <vt:lpstr>Tahoma</vt:lpstr>
      <vt:lpstr>Times New Roman</vt:lpstr>
      <vt:lpstr>Wingdings</vt:lpstr>
      <vt:lpstr>Pixel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Comune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Preferred Customer</dc:creator>
  <cp:lastModifiedBy>Corrado Alberto Formenti</cp:lastModifiedBy>
  <cp:revision>465</cp:revision>
  <cp:lastPrinted>2023-02-13T13:26:36Z</cp:lastPrinted>
  <dcterms:created xsi:type="dcterms:W3CDTF">2012-01-16T10:24:56Z</dcterms:created>
  <dcterms:modified xsi:type="dcterms:W3CDTF">2023-06-13T13:37:43Z</dcterms:modified>
</cp:coreProperties>
</file>