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1"/>
  </p:notesMasterIdLst>
  <p:sldIdLst>
    <p:sldId id="256" r:id="rId5"/>
    <p:sldId id="371" r:id="rId6"/>
    <p:sldId id="372" r:id="rId7"/>
    <p:sldId id="355" r:id="rId8"/>
    <p:sldId id="348" r:id="rId9"/>
    <p:sldId id="354" r:id="rId10"/>
    <p:sldId id="347" r:id="rId11"/>
    <p:sldId id="361" r:id="rId12"/>
    <p:sldId id="360" r:id="rId13"/>
    <p:sldId id="359" r:id="rId14"/>
    <p:sldId id="358" r:id="rId15"/>
    <p:sldId id="357" r:id="rId16"/>
    <p:sldId id="364" r:id="rId17"/>
    <p:sldId id="365" r:id="rId18"/>
    <p:sldId id="366" r:id="rId19"/>
    <p:sldId id="370" r:id="rId20"/>
  </p:sldIdLst>
  <p:sldSz cx="12192000" cy="6858000"/>
  <p:notesSz cx="6797675" cy="9926638"/>
  <p:embeddedFontLst>
    <p:embeddedFont>
      <p:font typeface="Montserrat"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19" roundtripDataSignature="AMtx7mjmQbpZCnox8D1HYq4LWXdki9z5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72A54-F8FE-CB23-50BB-093F4FAC847F}" v="15" dt="2022-12-05T17:12:00.466"/>
    <p1510:client id="{AA3ED249-F2B1-DACD-26A7-404191BB0516}" v="23" dt="2022-12-05T13:40:32.541"/>
    <p1510:client id="{F8A4C617-DD75-E6CF-1005-414C05B88290}" v="105" dt="2022-12-05T14:44:12.645"/>
    <p1510:client id="{FD3A7562-7C8E-C58E-0E00-C926F23A55A8}" v="50" dt="2022-12-05T11:18:41.899"/>
  </p1510:revLst>
</p1510:revInfo>
</file>

<file path=ppt/tableStyles.xml><?xml version="1.0" encoding="utf-8"?>
<a:tblStyleLst xmlns:a="http://schemas.openxmlformats.org/drawingml/2006/main" def="{F4B47371-5CB7-42BC-BC15-2669DC9AE49B}">
  <a:tblStyle styleId="{F4B47371-5CB7-42BC-BC15-2669DC9AE49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92"/>
  </p:normalViewPr>
  <p:slideViewPr>
    <p:cSldViewPr snapToGrid="0">
      <p:cViewPr varScale="1">
        <p:scale>
          <a:sx n="93" d="100"/>
          <a:sy n="93"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121"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12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124"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12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19"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12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1435A-1A8F-4D43-A3E5-85917A0238E1}" type="doc">
      <dgm:prSet loTypeId="urn:microsoft.com/office/officeart/2009/3/layout/PlusandMinus" loCatId="relationship" qsTypeId="urn:microsoft.com/office/officeart/2005/8/quickstyle/simple1" qsCatId="simple" csTypeId="urn:microsoft.com/office/officeart/2005/8/colors/accent6_4" csCatId="accent6" phldr="1"/>
      <dgm:spPr/>
      <dgm:t>
        <a:bodyPr/>
        <a:lstStyle/>
        <a:p>
          <a:endParaRPr lang="it-IT"/>
        </a:p>
      </dgm:t>
    </dgm:pt>
    <dgm:pt modelId="{D5A703E7-ADF9-4A72-ACF3-627912FA9E84}">
      <dgm:prSet phldrT="[Testo]" custT="1"/>
      <dgm:spPr/>
      <dgm:t>
        <a:bodyPr/>
        <a:lstStyle/>
        <a:p>
          <a:pPr marL="542925" lvl="0" indent="0" algn="l" defTabSz="1066800">
            <a:lnSpc>
              <a:spcPct val="90000"/>
            </a:lnSpc>
            <a:spcBef>
              <a:spcPct val="0"/>
            </a:spcBef>
            <a:spcAft>
              <a:spcPct val="35000"/>
            </a:spcAft>
          </a:pPr>
          <a:r>
            <a:rPr lang="it-IT" sz="2000" b="1" dirty="0" smtClean="0">
              <a:latin typeface="Calibri" panose="020F0502020204030204" pitchFamily="34" charset="0"/>
              <a:cs typeface="Calibri" panose="020F0502020204030204" pitchFamily="34" charset="0"/>
            </a:rPr>
            <a:t>	</a:t>
          </a:r>
          <a:r>
            <a:rPr lang="it-IT" sz="2000" b="1" dirty="0" smtClean="0">
              <a:latin typeface="Calibri" panose="020F0502020204030204" pitchFamily="34" charset="0"/>
              <a:cs typeface="Calibri" panose="020F0502020204030204" pitchFamily="34" charset="0"/>
            </a:rPr>
            <a:t>         </a:t>
          </a:r>
          <a:r>
            <a:rPr lang="it-IT" sz="2400" b="1" dirty="0" smtClean="0">
              <a:latin typeface="Calibri" panose="020F0502020204030204" pitchFamily="34" charset="0"/>
              <a:cs typeface="Calibri" panose="020F0502020204030204" pitchFamily="34" charset="0"/>
            </a:rPr>
            <a:t>OPPORTUNITA</a:t>
          </a:r>
          <a:r>
            <a:rPr lang="it-IT" sz="2000" b="1" dirty="0" smtClean="0">
              <a:latin typeface="Calibri" panose="020F0502020204030204" pitchFamily="34" charset="0"/>
              <a:cs typeface="Calibri" panose="020F0502020204030204" pitchFamily="34" charset="0"/>
            </a:rPr>
            <a:t>’ </a:t>
          </a:r>
        </a:p>
        <a:p>
          <a:pPr marL="185738" marR="0" lvl="0" indent="0" algn="just" defTabSz="1066800" eaLnBrk="1" fontAlgn="auto" latinLnBrk="0" hangingPunct="1">
            <a:lnSpc>
              <a:spcPct val="90000"/>
            </a:lnSpc>
            <a:spcBef>
              <a:spcPct val="0"/>
            </a:spcBef>
            <a:spcAft>
              <a:spcPct val="35000"/>
            </a:spcAft>
            <a:buClrTx/>
            <a:buSzTx/>
            <a:buFontTx/>
            <a:buNone/>
            <a:tabLst/>
            <a:defRPr/>
          </a:pPr>
          <a:endParaRPr lang="it-IT" sz="1800" u="sng" dirty="0" smtClean="0">
            <a:latin typeface="Calibri" panose="020F0502020204030204" pitchFamily="34" charset="0"/>
            <a:cs typeface="Calibri" panose="020F0502020204030204" pitchFamily="34" charset="0"/>
          </a:endParaRPr>
        </a:p>
        <a:p>
          <a:pPr marL="185738" marR="0" lvl="0" indent="0" algn="just" defTabSz="1066800" eaLnBrk="1" fontAlgn="auto" latinLnBrk="0" hangingPunct="1">
            <a:lnSpc>
              <a:spcPct val="90000"/>
            </a:lnSpc>
            <a:spcBef>
              <a:spcPct val="0"/>
            </a:spcBef>
            <a:spcAft>
              <a:spcPct val="35000"/>
            </a:spcAft>
            <a:buClrTx/>
            <a:buSzTx/>
            <a:buFontTx/>
            <a:buNone/>
            <a:tabLst/>
            <a:defRPr/>
          </a:pPr>
          <a:r>
            <a:rPr lang="it-IT" sz="1800" dirty="0" smtClean="0">
              <a:latin typeface="Calibri" panose="020F0502020204030204" pitchFamily="34" charset="0"/>
              <a:cs typeface="Calibri" panose="020F0502020204030204" pitchFamily="34" charset="0"/>
            </a:rPr>
            <a:t>unificazione delle </a:t>
          </a:r>
          <a:r>
            <a:rPr lang="it-IT" sz="1800" dirty="0" err="1" smtClean="0">
              <a:latin typeface="Calibri" panose="020F0502020204030204" pitchFamily="34" charset="0"/>
              <a:cs typeface="Calibri" panose="020F0502020204030204" pitchFamily="34" charset="0"/>
            </a:rPr>
            <a:t>aagg</a:t>
          </a:r>
          <a:r>
            <a:rPr lang="it-IT" sz="1800" dirty="0" smtClean="0">
              <a:latin typeface="Calibri" panose="020F0502020204030204" pitchFamily="34" charset="0"/>
              <a:cs typeface="Calibri" panose="020F0502020204030204" pitchFamily="34" charset="0"/>
            </a:rPr>
            <a:t> oggi interfaccia dei servizi (TO nona e ottava </a:t>
          </a:r>
          <a:r>
            <a:rPr lang="it-IT" sz="1800" dirty="0" err="1" smtClean="0">
              <a:latin typeface="Calibri" panose="020F0502020204030204" pitchFamily="34" charset="0"/>
              <a:cs typeface="Calibri" panose="020F0502020204030204" pitchFamily="34" charset="0"/>
            </a:rPr>
            <a:t>sez,civ</a:t>
          </a:r>
          <a:r>
            <a:rPr lang="it-IT" sz="1800" dirty="0" smtClean="0">
              <a:latin typeface="Calibri" panose="020F0502020204030204" pitchFamily="34" charset="0"/>
              <a:cs typeface="Calibri" panose="020F0502020204030204" pitchFamily="34" charset="0"/>
            </a:rPr>
            <a:t>. TM e procura)  a tratti da connettere a nostro carico o a carico degli avvocati/curatori speciali</a:t>
          </a:r>
        </a:p>
        <a:p>
          <a:pPr marL="185738" marR="0" lvl="0" indent="0" algn="just" defTabSz="1066800" eaLnBrk="1" fontAlgn="auto" latinLnBrk="0" hangingPunct="1">
            <a:lnSpc>
              <a:spcPct val="90000"/>
            </a:lnSpc>
            <a:spcBef>
              <a:spcPct val="0"/>
            </a:spcBef>
            <a:spcAft>
              <a:spcPct val="35000"/>
            </a:spcAft>
            <a:buClrTx/>
            <a:buSzTx/>
            <a:buFontTx/>
            <a:buNone/>
            <a:tabLst/>
            <a:defRPr/>
          </a:pPr>
          <a:r>
            <a:rPr lang="it-IT" sz="1800" dirty="0" smtClean="0">
              <a:latin typeface="Calibri" panose="020F0502020204030204" pitchFamily="34" charset="0"/>
              <a:cs typeface="Calibri" panose="020F0502020204030204" pitchFamily="34" charset="0"/>
            </a:rPr>
            <a:t>collaborazione tra servizi sociali e  curatore speciale e  curatore come figure di garanzia per il/la minorenne con un focus comune ai </a:t>
          </a:r>
          <a:r>
            <a:rPr lang="it-IT" sz="1800" dirty="0" err="1" smtClean="0">
              <a:latin typeface="Calibri" panose="020F0502020204030204" pitchFamily="34" charset="0"/>
              <a:cs typeface="Calibri" panose="020F0502020204030204" pitchFamily="34" charset="0"/>
            </a:rPr>
            <a:t>s.s.</a:t>
          </a:r>
          <a:r>
            <a:rPr lang="it-IT" sz="1800" dirty="0" smtClean="0">
              <a:latin typeface="Calibri" panose="020F0502020204030204" pitchFamily="34" charset="0"/>
              <a:cs typeface="Calibri" panose="020F0502020204030204" pitchFamily="34" charset="0"/>
            </a:rPr>
            <a:t> , univoco  la difesa dei suoi diritti nei diversi contesti, giudiziario, istituzionale, educativo, sociale, sanitario e familiare </a:t>
          </a:r>
        </a:p>
        <a:p>
          <a:pPr marL="185738" marR="0" lvl="0" indent="0" algn="just" defTabSz="1066800" eaLnBrk="1" fontAlgn="auto" latinLnBrk="0" hangingPunct="1">
            <a:lnSpc>
              <a:spcPct val="90000"/>
            </a:lnSpc>
            <a:spcBef>
              <a:spcPct val="0"/>
            </a:spcBef>
            <a:spcAft>
              <a:spcPct val="35000"/>
            </a:spcAft>
            <a:buClrTx/>
            <a:buSzTx/>
            <a:buFontTx/>
            <a:buNone/>
            <a:tabLst/>
            <a:defRPr/>
          </a:pPr>
          <a:r>
            <a:rPr lang="it-IT" sz="1800" dirty="0" smtClean="0">
              <a:latin typeface="Calibri" panose="020F0502020204030204" pitchFamily="34" charset="0"/>
              <a:cs typeface="Calibri" panose="020F0502020204030204" pitchFamily="34" charset="0"/>
            </a:rPr>
            <a:t>rinforzo di buone prassi e  accordi  tra avvocati e servizi sociali</a:t>
          </a:r>
        </a:p>
        <a:p>
          <a:pPr marL="185738" marR="0" lvl="0" indent="0" algn="just" defTabSz="1066800" eaLnBrk="1" fontAlgn="auto" latinLnBrk="0" hangingPunct="1">
            <a:lnSpc>
              <a:spcPct val="90000"/>
            </a:lnSpc>
            <a:spcBef>
              <a:spcPct val="0"/>
            </a:spcBef>
            <a:spcAft>
              <a:spcPct val="35000"/>
            </a:spcAft>
            <a:buClrTx/>
            <a:buSzTx/>
            <a:buFontTx/>
            <a:buNone/>
            <a:tabLst/>
            <a:defRPr/>
          </a:pPr>
          <a:r>
            <a:rPr lang="it-IT" sz="1800" dirty="0" smtClean="0">
              <a:latin typeface="Calibri" panose="020F0502020204030204" pitchFamily="34" charset="0"/>
              <a:cs typeface="Calibri" panose="020F0502020204030204" pitchFamily="34" charset="0"/>
            </a:rPr>
            <a:t>presenza in ogni declinazione della norma del sistema sanitario come co-protagonista degli interventi e dell’analisi delle situazioni</a:t>
          </a:r>
          <a:endParaRPr lang="it-IT" sz="1800" dirty="0" smtClean="0">
            <a:latin typeface="Calibri" panose="020F0502020204030204" pitchFamily="34" charset="0"/>
            <a:cs typeface="Calibri" panose="020F0502020204030204" pitchFamily="34" charset="0"/>
          </a:endParaRPr>
        </a:p>
        <a:p>
          <a:pPr marL="271463" marR="0" lvl="0" indent="-271463" algn="l" defTabSz="1066800" eaLnBrk="1" fontAlgn="auto" latinLnBrk="0" hangingPunct="1">
            <a:lnSpc>
              <a:spcPct val="90000"/>
            </a:lnSpc>
            <a:spcBef>
              <a:spcPct val="0"/>
            </a:spcBef>
            <a:spcAft>
              <a:spcPct val="35000"/>
            </a:spcAft>
            <a:buClrTx/>
            <a:buSzTx/>
            <a:buFontTx/>
            <a:buNone/>
            <a:tabLst/>
            <a:defRPr/>
          </a:pPr>
          <a:endParaRPr lang="it-IT" sz="1800" dirty="0" smtClean="0">
            <a:latin typeface="Calibri" panose="020F0502020204030204" pitchFamily="34" charset="0"/>
            <a:cs typeface="Calibri" panose="020F0502020204030204" pitchFamily="34" charset="0"/>
          </a:endParaRPr>
        </a:p>
      </dgm:t>
    </dgm:pt>
    <dgm:pt modelId="{F0E3FB72-3B09-45B1-A894-DFE5E469AD99}" type="parTrans" cxnId="{95962F5B-C6BA-4E0C-B406-7DE6675B28A5}">
      <dgm:prSet/>
      <dgm:spPr/>
      <dgm:t>
        <a:bodyPr/>
        <a:lstStyle/>
        <a:p>
          <a:endParaRPr lang="it-IT">
            <a:latin typeface="Calibri" panose="020F0502020204030204" pitchFamily="34" charset="0"/>
            <a:cs typeface="Calibri" panose="020F0502020204030204" pitchFamily="34" charset="0"/>
          </a:endParaRPr>
        </a:p>
      </dgm:t>
    </dgm:pt>
    <dgm:pt modelId="{6C5B6D6D-E3CA-48F7-BC32-BC30A2D34404}" type="sibTrans" cxnId="{95962F5B-C6BA-4E0C-B406-7DE6675B28A5}">
      <dgm:prSet/>
      <dgm:spPr/>
      <dgm:t>
        <a:bodyPr/>
        <a:lstStyle/>
        <a:p>
          <a:endParaRPr lang="it-IT">
            <a:latin typeface="Calibri" panose="020F0502020204030204" pitchFamily="34" charset="0"/>
            <a:cs typeface="Calibri" panose="020F0502020204030204" pitchFamily="34" charset="0"/>
          </a:endParaRPr>
        </a:p>
      </dgm:t>
    </dgm:pt>
    <dgm:pt modelId="{CA796C37-A31C-4405-BFA0-01E6A9FDFADF}">
      <dgm:prSet phldrT="[Testo]" custT="1"/>
      <dgm:spPr/>
      <dgm:t>
        <a:bodyPr/>
        <a:lstStyle/>
        <a:p>
          <a:pPr marL="358775" lvl="0" indent="0" algn="l" defTabSz="1066800">
            <a:lnSpc>
              <a:spcPct val="90000"/>
            </a:lnSpc>
            <a:spcBef>
              <a:spcPct val="0"/>
            </a:spcBef>
            <a:spcAft>
              <a:spcPct val="35000"/>
            </a:spcAft>
          </a:pPr>
          <a:r>
            <a:rPr lang="it-IT" sz="2400" b="1" dirty="0" smtClean="0">
              <a:latin typeface="Calibri" panose="020F0502020204030204" pitchFamily="34" charset="0"/>
              <a:cs typeface="Calibri" panose="020F0502020204030204" pitchFamily="34" charset="0"/>
            </a:rPr>
            <a:t>                                SFIDE </a:t>
          </a:r>
          <a:endParaRPr lang="it-IT" sz="2400" b="1" dirty="0" smtClean="0">
            <a:latin typeface="Calibri" panose="020F0502020204030204" pitchFamily="34" charset="0"/>
            <a:cs typeface="Calibri" panose="020F0502020204030204" pitchFamily="34" charset="0"/>
          </a:endParaRPr>
        </a:p>
        <a:p>
          <a:pPr marL="185738" lvl="0" indent="-185738" algn="l" defTabSz="1066800">
            <a:lnSpc>
              <a:spcPct val="90000"/>
            </a:lnSpc>
            <a:spcBef>
              <a:spcPct val="0"/>
            </a:spcBef>
            <a:spcAft>
              <a:spcPct val="35000"/>
            </a:spcAft>
          </a:pPr>
          <a:r>
            <a:rPr lang="it-IT" sz="2000" dirty="0" smtClean="0">
              <a:latin typeface="Calibri" panose="020F0502020204030204" pitchFamily="34" charset="0"/>
              <a:cs typeface="Calibri" panose="020F0502020204030204" pitchFamily="34" charset="0"/>
            </a:rPr>
            <a:t>   </a:t>
          </a:r>
        </a:p>
        <a:p>
          <a:pPr marL="185738" lvl="0" indent="-185738" algn="just" defTabSz="1066800">
            <a:lnSpc>
              <a:spcPct val="90000"/>
            </a:lnSpc>
            <a:spcBef>
              <a:spcPct val="0"/>
            </a:spcBef>
            <a:spcAft>
              <a:spcPct val="35000"/>
            </a:spcAft>
          </a:pPr>
          <a:r>
            <a:rPr lang="it-IT" sz="2000" dirty="0" smtClean="0">
              <a:latin typeface="Calibri" panose="020F0502020204030204" pitchFamily="34" charset="0"/>
              <a:cs typeface="Calibri" panose="020F0502020204030204" pitchFamily="34" charset="0"/>
            </a:rPr>
            <a:t>	</a:t>
          </a:r>
          <a:r>
            <a:rPr lang="it-IT" sz="1800" dirty="0" smtClean="0">
              <a:latin typeface="Calibri" panose="020F0502020204030204" pitchFamily="34" charset="0"/>
              <a:cs typeface="Calibri" panose="020F0502020204030204" pitchFamily="34" charset="0"/>
            </a:rPr>
            <a:t>potenziare azioni preventive in diversi ambiti della tutela dei diritti - ma senza intaccare la cultura della responsabilità diffusa della «segnalazione» di ipotesi di pregiudizio al </a:t>
          </a:r>
          <a:r>
            <a:rPr lang="it-IT" sz="1800" dirty="0" err="1" smtClean="0">
              <a:latin typeface="Calibri" panose="020F0502020204030204" pitchFamily="34" charset="0"/>
              <a:cs typeface="Calibri" panose="020F0502020204030204" pitchFamily="34" charset="0"/>
            </a:rPr>
            <a:t>pm</a:t>
          </a:r>
          <a:endParaRPr lang="it-IT" sz="1800" dirty="0" smtClean="0">
            <a:latin typeface="Calibri" panose="020F0502020204030204" pitchFamily="34" charset="0"/>
            <a:cs typeface="Calibri" panose="020F0502020204030204" pitchFamily="34" charset="0"/>
          </a:endParaRPr>
        </a:p>
        <a:p>
          <a:pPr marL="185738" lvl="0" indent="-185738" algn="just" defTabSz="1066800">
            <a:lnSpc>
              <a:spcPct val="90000"/>
            </a:lnSpc>
            <a:spcBef>
              <a:spcPct val="0"/>
            </a:spcBef>
            <a:spcAft>
              <a:spcPct val="35000"/>
            </a:spcAft>
          </a:pPr>
          <a:r>
            <a:rPr lang="it-IT" sz="1800" dirty="0" smtClean="0">
              <a:latin typeface="Calibri" panose="020F0502020204030204" pitchFamily="34" charset="0"/>
              <a:cs typeface="Calibri" panose="020F0502020204030204" pitchFamily="34" charset="0"/>
            </a:rPr>
            <a:t>   definire protocolli di intesa </a:t>
          </a:r>
          <a:r>
            <a:rPr lang="it-IT" sz="1800" dirty="0" err="1" smtClean="0">
              <a:latin typeface="Calibri" panose="020F0502020204030204" pitchFamily="34" charset="0"/>
              <a:cs typeface="Calibri" panose="020F0502020204030204" pitchFamily="34" charset="0"/>
            </a:rPr>
            <a:t>interistituzionali</a:t>
          </a:r>
          <a:r>
            <a:rPr lang="it-IT" sz="1800" dirty="0" smtClean="0">
              <a:latin typeface="Calibri" panose="020F0502020204030204" pitchFamily="34" charset="0"/>
              <a:cs typeface="Calibri" panose="020F0502020204030204" pitchFamily="34" charset="0"/>
            </a:rPr>
            <a:t> tra sistema sociale e sanitario e avvocatura e sistema giudiziario per evitare arroccamenti difensivi, ma soprattutto per co-costruire buone prassi ad es. sulla declinazione atti  e responsabilità </a:t>
          </a:r>
          <a:r>
            <a:rPr lang="it-IT" sz="1800" dirty="0" err="1" smtClean="0">
              <a:latin typeface="Calibri" panose="020F0502020204030204" pitchFamily="34" charset="0"/>
              <a:cs typeface="Calibri" panose="020F0502020204030204" pitchFamily="34" charset="0"/>
            </a:rPr>
            <a:t>del’art</a:t>
          </a:r>
          <a:r>
            <a:rPr lang="it-IT" sz="1800" dirty="0" smtClean="0">
              <a:latin typeface="Calibri" panose="020F0502020204030204" pitchFamily="34" charset="0"/>
              <a:cs typeface="Calibri" panose="020F0502020204030204" pitchFamily="34" charset="0"/>
            </a:rPr>
            <a:t> 5 bis </a:t>
          </a:r>
        </a:p>
        <a:p>
          <a:pPr marL="185738" lvl="0" indent="-185738" algn="just" defTabSz="1066800">
            <a:lnSpc>
              <a:spcPct val="90000"/>
            </a:lnSpc>
            <a:spcBef>
              <a:spcPct val="0"/>
            </a:spcBef>
            <a:spcAft>
              <a:spcPct val="35000"/>
            </a:spcAft>
          </a:pPr>
          <a:r>
            <a:rPr lang="it-IT" sz="1800" dirty="0" smtClean="0">
              <a:latin typeface="Calibri" panose="020F0502020204030204" pitchFamily="34" charset="0"/>
              <a:cs typeface="Calibri" panose="020F0502020204030204" pitchFamily="34" charset="0"/>
            </a:rPr>
            <a:t>	incrementare i diritti e il compito di dar voce ai minorenni e ai genitori rimettendo a tema la scrittura professionale nelle relazioni sociali  in tutti i nostri servizi – art 473bis .27</a:t>
          </a:r>
        </a:p>
        <a:p>
          <a:pPr marL="185738" lvl="0" indent="-185738" algn="just" defTabSz="1066800">
            <a:lnSpc>
              <a:spcPct val="90000"/>
            </a:lnSpc>
            <a:spcBef>
              <a:spcPct val="0"/>
            </a:spcBef>
            <a:spcAft>
              <a:spcPct val="35000"/>
            </a:spcAft>
          </a:pPr>
          <a:r>
            <a:rPr lang="it-IT" sz="1800" dirty="0" smtClean="0">
              <a:latin typeface="Calibri" panose="020F0502020204030204" pitchFamily="34" charset="0"/>
              <a:cs typeface="Calibri" panose="020F0502020204030204" pitchFamily="34" charset="0"/>
            </a:rPr>
            <a:t>   lavorare per una formazione continua comune multidisciplinare tra servizi sociali e sanitari avvocati, magistrati,  </a:t>
          </a:r>
          <a:r>
            <a:rPr lang="it-IT" sz="1800" dirty="0" err="1" smtClean="0">
              <a:latin typeface="Calibri" panose="020F0502020204030204" pitchFamily="34" charset="0"/>
              <a:cs typeface="Calibri" panose="020F0502020204030204" pitchFamily="34" charset="0"/>
            </a:rPr>
            <a:t>ffoo</a:t>
          </a:r>
          <a:r>
            <a:rPr lang="it-IT" sz="1800" dirty="0" smtClean="0">
              <a:latin typeface="Calibri" panose="020F0502020204030204" pitchFamily="34" charset="0"/>
              <a:cs typeface="Calibri" panose="020F0502020204030204" pitchFamily="34" charset="0"/>
            </a:rPr>
            <a:t> per creare sinergie sostenibili nella </a:t>
          </a:r>
          <a:r>
            <a:rPr lang="it-IT" sz="1800" dirty="0" err="1" smtClean="0">
              <a:latin typeface="Calibri" panose="020F0502020204030204" pitchFamily="34" charset="0"/>
              <a:cs typeface="Calibri" panose="020F0502020204030204" pitchFamily="34" charset="0"/>
            </a:rPr>
            <a:t>operativita’</a:t>
          </a:r>
          <a:r>
            <a:rPr lang="it-IT" sz="1800" dirty="0" smtClean="0">
              <a:latin typeface="Calibri" panose="020F0502020204030204" pitchFamily="34" charset="0"/>
              <a:cs typeface="Calibri" panose="020F0502020204030204" pitchFamily="34" charset="0"/>
            </a:rPr>
            <a:t>  della tutela minorile</a:t>
          </a:r>
          <a:endParaRPr lang="it-IT" sz="1800" dirty="0">
            <a:latin typeface="Calibri" panose="020F0502020204030204" pitchFamily="34" charset="0"/>
            <a:cs typeface="Calibri" panose="020F0502020204030204" pitchFamily="34" charset="0"/>
          </a:endParaRPr>
        </a:p>
      </dgm:t>
    </dgm:pt>
    <dgm:pt modelId="{70296422-FC07-4CD6-B7AB-231207AF68F6}" type="parTrans" cxnId="{2A46665A-7A30-48BA-B988-3EC3163B2565}">
      <dgm:prSet/>
      <dgm:spPr/>
      <dgm:t>
        <a:bodyPr/>
        <a:lstStyle/>
        <a:p>
          <a:endParaRPr lang="it-IT">
            <a:latin typeface="Calibri" panose="020F0502020204030204" pitchFamily="34" charset="0"/>
            <a:cs typeface="Calibri" panose="020F0502020204030204" pitchFamily="34" charset="0"/>
          </a:endParaRPr>
        </a:p>
      </dgm:t>
    </dgm:pt>
    <dgm:pt modelId="{DED23C11-0526-4508-967C-DD7A184B58BA}" type="sibTrans" cxnId="{2A46665A-7A30-48BA-B988-3EC3163B2565}">
      <dgm:prSet/>
      <dgm:spPr/>
      <dgm:t>
        <a:bodyPr/>
        <a:lstStyle/>
        <a:p>
          <a:endParaRPr lang="it-IT">
            <a:latin typeface="Calibri" panose="020F0502020204030204" pitchFamily="34" charset="0"/>
            <a:cs typeface="Calibri" panose="020F0502020204030204" pitchFamily="34" charset="0"/>
          </a:endParaRPr>
        </a:p>
      </dgm:t>
    </dgm:pt>
    <dgm:pt modelId="{548B1EA6-BFB5-4596-8AE7-1B6C856E5CF0}" type="pres">
      <dgm:prSet presAssocID="{6631435A-1A8F-4D43-A3E5-85917A0238E1}" presName="Name0" presStyleCnt="0">
        <dgm:presLayoutVars>
          <dgm:chMax val="2"/>
          <dgm:chPref val="2"/>
          <dgm:dir/>
          <dgm:animOne/>
          <dgm:resizeHandles val="exact"/>
        </dgm:presLayoutVars>
      </dgm:prSet>
      <dgm:spPr/>
      <dgm:t>
        <a:bodyPr/>
        <a:lstStyle/>
        <a:p>
          <a:endParaRPr lang="it-IT"/>
        </a:p>
      </dgm:t>
    </dgm:pt>
    <dgm:pt modelId="{F3DDC94D-D7CC-405F-BF7D-A0C33963BD87}" type="pres">
      <dgm:prSet presAssocID="{6631435A-1A8F-4D43-A3E5-85917A0238E1}" presName="Background" presStyleLbl="bgImgPlace1" presStyleIdx="0" presStyleCnt="1" custScaleX="125721" custScaleY="121951" custLinFactNeighborX="1964" custLinFactNeighborY="2235"/>
      <dgm:spPr>
        <a:solidFill>
          <a:schemeClr val="bg1"/>
        </a:solidFill>
        <a:ln>
          <a:solidFill>
            <a:schemeClr val="bg1"/>
          </a:solidFill>
        </a:ln>
      </dgm:spPr>
    </dgm:pt>
    <dgm:pt modelId="{F2B2E36C-BD30-41D2-9AA1-D450D1BD7BC0}" type="pres">
      <dgm:prSet presAssocID="{6631435A-1A8F-4D43-A3E5-85917A0238E1}" presName="ParentText1" presStyleLbl="revTx" presStyleIdx="0" presStyleCnt="2" custScaleX="126530" custScaleY="142552" custLinFactNeighborX="-21972" custLinFactNeighborY="-2313">
        <dgm:presLayoutVars>
          <dgm:chMax val="0"/>
          <dgm:chPref val="0"/>
          <dgm:bulletEnabled val="1"/>
        </dgm:presLayoutVars>
      </dgm:prSet>
      <dgm:spPr/>
      <dgm:t>
        <a:bodyPr/>
        <a:lstStyle/>
        <a:p>
          <a:endParaRPr lang="it-IT"/>
        </a:p>
      </dgm:t>
    </dgm:pt>
    <dgm:pt modelId="{850C2C73-E6F4-4661-BCEA-52F1B6751DC1}" type="pres">
      <dgm:prSet presAssocID="{6631435A-1A8F-4D43-A3E5-85917A0238E1}" presName="ParentText2" presStyleLbl="revTx" presStyleIdx="1" presStyleCnt="2" custScaleX="132091" custScaleY="142552" custLinFactNeighborX="13938" custLinFactNeighborY="-2612">
        <dgm:presLayoutVars>
          <dgm:chMax val="0"/>
          <dgm:chPref val="0"/>
          <dgm:bulletEnabled val="1"/>
        </dgm:presLayoutVars>
      </dgm:prSet>
      <dgm:spPr/>
      <dgm:t>
        <a:bodyPr/>
        <a:lstStyle/>
        <a:p>
          <a:endParaRPr lang="it-IT"/>
        </a:p>
      </dgm:t>
    </dgm:pt>
    <dgm:pt modelId="{4BD9690C-7081-4897-A651-73F30A3607E4}" type="pres">
      <dgm:prSet presAssocID="{6631435A-1A8F-4D43-A3E5-85917A0238E1}" presName="Plus" presStyleLbl="alignNode1" presStyleIdx="0" presStyleCnt="2" custScaleX="31997" custScaleY="31921" custLinFactNeighborX="-68434" custLinFactNeighborY="-6344"/>
      <dgm:spPr>
        <a:solidFill>
          <a:schemeClr val="accent2"/>
        </a:solidFill>
      </dgm:spPr>
    </dgm:pt>
    <dgm:pt modelId="{59320AEC-EC8A-4E7D-ABF0-6D32E4F99C86}" type="pres">
      <dgm:prSet presAssocID="{6631435A-1A8F-4D43-A3E5-85917A0238E1}" presName="Minus" presStyleLbl="alignNode1" presStyleIdx="1" presStyleCnt="2" custScaleX="38910" custScaleY="50621" custLinFactNeighborX="55366" custLinFactNeighborY="-27395"/>
      <dgm:spPr>
        <a:solidFill>
          <a:schemeClr val="accent2"/>
        </a:solidFill>
        <a:ln>
          <a:noFill/>
        </a:ln>
      </dgm:spPr>
    </dgm:pt>
    <dgm:pt modelId="{D853B5C4-175A-4D07-9A85-9B9A845FD142}" type="pres">
      <dgm:prSet presAssocID="{6631435A-1A8F-4D43-A3E5-85917A0238E1}" presName="Divider" presStyleLbl="parChTrans1D1" presStyleIdx="0" presStyleCnt="1" custScaleX="2000000" custScaleY="119883" custLinFactX="-6900000" custLinFactNeighborX="-6929764" custLinFactNeighborY="-3763"/>
      <dgm:spPr>
        <a:ln>
          <a:solidFill>
            <a:schemeClr val="accent2">
              <a:lumMod val="75000"/>
            </a:schemeClr>
          </a:solidFill>
        </a:ln>
      </dgm:spPr>
    </dgm:pt>
  </dgm:ptLst>
  <dgm:cxnLst>
    <dgm:cxn modelId="{95962F5B-C6BA-4E0C-B406-7DE6675B28A5}" srcId="{6631435A-1A8F-4D43-A3E5-85917A0238E1}" destId="{D5A703E7-ADF9-4A72-ACF3-627912FA9E84}" srcOrd="0" destOrd="0" parTransId="{F0E3FB72-3B09-45B1-A894-DFE5E469AD99}" sibTransId="{6C5B6D6D-E3CA-48F7-BC32-BC30A2D34404}"/>
    <dgm:cxn modelId="{5CC5403B-688B-45E4-9FFB-4FE8640F1622}" type="presOf" srcId="{D5A703E7-ADF9-4A72-ACF3-627912FA9E84}" destId="{F2B2E36C-BD30-41D2-9AA1-D450D1BD7BC0}" srcOrd="0" destOrd="0" presId="urn:microsoft.com/office/officeart/2009/3/layout/PlusandMinus"/>
    <dgm:cxn modelId="{C35C033E-2E56-4E0E-9351-02A9F12DD2FC}" type="presOf" srcId="{CA796C37-A31C-4405-BFA0-01E6A9FDFADF}" destId="{850C2C73-E6F4-4661-BCEA-52F1B6751DC1}" srcOrd="0" destOrd="0" presId="urn:microsoft.com/office/officeart/2009/3/layout/PlusandMinus"/>
    <dgm:cxn modelId="{2A46665A-7A30-48BA-B988-3EC3163B2565}" srcId="{6631435A-1A8F-4D43-A3E5-85917A0238E1}" destId="{CA796C37-A31C-4405-BFA0-01E6A9FDFADF}" srcOrd="1" destOrd="0" parTransId="{70296422-FC07-4CD6-B7AB-231207AF68F6}" sibTransId="{DED23C11-0526-4508-967C-DD7A184B58BA}"/>
    <dgm:cxn modelId="{E519E882-B675-4A57-8C94-30BD07A28BF1}" type="presOf" srcId="{6631435A-1A8F-4D43-A3E5-85917A0238E1}" destId="{548B1EA6-BFB5-4596-8AE7-1B6C856E5CF0}" srcOrd="0" destOrd="0" presId="urn:microsoft.com/office/officeart/2009/3/layout/PlusandMinus"/>
    <dgm:cxn modelId="{F2CA78C7-F6D7-42F9-A040-75FD34F4474D}" type="presParOf" srcId="{548B1EA6-BFB5-4596-8AE7-1B6C856E5CF0}" destId="{F3DDC94D-D7CC-405F-BF7D-A0C33963BD87}" srcOrd="0" destOrd="0" presId="urn:microsoft.com/office/officeart/2009/3/layout/PlusandMinus"/>
    <dgm:cxn modelId="{4804F827-4BB8-4A57-9CA1-6E2AE40B4D6E}" type="presParOf" srcId="{548B1EA6-BFB5-4596-8AE7-1B6C856E5CF0}" destId="{F2B2E36C-BD30-41D2-9AA1-D450D1BD7BC0}" srcOrd="1" destOrd="0" presId="urn:microsoft.com/office/officeart/2009/3/layout/PlusandMinus"/>
    <dgm:cxn modelId="{965521A0-D5D7-4A7F-AE28-72EA4C4AAE96}" type="presParOf" srcId="{548B1EA6-BFB5-4596-8AE7-1B6C856E5CF0}" destId="{850C2C73-E6F4-4661-BCEA-52F1B6751DC1}" srcOrd="2" destOrd="0" presId="urn:microsoft.com/office/officeart/2009/3/layout/PlusandMinus"/>
    <dgm:cxn modelId="{24CA319E-72F0-4C84-8007-56D925E40547}" type="presParOf" srcId="{548B1EA6-BFB5-4596-8AE7-1B6C856E5CF0}" destId="{4BD9690C-7081-4897-A651-73F30A3607E4}" srcOrd="3" destOrd="0" presId="urn:microsoft.com/office/officeart/2009/3/layout/PlusandMinus"/>
    <dgm:cxn modelId="{F9AD4229-E970-4B48-BA28-C24A4F3201CD}" type="presParOf" srcId="{548B1EA6-BFB5-4596-8AE7-1B6C856E5CF0}" destId="{59320AEC-EC8A-4E7D-ABF0-6D32E4F99C86}" srcOrd="4" destOrd="0" presId="urn:microsoft.com/office/officeart/2009/3/layout/PlusandMinus"/>
    <dgm:cxn modelId="{7AAF16BA-5CF4-41D4-865F-6E0446B7EB15}" type="presParOf" srcId="{548B1EA6-BFB5-4596-8AE7-1B6C856E5CF0}" destId="{D853B5C4-175A-4D07-9A85-9B9A845FD142}" srcOrd="5" destOrd="0" presId="urn:microsoft.com/office/officeart/2009/3/layout/PlusandMinus"/>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631435A-1A8F-4D43-A3E5-85917A0238E1}" type="doc">
      <dgm:prSet loTypeId="urn:microsoft.com/office/officeart/2009/3/layout/PlusandMinus" loCatId="relationship" qsTypeId="urn:microsoft.com/office/officeart/2005/8/quickstyle/simple1" qsCatId="simple" csTypeId="urn:microsoft.com/office/officeart/2005/8/colors/accent6_4" csCatId="accent6" phldr="1"/>
      <dgm:spPr/>
      <dgm:t>
        <a:bodyPr/>
        <a:lstStyle/>
        <a:p>
          <a:endParaRPr lang="it-IT"/>
        </a:p>
      </dgm:t>
    </dgm:pt>
    <dgm:pt modelId="{D5A703E7-ADF9-4A72-ACF3-627912FA9E84}">
      <dgm:prSet phldrT="[Testo]" custT="1"/>
      <dgm:spPr/>
      <dgm:t>
        <a:bodyPr/>
        <a:lstStyle/>
        <a:p>
          <a:pPr marL="0" lvl="0" indent="0" algn="l" defTabSz="1066800">
            <a:lnSpc>
              <a:spcPct val="90000"/>
            </a:lnSpc>
            <a:spcBef>
              <a:spcPct val="0"/>
            </a:spcBef>
            <a:spcAft>
              <a:spcPct val="35000"/>
            </a:spcAft>
          </a:pPr>
          <a:endParaRPr lang="it-IT" sz="1800" dirty="0" smtClean="0">
            <a:latin typeface="Calibri" panose="020F0502020204030204" pitchFamily="34" charset="0"/>
            <a:cs typeface="Calibri" panose="020F0502020204030204" pitchFamily="34" charset="0"/>
          </a:endParaRPr>
        </a:p>
        <a:p>
          <a:pPr marL="0" lvl="0" indent="0" algn="just" defTabSz="1066800">
            <a:lnSpc>
              <a:spcPct val="90000"/>
            </a:lnSpc>
            <a:spcBef>
              <a:spcPct val="0"/>
            </a:spcBef>
            <a:spcAft>
              <a:spcPct val="35000"/>
            </a:spcAft>
          </a:pPr>
          <a:endParaRPr lang="it-IT" sz="1800" dirty="0" smtClean="0">
            <a:latin typeface="Calibri" panose="020F0502020204030204" pitchFamily="34" charset="0"/>
            <a:cs typeface="Calibri" panose="020F0502020204030204" pitchFamily="34" charset="0"/>
          </a:endParaRPr>
        </a:p>
        <a:p>
          <a:pPr marL="0" lvl="0" indent="0" algn="just" defTabSz="1066800">
            <a:lnSpc>
              <a:spcPct val="90000"/>
            </a:lnSpc>
            <a:spcBef>
              <a:spcPct val="0"/>
            </a:spcBef>
            <a:spcAft>
              <a:spcPct val="35000"/>
            </a:spcAft>
          </a:pPr>
          <a:r>
            <a:rPr lang="it-IT" sz="1800" dirty="0" smtClean="0">
              <a:latin typeface="Calibri" panose="020F0502020204030204" pitchFamily="34" charset="0"/>
              <a:cs typeface="Calibri" panose="020F0502020204030204" pitchFamily="34" charset="0"/>
            </a:rPr>
            <a:t>Maggiore </a:t>
          </a:r>
          <a:r>
            <a:rPr lang="it-IT" sz="1800" dirty="0" smtClean="0">
              <a:latin typeface="Calibri" panose="020F0502020204030204" pitchFamily="34" charset="0"/>
              <a:cs typeface="Calibri" panose="020F0502020204030204" pitchFamily="34" charset="0"/>
            </a:rPr>
            <a:t>corrispondenza ai </a:t>
          </a:r>
          <a:r>
            <a:rPr lang="it-IT" sz="1800" b="1" dirty="0" smtClean="0">
              <a:latin typeface="Calibri" panose="020F0502020204030204" pitchFamily="34" charset="0"/>
              <a:cs typeface="Calibri" panose="020F0502020204030204" pitchFamily="34" charset="0"/>
            </a:rPr>
            <a:t>tempi di vita dei soggetti in età evolutiva</a:t>
          </a:r>
        </a:p>
        <a:p>
          <a:pPr marL="0" lvl="0" indent="0" algn="just" defTabSz="1066800">
            <a:lnSpc>
              <a:spcPct val="90000"/>
            </a:lnSpc>
            <a:spcBef>
              <a:spcPct val="0"/>
            </a:spcBef>
            <a:spcAft>
              <a:spcPct val="35000"/>
            </a:spcAft>
          </a:pPr>
          <a:r>
            <a:rPr lang="it-IT" sz="1800" dirty="0" smtClean="0">
              <a:latin typeface="Calibri" panose="020F0502020204030204" pitchFamily="34" charset="0"/>
              <a:cs typeface="Calibri" panose="020F0502020204030204" pitchFamily="34" charset="0"/>
            </a:rPr>
            <a:t>certezza </a:t>
          </a:r>
          <a:r>
            <a:rPr lang="it-IT" sz="1800" dirty="0" smtClean="0">
              <a:latin typeface="Calibri" panose="020F0502020204030204" pitchFamily="34" charset="0"/>
              <a:cs typeface="Calibri" panose="020F0502020204030204" pitchFamily="34" charset="0"/>
            </a:rPr>
            <a:t>di </a:t>
          </a:r>
          <a:r>
            <a:rPr lang="it-IT" sz="1800" b="1" dirty="0" smtClean="0">
              <a:latin typeface="Calibri" panose="020F0502020204030204" pitchFamily="34" charset="0"/>
              <a:cs typeface="Calibri" panose="020F0502020204030204" pitchFamily="34" charset="0"/>
            </a:rPr>
            <a:t>percorsi di accompagnamento «a termine»  </a:t>
          </a:r>
          <a:r>
            <a:rPr lang="it-IT" sz="1800" dirty="0" smtClean="0">
              <a:latin typeface="Calibri" panose="020F0502020204030204" pitchFamily="34" charset="0"/>
              <a:cs typeface="Calibri" panose="020F0502020204030204" pitchFamily="34" charset="0"/>
            </a:rPr>
            <a:t>in un contesto coattivo, </a:t>
          </a:r>
          <a:r>
            <a:rPr lang="it-IT" sz="1800" i="1" dirty="0" smtClean="0">
              <a:latin typeface="Calibri" panose="020F0502020204030204" pitchFamily="34" charset="0"/>
              <a:cs typeface="Calibri" panose="020F0502020204030204" pitchFamily="34" charset="0"/>
            </a:rPr>
            <a:t>di controllo e sostegno</a:t>
          </a:r>
          <a:r>
            <a:rPr lang="it-IT" sz="1800" dirty="0" smtClean="0">
              <a:latin typeface="Calibri" panose="020F0502020204030204" pitchFamily="34" charset="0"/>
              <a:cs typeface="Calibri" panose="020F0502020204030204" pitchFamily="34" charset="0"/>
            </a:rPr>
            <a:t> e successiva  restituzione ai genitori e ai figli/e di responsabilità genitoriale, ove possibile, seppur vicariate e supportate, ma in contesti spontanei</a:t>
          </a:r>
        </a:p>
        <a:p>
          <a:pPr marL="0" lvl="0" indent="0" algn="just" defTabSz="1066800">
            <a:lnSpc>
              <a:spcPct val="90000"/>
            </a:lnSpc>
            <a:spcBef>
              <a:spcPct val="0"/>
            </a:spcBef>
            <a:spcAft>
              <a:spcPct val="35000"/>
            </a:spcAft>
          </a:pPr>
          <a:r>
            <a:rPr lang="it-IT" sz="1800" b="1" dirty="0" smtClean="0">
              <a:latin typeface="Calibri" panose="020F0502020204030204" pitchFamily="34" charset="0"/>
              <a:cs typeface="Calibri" panose="020F0502020204030204" pitchFamily="34" charset="0"/>
            </a:rPr>
            <a:t>incremento </a:t>
          </a:r>
          <a:r>
            <a:rPr lang="it-IT" sz="1800" b="1" dirty="0" smtClean="0">
              <a:latin typeface="Calibri" panose="020F0502020204030204" pitchFamily="34" charset="0"/>
              <a:cs typeface="Calibri" panose="020F0502020204030204" pitchFamily="34" charset="0"/>
            </a:rPr>
            <a:t>dell’utilizzo – dopo i 24 o 36 o 48 mesi di interventi - di misure quali la  sospensione/decadenza </a:t>
          </a:r>
          <a:r>
            <a:rPr lang="it-IT" sz="1800" dirty="0" smtClean="0">
              <a:latin typeface="Calibri" panose="020F0502020204030204" pitchFamily="34" charset="0"/>
              <a:cs typeface="Calibri" panose="020F0502020204030204" pitchFamily="34" charset="0"/>
            </a:rPr>
            <a:t>pur mantenendo legami utili  con famiglie d’origine, ma anche utilizzi dell’adozione aperta, e/o mite.</a:t>
          </a:r>
        </a:p>
        <a:p>
          <a:pPr marL="0" lvl="0" indent="0" algn="just" defTabSz="1066800">
            <a:lnSpc>
              <a:spcPct val="90000"/>
            </a:lnSpc>
            <a:spcBef>
              <a:spcPct val="0"/>
            </a:spcBef>
            <a:spcAft>
              <a:spcPct val="35000"/>
            </a:spcAft>
          </a:pPr>
          <a:r>
            <a:rPr lang="it-IT" sz="1800" b="1" dirty="0" smtClean="0">
              <a:latin typeface="Calibri" panose="020F0502020204030204" pitchFamily="34" charset="0"/>
              <a:cs typeface="Calibri" panose="020F0502020204030204" pitchFamily="34" charset="0"/>
            </a:rPr>
            <a:t>incremento </a:t>
          </a:r>
          <a:r>
            <a:rPr lang="it-IT" sz="1800" b="1" dirty="0" smtClean="0">
              <a:latin typeface="Calibri" panose="020F0502020204030204" pitchFamily="34" charset="0"/>
              <a:cs typeface="Calibri" panose="020F0502020204030204" pitchFamily="34" charset="0"/>
            </a:rPr>
            <a:t>delle attività di «cura» dei progetti psico-socio-educativi  </a:t>
          </a:r>
          <a:r>
            <a:rPr lang="it-IT" sz="1800" dirty="0" smtClean="0">
              <a:latin typeface="Calibri" panose="020F0502020204030204" pitchFamily="34" charset="0"/>
              <a:cs typeface="Calibri" panose="020F0502020204030204" pitchFamily="34" charset="0"/>
            </a:rPr>
            <a:t>più «pesanti» quali gli allontanamenti , sia in termini economici che di capitale sociale e relazionale.</a:t>
          </a:r>
        </a:p>
        <a:p>
          <a:pPr marL="0" lvl="0" indent="0" algn="just" defTabSz="1066800">
            <a:lnSpc>
              <a:spcPct val="90000"/>
            </a:lnSpc>
            <a:spcBef>
              <a:spcPct val="0"/>
            </a:spcBef>
            <a:spcAft>
              <a:spcPct val="35000"/>
            </a:spcAft>
          </a:pPr>
          <a:r>
            <a:rPr lang="it-IT" sz="1800" b="1" dirty="0" smtClean="0">
              <a:solidFill>
                <a:schemeClr val="tx1"/>
              </a:solidFill>
              <a:latin typeface="Calibri" panose="020F0502020204030204" pitchFamily="34" charset="0"/>
              <a:cs typeface="Calibri" panose="020F0502020204030204" pitchFamily="34" charset="0"/>
            </a:rPr>
            <a:t>sanzioni </a:t>
          </a:r>
          <a:r>
            <a:rPr lang="it-IT" sz="1800" b="1" dirty="0" smtClean="0">
              <a:solidFill>
                <a:schemeClr val="tx1"/>
              </a:solidFill>
              <a:latin typeface="Calibri" panose="020F0502020204030204" pitchFamily="34" charset="0"/>
              <a:cs typeface="Calibri" panose="020F0502020204030204" pitchFamily="34" charset="0"/>
            </a:rPr>
            <a:t>possibili a genitori/parti </a:t>
          </a:r>
          <a:r>
            <a:rPr lang="it-IT" sz="1800" dirty="0" smtClean="0">
              <a:latin typeface="Calibri" panose="020F0502020204030204" pitchFamily="34" charset="0"/>
              <a:cs typeface="Calibri" panose="020F0502020204030204" pitchFamily="34" charset="0"/>
            </a:rPr>
            <a:t>che ostacolano con omissioni, comportamenti passivi, minacciosi, </a:t>
          </a:r>
          <a:r>
            <a:rPr lang="it-IT" sz="1800" dirty="0" err="1" smtClean="0">
              <a:latin typeface="Calibri" panose="020F0502020204030204" pitchFamily="34" charset="0"/>
              <a:cs typeface="Calibri" panose="020F0502020204030204" pitchFamily="34" charset="0"/>
            </a:rPr>
            <a:t>denigranti,neganti</a:t>
          </a:r>
          <a:r>
            <a:rPr lang="it-IT" sz="1800" dirty="0" smtClean="0">
              <a:latin typeface="Calibri" panose="020F0502020204030204" pitchFamily="34" charset="0"/>
              <a:cs typeface="Calibri" panose="020F0502020204030204" pitchFamily="34" charset="0"/>
            </a:rPr>
            <a:t> ogni problema/bisogno dei figli/e </a:t>
          </a:r>
          <a:r>
            <a:rPr lang="it-IT" sz="1800" dirty="0" err="1" smtClean="0">
              <a:latin typeface="Calibri" panose="020F0502020204030204" pitchFamily="34" charset="0"/>
              <a:cs typeface="Calibri" panose="020F0502020204030204" pitchFamily="34" charset="0"/>
            </a:rPr>
            <a:t>e</a:t>
          </a:r>
          <a:r>
            <a:rPr lang="it-IT" sz="1800" dirty="0" smtClean="0">
              <a:latin typeface="Calibri" panose="020F0502020204030204" pitchFamily="34" charset="0"/>
              <a:cs typeface="Calibri" panose="020F0502020204030204" pitchFamily="34" charset="0"/>
            </a:rPr>
            <a:t> quindi i progetti di intervento proposti e disposti.</a:t>
          </a:r>
        </a:p>
      </dgm:t>
    </dgm:pt>
    <dgm:pt modelId="{F0E3FB72-3B09-45B1-A894-DFE5E469AD99}" type="parTrans" cxnId="{95962F5B-C6BA-4E0C-B406-7DE6675B28A5}">
      <dgm:prSet/>
      <dgm:spPr/>
      <dgm:t>
        <a:bodyPr/>
        <a:lstStyle/>
        <a:p>
          <a:endParaRPr lang="it-IT">
            <a:latin typeface="Calibri" panose="020F0502020204030204" pitchFamily="34" charset="0"/>
            <a:cs typeface="Calibri" panose="020F0502020204030204" pitchFamily="34" charset="0"/>
          </a:endParaRPr>
        </a:p>
      </dgm:t>
    </dgm:pt>
    <dgm:pt modelId="{6C5B6D6D-E3CA-48F7-BC32-BC30A2D34404}" type="sibTrans" cxnId="{95962F5B-C6BA-4E0C-B406-7DE6675B28A5}">
      <dgm:prSet/>
      <dgm:spPr/>
      <dgm:t>
        <a:bodyPr/>
        <a:lstStyle/>
        <a:p>
          <a:endParaRPr lang="it-IT">
            <a:latin typeface="Calibri" panose="020F0502020204030204" pitchFamily="34" charset="0"/>
            <a:cs typeface="Calibri" panose="020F0502020204030204" pitchFamily="34" charset="0"/>
          </a:endParaRPr>
        </a:p>
      </dgm:t>
    </dgm:pt>
    <dgm:pt modelId="{CA796C37-A31C-4405-BFA0-01E6A9FDFADF}">
      <dgm:prSet phldrT="[Testo]" custT="1"/>
      <dgm:spPr/>
      <dgm:t>
        <a:bodyPr/>
        <a:lstStyle/>
        <a:p>
          <a:pPr marL="185738" indent="0" algn="l"/>
          <a:endParaRPr lang="it-IT" sz="1800" dirty="0" smtClean="0">
            <a:latin typeface="Calibri" panose="020F0502020204030204" pitchFamily="34" charset="0"/>
            <a:cs typeface="Calibri" panose="020F0502020204030204" pitchFamily="34" charset="0"/>
          </a:endParaRPr>
        </a:p>
        <a:p>
          <a:pPr marL="185738" indent="0" algn="just"/>
          <a:endParaRPr lang="it-IT" sz="1800" dirty="0" smtClean="0">
            <a:latin typeface="Calibri" panose="020F0502020204030204" pitchFamily="34" charset="0"/>
            <a:cs typeface="Calibri" panose="020F0502020204030204" pitchFamily="34" charset="0"/>
          </a:endParaRPr>
        </a:p>
        <a:p>
          <a:pPr marL="185738" indent="0" algn="just"/>
          <a:r>
            <a:rPr lang="it-IT" sz="1800" dirty="0" smtClean="0">
              <a:latin typeface="Calibri" panose="020F0502020204030204" pitchFamily="34" charset="0"/>
              <a:cs typeface="Calibri" panose="020F0502020204030204" pitchFamily="34" charset="0"/>
            </a:rPr>
            <a:t>confusione tra lavoro </a:t>
          </a:r>
          <a:r>
            <a:rPr lang="it-IT" sz="1800" b="1" dirty="0" smtClean="0">
              <a:latin typeface="Calibri" panose="020F0502020204030204" pitchFamily="34" charset="0"/>
              <a:cs typeface="Calibri" panose="020F0502020204030204" pitchFamily="34" charset="0"/>
            </a:rPr>
            <a:t>«informativo» </a:t>
          </a:r>
          <a:r>
            <a:rPr lang="it-IT" sz="1800" dirty="0" smtClean="0">
              <a:latin typeface="Calibri" panose="020F0502020204030204" pitchFamily="34" charset="0"/>
              <a:cs typeface="Calibri" panose="020F0502020204030204" pitchFamily="34" charset="0"/>
            </a:rPr>
            <a:t>della  PG e FFOO e lavoro  </a:t>
          </a:r>
          <a:r>
            <a:rPr lang="it-IT" sz="1800" b="1" dirty="0" smtClean="0">
              <a:latin typeface="Calibri" panose="020F0502020204030204" pitchFamily="34" charset="0"/>
              <a:cs typeface="Calibri" panose="020F0502020204030204" pitchFamily="34" charset="0"/>
            </a:rPr>
            <a:t>«di relazione»,  </a:t>
          </a:r>
          <a:r>
            <a:rPr lang="it-IT" sz="1800" dirty="0" smtClean="0">
              <a:latin typeface="Calibri" panose="020F0502020204030204" pitchFamily="34" charset="0"/>
              <a:cs typeface="Calibri" panose="020F0502020204030204" pitchFamily="34" charset="0"/>
            </a:rPr>
            <a:t>anche qualora sia di analisi e accertamento dell’esistenza o meno di pregiudizio  il lavoro sociale non è assimilabile ad un </a:t>
          </a:r>
          <a:r>
            <a:rPr lang="it-IT" sz="1800" i="1" dirty="0" smtClean="0">
              <a:latin typeface="Calibri" panose="020F0502020204030204" pitchFamily="34" charset="0"/>
              <a:cs typeface="Calibri" panose="020F0502020204030204" pitchFamily="34" charset="0"/>
            </a:rPr>
            <a:t>esame del sangue  </a:t>
          </a:r>
          <a:r>
            <a:rPr lang="it-IT" sz="1800" b="1" i="1" dirty="0" smtClean="0">
              <a:latin typeface="Calibri" panose="020F0502020204030204" pitchFamily="34" charset="0"/>
              <a:cs typeface="Calibri" panose="020F0502020204030204" pitchFamily="34" charset="0"/>
            </a:rPr>
            <a:t>è un lavoro di comprensione delle  connessioni tra individuo/nucleo familiare/contesto di vita, </a:t>
          </a:r>
          <a:r>
            <a:rPr lang="it-IT" sz="1800" i="1" dirty="0" smtClean="0">
              <a:latin typeface="Calibri" panose="020F0502020204030204" pitchFamily="34" charset="0"/>
              <a:cs typeface="Calibri" panose="020F0502020204030204" pitchFamily="34" charset="0"/>
            </a:rPr>
            <a:t>quindi </a:t>
          </a:r>
          <a:r>
            <a:rPr lang="it-IT" sz="1800" dirty="0" smtClean="0">
              <a:latin typeface="Calibri" panose="020F0502020204030204" pitchFamily="34" charset="0"/>
              <a:cs typeface="Calibri" panose="020F0502020204030204" pitchFamily="34" charset="0"/>
            </a:rPr>
            <a:t>come da codice Deontologico AS è  sempre inserito in un processo di potenziamento dell’autodeterminazione e valorizzazione delle persone che presuppone ascolto e negoziazione per  la costruzione di una relazione di fiducia ( </a:t>
          </a:r>
          <a:r>
            <a:rPr lang="it-IT" sz="1800" dirty="0" err="1" smtClean="0">
              <a:latin typeface="Calibri" panose="020F0502020204030204" pitchFamily="34" charset="0"/>
              <a:cs typeface="Calibri" panose="020F0502020204030204" pitchFamily="34" charset="0"/>
            </a:rPr>
            <a:t>artt</a:t>
          </a:r>
          <a:r>
            <a:rPr lang="it-IT" sz="1800" dirty="0" smtClean="0">
              <a:latin typeface="Calibri" panose="020F0502020204030204" pitchFamily="34" charset="0"/>
              <a:cs typeface="Calibri" panose="020F0502020204030204" pitchFamily="34" charset="0"/>
            </a:rPr>
            <a:t> 19,26-30  codice deontologico ad es.)</a:t>
          </a:r>
        </a:p>
        <a:p>
          <a:pPr marL="185738" indent="0" algn="just"/>
          <a:r>
            <a:rPr lang="it-IT" sz="1800" dirty="0" smtClean="0">
              <a:latin typeface="Calibri" panose="020F0502020204030204" pitchFamily="34" charset="0"/>
              <a:cs typeface="Calibri" panose="020F0502020204030204" pitchFamily="34" charset="0"/>
            </a:rPr>
            <a:t>richieste </a:t>
          </a:r>
          <a:r>
            <a:rPr lang="it-IT" sz="1800" b="1" i="1" dirty="0" smtClean="0">
              <a:latin typeface="Calibri" panose="020F0502020204030204" pitchFamily="34" charset="0"/>
              <a:cs typeface="Calibri" panose="020F0502020204030204" pitchFamily="34" charset="0"/>
            </a:rPr>
            <a:t>improprie</a:t>
          </a:r>
          <a:r>
            <a:rPr lang="it-IT" sz="1800" dirty="0" smtClean="0">
              <a:latin typeface="Calibri" panose="020F0502020204030204" pitchFamily="34" charset="0"/>
              <a:cs typeface="Calibri" panose="020F0502020204030204" pitchFamily="34" charset="0"/>
            </a:rPr>
            <a:t> ai servizi sociali di informazioni urgenti reperibili immediatamente tramite banche dati della PG e FFOO e altre AAGG (es. CF, stati di famiglia, precedenti provvedimenti o procedimenti in corso in sede penale  v, art 64 </a:t>
          </a:r>
          <a:r>
            <a:rPr lang="it-IT" sz="1800" dirty="0" err="1" smtClean="0">
              <a:latin typeface="Calibri" panose="020F0502020204030204" pitchFamily="34" charset="0"/>
              <a:cs typeface="Calibri" panose="020F0502020204030204" pitchFamily="34" charset="0"/>
            </a:rPr>
            <a:t>cpp</a:t>
          </a:r>
          <a:r>
            <a:rPr lang="it-IT" sz="1800" dirty="0" smtClean="0">
              <a:latin typeface="Calibri" panose="020F0502020204030204" pitchFamily="34" charset="0"/>
              <a:cs typeface="Calibri" panose="020F0502020204030204" pitchFamily="34" charset="0"/>
            </a:rPr>
            <a:t>)</a:t>
          </a:r>
        </a:p>
        <a:p>
          <a:pPr marL="185738" indent="0" algn="just"/>
          <a:r>
            <a:rPr lang="it-IT" sz="1800" dirty="0" smtClean="0">
              <a:latin typeface="Calibri" panose="020F0502020204030204" pitchFamily="34" charset="0"/>
              <a:cs typeface="Calibri" panose="020F0502020204030204" pitchFamily="34" charset="0"/>
            </a:rPr>
            <a:t>riduzione di competenze e di approcci di analisi e intervento  multidisciplinare trasformativo partecipato necessari ad affrontare temi quali l’abuso il maltrattamento e la violenza assistita –proprio quando tali approcci sono risultati  vincenti, necessari , vedi nuovi LEPS 2021 -2022 </a:t>
          </a:r>
          <a:endParaRPr lang="it-IT" sz="1800" dirty="0">
            <a:latin typeface="Calibri" panose="020F0502020204030204" pitchFamily="34" charset="0"/>
            <a:cs typeface="Calibri" panose="020F0502020204030204" pitchFamily="34" charset="0"/>
          </a:endParaRPr>
        </a:p>
      </dgm:t>
    </dgm:pt>
    <dgm:pt modelId="{70296422-FC07-4CD6-B7AB-231207AF68F6}" type="parTrans" cxnId="{2A46665A-7A30-48BA-B988-3EC3163B2565}">
      <dgm:prSet/>
      <dgm:spPr/>
      <dgm:t>
        <a:bodyPr/>
        <a:lstStyle/>
        <a:p>
          <a:endParaRPr lang="it-IT">
            <a:latin typeface="Calibri" panose="020F0502020204030204" pitchFamily="34" charset="0"/>
            <a:cs typeface="Calibri" panose="020F0502020204030204" pitchFamily="34" charset="0"/>
          </a:endParaRPr>
        </a:p>
      </dgm:t>
    </dgm:pt>
    <dgm:pt modelId="{DED23C11-0526-4508-967C-DD7A184B58BA}" type="sibTrans" cxnId="{2A46665A-7A30-48BA-B988-3EC3163B2565}">
      <dgm:prSet/>
      <dgm:spPr/>
      <dgm:t>
        <a:bodyPr/>
        <a:lstStyle/>
        <a:p>
          <a:endParaRPr lang="it-IT">
            <a:latin typeface="Calibri" panose="020F0502020204030204" pitchFamily="34" charset="0"/>
            <a:cs typeface="Calibri" panose="020F0502020204030204" pitchFamily="34" charset="0"/>
          </a:endParaRPr>
        </a:p>
      </dgm:t>
    </dgm:pt>
    <dgm:pt modelId="{548B1EA6-BFB5-4596-8AE7-1B6C856E5CF0}" type="pres">
      <dgm:prSet presAssocID="{6631435A-1A8F-4D43-A3E5-85917A0238E1}" presName="Name0" presStyleCnt="0">
        <dgm:presLayoutVars>
          <dgm:chMax val="2"/>
          <dgm:chPref val="2"/>
          <dgm:dir/>
          <dgm:animOne/>
          <dgm:resizeHandles val="exact"/>
        </dgm:presLayoutVars>
      </dgm:prSet>
      <dgm:spPr/>
      <dgm:t>
        <a:bodyPr/>
        <a:lstStyle/>
        <a:p>
          <a:endParaRPr lang="it-IT"/>
        </a:p>
      </dgm:t>
    </dgm:pt>
    <dgm:pt modelId="{F3DDC94D-D7CC-405F-BF7D-A0C33963BD87}" type="pres">
      <dgm:prSet presAssocID="{6631435A-1A8F-4D43-A3E5-85917A0238E1}" presName="Background" presStyleLbl="bgImgPlace1" presStyleIdx="0" presStyleCnt="1" custScaleX="121341" custScaleY="121951" custLinFactNeighborX="-2587" custLinFactNeighborY="2235"/>
      <dgm:spPr>
        <a:solidFill>
          <a:schemeClr val="bg1"/>
        </a:solidFill>
        <a:ln>
          <a:solidFill>
            <a:schemeClr val="bg1"/>
          </a:solidFill>
        </a:ln>
      </dgm:spPr>
    </dgm:pt>
    <dgm:pt modelId="{F2B2E36C-BD30-41D2-9AA1-D450D1BD7BC0}" type="pres">
      <dgm:prSet presAssocID="{6631435A-1A8F-4D43-A3E5-85917A0238E1}" presName="ParentText1" presStyleLbl="revTx" presStyleIdx="0" presStyleCnt="2" custScaleX="122496" custScaleY="142552" custLinFactNeighborX="-19412" custLinFactNeighborY="-2652">
        <dgm:presLayoutVars>
          <dgm:chMax val="0"/>
          <dgm:chPref val="0"/>
          <dgm:bulletEnabled val="1"/>
        </dgm:presLayoutVars>
      </dgm:prSet>
      <dgm:spPr/>
      <dgm:t>
        <a:bodyPr/>
        <a:lstStyle/>
        <a:p>
          <a:endParaRPr lang="it-IT"/>
        </a:p>
      </dgm:t>
    </dgm:pt>
    <dgm:pt modelId="{850C2C73-E6F4-4661-BCEA-52F1B6751DC1}" type="pres">
      <dgm:prSet presAssocID="{6631435A-1A8F-4D43-A3E5-85917A0238E1}" presName="ParentText2" presStyleLbl="revTx" presStyleIdx="1" presStyleCnt="2" custScaleX="139793" custScaleY="142552" custLinFactNeighborX="16221" custLinFactNeighborY="-312">
        <dgm:presLayoutVars>
          <dgm:chMax val="0"/>
          <dgm:chPref val="0"/>
          <dgm:bulletEnabled val="1"/>
        </dgm:presLayoutVars>
      </dgm:prSet>
      <dgm:spPr/>
      <dgm:t>
        <a:bodyPr/>
        <a:lstStyle/>
        <a:p>
          <a:endParaRPr lang="it-IT"/>
        </a:p>
      </dgm:t>
    </dgm:pt>
    <dgm:pt modelId="{4BD9690C-7081-4897-A651-73F30A3607E4}" type="pres">
      <dgm:prSet presAssocID="{6631435A-1A8F-4D43-A3E5-85917A0238E1}" presName="Plus" presStyleLbl="alignNode1" presStyleIdx="0" presStyleCnt="2" custScaleX="31997" custScaleY="31921" custLinFactNeighborX="-48905" custLinFactNeighborY="-23378"/>
      <dgm:spPr>
        <a:solidFill>
          <a:schemeClr val="accent2"/>
        </a:solidFill>
      </dgm:spPr>
    </dgm:pt>
    <dgm:pt modelId="{59320AEC-EC8A-4E7D-ABF0-6D32E4F99C86}" type="pres">
      <dgm:prSet presAssocID="{6631435A-1A8F-4D43-A3E5-85917A0238E1}" presName="Minus" presStyleLbl="alignNode1" presStyleIdx="1" presStyleCnt="2" custScaleX="38910" custScaleY="50621" custLinFactNeighborX="40848" custLinFactNeighborY="-10230"/>
      <dgm:spPr>
        <a:solidFill>
          <a:schemeClr val="accent2"/>
        </a:solidFill>
        <a:ln>
          <a:noFill/>
        </a:ln>
      </dgm:spPr>
    </dgm:pt>
    <dgm:pt modelId="{D853B5C4-175A-4D07-9A85-9B9A845FD142}" type="pres">
      <dgm:prSet presAssocID="{6631435A-1A8F-4D43-A3E5-85917A0238E1}" presName="Divider" presStyleLbl="parChTrans1D1" presStyleIdx="0" presStyleCnt="1" custFlipHor="1" custScaleX="2000000" custScaleY="149254" custLinFactX="-8798577" custLinFactNeighborX="-8800000" custLinFactNeighborY="11999"/>
      <dgm:spPr>
        <a:ln>
          <a:solidFill>
            <a:schemeClr val="accent2">
              <a:lumMod val="75000"/>
            </a:schemeClr>
          </a:solidFill>
        </a:ln>
      </dgm:spPr>
    </dgm:pt>
  </dgm:ptLst>
  <dgm:cxnLst>
    <dgm:cxn modelId="{C35C033E-2E56-4E0E-9351-02A9F12DD2FC}" type="presOf" srcId="{CA796C37-A31C-4405-BFA0-01E6A9FDFADF}" destId="{850C2C73-E6F4-4661-BCEA-52F1B6751DC1}" srcOrd="0" destOrd="0" presId="urn:microsoft.com/office/officeart/2009/3/layout/PlusandMinus"/>
    <dgm:cxn modelId="{5CC5403B-688B-45E4-9FFB-4FE8640F1622}" type="presOf" srcId="{D5A703E7-ADF9-4A72-ACF3-627912FA9E84}" destId="{F2B2E36C-BD30-41D2-9AA1-D450D1BD7BC0}" srcOrd="0" destOrd="0" presId="urn:microsoft.com/office/officeart/2009/3/layout/PlusandMinus"/>
    <dgm:cxn modelId="{E519E882-B675-4A57-8C94-30BD07A28BF1}" type="presOf" srcId="{6631435A-1A8F-4D43-A3E5-85917A0238E1}" destId="{548B1EA6-BFB5-4596-8AE7-1B6C856E5CF0}" srcOrd="0" destOrd="0" presId="urn:microsoft.com/office/officeart/2009/3/layout/PlusandMinus"/>
    <dgm:cxn modelId="{95962F5B-C6BA-4E0C-B406-7DE6675B28A5}" srcId="{6631435A-1A8F-4D43-A3E5-85917A0238E1}" destId="{D5A703E7-ADF9-4A72-ACF3-627912FA9E84}" srcOrd="0" destOrd="0" parTransId="{F0E3FB72-3B09-45B1-A894-DFE5E469AD99}" sibTransId="{6C5B6D6D-E3CA-48F7-BC32-BC30A2D34404}"/>
    <dgm:cxn modelId="{2A46665A-7A30-48BA-B988-3EC3163B2565}" srcId="{6631435A-1A8F-4D43-A3E5-85917A0238E1}" destId="{CA796C37-A31C-4405-BFA0-01E6A9FDFADF}" srcOrd="1" destOrd="0" parTransId="{70296422-FC07-4CD6-B7AB-231207AF68F6}" sibTransId="{DED23C11-0526-4508-967C-DD7A184B58BA}"/>
    <dgm:cxn modelId="{F2CA78C7-F6D7-42F9-A040-75FD34F4474D}" type="presParOf" srcId="{548B1EA6-BFB5-4596-8AE7-1B6C856E5CF0}" destId="{F3DDC94D-D7CC-405F-BF7D-A0C33963BD87}" srcOrd="0" destOrd="0" presId="urn:microsoft.com/office/officeart/2009/3/layout/PlusandMinus"/>
    <dgm:cxn modelId="{4804F827-4BB8-4A57-9CA1-6E2AE40B4D6E}" type="presParOf" srcId="{548B1EA6-BFB5-4596-8AE7-1B6C856E5CF0}" destId="{F2B2E36C-BD30-41D2-9AA1-D450D1BD7BC0}" srcOrd="1" destOrd="0" presId="urn:microsoft.com/office/officeart/2009/3/layout/PlusandMinus"/>
    <dgm:cxn modelId="{965521A0-D5D7-4A7F-AE28-72EA4C4AAE96}" type="presParOf" srcId="{548B1EA6-BFB5-4596-8AE7-1B6C856E5CF0}" destId="{850C2C73-E6F4-4661-BCEA-52F1B6751DC1}" srcOrd="2" destOrd="0" presId="urn:microsoft.com/office/officeart/2009/3/layout/PlusandMinus"/>
    <dgm:cxn modelId="{24CA319E-72F0-4C84-8007-56D925E40547}" type="presParOf" srcId="{548B1EA6-BFB5-4596-8AE7-1B6C856E5CF0}" destId="{4BD9690C-7081-4897-A651-73F30A3607E4}" srcOrd="3" destOrd="0" presId="urn:microsoft.com/office/officeart/2009/3/layout/PlusandMinus"/>
    <dgm:cxn modelId="{F9AD4229-E970-4B48-BA28-C24A4F3201CD}" type="presParOf" srcId="{548B1EA6-BFB5-4596-8AE7-1B6C856E5CF0}" destId="{59320AEC-EC8A-4E7D-ABF0-6D32E4F99C86}" srcOrd="4" destOrd="0" presId="urn:microsoft.com/office/officeart/2009/3/layout/PlusandMinus"/>
    <dgm:cxn modelId="{7AAF16BA-5CF4-41D4-865F-6E0446B7EB15}" type="presParOf" srcId="{548B1EA6-BFB5-4596-8AE7-1B6C856E5CF0}" destId="{D853B5C4-175A-4D07-9A85-9B9A845FD142}" srcOrd="5" destOrd="0" presId="urn:microsoft.com/office/officeart/2009/3/layout/PlusandMinus"/>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631435A-1A8F-4D43-A3E5-85917A0238E1}" type="doc">
      <dgm:prSet loTypeId="urn:microsoft.com/office/officeart/2009/3/layout/PlusandMinus" loCatId="relationship" qsTypeId="urn:microsoft.com/office/officeart/2005/8/quickstyle/simple1" qsCatId="simple" csTypeId="urn:microsoft.com/office/officeart/2005/8/colors/accent6_4" csCatId="accent6" phldr="1"/>
      <dgm:spPr/>
      <dgm:t>
        <a:bodyPr/>
        <a:lstStyle/>
        <a:p>
          <a:endParaRPr lang="it-IT"/>
        </a:p>
      </dgm:t>
    </dgm:pt>
    <dgm:pt modelId="{D5A703E7-ADF9-4A72-ACF3-627912FA9E84}">
      <dgm:prSet phldrT="[Testo]" custT="1"/>
      <dgm:spPr/>
      <dgm:t>
        <a:bodyPr/>
        <a:lstStyle/>
        <a:p>
          <a:pPr marL="630238" lvl="0" indent="0" algn="just" defTabSz="1066800">
            <a:lnSpc>
              <a:spcPct val="90000"/>
            </a:lnSpc>
            <a:spcBef>
              <a:spcPct val="0"/>
            </a:spcBef>
            <a:spcAft>
              <a:spcPct val="35000"/>
            </a:spcAft>
          </a:pPr>
          <a:endParaRPr lang="it-IT" sz="1800" dirty="0" smtClean="0">
            <a:latin typeface="Calibri" panose="020F0502020204030204" pitchFamily="34" charset="0"/>
            <a:cs typeface="Calibri" panose="020F0502020204030204" pitchFamily="34" charset="0"/>
          </a:endParaRPr>
        </a:p>
        <a:p>
          <a:pPr marL="630238" lvl="0" indent="0" algn="just" defTabSz="1066800">
            <a:lnSpc>
              <a:spcPct val="90000"/>
            </a:lnSpc>
            <a:spcBef>
              <a:spcPct val="0"/>
            </a:spcBef>
            <a:spcAft>
              <a:spcPct val="35000"/>
            </a:spcAft>
          </a:pPr>
          <a:r>
            <a:rPr lang="it-IT" sz="1800" dirty="0" smtClean="0">
              <a:latin typeface="Calibri" panose="020F0502020204030204" pitchFamily="34" charset="0"/>
              <a:cs typeface="Calibri" panose="020F0502020204030204" pitchFamily="34" charset="0"/>
            </a:rPr>
            <a:t>articolazione in atti e compiti definiti della «limitazione delle responsabilità genitoriale» ovvero  affido ai servizi sociali</a:t>
          </a:r>
        </a:p>
        <a:p>
          <a:pPr marL="0" lvl="0" indent="0" algn="just" defTabSz="1066800">
            <a:lnSpc>
              <a:spcPct val="90000"/>
            </a:lnSpc>
            <a:spcBef>
              <a:spcPct val="0"/>
            </a:spcBef>
            <a:spcAft>
              <a:spcPct val="35000"/>
            </a:spcAft>
          </a:pPr>
          <a:r>
            <a:rPr lang="it-IT" sz="1800" dirty="0" smtClean="0">
              <a:latin typeface="Calibri" panose="020F0502020204030204" pitchFamily="34" charset="0"/>
              <a:cs typeface="Calibri" panose="020F0502020204030204" pitchFamily="34" charset="0"/>
            </a:rPr>
            <a:t>art </a:t>
          </a:r>
          <a:r>
            <a:rPr lang="it-IT" sz="1800" dirty="0" smtClean="0">
              <a:latin typeface="Calibri" panose="020F0502020204030204" pitchFamily="34" charset="0"/>
              <a:cs typeface="Calibri" panose="020F0502020204030204" pitchFamily="34" charset="0"/>
            </a:rPr>
            <a:t>5 bis parla di </a:t>
          </a:r>
          <a:r>
            <a:rPr lang="it-IT" sz="1800" b="1" dirty="0" smtClean="0">
              <a:latin typeface="Calibri" panose="020F0502020204030204" pitchFamily="34" charset="0"/>
              <a:cs typeface="Calibri" panose="020F0502020204030204" pitchFamily="34" charset="0"/>
            </a:rPr>
            <a:t>ATTI non di materie o campi </a:t>
          </a:r>
          <a:r>
            <a:rPr lang="it-IT" sz="1800" dirty="0" smtClean="0">
              <a:latin typeface="Calibri" panose="020F0502020204030204" pitchFamily="34" charset="0"/>
              <a:cs typeface="Calibri" panose="020F0502020204030204" pitchFamily="34" charset="0"/>
            </a:rPr>
            <a:t>in cui si esercitano le scelte a favore del minorenne, chiarendo la necessità di una declinazione specifica e di dettaglio /sia per l’esercizio ordinario che straordinario che per la titolarità della responsabilità genitoriale quando venga  </a:t>
          </a:r>
          <a:r>
            <a:rPr lang="it-IT" sz="1800" i="1" dirty="0" smtClean="0">
              <a:latin typeface="Calibri" panose="020F0502020204030204" pitchFamily="34" charset="0"/>
              <a:cs typeface="Calibri" panose="020F0502020204030204" pitchFamily="34" charset="0"/>
            </a:rPr>
            <a:t>limitata)</a:t>
          </a:r>
        </a:p>
        <a:p>
          <a:pPr marL="0" lvl="0" indent="0" algn="just" defTabSz="1066800">
            <a:lnSpc>
              <a:spcPct val="90000"/>
            </a:lnSpc>
            <a:spcBef>
              <a:spcPct val="0"/>
            </a:spcBef>
            <a:spcAft>
              <a:spcPct val="35000"/>
            </a:spcAft>
          </a:pPr>
          <a:r>
            <a:rPr lang="it-IT" sz="1800" dirty="0" smtClean="0">
              <a:latin typeface="Calibri" panose="020F0502020204030204" pitchFamily="34" charset="0"/>
              <a:cs typeface="Calibri" panose="020F0502020204030204" pitchFamily="34" charset="0"/>
            </a:rPr>
            <a:t>vengono </a:t>
          </a:r>
          <a:r>
            <a:rPr lang="it-IT" sz="1800" dirty="0" smtClean="0">
              <a:latin typeface="Calibri" panose="020F0502020204030204" pitchFamily="34" charset="0"/>
              <a:cs typeface="Calibri" panose="020F0502020204030204" pitchFamily="34" charset="0"/>
            </a:rPr>
            <a:t>nominati </a:t>
          </a:r>
          <a:r>
            <a:rPr lang="it-IT" sz="1800" b="1" dirty="0" smtClean="0">
              <a:latin typeface="Calibri" panose="020F0502020204030204" pitchFamily="34" charset="0"/>
              <a:cs typeface="Calibri" panose="020F0502020204030204" pitchFamily="34" charset="0"/>
            </a:rPr>
            <a:t>tutti i SOGGETTI </a:t>
          </a:r>
          <a:r>
            <a:rPr lang="it-IT" sz="1800" dirty="0" smtClean="0">
              <a:latin typeface="Calibri" panose="020F0502020204030204" pitchFamily="34" charset="0"/>
              <a:cs typeface="Calibri" panose="020F0502020204030204" pitchFamily="34" charset="0"/>
            </a:rPr>
            <a:t>titolati alla gestione dei suddetti ATTI tra cui chiaramente i genitori, i collocatari quindi (genitori o terzi) il curatore etc.</a:t>
          </a:r>
        </a:p>
        <a:p>
          <a:pPr marL="0" marR="0" lvl="0" indent="0" algn="just" defTabSz="1066800" eaLnBrk="1" fontAlgn="auto" latinLnBrk="0" hangingPunct="1">
            <a:lnSpc>
              <a:spcPct val="90000"/>
            </a:lnSpc>
            <a:spcBef>
              <a:spcPct val="0"/>
            </a:spcBef>
            <a:spcAft>
              <a:spcPct val="35000"/>
            </a:spcAft>
            <a:buClrTx/>
            <a:buSzTx/>
            <a:buFontTx/>
            <a:buNone/>
            <a:tabLst/>
            <a:defRPr/>
          </a:pPr>
          <a:r>
            <a:rPr lang="it-IT" sz="1800" dirty="0" smtClean="0">
              <a:latin typeface="Calibri" panose="020F0502020204030204" pitchFamily="34" charset="0"/>
              <a:cs typeface="Calibri" panose="020F0502020204030204" pitchFamily="34" charset="0"/>
            </a:rPr>
            <a:t>la </a:t>
          </a:r>
          <a:r>
            <a:rPr lang="it-IT" sz="1800" dirty="0" smtClean="0">
              <a:latin typeface="Calibri" panose="020F0502020204030204" pitchFamily="34" charset="0"/>
              <a:cs typeface="Calibri" panose="020F0502020204030204" pitchFamily="34" charset="0"/>
            </a:rPr>
            <a:t>definizione di</a:t>
          </a:r>
          <a:r>
            <a:rPr lang="it-IT" sz="1800" u="sng" dirty="0" smtClean="0">
              <a:latin typeface="Calibri" panose="020F0502020204030204" pitchFamily="34" charset="0"/>
              <a:cs typeface="Calibri" panose="020F0502020204030204" pitchFamily="34" charset="0"/>
            </a:rPr>
            <a:t> soggetti/atti/potestà </a:t>
          </a:r>
          <a:r>
            <a:rPr lang="it-IT" sz="1800" dirty="0" smtClean="0">
              <a:latin typeface="Calibri" panose="020F0502020204030204" pitchFamily="34" charset="0"/>
              <a:cs typeface="Calibri" panose="020F0502020204030204" pitchFamily="34" charset="0"/>
            </a:rPr>
            <a:t>e </a:t>
          </a:r>
          <a:r>
            <a:rPr lang="it-IT" sz="1800" u="sng" dirty="0" smtClean="0">
              <a:latin typeface="Calibri" panose="020F0502020204030204" pitchFamily="34" charset="0"/>
              <a:cs typeface="Calibri" panose="020F0502020204030204" pitchFamily="34" charset="0"/>
            </a:rPr>
            <a:t>responsabilità</a:t>
          </a:r>
          <a:r>
            <a:rPr lang="it-IT" sz="1800" dirty="0" smtClean="0">
              <a:latin typeface="Calibri" panose="020F0502020204030204" pitchFamily="34" charset="0"/>
              <a:cs typeface="Calibri" panose="020F0502020204030204" pitchFamily="34" charset="0"/>
            </a:rPr>
            <a:t> di tutti i soggetti  può finalmente attenuare il conflitto genitoriale spesso giocato su questioni di gestione quotidiana o straordinaria, ma strumentalmente utilizzate e deresponsabilizzanti per genitori peraltro </a:t>
          </a:r>
          <a:r>
            <a:rPr lang="it-IT" sz="1800" b="1" dirty="0" smtClean="0">
              <a:latin typeface="Calibri" panose="020F0502020204030204" pitchFamily="34" charset="0"/>
              <a:cs typeface="Calibri" panose="020F0502020204030204" pitchFamily="34" charset="0"/>
            </a:rPr>
            <a:t>per circa il 66%  dei casi CONVIVENTI coi figli/e</a:t>
          </a:r>
          <a:endParaRPr lang="it-IT" sz="2000" b="1" dirty="0" smtClean="0">
            <a:latin typeface="Calibri" panose="020F0502020204030204" pitchFamily="34" charset="0"/>
            <a:cs typeface="Calibri" panose="020F0502020204030204" pitchFamily="34" charset="0"/>
          </a:endParaRPr>
        </a:p>
      </dgm:t>
    </dgm:pt>
    <dgm:pt modelId="{F0E3FB72-3B09-45B1-A894-DFE5E469AD99}" type="parTrans" cxnId="{95962F5B-C6BA-4E0C-B406-7DE6675B28A5}">
      <dgm:prSet/>
      <dgm:spPr/>
      <dgm:t>
        <a:bodyPr/>
        <a:lstStyle/>
        <a:p>
          <a:endParaRPr lang="it-IT">
            <a:latin typeface="Calibri" panose="020F0502020204030204" pitchFamily="34" charset="0"/>
            <a:cs typeface="Calibri" panose="020F0502020204030204" pitchFamily="34" charset="0"/>
          </a:endParaRPr>
        </a:p>
      </dgm:t>
    </dgm:pt>
    <dgm:pt modelId="{6C5B6D6D-E3CA-48F7-BC32-BC30A2D34404}" type="sibTrans" cxnId="{95962F5B-C6BA-4E0C-B406-7DE6675B28A5}">
      <dgm:prSet/>
      <dgm:spPr/>
      <dgm:t>
        <a:bodyPr/>
        <a:lstStyle/>
        <a:p>
          <a:endParaRPr lang="it-IT">
            <a:latin typeface="Calibri" panose="020F0502020204030204" pitchFamily="34" charset="0"/>
            <a:cs typeface="Calibri" panose="020F0502020204030204" pitchFamily="34" charset="0"/>
          </a:endParaRPr>
        </a:p>
      </dgm:t>
    </dgm:pt>
    <dgm:pt modelId="{CA796C37-A31C-4405-BFA0-01E6A9FDFADF}">
      <dgm:prSet phldrT="[Testo]" custT="1"/>
      <dgm:spPr/>
      <dgm:t>
        <a:bodyPr/>
        <a:lstStyle/>
        <a:p>
          <a:pPr algn="l"/>
          <a:endParaRPr lang="it-IT" sz="1800" dirty="0" smtClean="0">
            <a:latin typeface="Calibri" panose="020F0502020204030204" pitchFamily="34" charset="0"/>
            <a:cs typeface="Calibri" panose="020F0502020204030204" pitchFamily="34" charset="0"/>
          </a:endParaRPr>
        </a:p>
        <a:p>
          <a:pPr algn="l"/>
          <a:endParaRPr lang="it-IT" sz="1800" dirty="0" smtClean="0">
            <a:latin typeface="Calibri" panose="020F0502020204030204" pitchFamily="34" charset="0"/>
            <a:cs typeface="Calibri" panose="020F0502020204030204" pitchFamily="34" charset="0"/>
          </a:endParaRPr>
        </a:p>
        <a:p>
          <a:pPr algn="l"/>
          <a:endParaRPr lang="it-IT" sz="2000" dirty="0" smtClean="0">
            <a:latin typeface="Calibri" panose="020F0502020204030204" pitchFamily="34" charset="0"/>
            <a:cs typeface="Calibri" panose="020F0502020204030204" pitchFamily="34" charset="0"/>
          </a:endParaRPr>
        </a:p>
        <a:p>
          <a:pPr algn="l"/>
          <a:endParaRPr lang="it-IT" sz="2000" dirty="0" smtClean="0">
            <a:latin typeface="Calibri" panose="020F0502020204030204" pitchFamily="34" charset="0"/>
            <a:cs typeface="Calibri" panose="020F0502020204030204" pitchFamily="34" charset="0"/>
          </a:endParaRPr>
        </a:p>
        <a:p>
          <a:pPr algn="l"/>
          <a:endParaRPr lang="it-IT" sz="2000" dirty="0" smtClean="0">
            <a:latin typeface="Calibri" panose="020F0502020204030204" pitchFamily="34" charset="0"/>
            <a:cs typeface="Calibri" panose="020F0502020204030204" pitchFamily="34" charset="0"/>
          </a:endParaRPr>
        </a:p>
        <a:p>
          <a:pPr algn="l"/>
          <a:endParaRPr lang="it-IT" sz="2000" dirty="0" smtClean="0">
            <a:latin typeface="Calibri" panose="020F0502020204030204" pitchFamily="34" charset="0"/>
            <a:cs typeface="Calibri" panose="020F0502020204030204" pitchFamily="34" charset="0"/>
          </a:endParaRPr>
        </a:p>
        <a:p>
          <a:pPr algn="just"/>
          <a:r>
            <a:rPr lang="it-IT" sz="1800" dirty="0" smtClean="0">
              <a:latin typeface="Calibri" panose="020F0502020204030204" pitchFamily="34" charset="0"/>
              <a:cs typeface="Calibri" panose="020F0502020204030204" pitchFamily="34" charset="0"/>
            </a:rPr>
            <a:t>contenere</a:t>
          </a:r>
          <a:r>
            <a:rPr lang="it-IT" sz="2000" dirty="0" smtClean="0">
              <a:latin typeface="Calibri" panose="020F0502020204030204" pitchFamily="34" charset="0"/>
              <a:cs typeface="Calibri" panose="020F0502020204030204" pitchFamily="34" charset="0"/>
            </a:rPr>
            <a:t> </a:t>
          </a:r>
          <a:r>
            <a:rPr lang="it-IT" sz="1800" dirty="0" smtClean="0">
              <a:latin typeface="Calibri" panose="020F0502020204030204" pitchFamily="34" charset="0"/>
              <a:cs typeface="Calibri" panose="020F0502020204030204" pitchFamily="34" charset="0"/>
            </a:rPr>
            <a:t>«la caccia al nome</a:t>
          </a:r>
          <a:r>
            <a:rPr lang="it-IT" sz="1800" dirty="0" smtClean="0">
              <a:latin typeface="Calibri" panose="020F0502020204030204" pitchFamily="34" charset="0"/>
              <a:cs typeface="Calibri" panose="020F0502020204030204" pitchFamily="34" charset="0"/>
            </a:rPr>
            <a:t>», </a:t>
          </a:r>
          <a:r>
            <a:rPr lang="it-IT" sz="2000" dirty="0" smtClean="0">
              <a:latin typeface="Calibri" panose="020F0502020204030204" pitchFamily="34" charset="0"/>
              <a:cs typeface="Calibri" panose="020F0502020204030204" pitchFamily="34" charset="0"/>
            </a:rPr>
            <a:t>l’</a:t>
          </a:r>
          <a:r>
            <a:rPr lang="it-IT" sz="1800" dirty="0" smtClean="0">
              <a:latin typeface="Calibri" panose="020F0502020204030204" pitchFamily="34" charset="0"/>
              <a:cs typeface="Calibri" panose="020F0502020204030204" pitchFamily="34" charset="0"/>
            </a:rPr>
            <a:t>identificazione del singolo professionista quale «responsabile» dell’affidamento ai </a:t>
          </a:r>
          <a:r>
            <a:rPr lang="it-IT" sz="1800" dirty="0" err="1" smtClean="0">
              <a:latin typeface="Calibri" panose="020F0502020204030204" pitchFamily="34" charset="0"/>
              <a:cs typeface="Calibri" panose="020F0502020204030204" pitchFamily="34" charset="0"/>
            </a:rPr>
            <a:t>ss</a:t>
          </a:r>
          <a:r>
            <a:rPr lang="it-IT" sz="1800" dirty="0" smtClean="0">
              <a:latin typeface="Calibri" panose="020F0502020204030204" pitchFamily="34" charset="0"/>
              <a:cs typeface="Calibri" panose="020F0502020204030204" pitchFamily="34" charset="0"/>
            </a:rPr>
            <a:t> dimenticando la corresponsabilità di livelli organizzativi diversi e creando così il «parafulmine » per le eventuali fragilità di sistema di cui siamo parte</a:t>
          </a:r>
          <a:endParaRPr lang="it-IT" sz="1800" dirty="0">
            <a:latin typeface="Calibri" panose="020F0502020204030204" pitchFamily="34" charset="0"/>
            <a:cs typeface="Calibri" panose="020F0502020204030204" pitchFamily="34" charset="0"/>
          </a:endParaRPr>
        </a:p>
      </dgm:t>
    </dgm:pt>
    <dgm:pt modelId="{70296422-FC07-4CD6-B7AB-231207AF68F6}" type="parTrans" cxnId="{2A46665A-7A30-48BA-B988-3EC3163B2565}">
      <dgm:prSet/>
      <dgm:spPr/>
      <dgm:t>
        <a:bodyPr/>
        <a:lstStyle/>
        <a:p>
          <a:endParaRPr lang="it-IT">
            <a:latin typeface="Calibri" panose="020F0502020204030204" pitchFamily="34" charset="0"/>
            <a:cs typeface="Calibri" panose="020F0502020204030204" pitchFamily="34" charset="0"/>
          </a:endParaRPr>
        </a:p>
      </dgm:t>
    </dgm:pt>
    <dgm:pt modelId="{DED23C11-0526-4508-967C-DD7A184B58BA}" type="sibTrans" cxnId="{2A46665A-7A30-48BA-B988-3EC3163B2565}">
      <dgm:prSet/>
      <dgm:spPr/>
      <dgm:t>
        <a:bodyPr/>
        <a:lstStyle/>
        <a:p>
          <a:endParaRPr lang="it-IT">
            <a:latin typeface="Calibri" panose="020F0502020204030204" pitchFamily="34" charset="0"/>
            <a:cs typeface="Calibri" panose="020F0502020204030204" pitchFamily="34" charset="0"/>
          </a:endParaRPr>
        </a:p>
      </dgm:t>
    </dgm:pt>
    <dgm:pt modelId="{43A0E03C-0BE8-4A11-8392-F645CDE1DCF9}">
      <dgm:prSet/>
      <dgm:spPr/>
      <dgm:t>
        <a:bodyPr/>
        <a:lstStyle/>
        <a:p>
          <a:endParaRPr lang="it-IT">
            <a:latin typeface="Calibri" panose="020F0502020204030204" pitchFamily="34" charset="0"/>
            <a:cs typeface="Calibri" panose="020F0502020204030204" pitchFamily="34" charset="0"/>
          </a:endParaRPr>
        </a:p>
      </dgm:t>
    </dgm:pt>
    <dgm:pt modelId="{DDC91067-BF2D-4925-9DDB-73E9D2FD814A}" type="parTrans" cxnId="{3F996E3F-999E-470D-AD0A-9076338732C0}">
      <dgm:prSet/>
      <dgm:spPr/>
      <dgm:t>
        <a:bodyPr/>
        <a:lstStyle/>
        <a:p>
          <a:endParaRPr lang="it-IT">
            <a:latin typeface="Calibri" panose="020F0502020204030204" pitchFamily="34" charset="0"/>
            <a:cs typeface="Calibri" panose="020F0502020204030204" pitchFamily="34" charset="0"/>
          </a:endParaRPr>
        </a:p>
      </dgm:t>
    </dgm:pt>
    <dgm:pt modelId="{028185FA-06F8-4DDF-BB4A-2AF2DB7D4920}" type="sibTrans" cxnId="{3F996E3F-999E-470D-AD0A-9076338732C0}">
      <dgm:prSet/>
      <dgm:spPr/>
      <dgm:t>
        <a:bodyPr/>
        <a:lstStyle/>
        <a:p>
          <a:endParaRPr lang="it-IT">
            <a:latin typeface="Calibri" panose="020F0502020204030204" pitchFamily="34" charset="0"/>
            <a:cs typeface="Calibri" panose="020F0502020204030204" pitchFamily="34" charset="0"/>
          </a:endParaRPr>
        </a:p>
      </dgm:t>
    </dgm:pt>
    <dgm:pt modelId="{548B1EA6-BFB5-4596-8AE7-1B6C856E5CF0}" type="pres">
      <dgm:prSet presAssocID="{6631435A-1A8F-4D43-A3E5-85917A0238E1}" presName="Name0" presStyleCnt="0">
        <dgm:presLayoutVars>
          <dgm:chMax val="2"/>
          <dgm:chPref val="2"/>
          <dgm:dir/>
          <dgm:animOne/>
          <dgm:resizeHandles val="exact"/>
        </dgm:presLayoutVars>
      </dgm:prSet>
      <dgm:spPr/>
      <dgm:t>
        <a:bodyPr/>
        <a:lstStyle/>
        <a:p>
          <a:endParaRPr lang="it-IT"/>
        </a:p>
      </dgm:t>
    </dgm:pt>
    <dgm:pt modelId="{F3DDC94D-D7CC-405F-BF7D-A0C33963BD87}" type="pres">
      <dgm:prSet presAssocID="{6631435A-1A8F-4D43-A3E5-85917A0238E1}" presName="Background" presStyleLbl="bgImgPlace1" presStyleIdx="0" presStyleCnt="1" custScaleX="121341" custScaleY="121951" custLinFactNeighborX="-5501" custLinFactNeighborY="2898"/>
      <dgm:spPr>
        <a:solidFill>
          <a:schemeClr val="bg1"/>
        </a:solidFill>
        <a:ln>
          <a:solidFill>
            <a:schemeClr val="bg1"/>
          </a:solidFill>
        </a:ln>
      </dgm:spPr>
    </dgm:pt>
    <dgm:pt modelId="{F2B2E36C-BD30-41D2-9AA1-D450D1BD7BC0}" type="pres">
      <dgm:prSet presAssocID="{6631435A-1A8F-4D43-A3E5-85917A0238E1}" presName="ParentText1" presStyleLbl="revTx" presStyleIdx="0" presStyleCnt="2" custScaleX="130707" custScaleY="142552" custLinFactNeighborX="-26906" custLinFactNeighborY="-5452">
        <dgm:presLayoutVars>
          <dgm:chMax val="0"/>
          <dgm:chPref val="0"/>
          <dgm:bulletEnabled val="1"/>
        </dgm:presLayoutVars>
      </dgm:prSet>
      <dgm:spPr/>
      <dgm:t>
        <a:bodyPr/>
        <a:lstStyle/>
        <a:p>
          <a:endParaRPr lang="it-IT"/>
        </a:p>
      </dgm:t>
    </dgm:pt>
    <dgm:pt modelId="{850C2C73-E6F4-4661-BCEA-52F1B6751DC1}" type="pres">
      <dgm:prSet presAssocID="{6631435A-1A8F-4D43-A3E5-85917A0238E1}" presName="ParentText2" presStyleLbl="revTx" presStyleIdx="1" presStyleCnt="2" custScaleX="105241" custScaleY="142552" custLinFactNeighborX="2202" custLinFactNeighborY="-2612">
        <dgm:presLayoutVars>
          <dgm:chMax val="0"/>
          <dgm:chPref val="0"/>
          <dgm:bulletEnabled val="1"/>
        </dgm:presLayoutVars>
      </dgm:prSet>
      <dgm:spPr/>
      <dgm:t>
        <a:bodyPr/>
        <a:lstStyle/>
        <a:p>
          <a:endParaRPr lang="it-IT"/>
        </a:p>
      </dgm:t>
    </dgm:pt>
    <dgm:pt modelId="{4BD9690C-7081-4897-A651-73F30A3607E4}" type="pres">
      <dgm:prSet presAssocID="{6631435A-1A8F-4D43-A3E5-85917A0238E1}" presName="Plus" presStyleLbl="alignNode1" presStyleIdx="0" presStyleCnt="2" custScaleX="31997" custScaleY="31921" custLinFactNeighborX="-78268" custLinFactNeighborY="-20376"/>
      <dgm:spPr>
        <a:solidFill>
          <a:schemeClr val="accent2"/>
        </a:solidFill>
      </dgm:spPr>
    </dgm:pt>
    <dgm:pt modelId="{59320AEC-EC8A-4E7D-ABF0-6D32E4F99C86}" type="pres">
      <dgm:prSet presAssocID="{6631435A-1A8F-4D43-A3E5-85917A0238E1}" presName="Minus" presStyleLbl="alignNode1" presStyleIdx="1" presStyleCnt="2" custScaleX="38910" custScaleY="50621" custLinFactNeighborX="97084" custLinFactNeighborY="-36559"/>
      <dgm:spPr>
        <a:solidFill>
          <a:schemeClr val="accent2"/>
        </a:solidFill>
        <a:ln>
          <a:noFill/>
        </a:ln>
      </dgm:spPr>
    </dgm:pt>
    <dgm:pt modelId="{D853B5C4-175A-4D07-9A85-9B9A845FD142}" type="pres">
      <dgm:prSet presAssocID="{6631435A-1A8F-4D43-A3E5-85917A0238E1}" presName="Divider" presStyleLbl="parChTrans1D1" presStyleIdx="0" presStyleCnt="1" custScaleX="2000000" custScaleY="119883" custLinFactX="-14200000" custLinFactNeighborX="-14246745" custLinFactNeighborY="-5631"/>
      <dgm:spPr>
        <a:ln>
          <a:solidFill>
            <a:schemeClr val="accent2">
              <a:lumMod val="75000"/>
            </a:schemeClr>
          </a:solidFill>
        </a:ln>
      </dgm:spPr>
    </dgm:pt>
  </dgm:ptLst>
  <dgm:cxnLst>
    <dgm:cxn modelId="{95962F5B-C6BA-4E0C-B406-7DE6675B28A5}" srcId="{6631435A-1A8F-4D43-A3E5-85917A0238E1}" destId="{D5A703E7-ADF9-4A72-ACF3-627912FA9E84}" srcOrd="0" destOrd="0" parTransId="{F0E3FB72-3B09-45B1-A894-DFE5E469AD99}" sibTransId="{6C5B6D6D-E3CA-48F7-BC32-BC30A2D34404}"/>
    <dgm:cxn modelId="{5CC5403B-688B-45E4-9FFB-4FE8640F1622}" type="presOf" srcId="{D5A703E7-ADF9-4A72-ACF3-627912FA9E84}" destId="{F2B2E36C-BD30-41D2-9AA1-D450D1BD7BC0}" srcOrd="0" destOrd="0" presId="urn:microsoft.com/office/officeart/2009/3/layout/PlusandMinus"/>
    <dgm:cxn modelId="{C35C033E-2E56-4E0E-9351-02A9F12DD2FC}" type="presOf" srcId="{CA796C37-A31C-4405-BFA0-01E6A9FDFADF}" destId="{850C2C73-E6F4-4661-BCEA-52F1B6751DC1}" srcOrd="0" destOrd="0" presId="urn:microsoft.com/office/officeart/2009/3/layout/PlusandMinus"/>
    <dgm:cxn modelId="{3F996E3F-999E-470D-AD0A-9076338732C0}" srcId="{6631435A-1A8F-4D43-A3E5-85917A0238E1}" destId="{43A0E03C-0BE8-4A11-8392-F645CDE1DCF9}" srcOrd="2" destOrd="0" parTransId="{DDC91067-BF2D-4925-9DDB-73E9D2FD814A}" sibTransId="{028185FA-06F8-4DDF-BB4A-2AF2DB7D4920}"/>
    <dgm:cxn modelId="{2A46665A-7A30-48BA-B988-3EC3163B2565}" srcId="{6631435A-1A8F-4D43-A3E5-85917A0238E1}" destId="{CA796C37-A31C-4405-BFA0-01E6A9FDFADF}" srcOrd="1" destOrd="0" parTransId="{70296422-FC07-4CD6-B7AB-231207AF68F6}" sibTransId="{DED23C11-0526-4508-967C-DD7A184B58BA}"/>
    <dgm:cxn modelId="{E519E882-B675-4A57-8C94-30BD07A28BF1}" type="presOf" srcId="{6631435A-1A8F-4D43-A3E5-85917A0238E1}" destId="{548B1EA6-BFB5-4596-8AE7-1B6C856E5CF0}" srcOrd="0" destOrd="0" presId="urn:microsoft.com/office/officeart/2009/3/layout/PlusandMinus"/>
    <dgm:cxn modelId="{F2CA78C7-F6D7-42F9-A040-75FD34F4474D}" type="presParOf" srcId="{548B1EA6-BFB5-4596-8AE7-1B6C856E5CF0}" destId="{F3DDC94D-D7CC-405F-BF7D-A0C33963BD87}" srcOrd="0" destOrd="0" presId="urn:microsoft.com/office/officeart/2009/3/layout/PlusandMinus"/>
    <dgm:cxn modelId="{4804F827-4BB8-4A57-9CA1-6E2AE40B4D6E}" type="presParOf" srcId="{548B1EA6-BFB5-4596-8AE7-1B6C856E5CF0}" destId="{F2B2E36C-BD30-41D2-9AA1-D450D1BD7BC0}" srcOrd="1" destOrd="0" presId="urn:microsoft.com/office/officeart/2009/3/layout/PlusandMinus"/>
    <dgm:cxn modelId="{965521A0-D5D7-4A7F-AE28-72EA4C4AAE96}" type="presParOf" srcId="{548B1EA6-BFB5-4596-8AE7-1B6C856E5CF0}" destId="{850C2C73-E6F4-4661-BCEA-52F1B6751DC1}" srcOrd="2" destOrd="0" presId="urn:microsoft.com/office/officeart/2009/3/layout/PlusandMinus"/>
    <dgm:cxn modelId="{24CA319E-72F0-4C84-8007-56D925E40547}" type="presParOf" srcId="{548B1EA6-BFB5-4596-8AE7-1B6C856E5CF0}" destId="{4BD9690C-7081-4897-A651-73F30A3607E4}" srcOrd="3" destOrd="0" presId="urn:microsoft.com/office/officeart/2009/3/layout/PlusandMinus"/>
    <dgm:cxn modelId="{F9AD4229-E970-4B48-BA28-C24A4F3201CD}" type="presParOf" srcId="{548B1EA6-BFB5-4596-8AE7-1B6C856E5CF0}" destId="{59320AEC-EC8A-4E7D-ABF0-6D32E4F99C86}" srcOrd="4" destOrd="0" presId="urn:microsoft.com/office/officeart/2009/3/layout/PlusandMinus"/>
    <dgm:cxn modelId="{7AAF16BA-5CF4-41D4-865F-6E0446B7EB15}" type="presParOf" srcId="{548B1EA6-BFB5-4596-8AE7-1B6C856E5CF0}" destId="{D853B5C4-175A-4D07-9A85-9B9A845FD142}" srcOrd="5" destOrd="0" presId="urn:microsoft.com/office/officeart/2009/3/layout/PlusandMinus"/>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DC94D-D7CC-405F-BF7D-A0C33963BD87}">
      <dsp:nvSpPr>
        <dsp:cNvPr id="0" name=""/>
        <dsp:cNvSpPr/>
      </dsp:nvSpPr>
      <dsp:spPr>
        <a:xfrm>
          <a:off x="-89993" y="10"/>
          <a:ext cx="12089690" cy="6060523"/>
        </a:xfrm>
        <a:prstGeom prst="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2B2E36C-BD30-41D2-9AA1-D450D1BD7BC0}">
      <dsp:nvSpPr>
        <dsp:cNvPr id="0" name=""/>
        <dsp:cNvSpPr/>
      </dsp:nvSpPr>
      <dsp:spPr>
        <a:xfrm>
          <a:off x="0" y="12709"/>
          <a:ext cx="5650189" cy="6060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542925" lvl="0" indent="0" algn="l" defTabSz="1066800">
            <a:lnSpc>
              <a:spcPct val="90000"/>
            </a:lnSpc>
            <a:spcBef>
              <a:spcPct val="0"/>
            </a:spcBef>
            <a:spcAft>
              <a:spcPct val="35000"/>
            </a:spcAft>
          </a:pPr>
          <a:r>
            <a:rPr lang="it-IT" sz="2000" b="1" kern="1200" dirty="0" smtClean="0">
              <a:latin typeface="Calibri" panose="020F0502020204030204" pitchFamily="34" charset="0"/>
              <a:cs typeface="Calibri" panose="020F0502020204030204" pitchFamily="34" charset="0"/>
            </a:rPr>
            <a:t>	</a:t>
          </a:r>
          <a:r>
            <a:rPr lang="it-IT" sz="2000" b="1" kern="1200" dirty="0" smtClean="0">
              <a:latin typeface="Calibri" panose="020F0502020204030204" pitchFamily="34" charset="0"/>
              <a:cs typeface="Calibri" panose="020F0502020204030204" pitchFamily="34" charset="0"/>
            </a:rPr>
            <a:t>         </a:t>
          </a:r>
          <a:r>
            <a:rPr lang="it-IT" sz="2400" b="1" kern="1200" dirty="0" smtClean="0">
              <a:latin typeface="Calibri" panose="020F0502020204030204" pitchFamily="34" charset="0"/>
              <a:cs typeface="Calibri" panose="020F0502020204030204" pitchFamily="34" charset="0"/>
            </a:rPr>
            <a:t>OPPORTUNITA</a:t>
          </a:r>
          <a:r>
            <a:rPr lang="it-IT" sz="2000" b="1" kern="1200" dirty="0" smtClean="0">
              <a:latin typeface="Calibri" panose="020F0502020204030204" pitchFamily="34" charset="0"/>
              <a:cs typeface="Calibri" panose="020F0502020204030204" pitchFamily="34" charset="0"/>
            </a:rPr>
            <a:t>’ </a:t>
          </a:r>
        </a:p>
        <a:p>
          <a:pPr marL="185738" marR="0" lvl="0" indent="0" algn="just" defTabSz="1066800" eaLnBrk="1" fontAlgn="auto" latinLnBrk="0" hangingPunct="1">
            <a:lnSpc>
              <a:spcPct val="90000"/>
            </a:lnSpc>
            <a:spcBef>
              <a:spcPct val="0"/>
            </a:spcBef>
            <a:spcAft>
              <a:spcPct val="35000"/>
            </a:spcAft>
            <a:buClrTx/>
            <a:buSzTx/>
            <a:buFontTx/>
            <a:buNone/>
            <a:tabLst/>
            <a:defRPr/>
          </a:pPr>
          <a:endParaRPr lang="it-IT" sz="1800" u="sng" kern="1200" dirty="0" smtClean="0">
            <a:latin typeface="Calibri" panose="020F0502020204030204" pitchFamily="34" charset="0"/>
            <a:cs typeface="Calibri" panose="020F0502020204030204" pitchFamily="34" charset="0"/>
          </a:endParaRPr>
        </a:p>
        <a:p>
          <a:pPr marL="185738" marR="0" lvl="0" indent="0" algn="just" defTabSz="1066800" eaLnBrk="1" fontAlgn="auto" latinLnBrk="0" hangingPunct="1">
            <a:lnSpc>
              <a:spcPct val="90000"/>
            </a:lnSpc>
            <a:spcBef>
              <a:spcPct val="0"/>
            </a:spcBef>
            <a:spcAft>
              <a:spcPct val="35000"/>
            </a:spcAft>
            <a:buClrTx/>
            <a:buSzTx/>
            <a:buFontTx/>
            <a:buNone/>
            <a:tabLst/>
            <a:defRPr/>
          </a:pPr>
          <a:r>
            <a:rPr lang="it-IT" sz="1800" kern="1200" dirty="0" smtClean="0">
              <a:latin typeface="Calibri" panose="020F0502020204030204" pitchFamily="34" charset="0"/>
              <a:cs typeface="Calibri" panose="020F0502020204030204" pitchFamily="34" charset="0"/>
            </a:rPr>
            <a:t>unificazione delle </a:t>
          </a:r>
          <a:r>
            <a:rPr lang="it-IT" sz="1800" kern="1200" dirty="0" err="1" smtClean="0">
              <a:latin typeface="Calibri" panose="020F0502020204030204" pitchFamily="34" charset="0"/>
              <a:cs typeface="Calibri" panose="020F0502020204030204" pitchFamily="34" charset="0"/>
            </a:rPr>
            <a:t>aagg</a:t>
          </a:r>
          <a:r>
            <a:rPr lang="it-IT" sz="1800" kern="1200" dirty="0" smtClean="0">
              <a:latin typeface="Calibri" panose="020F0502020204030204" pitchFamily="34" charset="0"/>
              <a:cs typeface="Calibri" panose="020F0502020204030204" pitchFamily="34" charset="0"/>
            </a:rPr>
            <a:t> oggi interfaccia dei servizi (TO nona e ottava </a:t>
          </a:r>
          <a:r>
            <a:rPr lang="it-IT" sz="1800" kern="1200" dirty="0" err="1" smtClean="0">
              <a:latin typeface="Calibri" panose="020F0502020204030204" pitchFamily="34" charset="0"/>
              <a:cs typeface="Calibri" panose="020F0502020204030204" pitchFamily="34" charset="0"/>
            </a:rPr>
            <a:t>sez,civ</a:t>
          </a:r>
          <a:r>
            <a:rPr lang="it-IT" sz="1800" kern="1200" dirty="0" smtClean="0">
              <a:latin typeface="Calibri" panose="020F0502020204030204" pitchFamily="34" charset="0"/>
              <a:cs typeface="Calibri" panose="020F0502020204030204" pitchFamily="34" charset="0"/>
            </a:rPr>
            <a:t>. TM e procura)  a tratti da connettere a nostro carico o a carico degli avvocati/curatori speciali</a:t>
          </a:r>
        </a:p>
        <a:p>
          <a:pPr marL="185738" marR="0" lvl="0" indent="0" algn="just" defTabSz="1066800" eaLnBrk="1" fontAlgn="auto" latinLnBrk="0" hangingPunct="1">
            <a:lnSpc>
              <a:spcPct val="90000"/>
            </a:lnSpc>
            <a:spcBef>
              <a:spcPct val="0"/>
            </a:spcBef>
            <a:spcAft>
              <a:spcPct val="35000"/>
            </a:spcAft>
            <a:buClrTx/>
            <a:buSzTx/>
            <a:buFontTx/>
            <a:buNone/>
            <a:tabLst/>
            <a:defRPr/>
          </a:pPr>
          <a:r>
            <a:rPr lang="it-IT" sz="1800" kern="1200" dirty="0" smtClean="0">
              <a:latin typeface="Calibri" panose="020F0502020204030204" pitchFamily="34" charset="0"/>
              <a:cs typeface="Calibri" panose="020F0502020204030204" pitchFamily="34" charset="0"/>
            </a:rPr>
            <a:t>collaborazione tra servizi sociali e  curatore speciale e  curatore come figure di garanzia per il/la minorenne con un focus comune ai </a:t>
          </a:r>
          <a:r>
            <a:rPr lang="it-IT" sz="1800" kern="1200" dirty="0" err="1" smtClean="0">
              <a:latin typeface="Calibri" panose="020F0502020204030204" pitchFamily="34" charset="0"/>
              <a:cs typeface="Calibri" panose="020F0502020204030204" pitchFamily="34" charset="0"/>
            </a:rPr>
            <a:t>s.s.</a:t>
          </a:r>
          <a:r>
            <a:rPr lang="it-IT" sz="1800" kern="1200" dirty="0" smtClean="0">
              <a:latin typeface="Calibri" panose="020F0502020204030204" pitchFamily="34" charset="0"/>
              <a:cs typeface="Calibri" panose="020F0502020204030204" pitchFamily="34" charset="0"/>
            </a:rPr>
            <a:t> , univoco  la difesa dei suoi diritti nei diversi contesti, giudiziario, istituzionale, educativo, sociale, sanitario e familiare </a:t>
          </a:r>
        </a:p>
        <a:p>
          <a:pPr marL="185738" marR="0" lvl="0" indent="0" algn="just" defTabSz="1066800" eaLnBrk="1" fontAlgn="auto" latinLnBrk="0" hangingPunct="1">
            <a:lnSpc>
              <a:spcPct val="90000"/>
            </a:lnSpc>
            <a:spcBef>
              <a:spcPct val="0"/>
            </a:spcBef>
            <a:spcAft>
              <a:spcPct val="35000"/>
            </a:spcAft>
            <a:buClrTx/>
            <a:buSzTx/>
            <a:buFontTx/>
            <a:buNone/>
            <a:tabLst/>
            <a:defRPr/>
          </a:pPr>
          <a:r>
            <a:rPr lang="it-IT" sz="1800" kern="1200" dirty="0" smtClean="0">
              <a:latin typeface="Calibri" panose="020F0502020204030204" pitchFamily="34" charset="0"/>
              <a:cs typeface="Calibri" panose="020F0502020204030204" pitchFamily="34" charset="0"/>
            </a:rPr>
            <a:t>rinforzo di buone prassi e  accordi  tra avvocati e servizi sociali</a:t>
          </a:r>
        </a:p>
        <a:p>
          <a:pPr marL="185738" marR="0" lvl="0" indent="0" algn="just" defTabSz="1066800" eaLnBrk="1" fontAlgn="auto" latinLnBrk="0" hangingPunct="1">
            <a:lnSpc>
              <a:spcPct val="90000"/>
            </a:lnSpc>
            <a:spcBef>
              <a:spcPct val="0"/>
            </a:spcBef>
            <a:spcAft>
              <a:spcPct val="35000"/>
            </a:spcAft>
            <a:buClrTx/>
            <a:buSzTx/>
            <a:buFontTx/>
            <a:buNone/>
            <a:tabLst/>
            <a:defRPr/>
          </a:pPr>
          <a:r>
            <a:rPr lang="it-IT" sz="1800" kern="1200" dirty="0" smtClean="0">
              <a:latin typeface="Calibri" panose="020F0502020204030204" pitchFamily="34" charset="0"/>
              <a:cs typeface="Calibri" panose="020F0502020204030204" pitchFamily="34" charset="0"/>
            </a:rPr>
            <a:t>presenza in ogni declinazione della norma del sistema sanitario come co-protagonista degli interventi e dell’analisi delle situazioni</a:t>
          </a:r>
          <a:endParaRPr lang="it-IT" sz="1800" kern="1200" dirty="0" smtClean="0">
            <a:latin typeface="Calibri" panose="020F0502020204030204" pitchFamily="34" charset="0"/>
            <a:cs typeface="Calibri" panose="020F0502020204030204" pitchFamily="34" charset="0"/>
          </a:endParaRPr>
        </a:p>
        <a:p>
          <a:pPr marL="271463" marR="0" lvl="0" indent="-271463" algn="l" defTabSz="1066800" eaLnBrk="1" fontAlgn="auto" latinLnBrk="0" hangingPunct="1">
            <a:lnSpc>
              <a:spcPct val="90000"/>
            </a:lnSpc>
            <a:spcBef>
              <a:spcPct val="0"/>
            </a:spcBef>
            <a:spcAft>
              <a:spcPct val="35000"/>
            </a:spcAft>
            <a:buClrTx/>
            <a:buSzTx/>
            <a:buFontTx/>
            <a:buNone/>
            <a:tabLst/>
            <a:defRPr/>
          </a:pPr>
          <a:endParaRPr lang="it-IT" sz="1800" kern="1200" dirty="0" smtClean="0">
            <a:latin typeface="Calibri" panose="020F0502020204030204" pitchFamily="34" charset="0"/>
            <a:cs typeface="Calibri" panose="020F0502020204030204" pitchFamily="34" charset="0"/>
          </a:endParaRPr>
        </a:p>
      </dsp:txBody>
      <dsp:txXfrm>
        <a:off x="0" y="12709"/>
        <a:ext cx="5650189" cy="6060547"/>
      </dsp:txXfrm>
    </dsp:sp>
    <dsp:sp modelId="{850C2C73-E6F4-4661-BCEA-52F1B6751DC1}">
      <dsp:nvSpPr>
        <dsp:cNvPr id="0" name=""/>
        <dsp:cNvSpPr/>
      </dsp:nvSpPr>
      <dsp:spPr>
        <a:xfrm>
          <a:off x="5904954" y="0"/>
          <a:ext cx="5898515" cy="6060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358775" lvl="0" indent="0" algn="l" defTabSz="1066800">
            <a:lnSpc>
              <a:spcPct val="90000"/>
            </a:lnSpc>
            <a:spcBef>
              <a:spcPct val="0"/>
            </a:spcBef>
            <a:spcAft>
              <a:spcPct val="35000"/>
            </a:spcAft>
          </a:pPr>
          <a:r>
            <a:rPr lang="it-IT" sz="2400" b="1" kern="1200" dirty="0" smtClean="0">
              <a:latin typeface="Calibri" panose="020F0502020204030204" pitchFamily="34" charset="0"/>
              <a:cs typeface="Calibri" panose="020F0502020204030204" pitchFamily="34" charset="0"/>
            </a:rPr>
            <a:t>                                SFIDE </a:t>
          </a:r>
          <a:endParaRPr lang="it-IT" sz="2400" b="1" kern="1200" dirty="0" smtClean="0">
            <a:latin typeface="Calibri" panose="020F0502020204030204" pitchFamily="34" charset="0"/>
            <a:cs typeface="Calibri" panose="020F0502020204030204" pitchFamily="34" charset="0"/>
          </a:endParaRPr>
        </a:p>
        <a:p>
          <a:pPr marL="185738" lvl="0" indent="-185738" algn="l" defTabSz="1066800">
            <a:lnSpc>
              <a:spcPct val="90000"/>
            </a:lnSpc>
            <a:spcBef>
              <a:spcPct val="0"/>
            </a:spcBef>
            <a:spcAft>
              <a:spcPct val="35000"/>
            </a:spcAft>
          </a:pPr>
          <a:r>
            <a:rPr lang="it-IT" sz="2000" kern="1200" dirty="0" smtClean="0">
              <a:latin typeface="Calibri" panose="020F0502020204030204" pitchFamily="34" charset="0"/>
              <a:cs typeface="Calibri" panose="020F0502020204030204" pitchFamily="34" charset="0"/>
            </a:rPr>
            <a:t>   </a:t>
          </a:r>
        </a:p>
        <a:p>
          <a:pPr marL="185738" lvl="0" indent="-185738" algn="just" defTabSz="1066800">
            <a:lnSpc>
              <a:spcPct val="90000"/>
            </a:lnSpc>
            <a:spcBef>
              <a:spcPct val="0"/>
            </a:spcBef>
            <a:spcAft>
              <a:spcPct val="35000"/>
            </a:spcAft>
          </a:pPr>
          <a:r>
            <a:rPr lang="it-IT" sz="2000" kern="1200" dirty="0" smtClean="0">
              <a:latin typeface="Calibri" panose="020F0502020204030204" pitchFamily="34" charset="0"/>
              <a:cs typeface="Calibri" panose="020F0502020204030204" pitchFamily="34" charset="0"/>
            </a:rPr>
            <a:t>	</a:t>
          </a:r>
          <a:r>
            <a:rPr lang="it-IT" sz="1800" kern="1200" dirty="0" smtClean="0">
              <a:latin typeface="Calibri" panose="020F0502020204030204" pitchFamily="34" charset="0"/>
              <a:cs typeface="Calibri" panose="020F0502020204030204" pitchFamily="34" charset="0"/>
            </a:rPr>
            <a:t>potenziare azioni preventive in diversi ambiti della tutela dei diritti - ma senza intaccare la cultura della responsabilità diffusa della «segnalazione» di ipotesi di pregiudizio al </a:t>
          </a:r>
          <a:r>
            <a:rPr lang="it-IT" sz="1800" kern="1200" dirty="0" err="1" smtClean="0">
              <a:latin typeface="Calibri" panose="020F0502020204030204" pitchFamily="34" charset="0"/>
              <a:cs typeface="Calibri" panose="020F0502020204030204" pitchFamily="34" charset="0"/>
            </a:rPr>
            <a:t>pm</a:t>
          </a:r>
          <a:endParaRPr lang="it-IT" sz="1800" kern="1200" dirty="0" smtClean="0">
            <a:latin typeface="Calibri" panose="020F0502020204030204" pitchFamily="34" charset="0"/>
            <a:cs typeface="Calibri" panose="020F0502020204030204" pitchFamily="34" charset="0"/>
          </a:endParaRPr>
        </a:p>
        <a:p>
          <a:pPr marL="185738" lvl="0" indent="-185738" algn="just" defTabSz="1066800">
            <a:lnSpc>
              <a:spcPct val="90000"/>
            </a:lnSpc>
            <a:spcBef>
              <a:spcPct val="0"/>
            </a:spcBef>
            <a:spcAft>
              <a:spcPct val="35000"/>
            </a:spcAft>
          </a:pPr>
          <a:r>
            <a:rPr lang="it-IT" sz="1800" kern="1200" dirty="0" smtClean="0">
              <a:latin typeface="Calibri" panose="020F0502020204030204" pitchFamily="34" charset="0"/>
              <a:cs typeface="Calibri" panose="020F0502020204030204" pitchFamily="34" charset="0"/>
            </a:rPr>
            <a:t>   definire protocolli di intesa </a:t>
          </a:r>
          <a:r>
            <a:rPr lang="it-IT" sz="1800" kern="1200" dirty="0" err="1" smtClean="0">
              <a:latin typeface="Calibri" panose="020F0502020204030204" pitchFamily="34" charset="0"/>
              <a:cs typeface="Calibri" panose="020F0502020204030204" pitchFamily="34" charset="0"/>
            </a:rPr>
            <a:t>interistituzionali</a:t>
          </a:r>
          <a:r>
            <a:rPr lang="it-IT" sz="1800" kern="1200" dirty="0" smtClean="0">
              <a:latin typeface="Calibri" panose="020F0502020204030204" pitchFamily="34" charset="0"/>
              <a:cs typeface="Calibri" panose="020F0502020204030204" pitchFamily="34" charset="0"/>
            </a:rPr>
            <a:t> tra sistema sociale e sanitario e avvocatura e sistema giudiziario per evitare arroccamenti difensivi, ma soprattutto per co-costruire buone prassi ad es. sulla declinazione atti  e responsabilità </a:t>
          </a:r>
          <a:r>
            <a:rPr lang="it-IT" sz="1800" kern="1200" dirty="0" err="1" smtClean="0">
              <a:latin typeface="Calibri" panose="020F0502020204030204" pitchFamily="34" charset="0"/>
              <a:cs typeface="Calibri" panose="020F0502020204030204" pitchFamily="34" charset="0"/>
            </a:rPr>
            <a:t>del’art</a:t>
          </a:r>
          <a:r>
            <a:rPr lang="it-IT" sz="1800" kern="1200" dirty="0" smtClean="0">
              <a:latin typeface="Calibri" panose="020F0502020204030204" pitchFamily="34" charset="0"/>
              <a:cs typeface="Calibri" panose="020F0502020204030204" pitchFamily="34" charset="0"/>
            </a:rPr>
            <a:t> 5 bis </a:t>
          </a:r>
        </a:p>
        <a:p>
          <a:pPr marL="185738" lvl="0" indent="-185738" algn="just" defTabSz="1066800">
            <a:lnSpc>
              <a:spcPct val="90000"/>
            </a:lnSpc>
            <a:spcBef>
              <a:spcPct val="0"/>
            </a:spcBef>
            <a:spcAft>
              <a:spcPct val="35000"/>
            </a:spcAft>
          </a:pPr>
          <a:r>
            <a:rPr lang="it-IT" sz="1800" kern="1200" dirty="0" smtClean="0">
              <a:latin typeface="Calibri" panose="020F0502020204030204" pitchFamily="34" charset="0"/>
              <a:cs typeface="Calibri" panose="020F0502020204030204" pitchFamily="34" charset="0"/>
            </a:rPr>
            <a:t>	incrementare i diritti e il compito di dar voce ai minorenni e ai genitori rimettendo a tema la scrittura professionale nelle relazioni sociali  in tutti i nostri servizi – art 473bis .27</a:t>
          </a:r>
        </a:p>
        <a:p>
          <a:pPr marL="185738" lvl="0" indent="-185738" algn="just" defTabSz="1066800">
            <a:lnSpc>
              <a:spcPct val="90000"/>
            </a:lnSpc>
            <a:spcBef>
              <a:spcPct val="0"/>
            </a:spcBef>
            <a:spcAft>
              <a:spcPct val="35000"/>
            </a:spcAft>
          </a:pPr>
          <a:r>
            <a:rPr lang="it-IT" sz="1800" kern="1200" dirty="0" smtClean="0">
              <a:latin typeface="Calibri" panose="020F0502020204030204" pitchFamily="34" charset="0"/>
              <a:cs typeface="Calibri" panose="020F0502020204030204" pitchFamily="34" charset="0"/>
            </a:rPr>
            <a:t>   lavorare per una formazione continua comune multidisciplinare tra servizi sociali e sanitari avvocati, magistrati,  </a:t>
          </a:r>
          <a:r>
            <a:rPr lang="it-IT" sz="1800" kern="1200" dirty="0" err="1" smtClean="0">
              <a:latin typeface="Calibri" panose="020F0502020204030204" pitchFamily="34" charset="0"/>
              <a:cs typeface="Calibri" panose="020F0502020204030204" pitchFamily="34" charset="0"/>
            </a:rPr>
            <a:t>ffoo</a:t>
          </a:r>
          <a:r>
            <a:rPr lang="it-IT" sz="1800" kern="1200" dirty="0" smtClean="0">
              <a:latin typeface="Calibri" panose="020F0502020204030204" pitchFamily="34" charset="0"/>
              <a:cs typeface="Calibri" panose="020F0502020204030204" pitchFamily="34" charset="0"/>
            </a:rPr>
            <a:t> per creare sinergie sostenibili nella </a:t>
          </a:r>
          <a:r>
            <a:rPr lang="it-IT" sz="1800" kern="1200" dirty="0" err="1" smtClean="0">
              <a:latin typeface="Calibri" panose="020F0502020204030204" pitchFamily="34" charset="0"/>
              <a:cs typeface="Calibri" panose="020F0502020204030204" pitchFamily="34" charset="0"/>
            </a:rPr>
            <a:t>operativita’</a:t>
          </a:r>
          <a:r>
            <a:rPr lang="it-IT" sz="1800" kern="1200" dirty="0" smtClean="0">
              <a:latin typeface="Calibri" panose="020F0502020204030204" pitchFamily="34" charset="0"/>
              <a:cs typeface="Calibri" panose="020F0502020204030204" pitchFamily="34" charset="0"/>
            </a:rPr>
            <a:t>  della tutela minorile</a:t>
          </a:r>
          <a:endParaRPr lang="it-IT" sz="1800" kern="1200" dirty="0">
            <a:latin typeface="Calibri" panose="020F0502020204030204" pitchFamily="34" charset="0"/>
            <a:cs typeface="Calibri" panose="020F0502020204030204" pitchFamily="34" charset="0"/>
          </a:endParaRPr>
        </a:p>
      </dsp:txBody>
      <dsp:txXfrm>
        <a:off x="5904954" y="0"/>
        <a:ext cx="5898515" cy="6060547"/>
      </dsp:txXfrm>
    </dsp:sp>
    <dsp:sp modelId="{4BD9690C-7081-4897-A651-73F30A3607E4}">
      <dsp:nvSpPr>
        <dsp:cNvPr id="0" name=""/>
        <dsp:cNvSpPr/>
      </dsp:nvSpPr>
      <dsp:spPr>
        <a:xfrm>
          <a:off x="0" y="0"/>
          <a:ext cx="601237" cy="599809"/>
        </a:xfrm>
        <a:prstGeom prst="plus">
          <a:avLst>
            <a:gd name="adj" fmla="val 32810"/>
          </a:avLst>
        </a:prstGeom>
        <a:solidFill>
          <a:schemeClr val="accent2"/>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320AEC-EC8A-4E7D-ABF0-6D32E4F99C86}">
      <dsp:nvSpPr>
        <dsp:cNvPr id="0" name=""/>
        <dsp:cNvSpPr/>
      </dsp:nvSpPr>
      <dsp:spPr>
        <a:xfrm>
          <a:off x="10955956" y="99201"/>
          <a:ext cx="688128" cy="306790"/>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53B5C4-175A-4D07-9A85-9B9A845FD142}">
      <dsp:nvSpPr>
        <dsp:cNvPr id="0" name=""/>
        <dsp:cNvSpPr/>
      </dsp:nvSpPr>
      <dsp:spPr>
        <a:xfrm>
          <a:off x="5791487" y="468199"/>
          <a:ext cx="22106" cy="4867918"/>
        </a:xfrm>
        <a:prstGeom prst="line">
          <a:avLst/>
        </a:pr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DC94D-D7CC-405F-BF7D-A0C33963BD87}">
      <dsp:nvSpPr>
        <dsp:cNvPr id="0" name=""/>
        <dsp:cNvSpPr/>
      </dsp:nvSpPr>
      <dsp:spPr>
        <a:xfrm>
          <a:off x="97735" y="10"/>
          <a:ext cx="10826700" cy="5623300"/>
        </a:xfrm>
        <a:prstGeom prst="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2B2E36C-BD30-41D2-9AA1-D450D1BD7BC0}">
      <dsp:nvSpPr>
        <dsp:cNvPr id="0" name=""/>
        <dsp:cNvSpPr/>
      </dsp:nvSpPr>
      <dsp:spPr>
        <a:xfrm>
          <a:off x="276944" y="0"/>
          <a:ext cx="5075427" cy="5623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1066800">
            <a:lnSpc>
              <a:spcPct val="90000"/>
            </a:lnSpc>
            <a:spcBef>
              <a:spcPct val="0"/>
            </a:spcBef>
            <a:spcAft>
              <a:spcPct val="35000"/>
            </a:spcAft>
          </a:pPr>
          <a:endParaRPr lang="it-IT" sz="1800" kern="1200" dirty="0" smtClean="0">
            <a:latin typeface="Calibri" panose="020F0502020204030204" pitchFamily="34" charset="0"/>
            <a:cs typeface="Calibri" panose="020F0502020204030204" pitchFamily="34" charset="0"/>
          </a:endParaRPr>
        </a:p>
        <a:p>
          <a:pPr marL="0" lvl="0" indent="0" algn="just" defTabSz="1066800">
            <a:lnSpc>
              <a:spcPct val="90000"/>
            </a:lnSpc>
            <a:spcBef>
              <a:spcPct val="0"/>
            </a:spcBef>
            <a:spcAft>
              <a:spcPct val="35000"/>
            </a:spcAft>
          </a:pPr>
          <a:endParaRPr lang="it-IT" sz="1800" kern="1200" dirty="0" smtClean="0">
            <a:latin typeface="Calibri" panose="020F0502020204030204" pitchFamily="34" charset="0"/>
            <a:cs typeface="Calibri" panose="020F0502020204030204" pitchFamily="34" charset="0"/>
          </a:endParaRPr>
        </a:p>
        <a:p>
          <a:pPr marL="0" lvl="0" indent="0" algn="just" defTabSz="1066800">
            <a:lnSpc>
              <a:spcPct val="90000"/>
            </a:lnSpc>
            <a:spcBef>
              <a:spcPct val="0"/>
            </a:spcBef>
            <a:spcAft>
              <a:spcPct val="35000"/>
            </a:spcAft>
          </a:pPr>
          <a:r>
            <a:rPr lang="it-IT" sz="1800" kern="1200" dirty="0" smtClean="0">
              <a:latin typeface="Calibri" panose="020F0502020204030204" pitchFamily="34" charset="0"/>
              <a:cs typeface="Calibri" panose="020F0502020204030204" pitchFamily="34" charset="0"/>
            </a:rPr>
            <a:t>Maggiore </a:t>
          </a:r>
          <a:r>
            <a:rPr lang="it-IT" sz="1800" kern="1200" dirty="0" smtClean="0">
              <a:latin typeface="Calibri" panose="020F0502020204030204" pitchFamily="34" charset="0"/>
              <a:cs typeface="Calibri" panose="020F0502020204030204" pitchFamily="34" charset="0"/>
            </a:rPr>
            <a:t>corrispondenza ai </a:t>
          </a:r>
          <a:r>
            <a:rPr lang="it-IT" sz="1800" b="1" kern="1200" dirty="0" smtClean="0">
              <a:latin typeface="Calibri" panose="020F0502020204030204" pitchFamily="34" charset="0"/>
              <a:cs typeface="Calibri" panose="020F0502020204030204" pitchFamily="34" charset="0"/>
            </a:rPr>
            <a:t>tempi di vita dei soggetti in età evolutiva</a:t>
          </a:r>
        </a:p>
        <a:p>
          <a:pPr marL="0" lvl="0" indent="0" algn="just" defTabSz="1066800">
            <a:lnSpc>
              <a:spcPct val="90000"/>
            </a:lnSpc>
            <a:spcBef>
              <a:spcPct val="0"/>
            </a:spcBef>
            <a:spcAft>
              <a:spcPct val="35000"/>
            </a:spcAft>
          </a:pPr>
          <a:r>
            <a:rPr lang="it-IT" sz="1800" kern="1200" dirty="0" smtClean="0">
              <a:latin typeface="Calibri" panose="020F0502020204030204" pitchFamily="34" charset="0"/>
              <a:cs typeface="Calibri" panose="020F0502020204030204" pitchFamily="34" charset="0"/>
            </a:rPr>
            <a:t>certezza </a:t>
          </a:r>
          <a:r>
            <a:rPr lang="it-IT" sz="1800" kern="1200" dirty="0" smtClean="0">
              <a:latin typeface="Calibri" panose="020F0502020204030204" pitchFamily="34" charset="0"/>
              <a:cs typeface="Calibri" panose="020F0502020204030204" pitchFamily="34" charset="0"/>
            </a:rPr>
            <a:t>di </a:t>
          </a:r>
          <a:r>
            <a:rPr lang="it-IT" sz="1800" b="1" kern="1200" dirty="0" smtClean="0">
              <a:latin typeface="Calibri" panose="020F0502020204030204" pitchFamily="34" charset="0"/>
              <a:cs typeface="Calibri" panose="020F0502020204030204" pitchFamily="34" charset="0"/>
            </a:rPr>
            <a:t>percorsi di accompagnamento «a termine»  </a:t>
          </a:r>
          <a:r>
            <a:rPr lang="it-IT" sz="1800" kern="1200" dirty="0" smtClean="0">
              <a:latin typeface="Calibri" panose="020F0502020204030204" pitchFamily="34" charset="0"/>
              <a:cs typeface="Calibri" panose="020F0502020204030204" pitchFamily="34" charset="0"/>
            </a:rPr>
            <a:t>in un contesto coattivo, </a:t>
          </a:r>
          <a:r>
            <a:rPr lang="it-IT" sz="1800" i="1" kern="1200" dirty="0" smtClean="0">
              <a:latin typeface="Calibri" panose="020F0502020204030204" pitchFamily="34" charset="0"/>
              <a:cs typeface="Calibri" panose="020F0502020204030204" pitchFamily="34" charset="0"/>
            </a:rPr>
            <a:t>di controllo e sostegno</a:t>
          </a:r>
          <a:r>
            <a:rPr lang="it-IT" sz="1800" kern="1200" dirty="0" smtClean="0">
              <a:latin typeface="Calibri" panose="020F0502020204030204" pitchFamily="34" charset="0"/>
              <a:cs typeface="Calibri" panose="020F0502020204030204" pitchFamily="34" charset="0"/>
            </a:rPr>
            <a:t> e successiva  restituzione ai genitori e ai figli/e di responsabilità genitoriale, ove possibile, seppur vicariate e supportate, ma in contesti spontanei</a:t>
          </a:r>
        </a:p>
        <a:p>
          <a:pPr marL="0" lvl="0" indent="0" algn="just" defTabSz="1066800">
            <a:lnSpc>
              <a:spcPct val="90000"/>
            </a:lnSpc>
            <a:spcBef>
              <a:spcPct val="0"/>
            </a:spcBef>
            <a:spcAft>
              <a:spcPct val="35000"/>
            </a:spcAft>
          </a:pPr>
          <a:r>
            <a:rPr lang="it-IT" sz="1800" b="1" kern="1200" dirty="0" smtClean="0">
              <a:latin typeface="Calibri" panose="020F0502020204030204" pitchFamily="34" charset="0"/>
              <a:cs typeface="Calibri" panose="020F0502020204030204" pitchFamily="34" charset="0"/>
            </a:rPr>
            <a:t>incremento </a:t>
          </a:r>
          <a:r>
            <a:rPr lang="it-IT" sz="1800" b="1" kern="1200" dirty="0" smtClean="0">
              <a:latin typeface="Calibri" panose="020F0502020204030204" pitchFamily="34" charset="0"/>
              <a:cs typeface="Calibri" panose="020F0502020204030204" pitchFamily="34" charset="0"/>
            </a:rPr>
            <a:t>dell’utilizzo – dopo i 24 o 36 o 48 mesi di interventi - di misure quali la  sospensione/decadenza </a:t>
          </a:r>
          <a:r>
            <a:rPr lang="it-IT" sz="1800" kern="1200" dirty="0" smtClean="0">
              <a:latin typeface="Calibri" panose="020F0502020204030204" pitchFamily="34" charset="0"/>
              <a:cs typeface="Calibri" panose="020F0502020204030204" pitchFamily="34" charset="0"/>
            </a:rPr>
            <a:t>pur mantenendo legami utili  con famiglie d’origine, ma anche utilizzi dell’adozione aperta, e/o mite.</a:t>
          </a:r>
        </a:p>
        <a:p>
          <a:pPr marL="0" lvl="0" indent="0" algn="just" defTabSz="1066800">
            <a:lnSpc>
              <a:spcPct val="90000"/>
            </a:lnSpc>
            <a:spcBef>
              <a:spcPct val="0"/>
            </a:spcBef>
            <a:spcAft>
              <a:spcPct val="35000"/>
            </a:spcAft>
          </a:pPr>
          <a:r>
            <a:rPr lang="it-IT" sz="1800" b="1" kern="1200" dirty="0" smtClean="0">
              <a:latin typeface="Calibri" panose="020F0502020204030204" pitchFamily="34" charset="0"/>
              <a:cs typeface="Calibri" panose="020F0502020204030204" pitchFamily="34" charset="0"/>
            </a:rPr>
            <a:t>incremento </a:t>
          </a:r>
          <a:r>
            <a:rPr lang="it-IT" sz="1800" b="1" kern="1200" dirty="0" smtClean="0">
              <a:latin typeface="Calibri" panose="020F0502020204030204" pitchFamily="34" charset="0"/>
              <a:cs typeface="Calibri" panose="020F0502020204030204" pitchFamily="34" charset="0"/>
            </a:rPr>
            <a:t>delle attività di «cura» dei progetti psico-socio-educativi  </a:t>
          </a:r>
          <a:r>
            <a:rPr lang="it-IT" sz="1800" kern="1200" dirty="0" smtClean="0">
              <a:latin typeface="Calibri" panose="020F0502020204030204" pitchFamily="34" charset="0"/>
              <a:cs typeface="Calibri" panose="020F0502020204030204" pitchFamily="34" charset="0"/>
            </a:rPr>
            <a:t>più «pesanti» quali gli allontanamenti , sia in termini economici che di capitale sociale e relazionale.</a:t>
          </a:r>
        </a:p>
        <a:p>
          <a:pPr marL="0" lvl="0" indent="0" algn="just" defTabSz="1066800">
            <a:lnSpc>
              <a:spcPct val="90000"/>
            </a:lnSpc>
            <a:spcBef>
              <a:spcPct val="0"/>
            </a:spcBef>
            <a:spcAft>
              <a:spcPct val="35000"/>
            </a:spcAft>
          </a:pPr>
          <a:r>
            <a:rPr lang="it-IT" sz="1800" b="1" kern="1200" dirty="0" smtClean="0">
              <a:solidFill>
                <a:schemeClr val="tx1"/>
              </a:solidFill>
              <a:latin typeface="Calibri" panose="020F0502020204030204" pitchFamily="34" charset="0"/>
              <a:cs typeface="Calibri" panose="020F0502020204030204" pitchFamily="34" charset="0"/>
            </a:rPr>
            <a:t>sanzioni </a:t>
          </a:r>
          <a:r>
            <a:rPr lang="it-IT" sz="1800" b="1" kern="1200" dirty="0" smtClean="0">
              <a:solidFill>
                <a:schemeClr val="tx1"/>
              </a:solidFill>
              <a:latin typeface="Calibri" panose="020F0502020204030204" pitchFamily="34" charset="0"/>
              <a:cs typeface="Calibri" panose="020F0502020204030204" pitchFamily="34" charset="0"/>
            </a:rPr>
            <a:t>possibili a genitori/parti </a:t>
          </a:r>
          <a:r>
            <a:rPr lang="it-IT" sz="1800" kern="1200" dirty="0" smtClean="0">
              <a:latin typeface="Calibri" panose="020F0502020204030204" pitchFamily="34" charset="0"/>
              <a:cs typeface="Calibri" panose="020F0502020204030204" pitchFamily="34" charset="0"/>
            </a:rPr>
            <a:t>che ostacolano con omissioni, comportamenti passivi, minacciosi, </a:t>
          </a:r>
          <a:r>
            <a:rPr lang="it-IT" sz="1800" kern="1200" dirty="0" err="1" smtClean="0">
              <a:latin typeface="Calibri" panose="020F0502020204030204" pitchFamily="34" charset="0"/>
              <a:cs typeface="Calibri" panose="020F0502020204030204" pitchFamily="34" charset="0"/>
            </a:rPr>
            <a:t>denigranti,neganti</a:t>
          </a:r>
          <a:r>
            <a:rPr lang="it-IT" sz="1800" kern="1200" dirty="0" smtClean="0">
              <a:latin typeface="Calibri" panose="020F0502020204030204" pitchFamily="34" charset="0"/>
              <a:cs typeface="Calibri" panose="020F0502020204030204" pitchFamily="34" charset="0"/>
            </a:rPr>
            <a:t> ogni problema/bisogno dei figli/e </a:t>
          </a:r>
          <a:r>
            <a:rPr lang="it-IT" sz="1800" kern="1200" dirty="0" err="1" smtClean="0">
              <a:latin typeface="Calibri" panose="020F0502020204030204" pitchFamily="34" charset="0"/>
              <a:cs typeface="Calibri" panose="020F0502020204030204" pitchFamily="34" charset="0"/>
            </a:rPr>
            <a:t>e</a:t>
          </a:r>
          <a:r>
            <a:rPr lang="it-IT" sz="1800" kern="1200" dirty="0" smtClean="0">
              <a:latin typeface="Calibri" panose="020F0502020204030204" pitchFamily="34" charset="0"/>
              <a:cs typeface="Calibri" panose="020F0502020204030204" pitchFamily="34" charset="0"/>
            </a:rPr>
            <a:t> quindi i progetti di intervento proposti e disposti.</a:t>
          </a:r>
        </a:p>
      </dsp:txBody>
      <dsp:txXfrm>
        <a:off x="276944" y="0"/>
        <a:ext cx="5075427" cy="5623323"/>
      </dsp:txXfrm>
    </dsp:sp>
    <dsp:sp modelId="{850C2C73-E6F4-4661-BCEA-52F1B6751DC1}">
      <dsp:nvSpPr>
        <dsp:cNvPr id="0" name=""/>
        <dsp:cNvSpPr/>
      </dsp:nvSpPr>
      <dsp:spPr>
        <a:xfrm>
          <a:off x="5630647" y="90727"/>
          <a:ext cx="5792100" cy="5623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85738" lvl="0" indent="0" algn="l" defTabSz="800100">
            <a:lnSpc>
              <a:spcPct val="90000"/>
            </a:lnSpc>
            <a:spcBef>
              <a:spcPct val="0"/>
            </a:spcBef>
            <a:spcAft>
              <a:spcPct val="35000"/>
            </a:spcAft>
          </a:pPr>
          <a:endParaRPr lang="it-IT" sz="1800" kern="1200" dirty="0" smtClean="0">
            <a:latin typeface="Calibri" panose="020F0502020204030204" pitchFamily="34" charset="0"/>
            <a:cs typeface="Calibri" panose="020F0502020204030204" pitchFamily="34" charset="0"/>
          </a:endParaRPr>
        </a:p>
        <a:p>
          <a:pPr marL="185738" lvl="0" indent="0" algn="just" defTabSz="800100">
            <a:lnSpc>
              <a:spcPct val="90000"/>
            </a:lnSpc>
            <a:spcBef>
              <a:spcPct val="0"/>
            </a:spcBef>
            <a:spcAft>
              <a:spcPct val="35000"/>
            </a:spcAft>
          </a:pPr>
          <a:endParaRPr lang="it-IT" sz="1800" kern="1200" dirty="0" smtClean="0">
            <a:latin typeface="Calibri" panose="020F0502020204030204" pitchFamily="34" charset="0"/>
            <a:cs typeface="Calibri" panose="020F0502020204030204" pitchFamily="34" charset="0"/>
          </a:endParaRPr>
        </a:p>
        <a:p>
          <a:pPr marL="185738" lvl="0" indent="0" algn="just" defTabSz="800100">
            <a:lnSpc>
              <a:spcPct val="90000"/>
            </a:lnSpc>
            <a:spcBef>
              <a:spcPct val="0"/>
            </a:spcBef>
            <a:spcAft>
              <a:spcPct val="35000"/>
            </a:spcAft>
          </a:pPr>
          <a:r>
            <a:rPr lang="it-IT" sz="1800" kern="1200" dirty="0" smtClean="0">
              <a:latin typeface="Calibri" panose="020F0502020204030204" pitchFamily="34" charset="0"/>
              <a:cs typeface="Calibri" panose="020F0502020204030204" pitchFamily="34" charset="0"/>
            </a:rPr>
            <a:t>confusione tra lavoro </a:t>
          </a:r>
          <a:r>
            <a:rPr lang="it-IT" sz="1800" b="1" kern="1200" dirty="0" smtClean="0">
              <a:latin typeface="Calibri" panose="020F0502020204030204" pitchFamily="34" charset="0"/>
              <a:cs typeface="Calibri" panose="020F0502020204030204" pitchFamily="34" charset="0"/>
            </a:rPr>
            <a:t>«informativo» </a:t>
          </a:r>
          <a:r>
            <a:rPr lang="it-IT" sz="1800" kern="1200" dirty="0" smtClean="0">
              <a:latin typeface="Calibri" panose="020F0502020204030204" pitchFamily="34" charset="0"/>
              <a:cs typeface="Calibri" panose="020F0502020204030204" pitchFamily="34" charset="0"/>
            </a:rPr>
            <a:t>della  PG e FFOO e lavoro  </a:t>
          </a:r>
          <a:r>
            <a:rPr lang="it-IT" sz="1800" b="1" kern="1200" dirty="0" smtClean="0">
              <a:latin typeface="Calibri" panose="020F0502020204030204" pitchFamily="34" charset="0"/>
              <a:cs typeface="Calibri" panose="020F0502020204030204" pitchFamily="34" charset="0"/>
            </a:rPr>
            <a:t>«di relazione»,  </a:t>
          </a:r>
          <a:r>
            <a:rPr lang="it-IT" sz="1800" kern="1200" dirty="0" smtClean="0">
              <a:latin typeface="Calibri" panose="020F0502020204030204" pitchFamily="34" charset="0"/>
              <a:cs typeface="Calibri" panose="020F0502020204030204" pitchFamily="34" charset="0"/>
            </a:rPr>
            <a:t>anche qualora sia di analisi e accertamento dell’esistenza o meno di pregiudizio  il lavoro sociale non è assimilabile ad un </a:t>
          </a:r>
          <a:r>
            <a:rPr lang="it-IT" sz="1800" i="1" kern="1200" dirty="0" smtClean="0">
              <a:latin typeface="Calibri" panose="020F0502020204030204" pitchFamily="34" charset="0"/>
              <a:cs typeface="Calibri" panose="020F0502020204030204" pitchFamily="34" charset="0"/>
            </a:rPr>
            <a:t>esame del sangue  </a:t>
          </a:r>
          <a:r>
            <a:rPr lang="it-IT" sz="1800" b="1" i="1" kern="1200" dirty="0" smtClean="0">
              <a:latin typeface="Calibri" panose="020F0502020204030204" pitchFamily="34" charset="0"/>
              <a:cs typeface="Calibri" panose="020F0502020204030204" pitchFamily="34" charset="0"/>
            </a:rPr>
            <a:t>è un lavoro di comprensione delle  connessioni tra individuo/nucleo familiare/contesto di vita, </a:t>
          </a:r>
          <a:r>
            <a:rPr lang="it-IT" sz="1800" i="1" kern="1200" dirty="0" smtClean="0">
              <a:latin typeface="Calibri" panose="020F0502020204030204" pitchFamily="34" charset="0"/>
              <a:cs typeface="Calibri" panose="020F0502020204030204" pitchFamily="34" charset="0"/>
            </a:rPr>
            <a:t>quindi </a:t>
          </a:r>
          <a:r>
            <a:rPr lang="it-IT" sz="1800" kern="1200" dirty="0" smtClean="0">
              <a:latin typeface="Calibri" panose="020F0502020204030204" pitchFamily="34" charset="0"/>
              <a:cs typeface="Calibri" panose="020F0502020204030204" pitchFamily="34" charset="0"/>
            </a:rPr>
            <a:t>come da codice Deontologico AS è  sempre inserito in un processo di potenziamento dell’autodeterminazione e valorizzazione delle persone che presuppone ascolto e negoziazione per  la costruzione di una relazione di fiducia ( </a:t>
          </a:r>
          <a:r>
            <a:rPr lang="it-IT" sz="1800" kern="1200" dirty="0" err="1" smtClean="0">
              <a:latin typeface="Calibri" panose="020F0502020204030204" pitchFamily="34" charset="0"/>
              <a:cs typeface="Calibri" panose="020F0502020204030204" pitchFamily="34" charset="0"/>
            </a:rPr>
            <a:t>artt</a:t>
          </a:r>
          <a:r>
            <a:rPr lang="it-IT" sz="1800" kern="1200" dirty="0" smtClean="0">
              <a:latin typeface="Calibri" panose="020F0502020204030204" pitchFamily="34" charset="0"/>
              <a:cs typeface="Calibri" panose="020F0502020204030204" pitchFamily="34" charset="0"/>
            </a:rPr>
            <a:t> 19,26-30  codice deontologico ad es.)</a:t>
          </a:r>
        </a:p>
        <a:p>
          <a:pPr marL="185738" lvl="0" indent="0" algn="just" defTabSz="800100">
            <a:lnSpc>
              <a:spcPct val="90000"/>
            </a:lnSpc>
            <a:spcBef>
              <a:spcPct val="0"/>
            </a:spcBef>
            <a:spcAft>
              <a:spcPct val="35000"/>
            </a:spcAft>
          </a:pPr>
          <a:r>
            <a:rPr lang="it-IT" sz="1800" kern="1200" dirty="0" smtClean="0">
              <a:latin typeface="Calibri" panose="020F0502020204030204" pitchFamily="34" charset="0"/>
              <a:cs typeface="Calibri" panose="020F0502020204030204" pitchFamily="34" charset="0"/>
            </a:rPr>
            <a:t>richieste </a:t>
          </a:r>
          <a:r>
            <a:rPr lang="it-IT" sz="1800" b="1" i="1" kern="1200" dirty="0" smtClean="0">
              <a:latin typeface="Calibri" panose="020F0502020204030204" pitchFamily="34" charset="0"/>
              <a:cs typeface="Calibri" panose="020F0502020204030204" pitchFamily="34" charset="0"/>
            </a:rPr>
            <a:t>improprie</a:t>
          </a:r>
          <a:r>
            <a:rPr lang="it-IT" sz="1800" kern="1200" dirty="0" smtClean="0">
              <a:latin typeface="Calibri" panose="020F0502020204030204" pitchFamily="34" charset="0"/>
              <a:cs typeface="Calibri" panose="020F0502020204030204" pitchFamily="34" charset="0"/>
            </a:rPr>
            <a:t> ai servizi sociali di informazioni urgenti reperibili immediatamente tramite banche dati della PG e FFOO e altre AAGG (es. CF, stati di famiglia, precedenti provvedimenti o procedimenti in corso in sede penale  v, art 64 </a:t>
          </a:r>
          <a:r>
            <a:rPr lang="it-IT" sz="1800" kern="1200" dirty="0" err="1" smtClean="0">
              <a:latin typeface="Calibri" panose="020F0502020204030204" pitchFamily="34" charset="0"/>
              <a:cs typeface="Calibri" panose="020F0502020204030204" pitchFamily="34" charset="0"/>
            </a:rPr>
            <a:t>cpp</a:t>
          </a:r>
          <a:r>
            <a:rPr lang="it-IT" sz="1800" kern="1200" dirty="0" smtClean="0">
              <a:latin typeface="Calibri" panose="020F0502020204030204" pitchFamily="34" charset="0"/>
              <a:cs typeface="Calibri" panose="020F0502020204030204" pitchFamily="34" charset="0"/>
            </a:rPr>
            <a:t>)</a:t>
          </a:r>
        </a:p>
        <a:p>
          <a:pPr marL="185738" lvl="0" indent="0" algn="just" defTabSz="800100">
            <a:lnSpc>
              <a:spcPct val="90000"/>
            </a:lnSpc>
            <a:spcBef>
              <a:spcPct val="0"/>
            </a:spcBef>
            <a:spcAft>
              <a:spcPct val="35000"/>
            </a:spcAft>
          </a:pPr>
          <a:r>
            <a:rPr lang="it-IT" sz="1800" kern="1200" dirty="0" smtClean="0">
              <a:latin typeface="Calibri" panose="020F0502020204030204" pitchFamily="34" charset="0"/>
              <a:cs typeface="Calibri" panose="020F0502020204030204" pitchFamily="34" charset="0"/>
            </a:rPr>
            <a:t>riduzione di competenze e di approcci di analisi e intervento  multidisciplinare trasformativo partecipato necessari ad affrontare temi quali l’abuso il maltrattamento e la violenza assistita –proprio quando tali approcci sono risultati  vincenti, necessari , vedi nuovi LEPS 2021 -2022 </a:t>
          </a:r>
          <a:endParaRPr lang="it-IT" sz="1800" kern="1200" dirty="0">
            <a:latin typeface="Calibri" panose="020F0502020204030204" pitchFamily="34" charset="0"/>
            <a:cs typeface="Calibri" panose="020F0502020204030204" pitchFamily="34" charset="0"/>
          </a:endParaRPr>
        </a:p>
      </dsp:txBody>
      <dsp:txXfrm>
        <a:off x="5630647" y="90727"/>
        <a:ext cx="5792100" cy="5623323"/>
      </dsp:txXfrm>
    </dsp:sp>
    <dsp:sp modelId="{4BD9690C-7081-4897-A651-73F30A3607E4}">
      <dsp:nvSpPr>
        <dsp:cNvPr id="0" name=""/>
        <dsp:cNvSpPr/>
      </dsp:nvSpPr>
      <dsp:spPr>
        <a:xfrm>
          <a:off x="97780" y="0"/>
          <a:ext cx="557862" cy="556537"/>
        </a:xfrm>
        <a:prstGeom prst="plus">
          <a:avLst>
            <a:gd name="adj" fmla="val 32810"/>
          </a:avLst>
        </a:prstGeom>
        <a:solidFill>
          <a:schemeClr val="accent2"/>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320AEC-EC8A-4E7D-ABF0-6D32E4F99C86}">
      <dsp:nvSpPr>
        <dsp:cNvPr id="0" name=""/>
        <dsp:cNvSpPr/>
      </dsp:nvSpPr>
      <dsp:spPr>
        <a:xfrm>
          <a:off x="10143994" y="188569"/>
          <a:ext cx="638484" cy="284657"/>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53B5C4-175A-4D07-9A85-9B9A845FD142}">
      <dsp:nvSpPr>
        <dsp:cNvPr id="0" name=""/>
        <dsp:cNvSpPr/>
      </dsp:nvSpPr>
      <dsp:spPr>
        <a:xfrm flipH="1">
          <a:off x="5551682" y="22904"/>
          <a:ext cx="20511" cy="5623321"/>
        </a:xfrm>
        <a:prstGeom prst="line">
          <a:avLst/>
        </a:pr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DC94D-D7CC-405F-BF7D-A0C33963BD87}">
      <dsp:nvSpPr>
        <dsp:cNvPr id="0" name=""/>
        <dsp:cNvSpPr/>
      </dsp:nvSpPr>
      <dsp:spPr>
        <a:xfrm>
          <a:off x="319182" y="9"/>
          <a:ext cx="10273092" cy="5335761"/>
        </a:xfrm>
        <a:prstGeom prst="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2B2E36C-BD30-41D2-9AA1-D450D1BD7BC0}">
      <dsp:nvSpPr>
        <dsp:cNvPr id="0" name=""/>
        <dsp:cNvSpPr/>
      </dsp:nvSpPr>
      <dsp:spPr>
        <a:xfrm>
          <a:off x="279903" y="0"/>
          <a:ext cx="5138715" cy="533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630238" lvl="0" indent="0" algn="just" defTabSz="1066800">
            <a:lnSpc>
              <a:spcPct val="90000"/>
            </a:lnSpc>
            <a:spcBef>
              <a:spcPct val="0"/>
            </a:spcBef>
            <a:spcAft>
              <a:spcPct val="35000"/>
            </a:spcAft>
          </a:pPr>
          <a:endParaRPr lang="it-IT" sz="1800" kern="1200" dirty="0" smtClean="0">
            <a:latin typeface="Calibri" panose="020F0502020204030204" pitchFamily="34" charset="0"/>
            <a:cs typeface="Calibri" panose="020F0502020204030204" pitchFamily="34" charset="0"/>
          </a:endParaRPr>
        </a:p>
        <a:p>
          <a:pPr marL="630238" lvl="0" indent="0" algn="just" defTabSz="1066800">
            <a:lnSpc>
              <a:spcPct val="90000"/>
            </a:lnSpc>
            <a:spcBef>
              <a:spcPct val="0"/>
            </a:spcBef>
            <a:spcAft>
              <a:spcPct val="35000"/>
            </a:spcAft>
          </a:pPr>
          <a:r>
            <a:rPr lang="it-IT" sz="1800" kern="1200" dirty="0" smtClean="0">
              <a:latin typeface="Calibri" panose="020F0502020204030204" pitchFamily="34" charset="0"/>
              <a:cs typeface="Calibri" panose="020F0502020204030204" pitchFamily="34" charset="0"/>
            </a:rPr>
            <a:t>articolazione in atti e compiti definiti della «limitazione delle responsabilità genitoriale» ovvero  affido ai servizi sociali</a:t>
          </a:r>
        </a:p>
        <a:p>
          <a:pPr marL="0" lvl="0" indent="0" algn="just" defTabSz="1066800">
            <a:lnSpc>
              <a:spcPct val="90000"/>
            </a:lnSpc>
            <a:spcBef>
              <a:spcPct val="0"/>
            </a:spcBef>
            <a:spcAft>
              <a:spcPct val="35000"/>
            </a:spcAft>
          </a:pPr>
          <a:r>
            <a:rPr lang="it-IT" sz="1800" kern="1200" dirty="0" smtClean="0">
              <a:latin typeface="Calibri" panose="020F0502020204030204" pitchFamily="34" charset="0"/>
              <a:cs typeface="Calibri" panose="020F0502020204030204" pitchFamily="34" charset="0"/>
            </a:rPr>
            <a:t>art </a:t>
          </a:r>
          <a:r>
            <a:rPr lang="it-IT" sz="1800" kern="1200" dirty="0" smtClean="0">
              <a:latin typeface="Calibri" panose="020F0502020204030204" pitchFamily="34" charset="0"/>
              <a:cs typeface="Calibri" panose="020F0502020204030204" pitchFamily="34" charset="0"/>
            </a:rPr>
            <a:t>5 bis parla di </a:t>
          </a:r>
          <a:r>
            <a:rPr lang="it-IT" sz="1800" b="1" kern="1200" dirty="0" smtClean="0">
              <a:latin typeface="Calibri" panose="020F0502020204030204" pitchFamily="34" charset="0"/>
              <a:cs typeface="Calibri" panose="020F0502020204030204" pitchFamily="34" charset="0"/>
            </a:rPr>
            <a:t>ATTI non di materie o campi </a:t>
          </a:r>
          <a:r>
            <a:rPr lang="it-IT" sz="1800" kern="1200" dirty="0" smtClean="0">
              <a:latin typeface="Calibri" panose="020F0502020204030204" pitchFamily="34" charset="0"/>
              <a:cs typeface="Calibri" panose="020F0502020204030204" pitchFamily="34" charset="0"/>
            </a:rPr>
            <a:t>in cui si esercitano le scelte a favore del minorenne, chiarendo la necessità di una declinazione specifica e di dettaglio /sia per l’esercizio ordinario che straordinario che per la titolarità della responsabilità genitoriale quando venga  </a:t>
          </a:r>
          <a:r>
            <a:rPr lang="it-IT" sz="1800" i="1" kern="1200" dirty="0" smtClean="0">
              <a:latin typeface="Calibri" panose="020F0502020204030204" pitchFamily="34" charset="0"/>
              <a:cs typeface="Calibri" panose="020F0502020204030204" pitchFamily="34" charset="0"/>
            </a:rPr>
            <a:t>limitata)</a:t>
          </a:r>
        </a:p>
        <a:p>
          <a:pPr marL="0" lvl="0" indent="0" algn="just" defTabSz="1066800">
            <a:lnSpc>
              <a:spcPct val="90000"/>
            </a:lnSpc>
            <a:spcBef>
              <a:spcPct val="0"/>
            </a:spcBef>
            <a:spcAft>
              <a:spcPct val="35000"/>
            </a:spcAft>
          </a:pPr>
          <a:r>
            <a:rPr lang="it-IT" sz="1800" kern="1200" dirty="0" smtClean="0">
              <a:latin typeface="Calibri" panose="020F0502020204030204" pitchFamily="34" charset="0"/>
              <a:cs typeface="Calibri" panose="020F0502020204030204" pitchFamily="34" charset="0"/>
            </a:rPr>
            <a:t>vengono </a:t>
          </a:r>
          <a:r>
            <a:rPr lang="it-IT" sz="1800" kern="1200" dirty="0" smtClean="0">
              <a:latin typeface="Calibri" panose="020F0502020204030204" pitchFamily="34" charset="0"/>
              <a:cs typeface="Calibri" panose="020F0502020204030204" pitchFamily="34" charset="0"/>
            </a:rPr>
            <a:t>nominati </a:t>
          </a:r>
          <a:r>
            <a:rPr lang="it-IT" sz="1800" b="1" kern="1200" dirty="0" smtClean="0">
              <a:latin typeface="Calibri" panose="020F0502020204030204" pitchFamily="34" charset="0"/>
              <a:cs typeface="Calibri" panose="020F0502020204030204" pitchFamily="34" charset="0"/>
            </a:rPr>
            <a:t>tutti i SOGGETTI </a:t>
          </a:r>
          <a:r>
            <a:rPr lang="it-IT" sz="1800" kern="1200" dirty="0" smtClean="0">
              <a:latin typeface="Calibri" panose="020F0502020204030204" pitchFamily="34" charset="0"/>
              <a:cs typeface="Calibri" panose="020F0502020204030204" pitchFamily="34" charset="0"/>
            </a:rPr>
            <a:t>titolati alla gestione dei suddetti ATTI tra cui chiaramente i genitori, i collocatari quindi (genitori o terzi) il curatore etc.</a:t>
          </a:r>
        </a:p>
        <a:p>
          <a:pPr marL="0" marR="0" lvl="0" indent="0" algn="just" defTabSz="1066800" eaLnBrk="1" fontAlgn="auto" latinLnBrk="0" hangingPunct="1">
            <a:lnSpc>
              <a:spcPct val="90000"/>
            </a:lnSpc>
            <a:spcBef>
              <a:spcPct val="0"/>
            </a:spcBef>
            <a:spcAft>
              <a:spcPct val="35000"/>
            </a:spcAft>
            <a:buClrTx/>
            <a:buSzTx/>
            <a:buFontTx/>
            <a:buNone/>
            <a:tabLst/>
            <a:defRPr/>
          </a:pPr>
          <a:r>
            <a:rPr lang="it-IT" sz="1800" kern="1200" dirty="0" smtClean="0">
              <a:latin typeface="Calibri" panose="020F0502020204030204" pitchFamily="34" charset="0"/>
              <a:cs typeface="Calibri" panose="020F0502020204030204" pitchFamily="34" charset="0"/>
            </a:rPr>
            <a:t>la </a:t>
          </a:r>
          <a:r>
            <a:rPr lang="it-IT" sz="1800" kern="1200" dirty="0" smtClean="0">
              <a:latin typeface="Calibri" panose="020F0502020204030204" pitchFamily="34" charset="0"/>
              <a:cs typeface="Calibri" panose="020F0502020204030204" pitchFamily="34" charset="0"/>
            </a:rPr>
            <a:t>definizione di</a:t>
          </a:r>
          <a:r>
            <a:rPr lang="it-IT" sz="1800" u="sng" kern="1200" dirty="0" smtClean="0">
              <a:latin typeface="Calibri" panose="020F0502020204030204" pitchFamily="34" charset="0"/>
              <a:cs typeface="Calibri" panose="020F0502020204030204" pitchFamily="34" charset="0"/>
            </a:rPr>
            <a:t> soggetti/atti/potestà </a:t>
          </a:r>
          <a:r>
            <a:rPr lang="it-IT" sz="1800" kern="1200" dirty="0" smtClean="0">
              <a:latin typeface="Calibri" panose="020F0502020204030204" pitchFamily="34" charset="0"/>
              <a:cs typeface="Calibri" panose="020F0502020204030204" pitchFamily="34" charset="0"/>
            </a:rPr>
            <a:t>e </a:t>
          </a:r>
          <a:r>
            <a:rPr lang="it-IT" sz="1800" u="sng" kern="1200" dirty="0" smtClean="0">
              <a:latin typeface="Calibri" panose="020F0502020204030204" pitchFamily="34" charset="0"/>
              <a:cs typeface="Calibri" panose="020F0502020204030204" pitchFamily="34" charset="0"/>
            </a:rPr>
            <a:t>responsabilità</a:t>
          </a:r>
          <a:r>
            <a:rPr lang="it-IT" sz="1800" kern="1200" dirty="0" smtClean="0">
              <a:latin typeface="Calibri" panose="020F0502020204030204" pitchFamily="34" charset="0"/>
              <a:cs typeface="Calibri" panose="020F0502020204030204" pitchFamily="34" charset="0"/>
            </a:rPr>
            <a:t> di tutti i soggetti  può finalmente attenuare il conflitto genitoriale spesso giocato su questioni di gestione quotidiana o straordinaria, ma strumentalmente utilizzate e deresponsabilizzanti per genitori peraltro </a:t>
          </a:r>
          <a:r>
            <a:rPr lang="it-IT" sz="1800" b="1" kern="1200" dirty="0" smtClean="0">
              <a:latin typeface="Calibri" panose="020F0502020204030204" pitchFamily="34" charset="0"/>
              <a:cs typeface="Calibri" panose="020F0502020204030204" pitchFamily="34" charset="0"/>
            </a:rPr>
            <a:t>per circa il 66%  dei casi CONVIVENTI coi figli/e</a:t>
          </a:r>
          <a:endParaRPr lang="it-IT" sz="2000" b="1" kern="1200" dirty="0" smtClean="0">
            <a:latin typeface="Calibri" panose="020F0502020204030204" pitchFamily="34" charset="0"/>
            <a:cs typeface="Calibri" panose="020F0502020204030204" pitchFamily="34" charset="0"/>
          </a:endParaRPr>
        </a:p>
      </dsp:txBody>
      <dsp:txXfrm>
        <a:off x="279903" y="0"/>
        <a:ext cx="5138715" cy="5335783"/>
      </dsp:txXfrm>
    </dsp:sp>
    <dsp:sp modelId="{850C2C73-E6F4-4661-BCEA-52F1B6751DC1}">
      <dsp:nvSpPr>
        <dsp:cNvPr id="0" name=""/>
        <dsp:cNvSpPr/>
      </dsp:nvSpPr>
      <dsp:spPr>
        <a:xfrm>
          <a:off x="5943932" y="0"/>
          <a:ext cx="4137525" cy="533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800100">
            <a:lnSpc>
              <a:spcPct val="90000"/>
            </a:lnSpc>
            <a:spcBef>
              <a:spcPct val="0"/>
            </a:spcBef>
            <a:spcAft>
              <a:spcPct val="35000"/>
            </a:spcAft>
          </a:pPr>
          <a:endParaRPr lang="it-IT" sz="1800" kern="1200" dirty="0" smtClean="0">
            <a:latin typeface="Calibri" panose="020F0502020204030204" pitchFamily="34" charset="0"/>
            <a:cs typeface="Calibri" panose="020F0502020204030204" pitchFamily="34" charset="0"/>
          </a:endParaRPr>
        </a:p>
        <a:p>
          <a:pPr lvl="0" algn="l" defTabSz="800100">
            <a:lnSpc>
              <a:spcPct val="90000"/>
            </a:lnSpc>
            <a:spcBef>
              <a:spcPct val="0"/>
            </a:spcBef>
            <a:spcAft>
              <a:spcPct val="35000"/>
            </a:spcAft>
          </a:pPr>
          <a:endParaRPr lang="it-IT" sz="1800" kern="1200" dirty="0" smtClean="0">
            <a:latin typeface="Calibri" panose="020F0502020204030204" pitchFamily="34" charset="0"/>
            <a:cs typeface="Calibri" panose="020F0502020204030204" pitchFamily="34" charset="0"/>
          </a:endParaRPr>
        </a:p>
        <a:p>
          <a:pPr lvl="0" algn="l" defTabSz="800100">
            <a:lnSpc>
              <a:spcPct val="90000"/>
            </a:lnSpc>
            <a:spcBef>
              <a:spcPct val="0"/>
            </a:spcBef>
            <a:spcAft>
              <a:spcPct val="35000"/>
            </a:spcAft>
          </a:pPr>
          <a:endParaRPr lang="it-IT" sz="2000" kern="1200" dirty="0" smtClean="0">
            <a:latin typeface="Calibri" panose="020F0502020204030204" pitchFamily="34" charset="0"/>
            <a:cs typeface="Calibri" panose="020F0502020204030204" pitchFamily="34" charset="0"/>
          </a:endParaRPr>
        </a:p>
        <a:p>
          <a:pPr lvl="0" algn="l" defTabSz="800100">
            <a:lnSpc>
              <a:spcPct val="90000"/>
            </a:lnSpc>
            <a:spcBef>
              <a:spcPct val="0"/>
            </a:spcBef>
            <a:spcAft>
              <a:spcPct val="35000"/>
            </a:spcAft>
          </a:pPr>
          <a:endParaRPr lang="it-IT" sz="2000" kern="1200" dirty="0" smtClean="0">
            <a:latin typeface="Calibri" panose="020F0502020204030204" pitchFamily="34" charset="0"/>
            <a:cs typeface="Calibri" panose="020F0502020204030204" pitchFamily="34" charset="0"/>
          </a:endParaRPr>
        </a:p>
        <a:p>
          <a:pPr lvl="0" algn="l" defTabSz="800100">
            <a:lnSpc>
              <a:spcPct val="90000"/>
            </a:lnSpc>
            <a:spcBef>
              <a:spcPct val="0"/>
            </a:spcBef>
            <a:spcAft>
              <a:spcPct val="35000"/>
            </a:spcAft>
          </a:pPr>
          <a:endParaRPr lang="it-IT" sz="2000" kern="1200" dirty="0" smtClean="0">
            <a:latin typeface="Calibri" panose="020F0502020204030204" pitchFamily="34" charset="0"/>
            <a:cs typeface="Calibri" panose="020F0502020204030204" pitchFamily="34" charset="0"/>
          </a:endParaRPr>
        </a:p>
        <a:p>
          <a:pPr lvl="0" algn="l" defTabSz="800100">
            <a:lnSpc>
              <a:spcPct val="90000"/>
            </a:lnSpc>
            <a:spcBef>
              <a:spcPct val="0"/>
            </a:spcBef>
            <a:spcAft>
              <a:spcPct val="35000"/>
            </a:spcAft>
          </a:pPr>
          <a:endParaRPr lang="it-IT" sz="2000" kern="1200" dirty="0" smtClean="0">
            <a:latin typeface="Calibri" panose="020F0502020204030204" pitchFamily="34" charset="0"/>
            <a:cs typeface="Calibri" panose="020F0502020204030204" pitchFamily="34" charset="0"/>
          </a:endParaRPr>
        </a:p>
        <a:p>
          <a:pPr lvl="0" algn="just" defTabSz="800100">
            <a:lnSpc>
              <a:spcPct val="90000"/>
            </a:lnSpc>
            <a:spcBef>
              <a:spcPct val="0"/>
            </a:spcBef>
            <a:spcAft>
              <a:spcPct val="35000"/>
            </a:spcAft>
          </a:pPr>
          <a:r>
            <a:rPr lang="it-IT" sz="1800" kern="1200" dirty="0" smtClean="0">
              <a:latin typeface="Calibri" panose="020F0502020204030204" pitchFamily="34" charset="0"/>
              <a:cs typeface="Calibri" panose="020F0502020204030204" pitchFamily="34" charset="0"/>
            </a:rPr>
            <a:t>contenere</a:t>
          </a:r>
          <a:r>
            <a:rPr lang="it-IT" sz="2000" kern="1200" dirty="0" smtClean="0">
              <a:latin typeface="Calibri" panose="020F0502020204030204" pitchFamily="34" charset="0"/>
              <a:cs typeface="Calibri" panose="020F0502020204030204" pitchFamily="34" charset="0"/>
            </a:rPr>
            <a:t> </a:t>
          </a:r>
          <a:r>
            <a:rPr lang="it-IT" sz="1800" kern="1200" dirty="0" smtClean="0">
              <a:latin typeface="Calibri" panose="020F0502020204030204" pitchFamily="34" charset="0"/>
              <a:cs typeface="Calibri" panose="020F0502020204030204" pitchFamily="34" charset="0"/>
            </a:rPr>
            <a:t>«la caccia al nome</a:t>
          </a:r>
          <a:r>
            <a:rPr lang="it-IT" sz="1800" kern="1200" dirty="0" smtClean="0">
              <a:latin typeface="Calibri" panose="020F0502020204030204" pitchFamily="34" charset="0"/>
              <a:cs typeface="Calibri" panose="020F0502020204030204" pitchFamily="34" charset="0"/>
            </a:rPr>
            <a:t>», </a:t>
          </a:r>
          <a:r>
            <a:rPr lang="it-IT" sz="2000" kern="1200" dirty="0" smtClean="0">
              <a:latin typeface="Calibri" panose="020F0502020204030204" pitchFamily="34" charset="0"/>
              <a:cs typeface="Calibri" panose="020F0502020204030204" pitchFamily="34" charset="0"/>
            </a:rPr>
            <a:t>l’</a:t>
          </a:r>
          <a:r>
            <a:rPr lang="it-IT" sz="1800" kern="1200" dirty="0" smtClean="0">
              <a:latin typeface="Calibri" panose="020F0502020204030204" pitchFamily="34" charset="0"/>
              <a:cs typeface="Calibri" panose="020F0502020204030204" pitchFamily="34" charset="0"/>
            </a:rPr>
            <a:t>identificazione del singolo professionista quale «responsabile» dell’affidamento ai </a:t>
          </a:r>
          <a:r>
            <a:rPr lang="it-IT" sz="1800" kern="1200" dirty="0" err="1" smtClean="0">
              <a:latin typeface="Calibri" panose="020F0502020204030204" pitchFamily="34" charset="0"/>
              <a:cs typeface="Calibri" panose="020F0502020204030204" pitchFamily="34" charset="0"/>
            </a:rPr>
            <a:t>ss</a:t>
          </a:r>
          <a:r>
            <a:rPr lang="it-IT" sz="1800" kern="1200" dirty="0" smtClean="0">
              <a:latin typeface="Calibri" panose="020F0502020204030204" pitchFamily="34" charset="0"/>
              <a:cs typeface="Calibri" panose="020F0502020204030204" pitchFamily="34" charset="0"/>
            </a:rPr>
            <a:t> dimenticando la corresponsabilità di livelli organizzativi diversi e creando così il «parafulmine » per le eventuali fragilità di sistema di cui siamo parte</a:t>
          </a:r>
          <a:endParaRPr lang="it-IT" sz="1800" kern="1200" dirty="0">
            <a:latin typeface="Calibri" panose="020F0502020204030204" pitchFamily="34" charset="0"/>
            <a:cs typeface="Calibri" panose="020F0502020204030204" pitchFamily="34" charset="0"/>
          </a:endParaRPr>
        </a:p>
      </dsp:txBody>
      <dsp:txXfrm>
        <a:off x="5943932" y="0"/>
        <a:ext cx="4137525" cy="5335783"/>
      </dsp:txXfrm>
    </dsp:sp>
    <dsp:sp modelId="{4BD9690C-7081-4897-A651-73F30A3607E4}">
      <dsp:nvSpPr>
        <dsp:cNvPr id="0" name=""/>
        <dsp:cNvSpPr/>
      </dsp:nvSpPr>
      <dsp:spPr>
        <a:xfrm>
          <a:off x="80170" y="0"/>
          <a:ext cx="529337" cy="528080"/>
        </a:xfrm>
        <a:prstGeom prst="plus">
          <a:avLst>
            <a:gd name="adj" fmla="val 32810"/>
          </a:avLst>
        </a:prstGeom>
        <a:solidFill>
          <a:schemeClr val="accent2"/>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320AEC-EC8A-4E7D-ABF0-6D32E4F99C86}">
      <dsp:nvSpPr>
        <dsp:cNvPr id="0" name=""/>
        <dsp:cNvSpPr/>
      </dsp:nvSpPr>
      <dsp:spPr>
        <a:xfrm>
          <a:off x="10974054" y="38441"/>
          <a:ext cx="605836" cy="270102"/>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53B5C4-175A-4D07-9A85-9B9A845FD142}">
      <dsp:nvSpPr>
        <dsp:cNvPr id="0" name=""/>
        <dsp:cNvSpPr/>
      </dsp:nvSpPr>
      <dsp:spPr>
        <a:xfrm>
          <a:off x="5635389" y="345428"/>
          <a:ext cx="19462" cy="4285777"/>
        </a:xfrm>
        <a:prstGeom prst="line">
          <a:avLst/>
        </a:pr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5"/>
        <p:cNvGrpSpPr/>
        <p:nvPr/>
      </p:nvGrpSpPr>
      <p:grpSpPr>
        <a:xfrm>
          <a:off x="0" y="0"/>
          <a:ext cx="0" cy="0"/>
          <a:chOff x="0" y="0"/>
          <a:chExt cx="0" cy="0"/>
        </a:xfrm>
      </p:grpSpPr>
      <p:sp>
        <p:nvSpPr>
          <p:cNvPr id="16" name="Google Shape;16;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PER I CTM DELL'AREA TERRITORIALITA' - MARIA ROSARIA LUONGO E FILIPPA DI CARO</a:t>
            </a:r>
            <a:endParaRPr/>
          </a:p>
        </p:txBody>
      </p:sp>
      <p:sp>
        <p:nvSpPr>
          <p:cNvPr id="18" name="Google Shape;18;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9"/>
        <p:cNvGrpSpPr/>
        <p:nvPr/>
      </p:nvGrpSpPr>
      <p:grpSpPr>
        <a:xfrm>
          <a:off x="0" y="0"/>
          <a:ext cx="0" cy="0"/>
          <a:chOff x="0" y="0"/>
          <a:chExt cx="0" cy="0"/>
        </a:xfrm>
      </p:grpSpPr>
      <p:sp>
        <p:nvSpPr>
          <p:cNvPr id="20" name="Google Shape;20;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PER I CTM DELL'AREA TERRITORIALITA' - MARIA ROSARIA LUONGO E FILIPPA DI CARO</a:t>
            </a:r>
            <a:endParaRPr/>
          </a:p>
        </p:txBody>
      </p:sp>
      <p:sp>
        <p:nvSpPr>
          <p:cNvPr id="24" name="Google Shape;24;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40"/>
        <p:cNvGrpSpPr/>
        <p:nvPr/>
      </p:nvGrpSpPr>
      <p:grpSpPr>
        <a:xfrm>
          <a:off x="0" y="0"/>
          <a:ext cx="0" cy="0"/>
          <a:chOff x="0" y="0"/>
          <a:chExt cx="0" cy="0"/>
        </a:xfrm>
      </p:grpSpPr>
      <p:sp>
        <p:nvSpPr>
          <p:cNvPr id="41" name="Google Shape;41;p8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PER I CTM DELL'AREA TERRITORIALITA' - MARIA ROSARIA LUONGO E FILIPPA DI CARO</a:t>
            </a:r>
            <a:endParaRPr/>
          </a:p>
        </p:txBody>
      </p:sp>
      <p:sp>
        <p:nvSpPr>
          <p:cNvPr id="45" name="Google Shape;45;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46"/>
        <p:cNvGrpSpPr/>
        <p:nvPr/>
      </p:nvGrpSpPr>
      <p:grpSpPr>
        <a:xfrm>
          <a:off x="0" y="0"/>
          <a:ext cx="0" cy="0"/>
          <a:chOff x="0" y="0"/>
          <a:chExt cx="0" cy="0"/>
        </a:xfrm>
      </p:grpSpPr>
      <p:sp>
        <p:nvSpPr>
          <p:cNvPr id="47" name="Google Shape;47;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PER I CTM DELL'AREA TERRITORIALITA' - MARIA ROSARIA LUONGO E FILIPPA DI CARO</a:t>
            </a:r>
            <a:endParaRPr/>
          </a:p>
        </p:txBody>
      </p:sp>
      <p:sp>
        <p:nvSpPr>
          <p:cNvPr id="52" name="Google Shape;52;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3"/>
        <p:cNvGrpSpPr/>
        <p:nvPr/>
      </p:nvGrpSpPr>
      <p:grpSpPr>
        <a:xfrm>
          <a:off x="0" y="0"/>
          <a:ext cx="0" cy="0"/>
          <a:chOff x="0" y="0"/>
          <a:chExt cx="0" cy="0"/>
        </a:xfrm>
      </p:grpSpPr>
      <p:sp>
        <p:nvSpPr>
          <p:cNvPr id="54" name="Google Shape;54;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PER I CTM DELL'AREA TERRITORIALITA' - MARIA ROSARIA LUONGO E FILIPPA DI CARO</a:t>
            </a:r>
            <a:endParaRPr/>
          </a:p>
        </p:txBody>
      </p:sp>
      <p:sp>
        <p:nvSpPr>
          <p:cNvPr id="57" name="Google Shape;57;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9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PER I CTM DELL'AREA TERRITORIALITA' - MARIA ROSARIA LUONGO E FILIPPA DI CARO</a:t>
            </a:r>
            <a:endParaRPr/>
          </a:p>
        </p:txBody>
      </p:sp>
      <p:sp>
        <p:nvSpPr>
          <p:cNvPr id="64" name="Google Shape;64;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9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2"/>
          <p:cNvSpPr>
            <a:spLocks noGrp="1"/>
          </p:cNvSpPr>
          <p:nvPr>
            <p:ph type="pic" idx="2"/>
          </p:nvPr>
        </p:nvSpPr>
        <p:spPr>
          <a:xfrm>
            <a:off x="5183188" y="987425"/>
            <a:ext cx="6172200" cy="4873625"/>
          </a:xfrm>
          <a:prstGeom prst="rect">
            <a:avLst/>
          </a:prstGeom>
          <a:noFill/>
          <a:ln>
            <a:noFill/>
          </a:ln>
        </p:spPr>
      </p:sp>
      <p:sp>
        <p:nvSpPr>
          <p:cNvPr id="68" name="Google Shape;68;p9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PER I CTM DELL'AREA TERRITORIALITA' - MARIA ROSARIA LUONGO E FILIPPA DI CARO</a:t>
            </a:r>
            <a:endParaRPr/>
          </a:p>
        </p:txBody>
      </p:sp>
      <p:sp>
        <p:nvSpPr>
          <p:cNvPr id="71" name="Google Shape;71;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PER I CTM DELL'AREA TERRITORIALITA' - MARIA ROSARIA LUONGO E FILIPPA DI CARO</a:t>
            </a:r>
            <a:endParaRPr/>
          </a:p>
        </p:txBody>
      </p:sp>
      <p:sp>
        <p:nvSpPr>
          <p:cNvPr id="77" name="Google Shape;77;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it-IT"/>
              <a:t>PER I CTM DELL'AREA TERRITORIALITA' - MARIA ROSARIA LUONGO E FILIPPA DI CARO</a:t>
            </a:r>
            <a:endParaRPr/>
          </a:p>
        </p:txBody>
      </p:sp>
      <p:sp>
        <p:nvSpPr>
          <p:cNvPr id="14" name="Google Shape;14;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ordineaslombardia.it/wp-content/uploads/2022/07/Il-Curatore-speciale_lug22.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hyperlink" Target="https://www.ordineaslombardia.it/wpcontent/uploads/2023/01/Relazioni_Avvocati_Servizi.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
          <p:cNvPicPr preferRelativeResize="0"/>
          <p:nvPr/>
        </p:nvPicPr>
        <p:blipFill rotWithShape="1">
          <a:blip r:embed="rId3">
            <a:alphaModFix/>
          </a:blip>
          <a:srcRect/>
          <a:stretch/>
        </p:blipFill>
        <p:spPr>
          <a:xfrm>
            <a:off x="170426" y="165369"/>
            <a:ext cx="1164104" cy="650177"/>
          </a:xfrm>
          <a:prstGeom prst="rect">
            <a:avLst/>
          </a:prstGeom>
          <a:noFill/>
          <a:ln>
            <a:noFill/>
          </a:ln>
        </p:spPr>
      </p:pic>
      <p:sp>
        <p:nvSpPr>
          <p:cNvPr id="84" name="Google Shape;84;p1"/>
          <p:cNvSpPr txBox="1"/>
          <p:nvPr/>
        </p:nvSpPr>
        <p:spPr>
          <a:xfrm>
            <a:off x="1657889" y="1905477"/>
            <a:ext cx="8840812" cy="2477800"/>
          </a:xfrm>
          <a:prstGeom prst="rect">
            <a:avLst/>
          </a:prstGeom>
          <a:solidFill>
            <a:srgbClr val="009BA8"/>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FFFFFF"/>
              </a:buClr>
              <a:buSzPts val="4800"/>
              <a:buFont typeface="Montserrat"/>
              <a:buNone/>
            </a:pPr>
            <a:r>
              <a:rPr lang="it-IT" sz="3600" dirty="0" smtClean="0">
                <a:solidFill>
                  <a:schemeClr val="bg1"/>
                </a:solidFill>
                <a:latin typeface="+mj-lt"/>
              </a:rPr>
              <a:t>Cambiamenti </a:t>
            </a:r>
            <a:r>
              <a:rPr lang="it-IT" sz="3600" dirty="0" smtClean="0">
                <a:solidFill>
                  <a:schemeClr val="bg1"/>
                </a:solidFill>
                <a:latin typeface="+mj-lt"/>
              </a:rPr>
              <a:t>di ruolo e del lavoro dei </a:t>
            </a:r>
            <a:r>
              <a:rPr lang="it-IT" sz="3600" dirty="0" smtClean="0">
                <a:solidFill>
                  <a:schemeClr val="bg1"/>
                </a:solidFill>
                <a:latin typeface="+mj-lt"/>
              </a:rPr>
              <a:t>servizi sociali </a:t>
            </a:r>
            <a:r>
              <a:rPr lang="it-IT" sz="3600" dirty="0" smtClean="0">
                <a:solidFill>
                  <a:schemeClr val="bg1"/>
                </a:solidFill>
                <a:latin typeface="+mj-lt"/>
              </a:rPr>
              <a:t>nella </a:t>
            </a:r>
            <a:r>
              <a:rPr lang="it-IT" sz="3600" i="1" dirty="0" smtClean="0">
                <a:solidFill>
                  <a:schemeClr val="bg1"/>
                </a:solidFill>
                <a:latin typeface="+mj-lt"/>
              </a:rPr>
              <a:t>Riforma </a:t>
            </a:r>
            <a:r>
              <a:rPr lang="it-IT" sz="3600" i="1" dirty="0" smtClean="0">
                <a:solidFill>
                  <a:schemeClr val="bg1"/>
                </a:solidFill>
                <a:latin typeface="+mj-lt"/>
              </a:rPr>
              <a:t>del processo civile </a:t>
            </a:r>
            <a:r>
              <a:rPr lang="it-IT" sz="3600" i="1" dirty="0" err="1" smtClean="0">
                <a:solidFill>
                  <a:schemeClr val="bg1"/>
                </a:solidFill>
                <a:latin typeface="+mj-lt"/>
              </a:rPr>
              <a:t>Cartabia</a:t>
            </a:r>
            <a:r>
              <a:rPr lang="it-IT" sz="3600" i="1" dirty="0" smtClean="0">
                <a:solidFill>
                  <a:schemeClr val="bg1"/>
                </a:solidFill>
                <a:latin typeface="+mj-lt"/>
              </a:rPr>
              <a:t> </a:t>
            </a:r>
            <a:endParaRPr lang="it-IT" sz="3600" i="1"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23568" y="431251"/>
            <a:ext cx="12068432" cy="6253754"/>
          </a:xfrm>
        </p:spPr>
        <p:txBody>
          <a:bodyPr>
            <a:normAutofit lnSpcReduction="10000"/>
          </a:bodyPr>
          <a:lstStyle/>
          <a:p>
            <a:pPr marL="0" indent="0">
              <a:buNone/>
            </a:pPr>
            <a:r>
              <a:rPr lang="it-IT" sz="2000" b="1" dirty="0" smtClean="0">
                <a:latin typeface="Calibri" panose="020F0502020204030204" pitchFamily="34" charset="0"/>
                <a:cs typeface="Calibri" panose="020F0502020204030204" pitchFamily="34" charset="0"/>
              </a:rPr>
              <a:t>IL Lavoro sociale </a:t>
            </a:r>
          </a:p>
          <a:p>
            <a:pPr marL="0" indent="0">
              <a:buNone/>
            </a:pPr>
            <a:r>
              <a:rPr lang="it-IT" sz="2000" dirty="0" smtClean="0">
                <a:latin typeface="Calibri" panose="020F0502020204030204" pitchFamily="34" charset="0"/>
                <a:cs typeface="Calibri" panose="020F0502020204030204" pitchFamily="34" charset="0"/>
              </a:rPr>
              <a:t>Il </a:t>
            </a:r>
            <a:r>
              <a:rPr lang="it-IT" sz="2000" dirty="0">
                <a:latin typeface="Calibri" panose="020F0502020204030204" pitchFamily="34" charset="0"/>
                <a:cs typeface="Calibri" panose="020F0502020204030204" pitchFamily="34" charset="0"/>
              </a:rPr>
              <a:t>principale </a:t>
            </a:r>
            <a:r>
              <a:rPr lang="it-IT" sz="2000" b="1" dirty="0">
                <a:latin typeface="Calibri" panose="020F0502020204030204" pitchFamily="34" charset="0"/>
                <a:cs typeface="Calibri" panose="020F0502020204030204" pitchFamily="34" charset="0"/>
              </a:rPr>
              <a:t>obiettivo del lavoro Sociale e socioeducativo è la costruzione di una relazione di </a:t>
            </a:r>
            <a:r>
              <a:rPr lang="it-IT" sz="2000" b="1" dirty="0" smtClean="0">
                <a:latin typeface="Calibri" panose="020F0502020204030204" pitchFamily="34" charset="0"/>
                <a:cs typeface="Calibri" panose="020F0502020204030204" pitchFamily="34" charset="0"/>
              </a:rPr>
              <a:t>fiducia </a:t>
            </a:r>
            <a:r>
              <a:rPr lang="it-IT" sz="2000" dirty="0">
                <a:latin typeface="Calibri" panose="020F0502020204030204" pitchFamily="34" charset="0"/>
                <a:cs typeface="Calibri" panose="020F0502020204030204" pitchFamily="34" charset="0"/>
              </a:rPr>
              <a:t>per poter costruire con le persone azioni di sostegno/cura che si svolgono attraverso percorsi mirati di accompagnamento delle persone alla valorizzazione delle proprie risorse personali, familiari e di comunità</a:t>
            </a:r>
            <a:r>
              <a:rPr lang="it-IT" sz="2000" dirty="0" smtClean="0">
                <a:latin typeface="Calibri" panose="020F0502020204030204" pitchFamily="34" charset="0"/>
                <a:cs typeface="Calibri" panose="020F0502020204030204" pitchFamily="34" charset="0"/>
              </a:rPr>
              <a:t>.</a:t>
            </a:r>
          </a:p>
          <a:p>
            <a:pPr marL="0" indent="0">
              <a:buNone/>
            </a:pPr>
            <a:r>
              <a:rPr lang="it-IT" sz="2000" u="sng" dirty="0" smtClean="0">
                <a:latin typeface="Calibri" panose="020F0502020204030204" pitchFamily="34" charset="0"/>
                <a:cs typeface="Calibri" panose="020F0502020204030204" pitchFamily="34" charset="0"/>
              </a:rPr>
              <a:t>Tale </a:t>
            </a:r>
            <a:r>
              <a:rPr lang="it-IT" sz="2000" u="sng" dirty="0">
                <a:latin typeface="Calibri" panose="020F0502020204030204" pitchFamily="34" charset="0"/>
                <a:cs typeface="Calibri" panose="020F0502020204030204" pitchFamily="34" charset="0"/>
              </a:rPr>
              <a:t>relazione, avendo natura “clinica”, necessita di uno spazio riservato e protetto di lavoro tra le persone coinvolte e gli Operatori</a:t>
            </a:r>
            <a:r>
              <a:rPr lang="it-IT" sz="2000" dirty="0">
                <a:latin typeface="Calibri" panose="020F0502020204030204" pitchFamily="34" charset="0"/>
                <a:cs typeface="Calibri" panose="020F0502020204030204" pitchFamily="34" charset="0"/>
              </a:rPr>
              <a:t>. I colloqui professionali devono essere pertanto necessariamente svolti in modalità riservata. </a:t>
            </a:r>
            <a:endParaRPr lang="it-IT" sz="2000" dirty="0" smtClean="0">
              <a:latin typeface="Calibri" panose="020F0502020204030204" pitchFamily="34" charset="0"/>
              <a:cs typeface="Calibri" panose="020F0502020204030204" pitchFamily="34" charset="0"/>
            </a:endParaRPr>
          </a:p>
          <a:p>
            <a:pPr marL="0" indent="0">
              <a:buNone/>
            </a:pPr>
            <a:r>
              <a:rPr lang="it-IT" sz="2000" dirty="0" smtClean="0">
                <a:latin typeface="Calibri" panose="020F0502020204030204" pitchFamily="34" charset="0"/>
                <a:cs typeface="Calibri" panose="020F0502020204030204" pitchFamily="34" charset="0"/>
              </a:rPr>
              <a:t>È </a:t>
            </a:r>
            <a:r>
              <a:rPr lang="it-IT" sz="2000" dirty="0">
                <a:latin typeface="Calibri" panose="020F0502020204030204" pitchFamily="34" charset="0"/>
                <a:cs typeface="Calibri" panose="020F0502020204030204" pitchFamily="34" charset="0"/>
              </a:rPr>
              <a:t>importante che le persone comprendano che </a:t>
            </a:r>
            <a:r>
              <a:rPr lang="it-IT" sz="2000" u="sng" dirty="0">
                <a:latin typeface="Calibri" panose="020F0502020204030204" pitchFamily="34" charset="0"/>
                <a:cs typeface="Calibri" panose="020F0502020204030204" pitchFamily="34" charset="0"/>
              </a:rPr>
              <a:t>la relazione tra Operatori e Avvocati non può assolutamente sostituire il contatto, i colloqui, il rapporto diretto tra Servizio e persone interessate </a:t>
            </a:r>
            <a:r>
              <a:rPr lang="it-IT" sz="2000" dirty="0">
                <a:latin typeface="Calibri" panose="020F0502020204030204" pitchFamily="34" charset="0"/>
                <a:cs typeface="Calibri" panose="020F0502020204030204" pitchFamily="34" charset="0"/>
              </a:rPr>
              <a:t>dagli interventi sociali e socioeducativi. </a:t>
            </a:r>
            <a:endParaRPr lang="it-IT" sz="2000" dirty="0" smtClean="0">
              <a:latin typeface="Calibri" panose="020F0502020204030204" pitchFamily="34" charset="0"/>
              <a:cs typeface="Calibri" panose="020F0502020204030204" pitchFamily="34" charset="0"/>
            </a:endParaRPr>
          </a:p>
          <a:p>
            <a:pPr marL="0" indent="0">
              <a:buNone/>
            </a:pPr>
            <a:r>
              <a:rPr lang="it-IT" sz="2000" dirty="0" smtClean="0">
                <a:latin typeface="Calibri" panose="020F0502020204030204" pitchFamily="34" charset="0"/>
                <a:cs typeface="Calibri" panose="020F0502020204030204" pitchFamily="34" charset="0"/>
              </a:rPr>
              <a:t>In </a:t>
            </a:r>
            <a:r>
              <a:rPr lang="it-IT" sz="2000" dirty="0">
                <a:latin typeface="Calibri" panose="020F0502020204030204" pitchFamily="34" charset="0"/>
                <a:cs typeface="Calibri" panose="020F0502020204030204" pitchFamily="34" charset="0"/>
              </a:rPr>
              <a:t>caso di rifiuto al rapporto diretto con i Servizi e i loro operatori, con delega al proprio avvocato di presenziare in sostituzione, o di pretesa di una presenza dell’Avvocato costante in ogni incontro, i Servizi sociali stessi saranno costretti a sospendere la loro attività, informando l’Autorità Giudiziaria procedente dell’impossibilità di </a:t>
            </a:r>
            <a:r>
              <a:rPr lang="it-IT" sz="2000" dirty="0" smtClean="0">
                <a:latin typeface="Calibri" panose="020F0502020204030204" pitchFamily="34" charset="0"/>
                <a:cs typeface="Calibri" panose="020F0502020204030204" pitchFamily="34" charset="0"/>
              </a:rPr>
              <a:t>svolgere </a:t>
            </a:r>
            <a:r>
              <a:rPr lang="it-IT" sz="2000" dirty="0">
                <a:latin typeface="Calibri" panose="020F0502020204030204" pitchFamily="34" charset="0"/>
                <a:cs typeface="Calibri" panose="020F0502020204030204" pitchFamily="34" charset="0"/>
              </a:rPr>
              <a:t>il proprio lavoro, sociale e socioeducativo, in piena autonomia</a:t>
            </a:r>
            <a:r>
              <a:rPr lang="it-IT" sz="2000" dirty="0" smtClean="0">
                <a:latin typeface="Calibri" panose="020F0502020204030204" pitchFamily="34" charset="0"/>
                <a:cs typeface="Calibri" panose="020F0502020204030204" pitchFamily="34" charset="0"/>
              </a:rPr>
              <a:t>.</a:t>
            </a:r>
          </a:p>
          <a:p>
            <a:pPr marL="0" indent="0">
              <a:buNone/>
            </a:pPr>
            <a:r>
              <a:rPr lang="it-IT" sz="2000" u="sng" dirty="0">
                <a:latin typeface="Calibri" panose="020F0502020204030204" pitchFamily="34" charset="0"/>
                <a:cs typeface="Calibri" panose="020F0502020204030204" pitchFamily="34" charset="0"/>
              </a:rPr>
              <a:t>Nei casi in cui le persone siano sprovviste di Avvocati sarà cura del Servizio Sociale fornire tutte le informazioni necessarie</a:t>
            </a:r>
            <a:r>
              <a:rPr lang="it-IT" sz="2000" dirty="0">
                <a:latin typeface="Calibri" panose="020F0502020204030204" pitchFamily="34" charset="0"/>
                <a:cs typeface="Calibri" panose="020F0502020204030204" pitchFamily="34" charset="0"/>
              </a:rPr>
              <a:t> in ordine all’obbligatorietà o possibilità della presenza degli stessi e, ove accessibile, alle modalità di ottenimento del beneficio del Patrocinio a spese dello Stato, indirizzando gli interessati nel caso di bisogno al competente Ordine degli Avvocati per la scelta di un avvocato di fiducia. </a:t>
            </a:r>
            <a:endParaRPr lang="it-IT" sz="2000" dirty="0" smtClean="0">
              <a:latin typeface="Calibri" panose="020F0502020204030204" pitchFamily="34" charset="0"/>
              <a:cs typeface="Calibri" panose="020F0502020204030204" pitchFamily="34" charset="0"/>
            </a:endParaRPr>
          </a:p>
          <a:p>
            <a:pPr marL="0" indent="0">
              <a:buNone/>
            </a:pPr>
            <a:r>
              <a:rPr lang="it-IT" sz="2000" dirty="0" smtClean="0">
                <a:latin typeface="Calibri" panose="020F0502020204030204" pitchFamily="34" charset="0"/>
                <a:cs typeface="Calibri" panose="020F0502020204030204" pitchFamily="34" charset="0"/>
              </a:rPr>
              <a:t>I </a:t>
            </a:r>
            <a:r>
              <a:rPr lang="it-IT" sz="2000" dirty="0">
                <a:latin typeface="Calibri" panose="020F0502020204030204" pitchFamily="34" charset="0"/>
                <a:cs typeface="Calibri" panose="020F0502020204030204" pitchFamily="34" charset="0"/>
              </a:rPr>
              <a:t>Servizi Sociali, prima di interloquire con gli Avvocati, avranno cura di </a:t>
            </a:r>
            <a:r>
              <a:rPr lang="it-IT" sz="2000" u="sng" dirty="0">
                <a:latin typeface="Calibri" panose="020F0502020204030204" pitchFamily="34" charset="0"/>
                <a:cs typeface="Calibri" panose="020F0502020204030204" pitchFamily="34" charset="0"/>
              </a:rPr>
              <a:t>acquisirne l’attestazione scritta contenente la sussistenza dell’incarico difensivo e il procedimento d’interesse </a:t>
            </a:r>
            <a:r>
              <a:rPr lang="it-IT" sz="2000" dirty="0">
                <a:latin typeface="Calibri" panose="020F0502020204030204" pitchFamily="34" charset="0"/>
                <a:cs typeface="Calibri" panose="020F0502020204030204" pitchFamily="34" charset="0"/>
              </a:rPr>
              <a:t>ovvero quando il procedimento si è concluso con un provvedimento definitivo, la sussistenza di un mandato di assistenza alla parte.</a:t>
            </a:r>
          </a:p>
          <a:p>
            <a:pPr marL="0" indent="0">
              <a:buNone/>
            </a:pPr>
            <a:endParaRPr lang="it-IT" sz="2000" dirty="0" smtClean="0">
              <a:latin typeface="Calibri" panose="020F0502020204030204" pitchFamily="34" charset="0"/>
              <a:cs typeface="Calibri" panose="020F0502020204030204" pitchFamily="34" charset="0"/>
            </a:endParaRPr>
          </a:p>
        </p:txBody>
      </p:sp>
      <p:sp>
        <p:nvSpPr>
          <p:cNvPr id="7" name="Titolo 1"/>
          <p:cNvSpPr txBox="1">
            <a:spLocks/>
          </p:cNvSpPr>
          <p:nvPr/>
        </p:nvSpPr>
        <p:spPr>
          <a:xfrm>
            <a:off x="1470455" y="153826"/>
            <a:ext cx="8575588" cy="377516"/>
          </a:xfrm>
          <a:prstGeom prst="rect">
            <a:avLst/>
          </a:prstGeom>
          <a:solidFill>
            <a:srgbClr val="009BA8"/>
          </a:solidFill>
          <a:ln>
            <a:noFill/>
          </a:ln>
        </p:spPr>
        <p:txBody>
          <a:bodyPr spcFirstLastPara="1" wrap="square" lIns="91425" tIns="45700" rIns="91425" bIns="45700" anchor="ctr" anchorCtr="1">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rgbClr val="FFFFFF"/>
              </a:buClr>
              <a:buSzPts val="4800"/>
            </a:pPr>
            <a:r>
              <a:rPr lang="it-IT" sz="2000" dirty="0" smtClean="0">
                <a:solidFill>
                  <a:schemeClr val="bg1"/>
                </a:solidFill>
                <a:latin typeface="+mj-lt"/>
                <a:ea typeface="Arial"/>
                <a:cs typeface="Arial"/>
                <a:sym typeface="Arial"/>
              </a:rPr>
              <a:t>RELAZIONI TRA SERVIZI E AVVOCATURA </a:t>
            </a:r>
            <a:endParaRPr lang="it-IT" sz="2000" dirty="0">
              <a:solidFill>
                <a:schemeClr val="bg1"/>
              </a:solidFill>
              <a:latin typeface="+mj-lt"/>
              <a:ea typeface="Arial"/>
              <a:cs typeface="Arial"/>
              <a:sym typeface="Arial"/>
            </a:endParaRPr>
          </a:p>
        </p:txBody>
      </p:sp>
    </p:spTree>
    <p:extLst>
      <p:ext uri="{BB962C8B-B14F-4D97-AF65-F5344CB8AC3E}">
        <p14:creationId xmlns:p14="http://schemas.microsoft.com/office/powerpoint/2010/main" val="126794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23568" y="666030"/>
            <a:ext cx="11911913" cy="5833624"/>
          </a:xfrm>
        </p:spPr>
        <p:txBody>
          <a:bodyPr>
            <a:normAutofit/>
          </a:bodyPr>
          <a:lstStyle/>
          <a:p>
            <a:pPr marL="0" indent="0">
              <a:buNone/>
            </a:pPr>
            <a:r>
              <a:rPr lang="it-IT" sz="2000" b="1" dirty="0" smtClean="0">
                <a:latin typeface="Calibri" panose="020F0502020204030204" pitchFamily="34" charset="0"/>
                <a:cs typeface="Calibri" panose="020F0502020204030204" pitchFamily="34" charset="0"/>
              </a:rPr>
              <a:t>Rapporti </a:t>
            </a:r>
            <a:r>
              <a:rPr lang="it-IT" sz="2000" b="1" dirty="0">
                <a:latin typeface="Calibri" panose="020F0502020204030204" pitchFamily="34" charset="0"/>
                <a:cs typeface="Calibri" panose="020F0502020204030204" pitchFamily="34" charset="0"/>
              </a:rPr>
              <a:t>con gli </a:t>
            </a:r>
            <a:r>
              <a:rPr lang="it-IT" sz="2000" b="1" dirty="0" smtClean="0">
                <a:latin typeface="Calibri" panose="020F0502020204030204" pitchFamily="34" charset="0"/>
                <a:cs typeface="Calibri" panose="020F0502020204030204" pitchFamily="34" charset="0"/>
              </a:rPr>
              <a:t>avvocati: Incontri/Colloqui</a:t>
            </a:r>
            <a:endParaRPr lang="it-IT" sz="2000" b="1" dirty="0">
              <a:latin typeface="Calibri" panose="020F0502020204030204" pitchFamily="34" charset="0"/>
              <a:cs typeface="Calibri" panose="020F0502020204030204" pitchFamily="34" charset="0"/>
            </a:endParaRPr>
          </a:p>
          <a:p>
            <a:pPr marL="0" indent="0">
              <a:buNone/>
            </a:pPr>
            <a:r>
              <a:rPr lang="it-IT" sz="2000" dirty="0" smtClean="0">
                <a:latin typeface="Calibri" panose="020F0502020204030204" pitchFamily="34" charset="0"/>
                <a:cs typeface="Calibri" panose="020F0502020204030204" pitchFamily="34" charset="0"/>
              </a:rPr>
              <a:t>I </a:t>
            </a:r>
            <a:r>
              <a:rPr lang="it-IT" sz="2000" dirty="0">
                <a:latin typeface="Calibri" panose="020F0502020204030204" pitchFamily="34" charset="0"/>
                <a:cs typeface="Calibri" panose="020F0502020204030204" pitchFamily="34" charset="0"/>
              </a:rPr>
              <a:t>Servizi, una volta ricevuto il provvedimento dell’Autorità Giudiziaria, comunicheranno </a:t>
            </a:r>
            <a:r>
              <a:rPr lang="it-IT" sz="2000" u="sng" dirty="0">
                <a:latin typeface="Calibri" panose="020F0502020204030204" pitchFamily="34" charset="0"/>
                <a:cs typeface="Calibri" panose="020F0502020204030204" pitchFamily="34" charset="0"/>
              </a:rPr>
              <a:t>i tempi per la presa in carico e il nome degli Operatori di riferimento agli interessati e ai loro avvocati</a:t>
            </a:r>
            <a:r>
              <a:rPr lang="it-IT" sz="2000" dirty="0">
                <a:latin typeface="Calibri" panose="020F0502020204030204" pitchFamily="34" charset="0"/>
                <a:cs typeface="Calibri" panose="020F0502020204030204" pitchFamily="34" charset="0"/>
              </a:rPr>
              <a:t>. </a:t>
            </a:r>
            <a:r>
              <a:rPr lang="it-IT" sz="2000" u="sng" dirty="0">
                <a:latin typeface="Calibri" panose="020F0502020204030204" pitchFamily="34" charset="0"/>
                <a:cs typeface="Calibri" panose="020F0502020204030204" pitchFamily="34" charset="0"/>
              </a:rPr>
              <a:t>Saranno forniti dal Servizio i numeri telefonici e gli indirizzi e-mail istituzionali da utilizzare per le successive comunicazioni</a:t>
            </a:r>
            <a:r>
              <a:rPr lang="it-IT" sz="2000" dirty="0">
                <a:latin typeface="Calibri" panose="020F0502020204030204" pitchFamily="34" charset="0"/>
                <a:cs typeface="Calibri" panose="020F0502020204030204" pitchFamily="34" charset="0"/>
              </a:rPr>
              <a:t>. </a:t>
            </a:r>
            <a:endParaRPr lang="it-IT" sz="2000" dirty="0" smtClean="0">
              <a:latin typeface="Calibri" panose="020F0502020204030204" pitchFamily="34" charset="0"/>
              <a:cs typeface="Calibri" panose="020F0502020204030204" pitchFamily="34" charset="0"/>
            </a:endParaRPr>
          </a:p>
          <a:p>
            <a:pPr marL="0" indent="0">
              <a:buNone/>
            </a:pPr>
            <a:r>
              <a:rPr lang="it-IT" sz="2000" dirty="0" smtClean="0">
                <a:latin typeface="Calibri" panose="020F0502020204030204" pitchFamily="34" charset="0"/>
                <a:cs typeface="Calibri" panose="020F0502020204030204" pitchFamily="34" charset="0"/>
              </a:rPr>
              <a:t>L’Avvocato </a:t>
            </a:r>
            <a:r>
              <a:rPr lang="it-IT" sz="2000" dirty="0">
                <a:latin typeface="Calibri" panose="020F0502020204030204" pitchFamily="34" charset="0"/>
                <a:cs typeface="Calibri" panose="020F0502020204030204" pitchFamily="34" charset="0"/>
              </a:rPr>
              <a:t>non interloquisce con i singoli operatori della rete, ma solo con l’Assistente sociale di riferimento I Servizi Sociali potranno </a:t>
            </a:r>
            <a:r>
              <a:rPr lang="it-IT" sz="2000" u="sng" dirty="0">
                <a:latin typeface="Calibri" panose="020F0502020204030204" pitchFamily="34" charset="0"/>
                <a:cs typeface="Calibri" panose="020F0502020204030204" pitchFamily="34" charset="0"/>
              </a:rPr>
              <a:t>incontrare gli interessati in presenza del proprio Avvocato in colloqui di natura informativa/esplicativa del percorso di intervento sociale e socioeducativo attivabile. </a:t>
            </a:r>
            <a:endParaRPr lang="it-IT" sz="2000" u="sng" dirty="0" smtClean="0">
              <a:latin typeface="Calibri" panose="020F0502020204030204" pitchFamily="34" charset="0"/>
              <a:cs typeface="Calibri" panose="020F0502020204030204" pitchFamily="34" charset="0"/>
            </a:endParaRPr>
          </a:p>
          <a:p>
            <a:pPr marL="0" indent="0">
              <a:buNone/>
            </a:pPr>
            <a:r>
              <a:rPr lang="it-IT" sz="2000" u="sng" dirty="0" smtClean="0">
                <a:latin typeface="Calibri" panose="020F0502020204030204" pitchFamily="34" charset="0"/>
                <a:cs typeface="Calibri" panose="020F0502020204030204" pitchFamily="34" charset="0"/>
              </a:rPr>
              <a:t>La </a:t>
            </a:r>
            <a:r>
              <a:rPr lang="it-IT" sz="2000" u="sng" dirty="0">
                <a:latin typeface="Calibri" panose="020F0502020204030204" pitchFamily="34" charset="0"/>
                <a:cs typeface="Calibri" panose="020F0502020204030204" pitchFamily="34" charset="0"/>
              </a:rPr>
              <a:t>presenza degli Avvocati di parte, in fase di avvio del lavoro sociale di accompagnamento, è auspicabile </a:t>
            </a:r>
            <a:r>
              <a:rPr lang="it-IT" sz="2000" dirty="0">
                <a:latin typeface="Calibri" panose="020F0502020204030204" pitchFamily="34" charset="0"/>
                <a:cs typeface="Calibri" panose="020F0502020204030204" pitchFamily="34" charset="0"/>
              </a:rPr>
              <a:t>affinché vi sia trasparenza sul ruolo e sulle attività dei servizi sociali e socioeducativi e sul ruolo degli Avvocati quali rappresentanti in sede di contenzioso o processuale. </a:t>
            </a:r>
            <a:r>
              <a:rPr lang="it-IT" sz="2000" u="sng" dirty="0">
                <a:latin typeface="Calibri" panose="020F0502020204030204" pitchFamily="34" charset="0"/>
                <a:cs typeface="Calibri" panose="020F0502020204030204" pitchFamily="34" charset="0"/>
              </a:rPr>
              <a:t>Il Servizio illustrerà nella stessa sede le modalità operative che verranno seguite e le caratteristiche del lavoro che verrà svolto</a:t>
            </a:r>
            <a:r>
              <a:rPr lang="it-IT" sz="2000" dirty="0">
                <a:latin typeface="Calibri" panose="020F0502020204030204" pitchFamily="34" charset="0"/>
                <a:cs typeface="Calibri" panose="020F0502020204030204" pitchFamily="34" charset="0"/>
              </a:rPr>
              <a:t>.</a:t>
            </a:r>
          </a:p>
          <a:p>
            <a:pPr marL="0" indent="0">
              <a:buNone/>
            </a:pPr>
            <a:r>
              <a:rPr lang="it-IT" sz="2000" dirty="0">
                <a:latin typeface="Calibri" panose="020F0502020204030204" pitchFamily="34" charset="0"/>
                <a:cs typeface="Calibri" panose="020F0502020204030204" pitchFamily="34" charset="0"/>
              </a:rPr>
              <a:t>I Servizi devono mantenere un rapporto con gli Avvocati delle parti che garantisca </a:t>
            </a:r>
            <a:r>
              <a:rPr lang="it-IT" sz="2000" u="sng" dirty="0">
                <a:latin typeface="Calibri" panose="020F0502020204030204" pitchFamily="34" charset="0"/>
                <a:cs typeface="Calibri" panose="020F0502020204030204" pitchFamily="34" charset="0"/>
              </a:rPr>
              <a:t>pari opportunità di </a:t>
            </a:r>
            <a:r>
              <a:rPr lang="it-IT" sz="2000" dirty="0">
                <a:latin typeface="Calibri" panose="020F0502020204030204" pitchFamily="34" charset="0"/>
                <a:cs typeface="Calibri" panose="020F0502020204030204" pitchFamily="34" charset="0"/>
              </a:rPr>
              <a:t>collaborazione/informazione. Ad esempio, in caso di richiesta di colloquio di un Avvocato, sarà prontamente informato anche l’Avvocato dell’altra parte e il curatore speciale del minorenne se nominato. </a:t>
            </a:r>
            <a:endParaRPr lang="it-IT" sz="2000" dirty="0" smtClean="0">
              <a:latin typeface="Calibri" panose="020F0502020204030204" pitchFamily="34" charset="0"/>
              <a:cs typeface="Calibri" panose="020F0502020204030204" pitchFamily="34" charset="0"/>
            </a:endParaRPr>
          </a:p>
          <a:p>
            <a:pPr marL="0" indent="0">
              <a:buNone/>
            </a:pPr>
            <a:r>
              <a:rPr lang="it-IT" sz="2000" dirty="0" smtClean="0">
                <a:latin typeface="Calibri" panose="020F0502020204030204" pitchFamily="34" charset="0"/>
                <a:cs typeface="Calibri" panose="020F0502020204030204" pitchFamily="34" charset="0"/>
              </a:rPr>
              <a:t>(…) Non </a:t>
            </a:r>
            <a:r>
              <a:rPr lang="it-IT" sz="2000" dirty="0">
                <a:latin typeface="Calibri" panose="020F0502020204030204" pitchFamily="34" charset="0"/>
                <a:cs typeface="Calibri" panose="020F0502020204030204" pitchFamily="34" charset="0"/>
              </a:rPr>
              <a:t>è consentito registrare gli </a:t>
            </a:r>
            <a:r>
              <a:rPr lang="it-IT" sz="2000" dirty="0" smtClean="0">
                <a:latin typeface="Calibri" panose="020F0502020204030204" pitchFamily="34" charset="0"/>
                <a:cs typeface="Calibri" panose="020F0502020204030204" pitchFamily="34" charset="0"/>
              </a:rPr>
              <a:t>incontri.</a:t>
            </a:r>
            <a:endParaRPr lang="it-IT" sz="2000" dirty="0">
              <a:latin typeface="Calibri" panose="020F0502020204030204" pitchFamily="34" charset="0"/>
              <a:cs typeface="Calibri" panose="020F0502020204030204" pitchFamily="34" charset="0"/>
            </a:endParaRPr>
          </a:p>
        </p:txBody>
      </p:sp>
      <p:sp>
        <p:nvSpPr>
          <p:cNvPr id="7" name="Titolo 1"/>
          <p:cNvSpPr txBox="1">
            <a:spLocks/>
          </p:cNvSpPr>
          <p:nvPr/>
        </p:nvSpPr>
        <p:spPr>
          <a:xfrm>
            <a:off x="1470455" y="153825"/>
            <a:ext cx="8575588" cy="512205"/>
          </a:xfrm>
          <a:prstGeom prst="rect">
            <a:avLst/>
          </a:prstGeom>
          <a:solidFill>
            <a:srgbClr val="009BA8"/>
          </a:solidFill>
          <a:ln>
            <a:noFill/>
          </a:ln>
        </p:spPr>
        <p:txBody>
          <a:bodyPr spcFirstLastPara="1" wrap="square" lIns="91425" tIns="45700" rIns="91425" bIns="45700" anchor="ctr" anchorCtr="1">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rgbClr val="FFFFFF"/>
              </a:buClr>
              <a:buSzPts val="4800"/>
            </a:pPr>
            <a:r>
              <a:rPr lang="it-IT" sz="2000" dirty="0" smtClean="0">
                <a:solidFill>
                  <a:schemeClr val="bg1"/>
                </a:solidFill>
                <a:latin typeface="+mj-lt"/>
                <a:ea typeface="Arial"/>
                <a:cs typeface="Arial"/>
                <a:sym typeface="Arial"/>
              </a:rPr>
              <a:t>RELAZIONI </a:t>
            </a:r>
            <a:r>
              <a:rPr lang="it-IT" sz="2000" dirty="0" smtClean="0">
                <a:solidFill>
                  <a:schemeClr val="bg1"/>
                </a:solidFill>
                <a:latin typeface="Calibri" panose="020F0502020204030204" pitchFamily="34" charset="0"/>
                <a:ea typeface="Arial"/>
                <a:cs typeface="Calibri" panose="020F0502020204030204" pitchFamily="34" charset="0"/>
                <a:sym typeface="Arial"/>
              </a:rPr>
              <a:t>TRA</a:t>
            </a:r>
            <a:r>
              <a:rPr lang="it-IT" sz="2000" dirty="0" smtClean="0">
                <a:solidFill>
                  <a:schemeClr val="bg1"/>
                </a:solidFill>
                <a:latin typeface="+mj-lt"/>
                <a:ea typeface="Arial"/>
                <a:cs typeface="Arial"/>
                <a:sym typeface="Arial"/>
              </a:rPr>
              <a:t> SERVIZI E AVVOCATURA </a:t>
            </a:r>
            <a:endParaRPr lang="it-IT" sz="2000" dirty="0">
              <a:solidFill>
                <a:schemeClr val="bg1"/>
              </a:solidFill>
              <a:latin typeface="+mj-lt"/>
              <a:ea typeface="Arial"/>
              <a:cs typeface="Arial"/>
              <a:sym typeface="Arial"/>
            </a:endParaRPr>
          </a:p>
        </p:txBody>
      </p:sp>
    </p:spTree>
    <p:extLst>
      <p:ext uri="{BB962C8B-B14F-4D97-AF65-F5344CB8AC3E}">
        <p14:creationId xmlns:p14="http://schemas.microsoft.com/office/powerpoint/2010/main" val="326528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23568" y="666030"/>
            <a:ext cx="11911913" cy="5833624"/>
          </a:xfrm>
        </p:spPr>
        <p:txBody>
          <a:bodyPr>
            <a:normAutofit/>
          </a:bodyPr>
          <a:lstStyle/>
          <a:p>
            <a:pPr marL="0" indent="0">
              <a:buNone/>
            </a:pPr>
            <a:r>
              <a:rPr lang="it-IT" sz="2000" b="1" dirty="0" smtClean="0">
                <a:latin typeface="Calibri" panose="020F0502020204030204" pitchFamily="34" charset="0"/>
                <a:cs typeface="Calibri" panose="020F0502020204030204" pitchFamily="34" charset="0"/>
              </a:rPr>
              <a:t>segue   Rapporti </a:t>
            </a:r>
            <a:r>
              <a:rPr lang="it-IT" sz="2000" b="1" dirty="0">
                <a:latin typeface="Calibri" panose="020F0502020204030204" pitchFamily="34" charset="0"/>
                <a:cs typeface="Calibri" panose="020F0502020204030204" pitchFamily="34" charset="0"/>
              </a:rPr>
              <a:t>con gli avvocati </a:t>
            </a:r>
            <a:r>
              <a:rPr lang="it-IT" sz="2000" b="1" dirty="0" smtClean="0">
                <a:latin typeface="Calibri" panose="020F0502020204030204" pitchFamily="34" charset="0"/>
                <a:cs typeface="Calibri" panose="020F0502020204030204" pitchFamily="34" charset="0"/>
              </a:rPr>
              <a:t>:</a:t>
            </a:r>
          </a:p>
          <a:p>
            <a:pPr marL="0" indent="0">
              <a:buNone/>
            </a:pPr>
            <a:r>
              <a:rPr lang="it-IT" sz="2000" b="1" dirty="0" smtClean="0">
                <a:latin typeface="Calibri" panose="020F0502020204030204" pitchFamily="34" charset="0"/>
                <a:cs typeface="Calibri" panose="020F0502020204030204" pitchFamily="34" charset="0"/>
              </a:rPr>
              <a:t> </a:t>
            </a:r>
            <a:r>
              <a:rPr lang="it-IT" sz="2000" b="1" i="1" dirty="0" smtClean="0">
                <a:latin typeface="Calibri" panose="020F0502020204030204" pitchFamily="34" charset="0"/>
                <a:cs typeface="Calibri" panose="020F0502020204030204" pitchFamily="34" charset="0"/>
              </a:rPr>
              <a:t>Scambio </a:t>
            </a:r>
            <a:r>
              <a:rPr lang="it-IT" sz="2000" b="1" i="1" dirty="0">
                <a:latin typeface="Calibri" panose="020F0502020204030204" pitchFamily="34" charset="0"/>
                <a:cs typeface="Calibri" panose="020F0502020204030204" pitchFamily="34" charset="0"/>
              </a:rPr>
              <a:t>di informazioni e </a:t>
            </a:r>
            <a:r>
              <a:rPr lang="it-IT" sz="2000" b="1" i="1" dirty="0" smtClean="0">
                <a:latin typeface="Calibri" panose="020F0502020204030204" pitchFamily="34" charset="0"/>
                <a:cs typeface="Calibri" panose="020F0502020204030204" pitchFamily="34" charset="0"/>
              </a:rPr>
              <a:t>documenti</a:t>
            </a:r>
          </a:p>
          <a:p>
            <a:pPr marL="0" indent="0">
              <a:buNone/>
            </a:pPr>
            <a:r>
              <a:rPr lang="it-IT" sz="2000" dirty="0" smtClean="0">
                <a:latin typeface="Calibri" panose="020F0502020204030204" pitchFamily="34" charset="0"/>
                <a:cs typeface="Calibri" panose="020F0502020204030204" pitchFamily="34" charset="0"/>
              </a:rPr>
              <a:t> </a:t>
            </a:r>
            <a:r>
              <a:rPr lang="it-IT" sz="2000" dirty="0">
                <a:latin typeface="Calibri" panose="020F0502020204030204" pitchFamily="34" charset="0"/>
                <a:cs typeface="Calibri" panose="020F0502020204030204" pitchFamily="34" charset="0"/>
              </a:rPr>
              <a:t>I Servizi potranno acquisire informazioni dalle persone e/o dai loro Avvocati relative a eventuali procedimenti aperti presso diverse Autorità giudiziarie; è preferibile che tali informazioni siano fornite accompagnate dai riferimenti identificativi del procedimento. </a:t>
            </a:r>
            <a:endParaRPr lang="it-IT" sz="2000" dirty="0" smtClean="0">
              <a:latin typeface="Calibri" panose="020F0502020204030204" pitchFamily="34" charset="0"/>
              <a:cs typeface="Calibri" panose="020F0502020204030204" pitchFamily="34" charset="0"/>
            </a:endParaRPr>
          </a:p>
          <a:p>
            <a:pPr marL="0" indent="0">
              <a:buNone/>
            </a:pPr>
            <a:r>
              <a:rPr lang="it-IT" sz="2000" dirty="0" smtClean="0">
                <a:latin typeface="Calibri" panose="020F0502020204030204" pitchFamily="34" charset="0"/>
                <a:cs typeface="Calibri" panose="020F0502020204030204" pitchFamily="34" charset="0"/>
              </a:rPr>
              <a:t>Si </a:t>
            </a:r>
            <a:r>
              <a:rPr lang="it-IT" sz="2000" dirty="0">
                <a:latin typeface="Calibri" panose="020F0502020204030204" pitchFamily="34" charset="0"/>
                <a:cs typeface="Calibri" panose="020F0502020204030204" pitchFamily="34" charset="0"/>
              </a:rPr>
              <a:t>invitano gli Avvocati a far immediatamente presente al Servizio n</a:t>
            </a:r>
            <a:r>
              <a:rPr lang="it-IT" sz="2000" u="sng" dirty="0">
                <a:latin typeface="Calibri" panose="020F0502020204030204" pitchFamily="34" charset="0"/>
                <a:cs typeface="Calibri" panose="020F0502020204030204" pitchFamily="34" charset="0"/>
              </a:rPr>
              <a:t>el rispetto del segreto istruttorio e professionale e con le cautele del caso, l’esistenza di procedimenti penali in corso per ipotesi di violenza e/o maltrattamenti in famiglia,</a:t>
            </a:r>
            <a:r>
              <a:rPr lang="it-IT" sz="2000" dirty="0">
                <a:latin typeface="Calibri" panose="020F0502020204030204" pitchFamily="34" charset="0"/>
                <a:cs typeface="Calibri" panose="020F0502020204030204" pitchFamily="34" charset="0"/>
              </a:rPr>
              <a:t> al fine di mettere il Servizio in condizione di non ledere i diritti delle persone coinvolte, consentire la migliore protezione delle persone offese e non violare il segreto istruttorio. </a:t>
            </a:r>
            <a:endParaRPr lang="it-IT" sz="2000" dirty="0" smtClean="0">
              <a:latin typeface="Calibri" panose="020F0502020204030204" pitchFamily="34" charset="0"/>
              <a:cs typeface="Calibri" panose="020F0502020204030204" pitchFamily="34" charset="0"/>
            </a:endParaRPr>
          </a:p>
          <a:p>
            <a:pPr marL="0" indent="0">
              <a:buNone/>
            </a:pPr>
            <a:r>
              <a:rPr lang="it-IT" sz="2000" u="sng" dirty="0" smtClean="0">
                <a:latin typeface="Calibri" panose="020F0502020204030204" pitchFamily="34" charset="0"/>
                <a:cs typeface="Calibri" panose="020F0502020204030204" pitchFamily="34" charset="0"/>
              </a:rPr>
              <a:t>Si </a:t>
            </a:r>
            <a:r>
              <a:rPr lang="it-IT" sz="2000" u="sng" dirty="0">
                <a:latin typeface="Calibri" panose="020F0502020204030204" pitchFamily="34" charset="0"/>
                <a:cs typeface="Calibri" panose="020F0502020204030204" pitchFamily="34" charset="0"/>
              </a:rPr>
              <a:t>invitano gli Avvocati ad evitare di fornire ai Servizi Sociali atti di parte ovvero documenti o altro avente natura di prova (ad es. registrazioni audio e video di conversazioni, episodi, foto, report di messaggistica telefonica su qualsiasi supporto) riservando tale attività nell’ambito del procedimento giudiziario. </a:t>
            </a:r>
            <a:endParaRPr lang="it-IT" sz="2000" u="sng" dirty="0" smtClean="0">
              <a:latin typeface="Calibri" panose="020F0502020204030204" pitchFamily="34" charset="0"/>
              <a:cs typeface="Calibri" panose="020F0502020204030204" pitchFamily="34" charset="0"/>
            </a:endParaRPr>
          </a:p>
          <a:p>
            <a:pPr marL="0" indent="0">
              <a:buNone/>
            </a:pPr>
            <a:r>
              <a:rPr lang="it-IT" sz="2000" b="1" i="1" dirty="0" smtClean="0">
                <a:latin typeface="Calibri" panose="020F0502020204030204" pitchFamily="34" charset="0"/>
                <a:cs typeface="Calibri" panose="020F0502020204030204" pitchFamily="34" charset="0"/>
              </a:rPr>
              <a:t>Relazioni </a:t>
            </a:r>
            <a:r>
              <a:rPr lang="it-IT" sz="2000" b="1" i="1" dirty="0">
                <a:latin typeface="Calibri" panose="020F0502020204030204" pitchFamily="34" charset="0"/>
                <a:cs typeface="Calibri" panose="020F0502020204030204" pitchFamily="34" charset="0"/>
              </a:rPr>
              <a:t>e documentazione dei </a:t>
            </a:r>
            <a:r>
              <a:rPr lang="it-IT" sz="2000" b="1" i="1" dirty="0" smtClean="0">
                <a:latin typeface="Calibri" panose="020F0502020204030204" pitchFamily="34" charset="0"/>
                <a:cs typeface="Calibri" panose="020F0502020204030204" pitchFamily="34" charset="0"/>
              </a:rPr>
              <a:t>servizi:</a:t>
            </a:r>
          </a:p>
          <a:p>
            <a:pPr marL="0" indent="0">
              <a:buNone/>
            </a:pPr>
            <a:r>
              <a:rPr lang="it-IT" sz="2000" dirty="0" smtClean="0">
                <a:latin typeface="Calibri" panose="020F0502020204030204" pitchFamily="34" charset="0"/>
                <a:cs typeface="Calibri" panose="020F0502020204030204" pitchFamily="34" charset="0"/>
              </a:rPr>
              <a:t> </a:t>
            </a:r>
            <a:r>
              <a:rPr lang="it-IT" sz="2000" dirty="0">
                <a:latin typeface="Calibri" panose="020F0502020204030204" pitchFamily="34" charset="0"/>
                <a:cs typeface="Calibri" panose="020F0502020204030204" pitchFamily="34" charset="0"/>
              </a:rPr>
              <a:t>Le parti e i loro difensori possono acquisire le relazioni dei servizi sociali facendo accesso al fascicolo telematico o con istanza al TM </a:t>
            </a:r>
          </a:p>
        </p:txBody>
      </p:sp>
      <p:sp>
        <p:nvSpPr>
          <p:cNvPr id="7" name="Titolo 1"/>
          <p:cNvSpPr txBox="1">
            <a:spLocks/>
          </p:cNvSpPr>
          <p:nvPr/>
        </p:nvSpPr>
        <p:spPr>
          <a:xfrm>
            <a:off x="1470455" y="153825"/>
            <a:ext cx="8575588" cy="512205"/>
          </a:xfrm>
          <a:prstGeom prst="rect">
            <a:avLst/>
          </a:prstGeom>
          <a:solidFill>
            <a:srgbClr val="009BA8"/>
          </a:solidFill>
          <a:ln>
            <a:noFill/>
          </a:ln>
        </p:spPr>
        <p:txBody>
          <a:bodyPr spcFirstLastPara="1" wrap="square" lIns="91425" tIns="45700" rIns="91425" bIns="45700" anchor="ctr" anchorCtr="1">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rgbClr val="FFFFFF"/>
              </a:buClr>
              <a:buSzPts val="4800"/>
            </a:pPr>
            <a:r>
              <a:rPr lang="it-IT" sz="2000" dirty="0" smtClean="0">
                <a:solidFill>
                  <a:schemeClr val="bg1"/>
                </a:solidFill>
                <a:latin typeface="+mj-lt"/>
                <a:ea typeface="Arial"/>
                <a:cs typeface="Arial"/>
                <a:sym typeface="Arial"/>
              </a:rPr>
              <a:t>RELAZIONI TRA SERVIZI E AVVOCATURA </a:t>
            </a:r>
            <a:endParaRPr lang="it-IT" sz="2000" dirty="0">
              <a:solidFill>
                <a:schemeClr val="bg1"/>
              </a:solidFill>
              <a:latin typeface="+mj-lt"/>
              <a:ea typeface="Arial"/>
              <a:cs typeface="Arial"/>
              <a:sym typeface="Arial"/>
            </a:endParaRPr>
          </a:p>
        </p:txBody>
      </p:sp>
    </p:spTree>
    <p:extLst>
      <p:ext uri="{BB962C8B-B14F-4D97-AF65-F5344CB8AC3E}">
        <p14:creationId xmlns:p14="http://schemas.microsoft.com/office/powerpoint/2010/main" val="291081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88219" y="963392"/>
            <a:ext cx="11605180" cy="1631216"/>
          </a:xfrm>
          <a:prstGeom prst="rect">
            <a:avLst/>
          </a:prstGeom>
        </p:spPr>
        <p:txBody>
          <a:bodyPr wrap="square">
            <a:spAutoFit/>
          </a:bodyPr>
          <a:lstStyle/>
          <a:p>
            <a:pPr algn="just"/>
            <a:r>
              <a:rPr lang="it-IT" sz="2000" dirty="0">
                <a:latin typeface="Calibri" panose="020F0502020204030204" pitchFamily="34" charset="0"/>
                <a:cs typeface="Calibri" panose="020F0502020204030204" pitchFamily="34" charset="0"/>
              </a:rPr>
              <a:t>l’Ordine degli Assistenti Sociali della Lombardia </a:t>
            </a:r>
            <a:r>
              <a:rPr lang="it-IT" sz="2000" dirty="0" smtClean="0">
                <a:latin typeface="Calibri" panose="020F0502020204030204" pitchFamily="34" charset="0"/>
                <a:cs typeface="Calibri" panose="020F0502020204030204" pitchFamily="34" charset="0"/>
              </a:rPr>
              <a:t>si </a:t>
            </a:r>
            <a:r>
              <a:rPr lang="it-IT" sz="2000" dirty="0">
                <a:latin typeface="Calibri" panose="020F0502020204030204" pitchFamily="34" charset="0"/>
                <a:cs typeface="Calibri" panose="020F0502020204030204" pitchFamily="34" charset="0"/>
              </a:rPr>
              <a:t>è impegnato ad approfondire i contenuti della </a:t>
            </a:r>
            <a:r>
              <a:rPr lang="it-IT" sz="2000" dirty="0" smtClean="0">
                <a:latin typeface="Calibri" panose="020F0502020204030204" pitchFamily="34" charset="0"/>
                <a:cs typeface="Calibri" panose="020F0502020204030204" pitchFamily="34" charset="0"/>
              </a:rPr>
              <a:t>legge delega 206/2021 in </a:t>
            </a:r>
            <a:r>
              <a:rPr lang="it-IT" sz="2000" dirty="0">
                <a:latin typeface="Calibri" panose="020F0502020204030204" pitchFamily="34" charset="0"/>
                <a:cs typeface="Calibri" panose="020F0502020204030204" pitchFamily="34" charset="0"/>
              </a:rPr>
              <a:t>un gruppo di lavoro </a:t>
            </a:r>
            <a:r>
              <a:rPr lang="it-IT" sz="2000" dirty="0" smtClean="0">
                <a:latin typeface="Calibri" panose="020F0502020204030204" pitchFamily="34" charset="0"/>
                <a:cs typeface="Calibri" panose="020F0502020204030204" pitchFamily="34" charset="0"/>
              </a:rPr>
              <a:t>interdisciplinare che </a:t>
            </a:r>
            <a:r>
              <a:rPr lang="it-IT" sz="2000" dirty="0">
                <a:latin typeface="Calibri" panose="020F0502020204030204" pitchFamily="34" charset="0"/>
                <a:cs typeface="Calibri" panose="020F0502020204030204" pitchFamily="34" charset="0"/>
              </a:rPr>
              <a:t>ha portato all’elaborazione di un </a:t>
            </a:r>
            <a:r>
              <a:rPr lang="it-IT" sz="2000" dirty="0" smtClean="0">
                <a:latin typeface="Calibri" panose="020F0502020204030204" pitchFamily="34" charset="0"/>
                <a:cs typeface="Calibri" panose="020F0502020204030204" pitchFamily="34" charset="0"/>
              </a:rPr>
              <a:t>documento </a:t>
            </a:r>
            <a:r>
              <a:rPr lang="it-IT" sz="2000" dirty="0">
                <a:latin typeface="Calibri" panose="020F0502020204030204" pitchFamily="34" charset="0"/>
                <a:cs typeface="Calibri" panose="020F0502020204030204" pitchFamily="34" charset="0"/>
              </a:rPr>
              <a:t>dedicato alla figura del Curatore speciale del minore. Esso contiene alcune </a:t>
            </a:r>
            <a:r>
              <a:rPr lang="it-IT" sz="2000" b="1" dirty="0">
                <a:latin typeface="Calibri" panose="020F0502020204030204" pitchFamily="34" charset="0"/>
                <a:cs typeface="Calibri" panose="020F0502020204030204" pitchFamily="34" charset="0"/>
              </a:rPr>
              <a:t>prime riflessioni condivise </a:t>
            </a:r>
            <a:r>
              <a:rPr lang="it-IT" sz="2000" dirty="0" smtClean="0">
                <a:latin typeface="Calibri" panose="020F0502020204030204" pitchFamily="34" charset="0"/>
                <a:cs typeface="Calibri" panose="020F0502020204030204" pitchFamily="34" charset="0"/>
              </a:rPr>
              <a:t>che </a:t>
            </a:r>
            <a:r>
              <a:rPr lang="it-IT" sz="2000" dirty="0">
                <a:latin typeface="Calibri" panose="020F0502020204030204" pitchFamily="34" charset="0"/>
                <a:cs typeface="Calibri" panose="020F0502020204030204" pitchFamily="34" charset="0"/>
              </a:rPr>
              <a:t>potranno essere oggetto di ulteriori </a:t>
            </a:r>
            <a:r>
              <a:rPr lang="it-IT" sz="2000" dirty="0" smtClean="0">
                <a:latin typeface="Calibri" panose="020F0502020204030204" pitchFamily="34" charset="0"/>
                <a:cs typeface="Calibri" panose="020F0502020204030204" pitchFamily="34" charset="0"/>
              </a:rPr>
              <a:t>sviluppi</a:t>
            </a:r>
          </a:p>
          <a:p>
            <a:pPr algn="just"/>
            <a:r>
              <a:rPr lang="it-IT" sz="2000" dirty="0">
                <a:latin typeface="Calibri" panose="020F0502020204030204" pitchFamily="34" charset="0"/>
                <a:cs typeface="Calibri" panose="020F0502020204030204" pitchFamily="34" charset="0"/>
                <a:hlinkClick r:id="rId2"/>
              </a:rPr>
              <a:t>https://</a:t>
            </a:r>
            <a:r>
              <a:rPr lang="it-IT" sz="2000" dirty="0" smtClean="0">
                <a:latin typeface="Calibri" panose="020F0502020204030204" pitchFamily="34" charset="0"/>
                <a:cs typeface="Calibri" panose="020F0502020204030204" pitchFamily="34" charset="0"/>
                <a:hlinkClick r:id="rId2"/>
              </a:rPr>
              <a:t>www.ordineaslombardia.it/wp-content/uploads/2022/07/Il-Curatore-speciale_lug22.pdf</a:t>
            </a:r>
            <a:endParaRPr lang="it-IT" sz="2000" dirty="0" smtClean="0">
              <a:latin typeface="Calibri" panose="020F0502020204030204" pitchFamily="34" charset="0"/>
              <a:cs typeface="Calibri" panose="020F0502020204030204" pitchFamily="34" charset="0"/>
            </a:endParaRPr>
          </a:p>
        </p:txBody>
      </p:sp>
      <p:sp>
        <p:nvSpPr>
          <p:cNvPr id="6" name="CasellaDiTesto 5"/>
          <p:cNvSpPr txBox="1"/>
          <p:nvPr/>
        </p:nvSpPr>
        <p:spPr>
          <a:xfrm>
            <a:off x="388219" y="2965041"/>
            <a:ext cx="11619297" cy="2677656"/>
          </a:xfrm>
          <a:prstGeom prst="rect">
            <a:avLst/>
          </a:prstGeom>
          <a:noFill/>
          <a:ln>
            <a:noFill/>
          </a:ln>
          <a:effectLst>
            <a:glow rad="63500">
              <a:schemeClr val="accent1">
                <a:satMod val="175000"/>
                <a:alpha val="40000"/>
              </a:schemeClr>
            </a:glow>
          </a:effectLst>
        </p:spPr>
        <p:txBody>
          <a:bodyPr wrap="square" rtlCol="0">
            <a:spAutoFit/>
          </a:bodyPr>
          <a:lstStyle/>
          <a:p>
            <a:pPr algn="just"/>
            <a:r>
              <a:rPr lang="it-IT" sz="2400" b="1" dirty="0">
                <a:latin typeface="Calibri" panose="020F0502020204030204" pitchFamily="34" charset="0"/>
                <a:cs typeface="Calibri" panose="020F0502020204030204" pitchFamily="34" charset="0"/>
              </a:rPr>
              <a:t>La collaborazione con il Servizio </a:t>
            </a:r>
            <a:r>
              <a:rPr lang="it-IT" sz="2400" b="1" dirty="0" smtClean="0">
                <a:latin typeface="Calibri" panose="020F0502020204030204" pitchFamily="34" charset="0"/>
                <a:cs typeface="Calibri" panose="020F0502020204030204" pitchFamily="34" charset="0"/>
              </a:rPr>
              <a:t>Sociale  </a:t>
            </a:r>
          </a:p>
          <a:p>
            <a:pPr algn="just"/>
            <a:r>
              <a:rPr lang="it-IT" sz="2400" dirty="0" smtClean="0">
                <a:latin typeface="Calibri" panose="020F0502020204030204" pitchFamily="34" charset="0"/>
                <a:cs typeface="Calibri" panose="020F0502020204030204" pitchFamily="34" charset="0"/>
              </a:rPr>
              <a:t>Come </a:t>
            </a:r>
            <a:r>
              <a:rPr lang="it-IT" sz="2400" dirty="0">
                <a:latin typeface="Calibri" panose="020F0502020204030204" pitchFamily="34" charset="0"/>
                <a:cs typeface="Calibri" panose="020F0502020204030204" pitchFamily="34" charset="0"/>
              </a:rPr>
              <a:t>risulta evidente, quella del Curatore speciale è una figura di grande importanza per la tutela dei diritti della persona minore e, in tale ottica, è essenziale che Curatore e Servizi stabiliscano una fertile collaborazione e un efficace coordinamento sin dalle prime fasi del procedimento, nel rispetto dei reciproci ruoli e competenze. I rapporti tra le parti, improntati alle rispettive norme deontologiche, devono essere caratterizzati da correttezza, lealtà, spirito di </a:t>
            </a:r>
            <a:r>
              <a:rPr lang="it-IT" sz="2400" b="1" dirty="0">
                <a:latin typeface="Calibri" panose="020F0502020204030204" pitchFamily="34" charset="0"/>
                <a:cs typeface="Calibri" panose="020F0502020204030204" pitchFamily="34" charset="0"/>
              </a:rPr>
              <a:t>collaborazione reciproca e formazione continua anche multidisciplinare</a:t>
            </a:r>
          </a:p>
        </p:txBody>
      </p:sp>
      <p:sp>
        <p:nvSpPr>
          <p:cNvPr id="7" name="Segnaposto numero diapositiva 6"/>
          <p:cNvSpPr>
            <a:spLocks noGrp="1"/>
          </p:cNvSpPr>
          <p:nvPr>
            <p:ph type="sldNum" sz="quarter" idx="12"/>
          </p:nvPr>
        </p:nvSpPr>
        <p:spPr/>
        <p:txBody>
          <a:bodyPr/>
          <a:lstStyle/>
          <a:p>
            <a:fld id="{C620CB7A-5F74-4FDF-8F47-C7B83B764DA1}" type="slidenum">
              <a:rPr lang="it-IT" smtClean="0"/>
              <a:t>13</a:t>
            </a:fld>
            <a:endParaRPr lang="it-IT"/>
          </a:p>
        </p:txBody>
      </p:sp>
      <p:sp>
        <p:nvSpPr>
          <p:cNvPr id="8" name="Titolo 1"/>
          <p:cNvSpPr txBox="1">
            <a:spLocks/>
          </p:cNvSpPr>
          <p:nvPr/>
        </p:nvSpPr>
        <p:spPr>
          <a:xfrm>
            <a:off x="284205" y="212280"/>
            <a:ext cx="10005201" cy="528961"/>
          </a:xfrm>
          <a:prstGeom prst="rect">
            <a:avLst/>
          </a:prstGeom>
          <a:solidFill>
            <a:srgbClr val="009BA8"/>
          </a:solidFill>
          <a:ln>
            <a:noFill/>
          </a:ln>
        </p:spPr>
        <p:txBody>
          <a:bodyPr spcFirstLastPara="1" wrap="square" lIns="91425" tIns="45700" rIns="91425" bIns="45700" anchor="ctr" anchorCtr="1">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rgbClr val="FFFFFF"/>
              </a:buClr>
              <a:buSzPts val="4800"/>
            </a:pPr>
            <a:r>
              <a:rPr lang="it-IT" sz="2000" b="1" dirty="0">
                <a:solidFill>
                  <a:schemeClr val="bg1"/>
                </a:solidFill>
              </a:rPr>
              <a:t>PRASSI E POTENZIALITA’    del lavoro dei servizi sociali con il /la curatrice/curatore speciale</a:t>
            </a:r>
          </a:p>
          <a:p>
            <a:pPr algn="ctr">
              <a:lnSpc>
                <a:spcPct val="100000"/>
              </a:lnSpc>
              <a:buClr>
                <a:srgbClr val="FFFFFF"/>
              </a:buClr>
              <a:buSzPts val="4800"/>
            </a:pPr>
            <a:endParaRPr lang="it-IT" sz="2000" b="1" dirty="0">
              <a:solidFill>
                <a:schemeClr val="bg1"/>
              </a:solidFill>
              <a:latin typeface="+mj-lt"/>
              <a:ea typeface="Arial"/>
              <a:cs typeface="Arial"/>
              <a:sym typeface="Arial"/>
            </a:endParaRPr>
          </a:p>
        </p:txBody>
      </p:sp>
    </p:spTree>
    <p:extLst>
      <p:ext uri="{BB962C8B-B14F-4D97-AF65-F5344CB8AC3E}">
        <p14:creationId xmlns:p14="http://schemas.microsoft.com/office/powerpoint/2010/main" val="336880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205" y="598824"/>
            <a:ext cx="11780452" cy="5940088"/>
          </a:xfrm>
          <a:prstGeom prst="rect">
            <a:avLst/>
          </a:prstGeom>
          <a:ln>
            <a:noFill/>
          </a:ln>
          <a:effectLst>
            <a:glow rad="63500">
              <a:schemeClr val="accent1">
                <a:satMod val="175000"/>
                <a:alpha val="40000"/>
              </a:schemeClr>
            </a:glow>
          </a:effectLst>
        </p:spPr>
        <p:txBody>
          <a:bodyPr wrap="square">
            <a:spAutoFit/>
          </a:bodyPr>
          <a:lstStyle/>
          <a:p>
            <a:r>
              <a:rPr lang="it-IT" sz="2000" b="1" dirty="0"/>
              <a:t>L’esperienza già maturata sul campo porta a ritenere opportuno che si proceda </a:t>
            </a:r>
            <a:r>
              <a:rPr lang="it-IT" sz="2000" b="1" dirty="0" smtClean="0"/>
              <a:t>come segue</a:t>
            </a:r>
            <a:r>
              <a:rPr lang="it-IT" sz="2000" dirty="0" smtClean="0"/>
              <a:t>: </a:t>
            </a:r>
          </a:p>
          <a:p>
            <a:pPr marL="360363" indent="-360363"/>
            <a:r>
              <a:rPr lang="it-IT" sz="2000" dirty="0" smtClean="0"/>
              <a:t>• </a:t>
            </a:r>
            <a:r>
              <a:rPr lang="it-IT" sz="2000" dirty="0"/>
              <a:t>prima che il Curatore incontri il minore è bene che si </a:t>
            </a:r>
            <a:r>
              <a:rPr lang="it-IT" sz="2000" b="1" dirty="0"/>
              <a:t>raccordi con il Servizio sociale p</a:t>
            </a:r>
            <a:r>
              <a:rPr lang="it-IT" sz="2000" dirty="0"/>
              <a:t>er definire insieme i tempi, le modalità, il contesto e le cautele da adottare. </a:t>
            </a:r>
          </a:p>
          <a:p>
            <a:pPr marL="342900" indent="-342900">
              <a:buFont typeface="Arial" panose="020B0604020202020204" pitchFamily="34" charset="0"/>
              <a:buChar char="•"/>
            </a:pPr>
            <a:r>
              <a:rPr lang="it-IT" sz="2000" dirty="0" smtClean="0"/>
              <a:t>Nel </a:t>
            </a:r>
            <a:r>
              <a:rPr lang="it-IT" sz="2000" dirty="0"/>
              <a:t>caso siano coinvolti </a:t>
            </a:r>
            <a:r>
              <a:rPr lang="it-IT" sz="2000" b="1" dirty="0"/>
              <a:t>bambini piccoli</a:t>
            </a:r>
            <a:r>
              <a:rPr lang="it-IT" sz="2000" dirty="0"/>
              <a:t>, il primo incontro con il Curatore potrà essere facilitato dalla presenza di altra figura di fiducia (ad esempio l’assistente sociale, l’affidatario o l’educatore che già lo conosce). I </a:t>
            </a:r>
            <a:r>
              <a:rPr lang="it-IT" sz="2000" b="1" dirty="0"/>
              <a:t>ragazzi più grandi </a:t>
            </a:r>
            <a:r>
              <a:rPr lang="it-IT" sz="2000" dirty="0"/>
              <a:t>(ultra dodicenni) dimostrano di apprezzare la figura del Curatore, che percepiscono rassicurante e di tutela personale, e generalmente non hanno difficoltà ad incontrarlo da soli presso il suo </a:t>
            </a:r>
            <a:r>
              <a:rPr lang="it-IT" sz="2000" dirty="0" smtClean="0"/>
              <a:t>studio;</a:t>
            </a:r>
          </a:p>
          <a:p>
            <a:pPr marL="342900" indent="-342900">
              <a:buFont typeface="Arial" panose="020B0604020202020204" pitchFamily="34" charset="0"/>
              <a:buChar char="•"/>
            </a:pPr>
            <a:r>
              <a:rPr lang="it-IT" sz="2000" dirty="0" smtClean="0"/>
              <a:t>nel </a:t>
            </a:r>
            <a:r>
              <a:rPr lang="it-IT" sz="2000" dirty="0"/>
              <a:t>corso del </a:t>
            </a:r>
            <a:r>
              <a:rPr lang="it-IT" sz="2000" b="1" dirty="0"/>
              <a:t>primo </a:t>
            </a:r>
            <a:r>
              <a:rPr lang="it-IT" sz="2000" b="1" dirty="0">
                <a:latin typeface="Calibri" panose="020F0502020204030204" pitchFamily="34" charset="0"/>
                <a:cs typeface="Calibri" panose="020F0502020204030204" pitchFamily="34" charset="0"/>
              </a:rPr>
              <a:t>incontro</a:t>
            </a:r>
            <a:r>
              <a:rPr lang="it-IT" sz="2000" b="1" dirty="0"/>
              <a:t> </a:t>
            </a:r>
            <a:r>
              <a:rPr lang="it-IT" sz="2000" dirty="0"/>
              <a:t>con il minore, il Curatore si presenta e spiega la sua funzione, nonché la natura e le ragioni dei procedimenti che lo riguardano. In linea di massima, si ritiene utile che il Curatore incontri presto il minore, ma in alcune situazioni le esigenze del bambino o del ragazzo possono richiedere tempi più </a:t>
            </a:r>
            <a:r>
              <a:rPr lang="it-IT" sz="2000" dirty="0" smtClean="0"/>
              <a:t>lunghi</a:t>
            </a:r>
          </a:p>
          <a:p>
            <a:pPr marL="285750" indent="-285750">
              <a:buFont typeface="Arial" panose="020B0604020202020204" pitchFamily="34" charset="0"/>
              <a:buChar char="•"/>
            </a:pPr>
            <a:r>
              <a:rPr lang="it-IT" sz="2000" dirty="0"/>
              <a:t>di prassi, i Servizi sociali convocano congiuntamente i genitori presso il Servizio per la lettura del decreto. In questa occasione è importante convocare anche </a:t>
            </a:r>
            <a:r>
              <a:rPr lang="it-IT" sz="2000" dirty="0" smtClean="0"/>
              <a:t>gli avvocati  </a:t>
            </a:r>
            <a:r>
              <a:rPr lang="it-IT" sz="2000" dirty="0"/>
              <a:t>di parte e il Curatore, che spiega il suo ruolo e può essere funzionale nella comunicazione tra le parti. Nei casi di violenza </a:t>
            </a:r>
            <a:r>
              <a:rPr lang="it-IT" sz="2000" dirty="0" err="1"/>
              <a:t>intrafamiliare</a:t>
            </a:r>
            <a:r>
              <a:rPr lang="it-IT" sz="2000" dirty="0"/>
              <a:t> la convocazione dei genitori avverrà separatamente; </a:t>
            </a:r>
          </a:p>
          <a:p>
            <a:pPr marL="285750" indent="-285750">
              <a:buFont typeface="Arial" panose="020B0604020202020204" pitchFamily="34" charset="0"/>
              <a:buChar char="•"/>
            </a:pPr>
            <a:r>
              <a:rPr lang="it-IT" sz="2000" dirty="0"/>
              <a:t>è utile che il Curatore organizzi, insieme al Servizio sociale, un incontro di rete con tutti gli altri Servizi coinvolti, al fine di avere una visione di insieme sulla situazione</a:t>
            </a:r>
            <a:r>
              <a:rPr lang="it-IT" sz="2000" dirty="0" smtClean="0"/>
              <a:t>,</a:t>
            </a:r>
            <a:endParaRPr lang="it-IT" sz="2000" dirty="0"/>
          </a:p>
          <a:p>
            <a:pPr marL="285750" indent="-285750">
              <a:buFont typeface="Arial" panose="020B0604020202020204" pitchFamily="34" charset="0"/>
              <a:buChar char="•"/>
            </a:pPr>
            <a:r>
              <a:rPr lang="it-IT" sz="2000" dirty="0"/>
              <a:t>il Curatore affianca il minore in Tribunale nel momento del suo ascolto da parte del </a:t>
            </a:r>
            <a:r>
              <a:rPr lang="it-IT" sz="2000" dirty="0" smtClean="0"/>
              <a:t>giudice</a:t>
            </a:r>
            <a:endParaRPr lang="it-IT" sz="2000" dirty="0"/>
          </a:p>
        </p:txBody>
      </p:sp>
      <p:sp>
        <p:nvSpPr>
          <p:cNvPr id="5" name="Segnaposto numero diapositiva 4"/>
          <p:cNvSpPr>
            <a:spLocks noGrp="1"/>
          </p:cNvSpPr>
          <p:nvPr>
            <p:ph type="sldNum" sz="quarter" idx="12"/>
          </p:nvPr>
        </p:nvSpPr>
        <p:spPr/>
        <p:txBody>
          <a:bodyPr/>
          <a:lstStyle/>
          <a:p>
            <a:fld id="{C620CB7A-5F74-4FDF-8F47-C7B83B764DA1}" type="slidenum">
              <a:rPr lang="it-IT" smtClean="0"/>
              <a:t>14</a:t>
            </a:fld>
            <a:endParaRPr lang="it-IT"/>
          </a:p>
        </p:txBody>
      </p:sp>
      <p:sp>
        <p:nvSpPr>
          <p:cNvPr id="6" name="Titolo 1"/>
          <p:cNvSpPr txBox="1">
            <a:spLocks/>
          </p:cNvSpPr>
          <p:nvPr/>
        </p:nvSpPr>
        <p:spPr>
          <a:xfrm>
            <a:off x="284205" y="172454"/>
            <a:ext cx="9922476" cy="487614"/>
          </a:xfrm>
          <a:prstGeom prst="rect">
            <a:avLst/>
          </a:prstGeom>
          <a:solidFill>
            <a:srgbClr val="009BA8"/>
          </a:solidFill>
          <a:ln>
            <a:noFill/>
          </a:ln>
        </p:spPr>
        <p:txBody>
          <a:bodyPr spcFirstLastPara="1" wrap="square" lIns="91425" tIns="45700" rIns="91425" bIns="45700" anchor="ctr" anchorCtr="1">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rgbClr val="FFFFFF"/>
              </a:buClr>
              <a:buSzPts val="4800"/>
            </a:pPr>
            <a:r>
              <a:rPr lang="it-IT" sz="2000" b="1" dirty="0">
                <a:solidFill>
                  <a:schemeClr val="bg1"/>
                </a:solidFill>
              </a:rPr>
              <a:t>PRASSI E POTENZIALITA’    del lavoro dei servizi sociali con il /la curatrice/curatore speciale</a:t>
            </a:r>
          </a:p>
          <a:p>
            <a:pPr algn="ctr">
              <a:lnSpc>
                <a:spcPct val="100000"/>
              </a:lnSpc>
              <a:buClr>
                <a:srgbClr val="FFFFFF"/>
              </a:buClr>
              <a:buSzPts val="4800"/>
            </a:pPr>
            <a:endParaRPr lang="it-IT" sz="2000" b="1" dirty="0">
              <a:solidFill>
                <a:schemeClr val="bg1"/>
              </a:solidFill>
              <a:latin typeface="+mj-lt"/>
              <a:ea typeface="Arial"/>
              <a:cs typeface="Arial"/>
              <a:sym typeface="Arial"/>
            </a:endParaRPr>
          </a:p>
        </p:txBody>
      </p:sp>
    </p:spTree>
    <p:extLst>
      <p:ext uri="{BB962C8B-B14F-4D97-AF65-F5344CB8AC3E}">
        <p14:creationId xmlns:p14="http://schemas.microsoft.com/office/powerpoint/2010/main" val="83285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8395" y="1064727"/>
            <a:ext cx="11640506" cy="4708981"/>
          </a:xfrm>
          <a:prstGeom prst="rect">
            <a:avLst/>
          </a:prstGeom>
          <a:ln>
            <a:noFill/>
          </a:ln>
          <a:effectLst>
            <a:glow rad="63500">
              <a:schemeClr val="accent1">
                <a:satMod val="175000"/>
                <a:alpha val="40000"/>
              </a:schemeClr>
            </a:glow>
          </a:effectLst>
        </p:spPr>
        <p:txBody>
          <a:bodyPr wrap="square">
            <a:spAutoFit/>
          </a:bodyPr>
          <a:lstStyle/>
          <a:p>
            <a:r>
              <a:rPr lang="it-IT" sz="2000" b="1" dirty="0">
                <a:latin typeface="Calibri" panose="020F0502020204030204" pitchFamily="34" charset="0"/>
                <a:cs typeface="Calibri" panose="020F0502020204030204" pitchFamily="34" charset="0"/>
              </a:rPr>
              <a:t>In particolare segnaliamo l’utilità della presenza del Curatore in alcuni momenti specifici</a:t>
            </a:r>
            <a:r>
              <a:rPr lang="it-IT" sz="2000" dirty="0">
                <a:latin typeface="Calibri" panose="020F0502020204030204" pitchFamily="34" charset="0"/>
                <a:cs typeface="Calibri" panose="020F0502020204030204" pitchFamily="34" charset="0"/>
              </a:rPr>
              <a:t>: </a:t>
            </a:r>
            <a:endParaRPr lang="it-IT"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it-IT" sz="2000" dirty="0" smtClean="0">
                <a:latin typeface="Calibri" panose="020F0502020204030204" pitchFamily="34" charset="0"/>
                <a:cs typeface="Calibri" panose="020F0502020204030204" pitchFamily="34" charset="0"/>
              </a:rPr>
              <a:t>incontro </a:t>
            </a:r>
            <a:r>
              <a:rPr lang="it-IT" sz="2000" dirty="0">
                <a:latin typeface="Calibri" panose="020F0502020204030204" pitchFamily="34" charset="0"/>
                <a:cs typeface="Calibri" panose="020F0502020204030204" pitchFamily="34" charset="0"/>
              </a:rPr>
              <a:t>di rete tra i diversi operatori: il Curatore deve essere coinvolto nel lavoro di rete perché rappresenta il minore nel procedimento e costituisce </a:t>
            </a:r>
            <a:r>
              <a:rPr lang="it-IT" sz="2000" u="sng" dirty="0">
                <a:latin typeface="Calibri" panose="020F0502020204030204" pitchFamily="34" charset="0"/>
                <a:cs typeface="Calibri" panose="020F0502020204030204" pitchFamily="34" charset="0"/>
              </a:rPr>
              <a:t>un prezioso canale di comunicazione sia con l’Autorità Giudiziaria che con i difensori dei genitori</a:t>
            </a:r>
            <a:r>
              <a:rPr lang="it-IT" sz="2000" dirty="0" smtClean="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it-IT" sz="2000" dirty="0" smtClean="0">
                <a:latin typeface="Calibri" panose="020F0502020204030204" pitchFamily="34" charset="0"/>
                <a:cs typeface="Calibri" panose="020F0502020204030204" pitchFamily="34" charset="0"/>
              </a:rPr>
              <a:t>contatti </a:t>
            </a:r>
            <a:r>
              <a:rPr lang="it-IT" sz="2000" dirty="0">
                <a:latin typeface="Calibri" panose="020F0502020204030204" pitchFamily="34" charset="0"/>
                <a:cs typeface="Calibri" panose="020F0502020204030204" pitchFamily="34" charset="0"/>
              </a:rPr>
              <a:t>con i legali di </a:t>
            </a:r>
            <a:r>
              <a:rPr lang="it-IT" sz="2000" dirty="0" smtClean="0">
                <a:latin typeface="Calibri" panose="020F0502020204030204" pitchFamily="34" charset="0"/>
                <a:cs typeface="Calibri" panose="020F0502020204030204" pitchFamily="34" charset="0"/>
              </a:rPr>
              <a:t>parte</a:t>
            </a:r>
          </a:p>
          <a:p>
            <a:pPr indent="-285750">
              <a:buFont typeface="Arial" panose="020B0604020202020204" pitchFamily="34" charset="0"/>
              <a:buChar char="•"/>
            </a:pPr>
            <a:r>
              <a:rPr lang="it-IT" sz="2000" dirty="0">
                <a:latin typeface="Calibri" panose="020F0502020204030204" pitchFamily="34" charset="0"/>
                <a:cs typeface="Calibri" panose="020F0502020204030204" pitchFamily="34" charset="0"/>
              </a:rPr>
              <a:t>preparazione del minore al processo penale quando questi è vittima; </a:t>
            </a:r>
          </a:p>
          <a:p>
            <a:pPr marL="342900" indent="-342900">
              <a:buFont typeface="Arial" panose="020B0604020202020204" pitchFamily="34" charset="0"/>
              <a:buChar char="•"/>
            </a:pPr>
            <a:r>
              <a:rPr lang="it-IT" sz="2000" dirty="0" smtClean="0">
                <a:latin typeface="Calibri" panose="020F0502020204030204" pitchFamily="34" charset="0"/>
                <a:cs typeface="Calibri" panose="020F0502020204030204" pitchFamily="34" charset="0"/>
              </a:rPr>
              <a:t>nei </a:t>
            </a:r>
            <a:r>
              <a:rPr lang="it-IT" sz="2000" dirty="0">
                <a:latin typeface="Calibri" panose="020F0502020204030204" pitchFamily="34" charset="0"/>
                <a:cs typeface="Calibri" panose="020F0502020204030204" pitchFamily="34" charset="0"/>
              </a:rPr>
              <a:t>casi di violenza assistita, quando persiste il rischio di ritrattazione del genitore vittima; </a:t>
            </a:r>
            <a:endParaRPr lang="it-IT"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it-IT" sz="2000" dirty="0" smtClean="0">
                <a:latin typeface="Calibri" panose="020F0502020204030204" pitchFamily="34" charset="0"/>
                <a:cs typeface="Calibri" panose="020F0502020204030204" pitchFamily="34" charset="0"/>
              </a:rPr>
              <a:t>cura </a:t>
            </a:r>
            <a:r>
              <a:rPr lang="it-IT" sz="2000" dirty="0">
                <a:latin typeface="Calibri" panose="020F0502020204030204" pitchFamily="34" charset="0"/>
                <a:cs typeface="Calibri" panose="020F0502020204030204" pitchFamily="34" charset="0"/>
              </a:rPr>
              <a:t>dei diritti economici patrimoniali. Il Curatore non prende posizione rispetto alla questione economica per non entrare nel conflitto di </a:t>
            </a:r>
            <a:r>
              <a:rPr lang="it-IT" sz="2000" dirty="0" smtClean="0">
                <a:latin typeface="Calibri" panose="020F0502020204030204" pitchFamily="34" charset="0"/>
                <a:cs typeface="Calibri" panose="020F0502020204030204" pitchFamily="34" charset="0"/>
              </a:rPr>
              <a:t>coppia </a:t>
            </a:r>
            <a:r>
              <a:rPr lang="it-IT" sz="2000" dirty="0">
                <a:latin typeface="Calibri" panose="020F0502020204030204" pitchFamily="34" charset="0"/>
                <a:cs typeface="Calibri" panose="020F0502020204030204" pitchFamily="34" charset="0"/>
              </a:rPr>
              <a:t>, tuttavia può esplicitare il minimo economico necessario per il benessere dei figli; </a:t>
            </a:r>
            <a:endParaRPr lang="it-IT"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it-IT" sz="2000" dirty="0" smtClean="0">
                <a:latin typeface="Calibri" panose="020F0502020204030204" pitchFamily="34" charset="0"/>
                <a:cs typeface="Calibri" panose="020F0502020204030204" pitchFamily="34" charset="0"/>
              </a:rPr>
              <a:t>iniziative </a:t>
            </a:r>
            <a:r>
              <a:rPr lang="it-IT" sz="2000" dirty="0">
                <a:latin typeface="Calibri" panose="020F0502020204030204" pitchFamily="34" charset="0"/>
                <a:cs typeface="Calibri" panose="020F0502020204030204" pitchFamily="34" charset="0"/>
              </a:rPr>
              <a:t>presso il tribunale e/o le procure per modificare o chiudere i provvedimenti provvisori dando un termine temporale alle </a:t>
            </a:r>
            <a:r>
              <a:rPr lang="it-IT" sz="2000" dirty="0" smtClean="0">
                <a:latin typeface="Calibri" panose="020F0502020204030204" pitchFamily="34" charset="0"/>
                <a:cs typeface="Calibri" panose="020F0502020204030204" pitchFamily="34" charset="0"/>
              </a:rPr>
              <a:t>prescrizioni </a:t>
            </a:r>
            <a:r>
              <a:rPr lang="it-IT" sz="20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it-IT" sz="2000" dirty="0" smtClean="0">
                <a:latin typeface="Calibri" panose="020F0502020204030204" pitchFamily="34" charset="0"/>
                <a:cs typeface="Calibri" panose="020F0502020204030204" pitchFamily="34" charset="0"/>
              </a:rPr>
              <a:t> </a:t>
            </a:r>
            <a:r>
              <a:rPr lang="it-IT" sz="2000" dirty="0">
                <a:latin typeface="Calibri" panose="020F0502020204030204" pitchFamily="34" charset="0"/>
                <a:cs typeface="Calibri" panose="020F0502020204030204" pitchFamily="34" charset="0"/>
              </a:rPr>
              <a:t>istanze per sollecitare il tribunale all’emissione di provvedimenti in tempi utili alle esigenze del minore, ad esempio la regolamentazione delle visite anche in caso di provvedimenti emessi a seguito di un intervento ai sensi dell’art. 403 </a:t>
            </a:r>
            <a:r>
              <a:rPr lang="it-IT" sz="2000" dirty="0" err="1">
                <a:latin typeface="Calibri" panose="020F0502020204030204" pitchFamily="34" charset="0"/>
                <a:cs typeface="Calibri" panose="020F0502020204030204" pitchFamily="34" charset="0"/>
              </a:rPr>
              <a:t>c.c</a:t>
            </a:r>
            <a:endParaRPr lang="it-IT" sz="2000" dirty="0">
              <a:latin typeface="Calibri" panose="020F0502020204030204" pitchFamily="34" charset="0"/>
              <a:cs typeface="Calibri" panose="020F0502020204030204" pitchFamily="34" charset="0"/>
            </a:endParaRPr>
          </a:p>
        </p:txBody>
      </p:sp>
      <p:sp>
        <p:nvSpPr>
          <p:cNvPr id="5" name="Segnaposto numero diapositiva 4"/>
          <p:cNvSpPr>
            <a:spLocks noGrp="1"/>
          </p:cNvSpPr>
          <p:nvPr>
            <p:ph type="sldNum" sz="quarter" idx="12"/>
          </p:nvPr>
        </p:nvSpPr>
        <p:spPr/>
        <p:txBody>
          <a:bodyPr/>
          <a:lstStyle/>
          <a:p>
            <a:fld id="{C620CB7A-5F74-4FDF-8F47-C7B83B764DA1}" type="slidenum">
              <a:rPr lang="it-IT" smtClean="0"/>
              <a:t>15</a:t>
            </a:fld>
            <a:endParaRPr lang="it-IT"/>
          </a:p>
        </p:txBody>
      </p:sp>
      <p:sp>
        <p:nvSpPr>
          <p:cNvPr id="6" name="Titolo 1"/>
          <p:cNvSpPr txBox="1">
            <a:spLocks/>
          </p:cNvSpPr>
          <p:nvPr/>
        </p:nvSpPr>
        <p:spPr>
          <a:xfrm>
            <a:off x="167558" y="235059"/>
            <a:ext cx="10206681" cy="528961"/>
          </a:xfrm>
          <a:prstGeom prst="rect">
            <a:avLst/>
          </a:prstGeom>
          <a:solidFill>
            <a:srgbClr val="009BA8"/>
          </a:solidFill>
          <a:ln>
            <a:noFill/>
          </a:ln>
        </p:spPr>
        <p:txBody>
          <a:bodyPr spcFirstLastPara="1" wrap="square" lIns="91425" tIns="45700" rIns="91425" bIns="45700" anchor="ctr" anchorCtr="1">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rgbClr val="FFFFFF"/>
              </a:buClr>
              <a:buSzPts val="4800"/>
            </a:pPr>
            <a:r>
              <a:rPr lang="it-IT" sz="2000" b="1" dirty="0">
                <a:solidFill>
                  <a:schemeClr val="bg1"/>
                </a:solidFill>
              </a:rPr>
              <a:t>PRASSI E POTENZIALITA’    del lavoro dei servizi sociali con il /la curatrice/curatore speciale</a:t>
            </a:r>
          </a:p>
          <a:p>
            <a:pPr algn="ctr">
              <a:lnSpc>
                <a:spcPct val="100000"/>
              </a:lnSpc>
              <a:buClr>
                <a:srgbClr val="FFFFFF"/>
              </a:buClr>
              <a:buSzPts val="4800"/>
            </a:pPr>
            <a:endParaRPr lang="it-IT" sz="2000" b="1" dirty="0">
              <a:solidFill>
                <a:schemeClr val="bg1"/>
              </a:solidFill>
              <a:latin typeface="+mj-lt"/>
              <a:ea typeface="Arial"/>
              <a:cs typeface="Arial"/>
              <a:sym typeface="Arial"/>
            </a:endParaRPr>
          </a:p>
        </p:txBody>
      </p:sp>
    </p:spTree>
    <p:extLst>
      <p:ext uri="{BB962C8B-B14F-4D97-AF65-F5344CB8AC3E}">
        <p14:creationId xmlns:p14="http://schemas.microsoft.com/office/powerpoint/2010/main" val="300438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omune di Milano: concorsi in arrivo per 582 posti. Si cercano diplomati e  laureati"/>
          <p:cNvPicPr/>
          <p:nvPr/>
        </p:nvPicPr>
        <p:blipFill>
          <a:blip r:embed="rId2"/>
          <a:stretch/>
        </p:blipFill>
        <p:spPr>
          <a:xfrm>
            <a:off x="402336" y="149798"/>
            <a:ext cx="1267968" cy="776794"/>
          </a:xfrm>
          <a:prstGeom prst="rect">
            <a:avLst/>
          </a:prstGeom>
          <a:ln w="0">
            <a:noFill/>
          </a:ln>
        </p:spPr>
      </p:pic>
      <p:pic>
        <p:nvPicPr>
          <p:cNvPr id="4" name="Segnaposto contenuto 4" descr="pietre_equilibrio_8.jpg"/>
          <p:cNvPicPr>
            <a:picLocks noChangeAspect="1"/>
          </p:cNvPicPr>
          <p:nvPr/>
        </p:nvPicPr>
        <p:blipFill>
          <a:blip r:embed="rId3" cstate="print"/>
          <a:stretch>
            <a:fillRect/>
          </a:stretch>
        </p:blipFill>
        <p:spPr>
          <a:xfrm>
            <a:off x="3571224" y="1227486"/>
            <a:ext cx="8089989" cy="5366360"/>
          </a:xfrm>
          <a:prstGeom prst="rect">
            <a:avLst/>
          </a:prstGeom>
        </p:spPr>
      </p:pic>
      <p:sp>
        <p:nvSpPr>
          <p:cNvPr id="2" name="CasellaDiTesto 1"/>
          <p:cNvSpPr txBox="1"/>
          <p:nvPr/>
        </p:nvSpPr>
        <p:spPr>
          <a:xfrm>
            <a:off x="240632" y="1227486"/>
            <a:ext cx="3193661" cy="5355312"/>
          </a:xfrm>
          <a:prstGeom prst="rect">
            <a:avLst/>
          </a:prstGeom>
          <a:noFill/>
        </p:spPr>
        <p:txBody>
          <a:bodyPr wrap="square" rtlCol="0">
            <a:spAutoFit/>
          </a:bodyPr>
          <a:lstStyle/>
          <a:p>
            <a:r>
              <a:rPr lang="it-IT" sz="1800" dirty="0" smtClean="0">
                <a:latin typeface="Calibri" panose="020F0502020204030204" pitchFamily="34" charset="0"/>
                <a:cs typeface="Calibri" panose="020F0502020204030204" pitchFamily="34" charset="0"/>
              </a:rPr>
              <a:t>Accompagnare un genitore, un bambino/a  è sempre un esercizio di pazienza, </a:t>
            </a:r>
          </a:p>
          <a:p>
            <a:r>
              <a:rPr lang="it-IT" sz="1800" dirty="0" smtClean="0">
                <a:latin typeface="Calibri" panose="020F0502020204030204" pitchFamily="34" charset="0"/>
                <a:cs typeface="Calibri" panose="020F0502020204030204" pitchFamily="34" charset="0"/>
              </a:rPr>
              <a:t>di equilibrio tra forze diverse,</a:t>
            </a:r>
          </a:p>
          <a:p>
            <a:r>
              <a:rPr lang="it-IT" sz="1800" dirty="0" smtClean="0">
                <a:latin typeface="Calibri" panose="020F0502020204030204" pitchFamily="34" charset="0"/>
                <a:cs typeface="Calibri" panose="020F0502020204030204" pitchFamily="34" charset="0"/>
              </a:rPr>
              <a:t>di faticosa ricerca di risorse da adattare, recuperare e rimettere in gioco, un esercizio di speranza e frustrazione, di pensiero e di azioni concrete, di raccordo tra </a:t>
            </a:r>
            <a:r>
              <a:rPr lang="it-IT" sz="1800" dirty="0">
                <a:latin typeface="Calibri" panose="020F0502020204030204" pitchFamily="34" charset="0"/>
                <a:cs typeface="Calibri" panose="020F0502020204030204" pitchFamily="34" charset="0"/>
              </a:rPr>
              <a:t>bisogni e risposte </a:t>
            </a:r>
            <a:r>
              <a:rPr lang="it-IT" sz="1800" dirty="0" smtClean="0">
                <a:latin typeface="Calibri" panose="020F0502020204030204" pitchFamily="34" charset="0"/>
                <a:cs typeface="Calibri" panose="020F0502020204030204" pitchFamily="34" charset="0"/>
              </a:rPr>
              <a:t>possibili</a:t>
            </a:r>
          </a:p>
          <a:p>
            <a:r>
              <a:rPr lang="it-IT" sz="1800" dirty="0" smtClean="0">
                <a:latin typeface="Calibri" panose="020F0502020204030204" pitchFamily="34" charset="0"/>
                <a:cs typeface="Calibri" panose="020F0502020204030204" pitchFamily="34" charset="0"/>
              </a:rPr>
              <a:t>L’</a:t>
            </a:r>
            <a:r>
              <a:rPr lang="it-IT" sz="1800" dirty="0">
                <a:latin typeface="Calibri" panose="020F0502020204030204" pitchFamily="34" charset="0"/>
                <a:cs typeface="Calibri" panose="020F0502020204030204" pitchFamily="34" charset="0"/>
              </a:rPr>
              <a:t> </a:t>
            </a:r>
            <a:r>
              <a:rPr lang="it-IT" sz="1800" dirty="0" smtClean="0">
                <a:latin typeface="Calibri" panose="020F0502020204030204" pitchFamily="34" charset="0"/>
                <a:cs typeface="Calibri" panose="020F0502020204030204" pitchFamily="34" charset="0"/>
              </a:rPr>
              <a:t>esito resta spesso incerto  </a:t>
            </a:r>
          </a:p>
          <a:p>
            <a:endParaRPr lang="it-IT" sz="1800" dirty="0" smtClean="0">
              <a:latin typeface="Calibri" panose="020F0502020204030204" pitchFamily="34" charset="0"/>
              <a:cs typeface="Calibri" panose="020F0502020204030204" pitchFamily="34" charset="0"/>
            </a:endParaRPr>
          </a:p>
          <a:p>
            <a:r>
              <a:rPr lang="it-IT" sz="1800" dirty="0" smtClean="0">
                <a:latin typeface="Calibri" panose="020F0502020204030204" pitchFamily="34" charset="0"/>
                <a:cs typeface="Calibri" panose="020F0502020204030204" pitchFamily="34" charset="0"/>
              </a:rPr>
              <a:t>è un lavoro appassionante e </a:t>
            </a:r>
          </a:p>
          <a:p>
            <a:r>
              <a:rPr lang="it-IT" sz="1800" dirty="0" smtClean="0">
                <a:latin typeface="Calibri" panose="020F0502020204030204" pitchFamily="34" charset="0"/>
                <a:cs typeface="Calibri" panose="020F0502020204030204" pitchFamily="34" charset="0"/>
              </a:rPr>
              <a:t>nei rari momenti di temporaneo e imperfetto raggiungimento di un bilanciamento tra desideri e realtà </a:t>
            </a:r>
            <a:r>
              <a:rPr lang="it-IT" sz="1800" dirty="0">
                <a:latin typeface="Calibri" panose="020F0502020204030204" pitchFamily="34" charset="0"/>
                <a:cs typeface="Calibri" panose="020F0502020204030204" pitchFamily="34" charset="0"/>
              </a:rPr>
              <a:t> </a:t>
            </a:r>
            <a:r>
              <a:rPr lang="it-IT" sz="1800" i="1" dirty="0" smtClean="0">
                <a:latin typeface="Calibri" panose="020F0502020204030204" pitchFamily="34" charset="0"/>
                <a:cs typeface="Calibri" panose="020F0502020204030204" pitchFamily="34" charset="0"/>
              </a:rPr>
              <a:t>un gioco </a:t>
            </a:r>
            <a:r>
              <a:rPr lang="it-IT" sz="1800" dirty="0" smtClean="0">
                <a:latin typeface="Calibri" panose="020F0502020204030204" pitchFamily="34" charset="0"/>
                <a:cs typeface="Calibri" panose="020F0502020204030204" pitchFamily="34" charset="0"/>
              </a:rPr>
              <a:t>davvero esaltante </a:t>
            </a:r>
            <a:endParaRPr lang="it-IT" sz="1800" dirty="0">
              <a:latin typeface="Calibri" panose="020F0502020204030204" pitchFamily="34" charset="0"/>
              <a:cs typeface="Calibri" panose="020F0502020204030204" pitchFamily="34" charset="0"/>
            </a:endParaRPr>
          </a:p>
        </p:txBody>
      </p:sp>
      <p:sp>
        <p:nvSpPr>
          <p:cNvPr id="5" name="Segnaposto piè di pagina 4"/>
          <p:cNvSpPr>
            <a:spLocks noGrp="1"/>
          </p:cNvSpPr>
          <p:nvPr>
            <p:ph type="ftr" sz="quarter" idx="11"/>
          </p:nvPr>
        </p:nvSpPr>
        <p:spPr/>
        <p:txBody>
          <a:bodyPr/>
          <a:lstStyle/>
          <a:p>
            <a:r>
              <a:rPr lang="it-IT" smtClean="0"/>
              <a:t>silvia zandrini</a:t>
            </a:r>
            <a:endParaRPr lang="it-IT"/>
          </a:p>
        </p:txBody>
      </p:sp>
      <p:sp>
        <p:nvSpPr>
          <p:cNvPr id="6" name="Segnaposto numero diapositiva 5"/>
          <p:cNvSpPr>
            <a:spLocks noGrp="1"/>
          </p:cNvSpPr>
          <p:nvPr>
            <p:ph type="sldNum" sz="quarter" idx="12"/>
          </p:nvPr>
        </p:nvSpPr>
        <p:spPr/>
        <p:txBody>
          <a:bodyPr/>
          <a:lstStyle/>
          <a:p>
            <a:fld id="{C620CB7A-5F74-4FDF-8F47-C7B83B764DA1}" type="slidenum">
              <a:rPr lang="it-IT" smtClean="0"/>
              <a:t>16</a:t>
            </a:fld>
            <a:endParaRPr lang="it-IT"/>
          </a:p>
        </p:txBody>
      </p:sp>
      <p:sp>
        <p:nvSpPr>
          <p:cNvPr id="7" name="CasellaDiTesto 6"/>
          <p:cNvSpPr txBox="1"/>
          <p:nvPr/>
        </p:nvSpPr>
        <p:spPr>
          <a:xfrm>
            <a:off x="3212432" y="149798"/>
            <a:ext cx="8265694" cy="830997"/>
          </a:xfrm>
          <a:prstGeom prst="rect">
            <a:avLst/>
          </a:prstGeom>
          <a:noFill/>
        </p:spPr>
        <p:txBody>
          <a:bodyPr wrap="square" rtlCol="0">
            <a:spAutoFit/>
          </a:bodyPr>
          <a:lstStyle/>
          <a:p>
            <a:pPr algn="ctr"/>
            <a:r>
              <a:rPr lang="it-IT" sz="4800" dirty="0">
                <a:solidFill>
                  <a:srgbClr val="7030A0"/>
                </a:solidFill>
                <a:latin typeface="Calibri" panose="020F0502020204030204" pitchFamily="34" charset="0"/>
                <a:cs typeface="Calibri" panose="020F0502020204030204" pitchFamily="34" charset="0"/>
              </a:rPr>
              <a:t>g</a:t>
            </a:r>
            <a:r>
              <a:rPr lang="it-IT" sz="4800" dirty="0" smtClean="0">
                <a:solidFill>
                  <a:srgbClr val="7030A0"/>
                </a:solidFill>
                <a:latin typeface="Calibri" panose="020F0502020204030204" pitchFamily="34" charset="0"/>
                <a:cs typeface="Calibri" panose="020F0502020204030204" pitchFamily="34" charset="0"/>
              </a:rPr>
              <a:t>razie dell’attenzione </a:t>
            </a:r>
            <a:endParaRPr lang="it-IT" sz="4800"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8711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52FAC03-AE04-F432-26C5-0F57CC96336C}"/>
              </a:ext>
            </a:extLst>
          </p:cNvPr>
          <p:cNvSpPr txBox="1"/>
          <p:nvPr/>
        </p:nvSpPr>
        <p:spPr>
          <a:xfrm>
            <a:off x="1058238" y="1484784"/>
            <a:ext cx="10304980" cy="2622000"/>
          </a:xfrm>
          <a:prstGeom prst="rect">
            <a:avLst/>
          </a:prstGeom>
          <a:noFill/>
        </p:spPr>
        <p:txBody>
          <a:bodyPr wrap="square">
            <a:spAutoFit/>
          </a:bodyPr>
          <a:lstStyle/>
          <a:p>
            <a:pPr indent="450215" algn="just">
              <a:lnSpc>
                <a:spcPct val="115000"/>
              </a:lnSpc>
              <a:spcAft>
                <a:spcPts val="1000"/>
              </a:spcAft>
            </a:pPr>
            <a:r>
              <a:rPr lang="it-IT" sz="1800" dirty="0">
                <a:latin typeface="Calibri" panose="020F0502020204030204" pitchFamily="34" charset="0"/>
                <a:cs typeface="Calibri" panose="020F0502020204030204" pitchFamily="34" charset="0"/>
              </a:rPr>
              <a:t>In attuazione della legge delega n. 206 del 2021, con </a:t>
            </a:r>
            <a:r>
              <a:rPr lang="it-IT" sz="1800" dirty="0" err="1">
                <a:latin typeface="Calibri" panose="020F0502020204030204" pitchFamily="34" charset="0"/>
                <a:cs typeface="Calibri" panose="020F0502020204030204" pitchFamily="34" charset="0"/>
              </a:rPr>
              <a:t>D.Lgs.</a:t>
            </a:r>
            <a:r>
              <a:rPr lang="it-IT" sz="1800" dirty="0">
                <a:latin typeface="Calibri" panose="020F0502020204030204" pitchFamily="34" charset="0"/>
                <a:cs typeface="Calibri" panose="020F0502020204030204" pitchFamily="34" charset="0"/>
              </a:rPr>
              <a:t> 149 del 2022, il Consiglio dei Ministri ha approvato gli articolati di riforma del procedimento in materia di persone, minorenni e famiglie  con l’obiettivo di ” di fornire nuovi strumenti normativi che permettano al giudice della famiglia e dei minori di avere a disposizione una vasta gamma di possibili interventi per adottare provvedimenti sempre meno standardizzati e sempre più «disegnati» sulle esigenze del caso concreto, superando in tal modo la ricorrente critica mossa dalla  Corte Europea dei diritti dell’Uomo allo Stato italiano, proprio per l’adozione di provvedimenti «stereotipati» (cfr. Relazione illustrativa sul decreto legislativo recante attuazione della legge 26 novembre 2021, n.206 )</a:t>
            </a:r>
          </a:p>
        </p:txBody>
      </p:sp>
    </p:spTree>
    <p:extLst>
      <p:ext uri="{BB962C8B-B14F-4D97-AF65-F5344CB8AC3E}">
        <p14:creationId xmlns:p14="http://schemas.microsoft.com/office/powerpoint/2010/main" val="2307682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81F82F1-92BE-C44F-7918-61DD9A2D090D}"/>
              </a:ext>
            </a:extLst>
          </p:cNvPr>
          <p:cNvSpPr txBox="1"/>
          <p:nvPr/>
        </p:nvSpPr>
        <p:spPr>
          <a:xfrm>
            <a:off x="1058238" y="744335"/>
            <a:ext cx="9368249" cy="5355312"/>
          </a:xfrm>
          <a:prstGeom prst="rect">
            <a:avLst/>
          </a:prstGeom>
          <a:noFill/>
        </p:spPr>
        <p:txBody>
          <a:bodyPr wrap="square">
            <a:spAutoFit/>
          </a:bodyPr>
          <a:lstStyle/>
          <a:p>
            <a:pPr algn="just"/>
            <a:r>
              <a:rPr lang="it-IT" sz="1800" dirty="0">
                <a:latin typeface="Calibri" panose="020F0502020204030204" pitchFamily="34" charset="0"/>
                <a:cs typeface="Calibri" panose="020F0502020204030204" pitchFamily="34" charset="0"/>
              </a:rPr>
              <a:t>Rispetto alle disposizioni procedimentali, la riforma prevede:</a:t>
            </a:r>
          </a:p>
          <a:p>
            <a:pPr marL="285750" indent="-285750" algn="just">
              <a:buFont typeface="Arial" panose="020B0604020202020204" pitchFamily="34" charset="0"/>
              <a:buChar char="•"/>
            </a:pPr>
            <a:r>
              <a:rPr lang="it-IT" sz="1800" dirty="0">
                <a:latin typeface="Calibri" panose="020F0502020204030204" pitchFamily="34" charset="0"/>
                <a:cs typeface="Calibri" panose="020F0502020204030204" pitchFamily="34" charset="0"/>
              </a:rPr>
              <a:t>l’istituzione del cd. «Tribunale per le persone, per i minorenni e per le famiglie» dettando le regole del procedimento, improntate al principio di razionalizzazione e miglior efficienza, e l’aspetto dell’ordinamento, con l’istituzione di un tribunale unico, al fine di garantire unitarietà di giurisdizione. </a:t>
            </a:r>
          </a:p>
          <a:p>
            <a:pPr marL="285750" indent="-285750" algn="just">
              <a:buFont typeface="Arial" panose="020B0604020202020204" pitchFamily="34" charset="0"/>
              <a:buChar char="•"/>
            </a:pPr>
            <a:r>
              <a:rPr lang="it-IT" sz="1800" dirty="0">
                <a:latin typeface="Calibri" panose="020F0502020204030204" pitchFamily="34" charset="0"/>
                <a:cs typeface="Calibri" panose="020F0502020204030204" pitchFamily="34" charset="0"/>
              </a:rPr>
              <a:t>Si avrà un unico tribunale articolato in sezioni distrettuali e circondariali che prevede un’informatizzazione unica, con l’introduzione della consolle del magistrato e del pubblico ministero per tutti i procedimenti civili  </a:t>
            </a:r>
          </a:p>
          <a:p>
            <a:pPr marL="285750" indent="-285750" algn="just">
              <a:buFont typeface="Arial" panose="020B0604020202020204" pitchFamily="34" charset="0"/>
              <a:buChar char="•"/>
            </a:pPr>
            <a:r>
              <a:rPr lang="it-IT" sz="1800" dirty="0">
                <a:latin typeface="Calibri" panose="020F0502020204030204" pitchFamily="34" charset="0"/>
                <a:cs typeface="Calibri" panose="020F0502020204030204" pitchFamily="34" charset="0"/>
              </a:rPr>
              <a:t>Anche l’ufficio della Procura sarà unico, prevedendosi che le funzioni del pubblico ministero siano svolte sia presso le sezioni distrettuali sia presso le sezioni circondariali, anche con modalità di collegamento da remoto </a:t>
            </a:r>
            <a:endParaRPr lang="it-IT"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sz="1800" dirty="0">
                <a:latin typeface="Calibri" panose="020F0502020204030204" pitchFamily="34" charset="0"/>
                <a:cs typeface="Calibri" panose="020F0502020204030204" pitchFamily="34" charset="0"/>
              </a:rPr>
              <a:t>Per </a:t>
            </a:r>
            <a:r>
              <a:rPr lang="it-IT" sz="1800" dirty="0">
                <a:latin typeface="Calibri" panose="020F0502020204030204" pitchFamily="34" charset="0"/>
                <a:cs typeface="Calibri" panose="020F0502020204030204" pitchFamily="34" charset="0"/>
              </a:rPr>
              <a:t>tutti i procedimenti nei quali devono essere adottati provvedimenti che riguardano un minore, è competente il tribunale del luogo in cui il minore ha la residenza abituale</a:t>
            </a:r>
            <a:r>
              <a:rPr lang="it-IT" sz="1800" dirty="0">
                <a:latin typeface="Calibri" panose="020F0502020204030204" pitchFamily="34" charset="0"/>
                <a:cs typeface="Calibri" panose="020F0502020204030204" pitchFamily="34" charset="0"/>
              </a:rPr>
              <a:t>. </a:t>
            </a:r>
            <a:r>
              <a:rPr lang="it-IT" sz="1800" dirty="0">
                <a:latin typeface="Calibri" panose="020F0502020204030204" pitchFamily="34" charset="0"/>
                <a:cs typeface="Calibri" panose="020F0502020204030204" pitchFamily="34" charset="0"/>
              </a:rPr>
              <a:t>Se vi è stato trasferimento del minore non autorizzato e non è decorso un anno, è competente il tribunale del luogo dell’ultima residenza abituale del minore prima del </a:t>
            </a:r>
            <a:r>
              <a:rPr lang="it-IT" sz="1800" dirty="0">
                <a:latin typeface="Calibri" panose="020F0502020204030204" pitchFamily="34" charset="0"/>
                <a:cs typeface="Calibri" panose="020F0502020204030204" pitchFamily="34" charset="0"/>
              </a:rPr>
              <a:t>trasferimento</a:t>
            </a:r>
            <a:endParaRPr lang="it-IT"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sz="1800" dirty="0">
                <a:latin typeface="Calibri" panose="020F0502020204030204" pitchFamily="34" charset="0"/>
                <a:cs typeface="Calibri" panose="020F0502020204030204" pitchFamily="34" charset="0"/>
              </a:rPr>
              <a:t>Per </a:t>
            </a:r>
            <a:r>
              <a:rPr lang="it-IT" sz="1800" dirty="0">
                <a:latin typeface="Calibri" panose="020F0502020204030204" pitchFamily="34" charset="0"/>
                <a:cs typeface="Calibri" panose="020F0502020204030204" pitchFamily="34" charset="0"/>
              </a:rPr>
              <a:t>la sua attuazione la delega prevede decreti legislativi cadenzati in modo che, a partire dal giugno 2022, con l’applicazione di nuove norme anche sostanziali (il  tribunale per i minorenni continuerà in una prima fase a funzionare, ma  con regole e competenze in parte modificate) si potrà raggiungere la piena operatività del nuovo tribunale unico non prima del 2025</a:t>
            </a:r>
          </a:p>
        </p:txBody>
      </p:sp>
    </p:spTree>
    <p:extLst>
      <p:ext uri="{BB962C8B-B14F-4D97-AF65-F5344CB8AC3E}">
        <p14:creationId xmlns:p14="http://schemas.microsoft.com/office/powerpoint/2010/main" val="115387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p:cNvGraphicFramePr/>
          <p:nvPr>
            <p:extLst>
              <p:ext uri="{D42A27DB-BD31-4B8C-83A1-F6EECF244321}">
                <p14:modId xmlns:p14="http://schemas.microsoft.com/office/powerpoint/2010/main" val="4212545315"/>
              </p:ext>
            </p:extLst>
          </p:nvPr>
        </p:nvGraphicFramePr>
        <p:xfrm>
          <a:off x="87088" y="494270"/>
          <a:ext cx="11909703" cy="6060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olo 1"/>
          <p:cNvSpPr txBox="1">
            <a:spLocks/>
          </p:cNvSpPr>
          <p:nvPr/>
        </p:nvSpPr>
        <p:spPr>
          <a:xfrm>
            <a:off x="3851148" y="174086"/>
            <a:ext cx="4637578" cy="340445"/>
          </a:xfrm>
          <a:prstGeom prst="rect">
            <a:avLst/>
          </a:prstGeom>
          <a:solidFill>
            <a:srgbClr val="009BA8"/>
          </a:solidFill>
          <a:ln>
            <a:noFill/>
          </a:ln>
        </p:spPr>
        <p:txBody>
          <a:bodyPr spcFirstLastPara="1" wrap="square" lIns="91425" tIns="45700" rIns="91425" bIns="45700" anchor="ctr" anchorCtr="1">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rgbClr val="FFFFFF"/>
              </a:buClr>
              <a:buSzPts val="4800"/>
            </a:pPr>
            <a:r>
              <a:rPr lang="it-IT" sz="2000" dirty="0" smtClean="0">
                <a:solidFill>
                  <a:schemeClr val="bg1"/>
                </a:solidFill>
                <a:latin typeface="Calibri" panose="020F0502020204030204" pitchFamily="34" charset="0"/>
                <a:ea typeface="Arial"/>
                <a:cs typeface="Calibri" panose="020F0502020204030204" pitchFamily="34" charset="0"/>
                <a:sym typeface="Arial"/>
              </a:rPr>
              <a:t>OPPORTUNITA’  </a:t>
            </a:r>
            <a:r>
              <a:rPr lang="it-IT" sz="2000" dirty="0" smtClean="0">
                <a:solidFill>
                  <a:schemeClr val="bg1"/>
                </a:solidFill>
                <a:latin typeface="Calibri" panose="020F0502020204030204" pitchFamily="34" charset="0"/>
                <a:ea typeface="Arial"/>
                <a:cs typeface="Calibri" panose="020F0502020204030204" pitchFamily="34" charset="0"/>
                <a:sym typeface="Arial"/>
              </a:rPr>
              <a:t>E  </a:t>
            </a:r>
            <a:r>
              <a:rPr lang="it-IT" sz="2000" dirty="0" smtClean="0">
                <a:solidFill>
                  <a:schemeClr val="bg1"/>
                </a:solidFill>
                <a:latin typeface="Calibri" panose="020F0502020204030204" pitchFamily="34" charset="0"/>
                <a:ea typeface="Arial"/>
                <a:cs typeface="Calibri" panose="020F0502020204030204" pitchFamily="34" charset="0"/>
                <a:sym typeface="Arial"/>
              </a:rPr>
              <a:t>SFIDE   - IN GENERALE   </a:t>
            </a:r>
            <a:endParaRPr lang="it-IT" sz="2000" dirty="0">
              <a:solidFill>
                <a:schemeClr val="bg1"/>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242693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p:cNvGraphicFramePr/>
          <p:nvPr>
            <p:extLst>
              <p:ext uri="{D42A27DB-BD31-4B8C-83A1-F6EECF244321}">
                <p14:modId xmlns:p14="http://schemas.microsoft.com/office/powerpoint/2010/main" val="3105981857"/>
              </p:ext>
            </p:extLst>
          </p:nvPr>
        </p:nvGraphicFramePr>
        <p:xfrm>
          <a:off x="125973" y="184935"/>
          <a:ext cx="11483825" cy="562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3326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p:cNvGraphicFramePr/>
          <p:nvPr>
            <p:extLst>
              <p:ext uri="{D42A27DB-BD31-4B8C-83A1-F6EECF244321}">
                <p14:modId xmlns:p14="http://schemas.microsoft.com/office/powerpoint/2010/main" val="264517146"/>
              </p:ext>
            </p:extLst>
          </p:nvPr>
        </p:nvGraphicFramePr>
        <p:xfrm>
          <a:off x="192700" y="708915"/>
          <a:ext cx="11842921" cy="5335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87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80087" y="1532237"/>
            <a:ext cx="11911913" cy="4769707"/>
          </a:xfrm>
        </p:spPr>
        <p:txBody>
          <a:bodyPr>
            <a:normAutofit/>
          </a:bodyPr>
          <a:lstStyle/>
          <a:p>
            <a:pPr marL="0" indent="0" algn="ctr">
              <a:lnSpc>
                <a:spcPct val="100000"/>
              </a:lnSpc>
              <a:buNone/>
            </a:pPr>
            <a:r>
              <a:rPr lang="it-IT" sz="2000" b="1" dirty="0" smtClean="0">
                <a:latin typeface="Calibri" panose="020F0502020204030204" pitchFamily="34" charset="0"/>
                <a:cs typeface="Calibri" panose="020F0502020204030204" pitchFamily="34" charset="0"/>
              </a:rPr>
              <a:t>Garante Comunale per l’Infanzia e l’adolescenza Comune di Milano</a:t>
            </a:r>
          </a:p>
          <a:p>
            <a:pPr marL="0" indent="0" algn="ctr">
              <a:lnSpc>
                <a:spcPct val="100000"/>
              </a:lnSpc>
              <a:buNone/>
            </a:pPr>
            <a:r>
              <a:rPr lang="it-IT" sz="2000" b="1" dirty="0" smtClean="0">
                <a:latin typeface="Calibri" panose="020F0502020204030204" pitchFamily="34" charset="0"/>
                <a:cs typeface="Calibri" panose="020F0502020204030204" pitchFamily="34" charset="0"/>
              </a:rPr>
              <a:t>  Ordine degli Avvocati  di </a:t>
            </a:r>
            <a:r>
              <a:rPr lang="it-IT" sz="2000" b="1" dirty="0">
                <a:latin typeface="Calibri" panose="020F0502020204030204" pitchFamily="34" charset="0"/>
                <a:cs typeface="Calibri" panose="020F0502020204030204" pitchFamily="34" charset="0"/>
              </a:rPr>
              <a:t>M</a:t>
            </a:r>
            <a:r>
              <a:rPr lang="it-IT" sz="2000" b="1" dirty="0" smtClean="0">
                <a:latin typeface="Calibri" panose="020F0502020204030204" pitchFamily="34" charset="0"/>
                <a:cs typeface="Calibri" panose="020F0502020204030204" pitchFamily="34" charset="0"/>
              </a:rPr>
              <a:t>ilano, Ordine degli </a:t>
            </a:r>
            <a:r>
              <a:rPr lang="it-IT" sz="2000" b="1" dirty="0" err="1" smtClean="0">
                <a:latin typeface="Calibri" panose="020F0502020204030204" pitchFamily="34" charset="0"/>
                <a:cs typeface="Calibri" panose="020F0502020204030204" pitchFamily="34" charset="0"/>
              </a:rPr>
              <a:t>Assitenti</a:t>
            </a:r>
            <a:r>
              <a:rPr lang="it-IT" sz="2000" b="1" dirty="0" smtClean="0">
                <a:latin typeface="Calibri" panose="020F0502020204030204" pitchFamily="34" charset="0"/>
                <a:cs typeface="Calibri" panose="020F0502020204030204" pitchFamily="34" charset="0"/>
              </a:rPr>
              <a:t> Sociali della regione Lombardia </a:t>
            </a:r>
          </a:p>
          <a:p>
            <a:pPr marL="0" indent="0" algn="ctr">
              <a:lnSpc>
                <a:spcPct val="100000"/>
              </a:lnSpc>
              <a:buNone/>
            </a:pPr>
            <a:r>
              <a:rPr lang="it-IT" sz="2000" b="1" dirty="0" smtClean="0">
                <a:latin typeface="Calibri" panose="020F0502020204030204" pitchFamily="34" charset="0"/>
                <a:cs typeface="Calibri" panose="020F0502020204030204" pitchFamily="34" charset="0"/>
              </a:rPr>
              <a:t>RELAZIONI </a:t>
            </a:r>
            <a:r>
              <a:rPr lang="it-IT" sz="2000" b="1" dirty="0">
                <a:latin typeface="Calibri" panose="020F0502020204030204" pitchFamily="34" charset="0"/>
                <a:cs typeface="Calibri" panose="020F0502020204030204" pitchFamily="34" charset="0"/>
              </a:rPr>
              <a:t>TRA AVVOCATI, SERVIZI SOCIALI E SERVIZI ALL’INFANZIA DEL COMUNE DI </a:t>
            </a:r>
            <a:r>
              <a:rPr lang="it-IT" sz="2000" b="1" dirty="0" smtClean="0">
                <a:latin typeface="Calibri" panose="020F0502020204030204" pitchFamily="34" charset="0"/>
                <a:cs typeface="Calibri" panose="020F0502020204030204" pitchFamily="34" charset="0"/>
              </a:rPr>
              <a:t>MILANO</a:t>
            </a:r>
          </a:p>
          <a:p>
            <a:pPr marL="0" indent="0" algn="ctr">
              <a:lnSpc>
                <a:spcPct val="100000"/>
              </a:lnSpc>
              <a:buNone/>
            </a:pPr>
            <a:r>
              <a:rPr lang="it-IT" sz="2000" dirty="0" smtClean="0">
                <a:latin typeface="Calibri" panose="020F0502020204030204" pitchFamily="34" charset="0"/>
                <a:cs typeface="Calibri" panose="020F0502020204030204" pitchFamily="34" charset="0"/>
              </a:rPr>
              <a:t> - </a:t>
            </a:r>
            <a:r>
              <a:rPr lang="it-IT" sz="2000" b="1" dirty="0" smtClean="0">
                <a:latin typeface="Calibri" panose="020F0502020204030204" pitchFamily="34" charset="0"/>
                <a:cs typeface="Calibri" panose="020F0502020204030204" pitchFamily="34" charset="0"/>
              </a:rPr>
              <a:t>LINEE </a:t>
            </a:r>
            <a:r>
              <a:rPr lang="it-IT" sz="2000" b="1" dirty="0">
                <a:latin typeface="Calibri" panose="020F0502020204030204" pitchFamily="34" charset="0"/>
                <a:cs typeface="Calibri" panose="020F0502020204030204" pitchFamily="34" charset="0"/>
              </a:rPr>
              <a:t>GUIDA E RACCOMANDAZIONI </a:t>
            </a:r>
            <a:r>
              <a:rPr lang="it-IT" sz="2000" b="1" dirty="0" smtClean="0">
                <a:latin typeface="Calibri" panose="020F0502020204030204" pitchFamily="34" charset="0"/>
                <a:cs typeface="Calibri" panose="020F0502020204030204" pitchFamily="34" charset="0"/>
              </a:rPr>
              <a:t>OPERATIVE </a:t>
            </a:r>
            <a:r>
              <a:rPr lang="it-IT" sz="2000" b="1" dirty="0" smtClean="0">
                <a:latin typeface="Calibri" panose="020F0502020204030204" pitchFamily="34" charset="0"/>
                <a:cs typeface="Calibri" panose="020F0502020204030204" pitchFamily="34" charset="0"/>
                <a:hlinkClick r:id="rId2"/>
              </a:rPr>
              <a:t>–</a:t>
            </a:r>
            <a:endParaRPr lang="it-IT" sz="2000" b="1" dirty="0" smtClean="0">
              <a:latin typeface="Calibri" panose="020F0502020204030204" pitchFamily="34" charset="0"/>
              <a:cs typeface="Calibri" panose="020F0502020204030204" pitchFamily="34" charset="0"/>
            </a:endParaRPr>
          </a:p>
          <a:p>
            <a:pPr marL="0" indent="0" algn="ctr">
              <a:lnSpc>
                <a:spcPct val="100000"/>
              </a:lnSpc>
              <a:buNone/>
            </a:pPr>
            <a:endParaRPr lang="it-IT" sz="2000" b="1" dirty="0">
              <a:latin typeface="Calibri" panose="020F0502020204030204" pitchFamily="34" charset="0"/>
              <a:cs typeface="Calibri" panose="020F0502020204030204" pitchFamily="34" charset="0"/>
              <a:hlinkClick r:id="rId2"/>
            </a:endParaRPr>
          </a:p>
          <a:p>
            <a:pPr marL="0" indent="0" algn="ctr">
              <a:lnSpc>
                <a:spcPct val="100000"/>
              </a:lnSpc>
              <a:buNone/>
            </a:pPr>
            <a:r>
              <a:rPr lang="it-IT" sz="2000" dirty="0" smtClean="0">
                <a:latin typeface="Calibri" panose="020F0502020204030204" pitchFamily="34" charset="0"/>
                <a:cs typeface="Calibri" panose="020F0502020204030204" pitchFamily="34" charset="0"/>
                <a:hlinkClick r:id="rId2"/>
              </a:rPr>
              <a:t>https</a:t>
            </a:r>
            <a:r>
              <a:rPr lang="it-IT" sz="2000" dirty="0">
                <a:latin typeface="Calibri" panose="020F0502020204030204" pitchFamily="34" charset="0"/>
                <a:cs typeface="Calibri" panose="020F0502020204030204" pitchFamily="34" charset="0"/>
                <a:hlinkClick r:id="rId2"/>
              </a:rPr>
              <a:t>://</a:t>
            </a:r>
            <a:r>
              <a:rPr lang="it-IT" sz="2000" dirty="0" smtClean="0">
                <a:latin typeface="Calibri" panose="020F0502020204030204" pitchFamily="34" charset="0"/>
                <a:cs typeface="Calibri" panose="020F0502020204030204" pitchFamily="34" charset="0"/>
                <a:hlinkClick r:id="rId2"/>
              </a:rPr>
              <a:t>www.ordineaslombardia.it/wpcontent/uploads/2023/01/Relazioni_Avvocati_Servizi.pdf</a:t>
            </a:r>
            <a:endParaRPr lang="it-IT" sz="2000" dirty="0" smtClean="0">
              <a:latin typeface="Calibri" panose="020F0502020204030204" pitchFamily="34" charset="0"/>
              <a:cs typeface="Calibri" panose="020F0502020204030204" pitchFamily="34" charset="0"/>
            </a:endParaRPr>
          </a:p>
          <a:p>
            <a:pPr marL="0" indent="0" algn="ctr">
              <a:buNone/>
            </a:pPr>
            <a:endParaRPr lang="it-IT" sz="1600" dirty="0" smtClean="0">
              <a:latin typeface="Calibri" panose="020F0502020204030204" pitchFamily="34" charset="0"/>
              <a:cs typeface="Calibri" panose="020F0502020204030204" pitchFamily="34" charset="0"/>
            </a:endParaRPr>
          </a:p>
          <a:p>
            <a:pPr marL="0" indent="0">
              <a:buNone/>
            </a:pPr>
            <a:endParaRPr lang="it-IT" sz="2000" b="1" dirty="0" smtClean="0">
              <a:latin typeface="Calibri" panose="020F0502020204030204" pitchFamily="34" charset="0"/>
              <a:cs typeface="Calibri" panose="020F0502020204030204" pitchFamily="34" charset="0"/>
            </a:endParaRPr>
          </a:p>
          <a:p>
            <a:pPr marL="0" indent="0">
              <a:buNone/>
            </a:pPr>
            <a:endParaRPr lang="it-IT" sz="2000" b="1" dirty="0">
              <a:latin typeface="Calibri" panose="020F0502020204030204" pitchFamily="34" charset="0"/>
              <a:cs typeface="Calibri" panose="020F0502020204030204" pitchFamily="34" charset="0"/>
            </a:endParaRPr>
          </a:p>
          <a:p>
            <a:pPr marL="0" indent="0">
              <a:buNone/>
            </a:pPr>
            <a:endParaRPr lang="it-IT" sz="2000" b="1" dirty="0" smtClean="0">
              <a:latin typeface="Calibri" panose="020F0502020204030204" pitchFamily="34" charset="0"/>
              <a:cs typeface="Calibri" panose="020F0502020204030204" pitchFamily="34" charset="0"/>
            </a:endParaRPr>
          </a:p>
          <a:p>
            <a:pPr marL="0" indent="0">
              <a:buNone/>
            </a:pPr>
            <a:r>
              <a:rPr lang="it-IT" sz="1400" dirty="0">
                <a:latin typeface="Calibri" panose="020F0502020204030204" pitchFamily="34" charset="0"/>
                <a:cs typeface="Calibri" panose="020F0502020204030204" pitchFamily="34" charset="0"/>
              </a:rPr>
              <a:t>Il </a:t>
            </a:r>
            <a:r>
              <a:rPr lang="it-IT" sz="1400" dirty="0" smtClean="0">
                <a:latin typeface="Calibri" panose="020F0502020204030204" pitchFamily="34" charset="0"/>
                <a:cs typeface="Calibri" panose="020F0502020204030204" pitchFamily="34" charset="0"/>
              </a:rPr>
              <a:t>documento </a:t>
            </a:r>
            <a:r>
              <a:rPr lang="it-IT" sz="1400" dirty="0">
                <a:latin typeface="Calibri" panose="020F0502020204030204" pitchFamily="34" charset="0"/>
                <a:cs typeface="Calibri" panose="020F0502020204030204" pitchFamily="34" charset="0"/>
              </a:rPr>
              <a:t>è stato redatto durante i lavori del Tavolo Tecnico convocato dal Garante dei Diritti per l’infanzia e l’adolescenza del Comune di Milano, Silvio Premoli, cui hanno partecipato Benetti Alessandrini Cristiana, De Rui Laura, Lovati Paola, Lucchelli Anna, Sessa Federico, Turetti Egidio, Zandrini Silvia </a:t>
            </a:r>
            <a:r>
              <a:rPr lang="it-IT" sz="1400" dirty="0" smtClean="0">
                <a:latin typeface="Calibri" panose="020F0502020204030204" pitchFamily="34" charset="0"/>
                <a:cs typeface="Calibri" panose="020F0502020204030204" pitchFamily="34" charset="0"/>
              </a:rPr>
              <a:t>.</a:t>
            </a:r>
            <a:endParaRPr lang="it-IT" sz="1400" dirty="0">
              <a:latin typeface="Calibri" panose="020F0502020204030204" pitchFamily="34" charset="0"/>
              <a:cs typeface="Calibri" panose="020F0502020204030204" pitchFamily="34" charset="0"/>
            </a:endParaRPr>
          </a:p>
        </p:txBody>
      </p:sp>
      <p:sp>
        <p:nvSpPr>
          <p:cNvPr id="7" name="Titolo 1"/>
          <p:cNvSpPr txBox="1">
            <a:spLocks/>
          </p:cNvSpPr>
          <p:nvPr/>
        </p:nvSpPr>
        <p:spPr>
          <a:xfrm>
            <a:off x="1470455" y="153825"/>
            <a:ext cx="8575588" cy="512205"/>
          </a:xfrm>
          <a:prstGeom prst="rect">
            <a:avLst/>
          </a:prstGeom>
          <a:solidFill>
            <a:srgbClr val="009BA8"/>
          </a:solidFill>
          <a:ln>
            <a:noFill/>
          </a:ln>
        </p:spPr>
        <p:txBody>
          <a:bodyPr spcFirstLastPara="1" wrap="square" lIns="91425" tIns="45700" rIns="91425" bIns="45700" anchor="ctr" anchorCtr="1">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rgbClr val="FFFFFF"/>
              </a:buClr>
              <a:buSzPts val="4800"/>
            </a:pPr>
            <a:r>
              <a:rPr lang="it-IT" sz="2000" dirty="0" smtClean="0">
                <a:solidFill>
                  <a:schemeClr val="bg1"/>
                </a:solidFill>
                <a:latin typeface="Calibri" panose="020F0502020204030204" pitchFamily="34" charset="0"/>
                <a:ea typeface="Arial"/>
                <a:cs typeface="Calibri" panose="020F0502020204030204" pitchFamily="34" charset="0"/>
                <a:sym typeface="Arial"/>
              </a:rPr>
              <a:t>RELAZIONI TRA SERVIZI E AVVOCATURA </a:t>
            </a:r>
            <a:endParaRPr lang="it-IT" sz="2000" dirty="0">
              <a:solidFill>
                <a:schemeClr val="bg1"/>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367404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23568" y="666030"/>
            <a:ext cx="11911913" cy="5833624"/>
          </a:xfrm>
        </p:spPr>
        <p:txBody>
          <a:bodyPr>
            <a:normAutofit/>
          </a:bodyPr>
          <a:lstStyle/>
          <a:p>
            <a:pPr marL="0" indent="0">
              <a:buNone/>
            </a:pPr>
            <a:r>
              <a:rPr lang="it-IT" sz="2000" b="1" dirty="0" smtClean="0">
                <a:latin typeface="Calibri" panose="020F0502020204030204" pitchFamily="34" charset="0"/>
                <a:cs typeface="Calibri" panose="020F0502020204030204" pitchFamily="34" charset="0"/>
              </a:rPr>
              <a:t>PREMESSA:</a:t>
            </a:r>
          </a:p>
          <a:p>
            <a:pPr marL="0" indent="0">
              <a:buNone/>
            </a:pPr>
            <a:r>
              <a:rPr lang="it-IT" sz="2000" dirty="0" smtClean="0">
                <a:latin typeface="Calibri" panose="020F0502020204030204" pitchFamily="34" charset="0"/>
                <a:cs typeface="Calibri" panose="020F0502020204030204" pitchFamily="34" charset="0"/>
              </a:rPr>
              <a:t>Assistenti </a:t>
            </a:r>
            <a:r>
              <a:rPr lang="it-IT" sz="2000" dirty="0">
                <a:latin typeface="Calibri" panose="020F0502020204030204" pitchFamily="34" charset="0"/>
                <a:cs typeface="Calibri" panose="020F0502020204030204" pitchFamily="34" charset="0"/>
              </a:rPr>
              <a:t>Sociali dei Servizi e Avvocati si trovano a svolgere un ruolo fondamentale nella tutela delle persone minorenni e delle loro famiglie, ognuno in una posizione di indipendenza funzionale e autonomia decisionale. Entrambe le categorie professionali appartengono </a:t>
            </a:r>
            <a:r>
              <a:rPr lang="it-IT" sz="2000" b="1" dirty="0">
                <a:latin typeface="Calibri" panose="020F0502020204030204" pitchFamily="34" charset="0"/>
                <a:cs typeface="Calibri" panose="020F0502020204030204" pitchFamily="34" charset="0"/>
              </a:rPr>
              <a:t>al sistema di tutela dei diritti dei minorenni </a:t>
            </a:r>
            <a:r>
              <a:rPr lang="it-IT" sz="2000" dirty="0">
                <a:latin typeface="Calibri" panose="020F0502020204030204" pitchFamily="34" charset="0"/>
                <a:cs typeface="Calibri" panose="020F0502020204030204" pitchFamily="34" charset="0"/>
              </a:rPr>
              <a:t>unitamente agli operatori delle Comunità di accoglienza e della rete di supporto socioeducativo territoriale, agli Operatori sanitari e ovviamente ai Magistrati. </a:t>
            </a:r>
            <a:endParaRPr lang="it-IT" sz="2000" dirty="0" smtClean="0">
              <a:latin typeface="Calibri" panose="020F0502020204030204" pitchFamily="34" charset="0"/>
              <a:cs typeface="Calibri" panose="020F0502020204030204" pitchFamily="34" charset="0"/>
            </a:endParaRPr>
          </a:p>
          <a:p>
            <a:pPr marL="0" indent="0">
              <a:buNone/>
            </a:pPr>
            <a:r>
              <a:rPr lang="it-IT" sz="2000" dirty="0" smtClean="0">
                <a:latin typeface="Calibri" panose="020F0502020204030204" pitchFamily="34" charset="0"/>
                <a:cs typeface="Calibri" panose="020F0502020204030204" pitchFamily="34" charset="0"/>
              </a:rPr>
              <a:t>Il </a:t>
            </a:r>
            <a:r>
              <a:rPr lang="it-IT" sz="2000" dirty="0">
                <a:latin typeface="Calibri" panose="020F0502020204030204" pitchFamily="34" charset="0"/>
                <a:cs typeface="Calibri" panose="020F0502020204030204" pitchFamily="34" charset="0"/>
              </a:rPr>
              <a:t>potenziamento delle relazioni positive tra i Soggetti di tale sistema garantisce, senza tema di smentita, un migliore accesso all’esercizio dei diritti costituzionalmente garantiti a ogni persona coinvolta in un procedimento giudiziario, sia questo avanti all’ Autorità Giudiziaria minorile che ordinaria, penale e civile. Il tutto </a:t>
            </a:r>
            <a:r>
              <a:rPr lang="it-IT" sz="2000" b="1" dirty="0">
                <a:latin typeface="Calibri" panose="020F0502020204030204" pitchFamily="34" charset="0"/>
                <a:cs typeface="Calibri" panose="020F0502020204030204" pitchFamily="34" charset="0"/>
              </a:rPr>
              <a:t>nel rispetto reciproco dei ruoli e delle funzioni. </a:t>
            </a:r>
            <a:endParaRPr lang="it-IT" sz="2000" b="1" dirty="0" smtClean="0">
              <a:latin typeface="Calibri" panose="020F0502020204030204" pitchFamily="34" charset="0"/>
              <a:cs typeface="Calibri" panose="020F0502020204030204" pitchFamily="34" charset="0"/>
            </a:endParaRPr>
          </a:p>
          <a:p>
            <a:pPr marL="0" indent="0">
              <a:buNone/>
            </a:pPr>
            <a:r>
              <a:rPr lang="it-IT" sz="2000" b="1" dirty="0" smtClean="0">
                <a:latin typeface="Calibri" panose="020F0502020204030204" pitchFamily="34" charset="0"/>
                <a:cs typeface="Calibri" panose="020F0502020204030204" pitchFamily="34" charset="0"/>
              </a:rPr>
              <a:t>SERVIZI SOCIALI </a:t>
            </a:r>
          </a:p>
          <a:p>
            <a:pPr marL="0" indent="0">
              <a:buNone/>
            </a:pPr>
            <a:r>
              <a:rPr lang="it-IT" sz="2000" dirty="0" smtClean="0">
                <a:latin typeface="Calibri" panose="020F0502020204030204" pitchFamily="34" charset="0"/>
                <a:cs typeface="Calibri" panose="020F0502020204030204" pitchFamily="34" charset="0"/>
              </a:rPr>
              <a:t>l </a:t>
            </a:r>
            <a:r>
              <a:rPr lang="it-IT" sz="2000" dirty="0">
                <a:latin typeface="Calibri" panose="020F0502020204030204" pitchFamily="34" charset="0"/>
                <a:cs typeface="Calibri" panose="020F0502020204030204" pitchFamily="34" charset="0"/>
              </a:rPr>
              <a:t>ruolo istituzionale principale dei Servizi Sociali è di natura amministrativa e attiene principalmente al supporto/sostegno delle persone in momenti di eventuale difficoltà o cambiamento e alla cura. Si fonda sulla richiesta di intervento, o quantomeno sull’acquisizione del consenso, da parte delle persone interessate dagli interventi. Quando manchi il consenso i Servizi possono svolgere la loro funzione e quindi hanno la possibilità, il potere di offrire percorsi di sostegno e cura esclusivamente attraverso un mandato della Magistratura. </a:t>
            </a:r>
            <a:r>
              <a:rPr lang="it-IT" sz="2000" dirty="0" smtClean="0">
                <a:latin typeface="Calibri" panose="020F0502020204030204" pitchFamily="34" charset="0"/>
                <a:cs typeface="Calibri" panose="020F0502020204030204" pitchFamily="34" charset="0"/>
              </a:rPr>
              <a:t>(…)</a:t>
            </a:r>
            <a:endParaRPr lang="it-IT" sz="2000" b="1" dirty="0" smtClean="0">
              <a:latin typeface="Calibri" panose="020F0502020204030204" pitchFamily="34" charset="0"/>
              <a:cs typeface="Calibri" panose="020F0502020204030204" pitchFamily="34" charset="0"/>
            </a:endParaRPr>
          </a:p>
          <a:p>
            <a:pPr marL="0" indent="0">
              <a:buNone/>
            </a:pPr>
            <a:r>
              <a:rPr lang="it-IT" sz="2000" dirty="0">
                <a:latin typeface="Calibri" panose="020F0502020204030204" pitchFamily="34" charset="0"/>
                <a:cs typeface="Calibri" panose="020F0502020204030204" pitchFamily="34" charset="0"/>
              </a:rPr>
              <a:t>È in questo contesto che avviene l’incontro tra gli operatori dei Servizi Sociali gli Avvocati e, per le persone minorenni, anche i Curatori speciali. </a:t>
            </a:r>
          </a:p>
        </p:txBody>
      </p:sp>
      <p:sp>
        <p:nvSpPr>
          <p:cNvPr id="7" name="Titolo 1"/>
          <p:cNvSpPr txBox="1">
            <a:spLocks/>
          </p:cNvSpPr>
          <p:nvPr/>
        </p:nvSpPr>
        <p:spPr>
          <a:xfrm>
            <a:off x="1470455" y="153825"/>
            <a:ext cx="8575588" cy="512205"/>
          </a:xfrm>
          <a:prstGeom prst="rect">
            <a:avLst/>
          </a:prstGeom>
          <a:solidFill>
            <a:srgbClr val="009BA8"/>
          </a:solidFill>
          <a:ln>
            <a:noFill/>
          </a:ln>
        </p:spPr>
        <p:txBody>
          <a:bodyPr spcFirstLastPara="1" wrap="square" lIns="91425" tIns="45700" rIns="91425" bIns="45700" anchor="ctr" anchorCtr="1">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rgbClr val="FFFFFF"/>
              </a:buClr>
              <a:buSzPts val="4800"/>
            </a:pPr>
            <a:r>
              <a:rPr lang="it-IT" sz="2000" dirty="0" smtClean="0">
                <a:solidFill>
                  <a:schemeClr val="bg1"/>
                </a:solidFill>
                <a:latin typeface="Calibri" panose="020F0502020204030204" pitchFamily="34" charset="0"/>
                <a:ea typeface="Arial"/>
                <a:cs typeface="Calibri" panose="020F0502020204030204" pitchFamily="34" charset="0"/>
                <a:sym typeface="Arial"/>
              </a:rPr>
              <a:t>RELAZIONI TRA SERVIZI E AVVOCATURA </a:t>
            </a:r>
            <a:endParaRPr lang="it-IT" sz="2000" dirty="0">
              <a:solidFill>
                <a:schemeClr val="bg1"/>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112802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23568" y="666030"/>
            <a:ext cx="11911913" cy="5833624"/>
          </a:xfrm>
        </p:spPr>
        <p:txBody>
          <a:bodyPr>
            <a:normAutofit/>
          </a:bodyPr>
          <a:lstStyle/>
          <a:p>
            <a:pPr marL="0" indent="0">
              <a:buNone/>
            </a:pPr>
            <a:endParaRPr lang="it-IT" sz="2000" b="1" dirty="0" smtClean="0">
              <a:latin typeface="+mj-lt"/>
            </a:endParaRPr>
          </a:p>
          <a:p>
            <a:pPr marL="0" indent="0">
              <a:buNone/>
            </a:pPr>
            <a:r>
              <a:rPr lang="it-IT" sz="2000" b="1" dirty="0" smtClean="0"/>
              <a:t>Gli AVVOCATI</a:t>
            </a:r>
          </a:p>
          <a:p>
            <a:pPr marL="0" indent="0">
              <a:buNone/>
            </a:pPr>
            <a:r>
              <a:rPr lang="it-IT" sz="2200" dirty="0" smtClean="0"/>
              <a:t>Gli </a:t>
            </a:r>
            <a:r>
              <a:rPr lang="it-IT" sz="2200" dirty="0"/>
              <a:t>avvocati sono chiamati a svolgere un ruolo fondamentale di interesse costituzionale, che garantisce nei procedimenti di famiglia </a:t>
            </a:r>
            <a:r>
              <a:rPr lang="it-IT" sz="2200" b="1" dirty="0"/>
              <a:t>la difesa degli interessi e dei diritti delle persone adulte e, in presenza di figli minorenni, quelli della persona bambina e della persona in formazione, con la piena consapevolezza delle implicazioni psicologiche e relazionali insite in tale </a:t>
            </a:r>
            <a:r>
              <a:rPr lang="it-IT" sz="2200" b="1" dirty="0" smtClean="0"/>
              <a:t>ruolo </a:t>
            </a:r>
            <a:r>
              <a:rPr lang="it-IT" sz="2200" dirty="0" smtClean="0"/>
              <a:t>. </a:t>
            </a:r>
          </a:p>
          <a:p>
            <a:pPr marL="0" indent="0">
              <a:buNone/>
            </a:pPr>
            <a:r>
              <a:rPr lang="it-IT" sz="2200" dirty="0" smtClean="0"/>
              <a:t>L’avvocato</a:t>
            </a:r>
            <a:r>
              <a:rPr lang="it-IT" sz="2200" dirty="0"/>
              <a:t>, nel trattare i procedimenti familiari e minorili, per la complessità della materia e l’alto contenuto degli interessi coinvolti, deve necessariamente avere </a:t>
            </a:r>
            <a:r>
              <a:rPr lang="it-IT" sz="2200" u="sng" dirty="0"/>
              <a:t>una formazione permanente particolare che si estende ad altre discipline quali la psicologia, la pedagogia, la sociologia, la criminologia, le tecniche di mediazione ed avere una conoscenza di base rispetto ai valori culturali in tema di genitorialità, cura ed educazione insiti in altri contesti culturali </a:t>
            </a:r>
            <a:endParaRPr lang="it-IT" sz="2200" u="sng" dirty="0" smtClean="0"/>
          </a:p>
          <a:p>
            <a:pPr marL="0" indent="0">
              <a:buNone/>
            </a:pPr>
            <a:r>
              <a:rPr lang="it-IT" sz="2200" dirty="0" smtClean="0"/>
              <a:t>Nei </a:t>
            </a:r>
            <a:r>
              <a:rPr lang="it-IT" sz="2200" dirty="0"/>
              <a:t>procedimenti familiari e minorili l’avvocato deve interagire, oltre che con il difensore delle altre parti (genitori), con gli altri operatori (psicologi, medici, educatori, </a:t>
            </a:r>
            <a:r>
              <a:rPr lang="it-IT" sz="2200" dirty="0" err="1"/>
              <a:t>etc</a:t>
            </a:r>
            <a:r>
              <a:rPr lang="it-IT" sz="2200" dirty="0"/>
              <a:t>) ed i Servizi Sociali del territorio e ha il dovere etico di </a:t>
            </a:r>
            <a:r>
              <a:rPr lang="it-IT" sz="2200" dirty="0" smtClean="0"/>
              <a:t>evitare </a:t>
            </a:r>
            <a:r>
              <a:rPr lang="it-IT" sz="2200" dirty="0"/>
              <a:t>conflitti distruttivi. </a:t>
            </a:r>
            <a:endParaRPr lang="it-IT" dirty="0"/>
          </a:p>
        </p:txBody>
      </p:sp>
      <p:sp>
        <p:nvSpPr>
          <p:cNvPr id="7" name="Titolo 1"/>
          <p:cNvSpPr txBox="1">
            <a:spLocks/>
          </p:cNvSpPr>
          <p:nvPr/>
        </p:nvSpPr>
        <p:spPr>
          <a:xfrm>
            <a:off x="1470455" y="153825"/>
            <a:ext cx="8575588" cy="512205"/>
          </a:xfrm>
          <a:prstGeom prst="rect">
            <a:avLst/>
          </a:prstGeom>
          <a:solidFill>
            <a:srgbClr val="009BA8"/>
          </a:solidFill>
          <a:ln>
            <a:noFill/>
          </a:ln>
        </p:spPr>
        <p:txBody>
          <a:bodyPr spcFirstLastPara="1" wrap="square" lIns="91425" tIns="45700" rIns="91425" bIns="45700" anchor="ctr" anchorCtr="1">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rgbClr val="FFFFFF"/>
              </a:buClr>
              <a:buSzPts val="4800"/>
            </a:pPr>
            <a:r>
              <a:rPr lang="it-IT" sz="2000" dirty="0" smtClean="0">
                <a:solidFill>
                  <a:schemeClr val="bg1"/>
                </a:solidFill>
                <a:latin typeface="+mj-lt"/>
                <a:ea typeface="Arial"/>
                <a:cs typeface="Arial"/>
                <a:sym typeface="Arial"/>
              </a:rPr>
              <a:t>RELAZIONI TRA SERVIZI E AVVOCATURA </a:t>
            </a:r>
            <a:endParaRPr lang="it-IT" sz="2000" dirty="0">
              <a:solidFill>
                <a:schemeClr val="bg1"/>
              </a:solidFill>
              <a:latin typeface="+mj-lt"/>
              <a:ea typeface="Arial"/>
              <a:cs typeface="Arial"/>
              <a:sym typeface="Arial"/>
            </a:endParaRPr>
          </a:p>
        </p:txBody>
      </p:sp>
    </p:spTree>
    <p:extLst>
      <p:ext uri="{BB962C8B-B14F-4D97-AF65-F5344CB8AC3E}">
        <p14:creationId xmlns:p14="http://schemas.microsoft.com/office/powerpoint/2010/main" val="3243852964"/>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A04EAE6ECB0E641BEFC554464E6057A" ma:contentTypeVersion="11" ma:contentTypeDescription="Creare un nuovo documento." ma:contentTypeScope="" ma:versionID="652f2862d92f9d258ae802bc985ee96b">
  <xsd:schema xmlns:xsd="http://www.w3.org/2001/XMLSchema" xmlns:xs="http://www.w3.org/2001/XMLSchema" xmlns:p="http://schemas.microsoft.com/office/2006/metadata/properties" xmlns:ns2="90817273-757a-4c40-865e-6f6d5ee8d62c" xmlns:ns3="ee06f17e-0fd3-4e31-a56d-a12ad63abdea" targetNamespace="http://schemas.microsoft.com/office/2006/metadata/properties" ma:root="true" ma:fieldsID="3e364d99831f213f73c1816103da2100" ns2:_="" ns3:_="">
    <xsd:import namespace="90817273-757a-4c40-865e-6f6d5ee8d62c"/>
    <xsd:import namespace="ee06f17e-0fd3-4e31-a56d-a12ad63abde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17273-757a-4c40-865e-6f6d5ee8d6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ca0ed51b-b2de-4bd8-98ac-d493547266d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06f17e-0fd3-4e31-a56d-a12ad63abde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e0199dd-22a3-47c4-81a2-b95165321bb6}" ma:internalName="TaxCatchAll" ma:showField="CatchAllData" ma:web="ee06f17e-0fd3-4e31-a56d-a12ad63abde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e06f17e-0fd3-4e31-a56d-a12ad63abdea">
      <UserInfo>
        <DisplayName>Maria Rosaria Luongo</DisplayName>
        <AccountId>13</AccountId>
        <AccountType/>
      </UserInfo>
      <UserInfo>
        <DisplayName>Filippa Di Caro</DisplayName>
        <AccountId>14</AccountId>
        <AccountType/>
      </UserInfo>
      <UserInfo>
        <DisplayName>Emanuela Brambilla</DisplayName>
        <AccountId>15</AccountId>
        <AccountType/>
      </UserInfo>
      <UserInfo>
        <DisplayName>Antonella Giannini</DisplayName>
        <AccountId>16</AccountId>
        <AccountType/>
      </UserInfo>
      <UserInfo>
        <DisplayName>Alessandra Mari</DisplayName>
        <AccountId>17</AccountId>
        <AccountType/>
      </UserInfo>
      <UserInfo>
        <DisplayName>Ettore Serse Brigatti</DisplayName>
        <AccountId>18</AccountId>
        <AccountType/>
      </UserInfo>
      <UserInfo>
        <DisplayName>Carlo Benzi</DisplayName>
        <AccountId>19</AccountId>
        <AccountType/>
      </UserInfo>
      <UserInfo>
        <DisplayName>Francesca Bartoli</DisplayName>
        <AccountId>20</AccountId>
        <AccountType/>
      </UserInfo>
      <UserInfo>
        <DisplayName>Natascia Mele</DisplayName>
        <AccountId>21</AccountId>
        <AccountType/>
      </UserInfo>
      <UserInfo>
        <DisplayName>Angela Coletti</DisplayName>
        <AccountId>22</AccountId>
        <AccountType/>
      </UserInfo>
      <UserInfo>
        <DisplayName>Gabriella Nerucci</DisplayName>
        <AccountId>23</AccountId>
        <AccountType/>
      </UserInfo>
      <UserInfo>
        <DisplayName>Marilena Garavaglia</DisplayName>
        <AccountId>24</AccountId>
        <AccountType/>
      </UserInfo>
      <UserInfo>
        <DisplayName>Lucrezia Gondini</DisplayName>
        <AccountId>28</AccountId>
        <AccountType/>
      </UserInfo>
    </SharedWithUsers>
    <lcf76f155ced4ddcb4097134ff3c332f xmlns="90817273-757a-4c40-865e-6f6d5ee8d62c">
      <Terms xmlns="http://schemas.microsoft.com/office/infopath/2007/PartnerControls"/>
    </lcf76f155ced4ddcb4097134ff3c332f>
    <TaxCatchAll xmlns="ee06f17e-0fd3-4e31-a56d-a12ad63abdea" xsi:nil="true"/>
  </documentManagement>
</p:properties>
</file>

<file path=customXml/itemProps1.xml><?xml version="1.0" encoding="utf-8"?>
<ds:datastoreItem xmlns:ds="http://schemas.openxmlformats.org/officeDocument/2006/customXml" ds:itemID="{5E200C70-AA79-4D9F-9687-DBE7AFB00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817273-757a-4c40-865e-6f6d5ee8d62c"/>
    <ds:schemaRef ds:uri="ee06f17e-0fd3-4e31-a56d-a12ad63ab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8454FC-5513-4EFE-ACC8-38DB3762D548}">
  <ds:schemaRefs>
    <ds:schemaRef ds:uri="http://schemas.microsoft.com/sharepoint/v3/contenttype/forms"/>
  </ds:schemaRefs>
</ds:datastoreItem>
</file>

<file path=customXml/itemProps3.xml><?xml version="1.0" encoding="utf-8"?>
<ds:datastoreItem xmlns:ds="http://schemas.openxmlformats.org/officeDocument/2006/customXml" ds:itemID="{3EBF7786-AAED-45CC-8FD1-3285C9FF6B8E}">
  <ds:schemaRefs>
    <ds:schemaRef ds:uri="http://schemas.microsoft.com/office/2006/documentManagement/types"/>
    <ds:schemaRef ds:uri="http://schemas.microsoft.com/office/infopath/2007/PartnerControls"/>
    <ds:schemaRef ds:uri="http://purl.org/dc/dcmitype/"/>
    <ds:schemaRef ds:uri="http://purl.org/dc/terms/"/>
    <ds:schemaRef ds:uri="http://purl.org/dc/elements/1.1/"/>
    <ds:schemaRef ds:uri="90817273-757a-4c40-865e-6f6d5ee8d62c"/>
    <ds:schemaRef ds:uri="http://schemas.microsoft.com/office/2006/metadata/properties"/>
    <ds:schemaRef ds:uri="http://schemas.openxmlformats.org/package/2006/metadata/core-properties"/>
    <ds:schemaRef ds:uri="ee06f17e-0fd3-4e31-a56d-a12ad63abde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1669</TotalTime>
  <Words>3218</Words>
  <Application>Microsoft Office PowerPoint</Application>
  <PresentationFormat>Widescreen</PresentationFormat>
  <Paragraphs>128</Paragraphs>
  <Slides>16</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Montserrat</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Lucrezia Gondini</dc:creator>
  <cp:lastModifiedBy>Cristiana Benetti Alessandrini</cp:lastModifiedBy>
  <cp:revision>174</cp:revision>
  <cp:lastPrinted>2023-04-07T15:42:26Z</cp:lastPrinted>
  <dcterms:created xsi:type="dcterms:W3CDTF">2022-09-07T16:06:40Z</dcterms:created>
  <dcterms:modified xsi:type="dcterms:W3CDTF">2023-07-06T14:36:29Z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0x0101009A04EAE6ECB0E641BEFC554464E6057A</vt:lpwstr>
  </property>
  <property fmtid="{D5CDD505-2E9C-101B-9397-08002B2CF9AE}" pid="3" name="MediaServiceImageTags">
    <vt:lpwstr/>
  </property>
</Properties>
</file>