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9" r:id="rId6"/>
    <p:sldId id="339" r:id="rId7"/>
    <p:sldId id="281" r:id="rId8"/>
    <p:sldId id="270" r:id="rId9"/>
    <p:sldId id="332" r:id="rId10"/>
    <p:sldId id="326" r:id="rId11"/>
    <p:sldId id="328" r:id="rId12"/>
    <p:sldId id="335" r:id="rId13"/>
    <p:sldId id="334" r:id="rId14"/>
    <p:sldId id="337" r:id="rId15"/>
    <p:sldId id="333" r:id="rId16"/>
    <p:sldId id="338" r:id="rId17"/>
    <p:sldId id="32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ora" panose="020B060402020202020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19" roundtripDataSignature="AMtx7mjmQbpZCnox8D1HYq4LWXdki9z5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72A54-F8FE-CB23-50BB-093F4FAC847F}" v="15" dt="2022-12-05T17:12:00.466"/>
    <p1510:client id="{AA3ED249-F2B1-DACD-26A7-404191BB0516}" v="23" dt="2022-12-05T13:40:32.541"/>
    <p1510:client id="{F8A4C617-DD75-E6CF-1005-414C05B88290}" v="105" dt="2022-12-05T14:44:12.645"/>
    <p1510:client id="{FD3A7562-7C8E-C58E-0E00-C926F23A55A8}" v="50" dt="2022-12-05T11:18:41.899"/>
  </p1510:revLst>
</p1510:revInfo>
</file>

<file path=ppt/tableStyles.xml><?xml version="1.0" encoding="utf-8"?>
<a:tblStyleLst xmlns:a="http://schemas.openxmlformats.org/drawingml/2006/main" def="{F4B47371-5CB7-42BC-BC15-2669DC9AE49B}">
  <a:tblStyle styleId="{F4B47371-5CB7-42BC-BC15-2669DC9AE4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2"/>
  </p:normalViewPr>
  <p:slideViewPr>
    <p:cSldViewPr snapToGrid="0">
      <p:cViewPr varScale="1">
        <p:scale>
          <a:sx n="81" d="100"/>
          <a:sy n="81" d="100"/>
        </p:scale>
        <p:origin x="10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121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12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124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12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19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12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'ACCESSO MWA'!$A$2:$A$8</c:f>
              <c:strCache>
                <c:ptCount val="7"/>
                <c:pt idx="0">
                  <c:v>TOTALE </c:v>
                </c:pt>
                <c:pt idx="2">
                  <c:v>Richieste complesse</c:v>
                </c:pt>
                <c:pt idx="3">
                  <c:v>Milano per Ucraina</c:v>
                </c:pt>
                <c:pt idx="4">
                  <c:v>Piano Caldo</c:v>
                </c:pt>
                <c:pt idx="5">
                  <c:v>Piano socialità</c:v>
                </c:pt>
                <c:pt idx="6">
                  <c:v>Milano Aiuta</c:v>
                </c:pt>
              </c:strCache>
            </c:strRef>
          </c:cat>
          <c:val>
            <c:numRef>
              <c:f>'ACCESSO MWA'!$C$2:$C$8</c:f>
              <c:numCache>
                <c:formatCode>General</c:formatCode>
                <c:ptCount val="7"/>
                <c:pt idx="0">
                  <c:v>11977</c:v>
                </c:pt>
                <c:pt idx="2">
                  <c:v>9327</c:v>
                </c:pt>
                <c:pt idx="3">
                  <c:v>1187</c:v>
                </c:pt>
                <c:pt idx="4">
                  <c:v>604</c:v>
                </c:pt>
                <c:pt idx="5">
                  <c:v>508</c:v>
                </c:pt>
                <c:pt idx="6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9-4B19-B1F5-F03594EC2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8218703"/>
        <c:axId val="71822244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'ACCESSO MWA'!$A$2:$A$8</c15:sqref>
                        </c15:formulaRef>
                      </c:ext>
                    </c:extLst>
                    <c:strCache>
                      <c:ptCount val="7"/>
                      <c:pt idx="0">
                        <c:v>TOTALE </c:v>
                      </c:pt>
                      <c:pt idx="2">
                        <c:v>Richieste complesse</c:v>
                      </c:pt>
                      <c:pt idx="3">
                        <c:v>Milano per Ucraina</c:v>
                      </c:pt>
                      <c:pt idx="4">
                        <c:v>Piano Caldo</c:v>
                      </c:pt>
                      <c:pt idx="5">
                        <c:v>Piano socialità</c:v>
                      </c:pt>
                      <c:pt idx="6">
                        <c:v>Milano Aiuta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'ACCESSO MWA'!$B$2:$B$8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859-4B19-B1F5-F03594EC284C}"/>
                  </c:ext>
                </c:extLst>
              </c15:ser>
            </c15:filteredBarSeries>
          </c:ext>
        </c:extLst>
      </c:barChart>
      <c:catAx>
        <c:axId val="718218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8222447"/>
        <c:crosses val="autoZero"/>
        <c:auto val="1"/>
        <c:lblAlgn val="ctr"/>
        <c:lblOffset val="100"/>
        <c:noMultiLvlLbl val="0"/>
      </c:catAx>
      <c:valAx>
        <c:axId val="718222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8218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BISOGNO PREVALENTE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16666666666664"/>
          <c:y val="0.15042507074003139"/>
          <c:w val="0.73333333333333328"/>
          <c:h val="0.39850942157176833"/>
        </c:manualLayout>
      </c:layout>
      <c:pie3DChart>
        <c:varyColors val="1"/>
        <c:ser>
          <c:idx val="0"/>
          <c:order val="0"/>
          <c:tx>
            <c:strRef>
              <c:f>'DATI solo spontaneo'!$B$9</c:f>
              <c:strCache>
                <c:ptCount val="1"/>
                <c:pt idx="0">
                  <c:v>TOTALE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7D6-4AC8-BA2C-F3D41905A55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7D6-4AC8-BA2C-F3D41905A55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7D6-4AC8-BA2C-F3D41905A55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7D6-4AC8-BA2C-F3D41905A55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7D6-4AC8-BA2C-F3D41905A55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7D6-4AC8-BA2C-F3D41905A555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7D6-4AC8-BA2C-F3D41905A555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7D6-4AC8-BA2C-F3D41905A555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7D6-4AC8-BA2C-F3D41905A555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47D6-4AC8-BA2C-F3D41905A555}"/>
              </c:ext>
            </c:extLst>
          </c:dPt>
          <c:dLbls>
            <c:dLbl>
              <c:idx val="0"/>
              <c:layout>
                <c:manualLayout>
                  <c:x val="-3.6825568678915239E-2"/>
                  <c:y val="-5.917195202265273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D6-4AC8-BA2C-F3D41905A555}"/>
                </c:ext>
              </c:extLst>
            </c:dLbl>
            <c:dLbl>
              <c:idx val="1"/>
              <c:layout>
                <c:manualLayout>
                  <c:x val="2.436865704286964E-2"/>
                  <c:y val="3.31476608365690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6-4AC8-BA2C-F3D41905A555}"/>
                </c:ext>
              </c:extLst>
            </c:dLbl>
            <c:dLbl>
              <c:idx val="2"/>
              <c:layout>
                <c:manualLayout>
                  <c:x val="2.3814632545931757E-2"/>
                  <c:y val="6.27833118349070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6-4AC8-BA2C-F3D41905A555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7D6-4AC8-BA2C-F3D41905A555}"/>
                </c:ext>
              </c:extLst>
            </c:dLbl>
            <c:dLbl>
              <c:idx val="4"/>
              <c:layout>
                <c:manualLayout>
                  <c:x val="-6.6610564304461939E-2"/>
                  <c:y val="-4.42570078136523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D6-4AC8-BA2C-F3D41905A555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7D6-4AC8-BA2C-F3D41905A555}"/>
                </c:ext>
              </c:extLst>
            </c:dLbl>
            <c:dLbl>
              <c:idx val="6"/>
              <c:layout>
                <c:manualLayout>
                  <c:x val="-5.1237860892388451E-2"/>
                  <c:y val="-3.240969956379959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D6-4AC8-BA2C-F3D41905A555}"/>
                </c:ext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47D6-4AC8-BA2C-F3D41905A555}"/>
                </c:ext>
              </c:extLst>
            </c:dLbl>
            <c:dLbl>
              <c:idx val="8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47D6-4AC8-BA2C-F3D41905A555}"/>
                </c:ext>
              </c:extLst>
            </c:dLbl>
            <c:dLbl>
              <c:idx val="9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47D6-4AC8-BA2C-F3D41905A55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'DATI solo spontaneo'!$A$10:$A$20</c:f>
              <c:strCache>
                <c:ptCount val="10"/>
                <c:pt idx="0">
                  <c:v>economico</c:v>
                </c:pt>
                <c:pt idx="1">
                  <c:v>supporto assistenziale</c:v>
                </c:pt>
                <c:pt idx="2">
                  <c:v>affiancamento educativo</c:v>
                </c:pt>
                <c:pt idx="3">
                  <c:v>protezione</c:v>
                </c:pt>
                <c:pt idx="4">
                  <c:v>relazionale</c:v>
                </c:pt>
                <c:pt idx="5">
                  <c:v>alloggiativo/abitativo</c:v>
                </c:pt>
                <c:pt idx="6">
                  <c:v>sanitario/socio sanitario</c:v>
                </c:pt>
                <c:pt idx="7">
                  <c:v>sostegno età evolutiva</c:v>
                </c:pt>
                <c:pt idx="8">
                  <c:v>sostegno alla genitorialità</c:v>
                </c:pt>
                <c:pt idx="9">
                  <c:v>nr</c:v>
                </c:pt>
              </c:strCache>
            </c:strRef>
          </c:cat>
          <c:val>
            <c:numRef>
              <c:f>'DATI solo spontaneo'!$B$10:$B$20</c:f>
              <c:numCache>
                <c:formatCode>#,##0</c:formatCode>
                <c:ptCount val="10"/>
                <c:pt idx="0">
                  <c:v>9930</c:v>
                </c:pt>
                <c:pt idx="1">
                  <c:v>6735</c:v>
                </c:pt>
                <c:pt idx="2">
                  <c:v>1752</c:v>
                </c:pt>
                <c:pt idx="3">
                  <c:v>91</c:v>
                </c:pt>
                <c:pt idx="4">
                  <c:v>517</c:v>
                </c:pt>
                <c:pt idx="5">
                  <c:v>2967</c:v>
                </c:pt>
                <c:pt idx="6">
                  <c:v>3630</c:v>
                </c:pt>
                <c:pt idx="7">
                  <c:v>233</c:v>
                </c:pt>
                <c:pt idx="8">
                  <c:v>314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7D6-4AC8-BA2C-F3D41905A555}"/>
            </c:ext>
          </c:extLst>
        </c:ser>
        <c:ser>
          <c:idx val="1"/>
          <c:order val="1"/>
          <c:tx>
            <c:strRef>
              <c:f>'DATI solo spontaneo'!$C$9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47D6-4AC8-BA2C-F3D41905A55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47D6-4AC8-BA2C-F3D41905A55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A-47D6-4AC8-BA2C-F3D41905A55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C-47D6-4AC8-BA2C-F3D41905A55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E-47D6-4AC8-BA2C-F3D41905A55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0-47D6-4AC8-BA2C-F3D41905A555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2-47D6-4AC8-BA2C-F3D41905A555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4-47D6-4AC8-BA2C-F3D41905A555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6-47D6-4AC8-BA2C-F3D41905A555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8-47D6-4AC8-BA2C-F3D41905A5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47D6-4AC8-BA2C-F3D41905A5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47D6-4AC8-BA2C-F3D41905A55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47D6-4AC8-BA2C-F3D41905A55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47D6-4AC8-BA2C-F3D41905A55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D6-4AC8-BA2C-F3D41905A55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47D6-4AC8-BA2C-F3D41905A55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47D6-4AC8-BA2C-F3D41905A55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47D6-4AC8-BA2C-F3D41905A55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47D6-4AC8-BA2C-F3D41905A55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47D6-4AC8-BA2C-F3D41905A555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'DATI solo spontaneo'!$A$10:$A$20</c:f>
              <c:strCache>
                <c:ptCount val="10"/>
                <c:pt idx="0">
                  <c:v>economico</c:v>
                </c:pt>
                <c:pt idx="1">
                  <c:v>supporto assistenziale</c:v>
                </c:pt>
                <c:pt idx="2">
                  <c:v>affiancamento educativo</c:v>
                </c:pt>
                <c:pt idx="3">
                  <c:v>protezione</c:v>
                </c:pt>
                <c:pt idx="4">
                  <c:v>relazionale</c:v>
                </c:pt>
                <c:pt idx="5">
                  <c:v>alloggiativo/abitativo</c:v>
                </c:pt>
                <c:pt idx="6">
                  <c:v>sanitario/socio sanitario</c:v>
                </c:pt>
                <c:pt idx="7">
                  <c:v>sostegno età evolutiva</c:v>
                </c:pt>
                <c:pt idx="8">
                  <c:v>sostegno alla genitorialità</c:v>
                </c:pt>
                <c:pt idx="9">
                  <c:v>nr</c:v>
                </c:pt>
              </c:strCache>
            </c:strRef>
          </c:cat>
          <c:val>
            <c:numRef>
              <c:f>'DATI solo spontaneo'!$C$10:$C$20</c:f>
              <c:numCache>
                <c:formatCode>0.0%</c:formatCode>
                <c:ptCount val="10"/>
                <c:pt idx="0">
                  <c:v>0.3793841216474364</c:v>
                </c:pt>
                <c:pt idx="1">
                  <c:v>0.25731642087567813</c:v>
                </c:pt>
                <c:pt idx="2">
                  <c:v>6.6936654695499351E-2</c:v>
                </c:pt>
                <c:pt idx="3">
                  <c:v>3.4767326354397492E-3</c:v>
                </c:pt>
                <c:pt idx="4">
                  <c:v>1.975242607167418E-2</c:v>
                </c:pt>
                <c:pt idx="5">
                  <c:v>0.11335676625659051</c:v>
                </c:pt>
                <c:pt idx="6">
                  <c:v>0.13868724688622297</c:v>
                </c:pt>
                <c:pt idx="7">
                  <c:v>8.9019637808512263E-3</c:v>
                </c:pt>
                <c:pt idx="8">
                  <c:v>1.199663788492397E-2</c:v>
                </c:pt>
                <c:pt idx="9">
                  <c:v>1.9102926568350271E-4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47D6-4AC8-BA2C-F3D41905A5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50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18" name="Google Shape;18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45" name="Google Shape;45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52" name="Google Shape;52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57" name="Google Shape;57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64" name="Google Shape;64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9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71" name="Google Shape;71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77" name="Google Shape;77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14" name="Google Shape;14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26" y="165369"/>
            <a:ext cx="842962" cy="45602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 txBox="1"/>
          <p:nvPr/>
        </p:nvSpPr>
        <p:spPr>
          <a:xfrm>
            <a:off x="1657889" y="1905477"/>
            <a:ext cx="8840812" cy="24778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Il </a:t>
            </a:r>
            <a:r>
              <a:rPr lang="en-US" sz="36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sistema</a:t>
            </a:r>
            <a:r>
              <a:rPr lang="en-US" sz="36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dei</a:t>
            </a:r>
            <a:r>
              <a:rPr lang="en-US" sz="36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servizi</a:t>
            </a:r>
            <a:r>
              <a:rPr lang="en-US" sz="36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sociali</a:t>
            </a:r>
            <a:r>
              <a:rPr lang="en-US" sz="36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territoriali</a:t>
            </a:r>
            <a:r>
              <a:rPr lang="en-US" sz="36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del </a:t>
            </a:r>
            <a:r>
              <a:rPr lang="en-US" sz="3600" b="1" dirty="0" err="1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Comune</a:t>
            </a:r>
            <a:r>
              <a:rPr lang="en-US" sz="3600" b="1" dirty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di </a:t>
            </a:r>
            <a:r>
              <a:rPr lang="en-US" sz="36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Milano: Primo </a:t>
            </a:r>
            <a:r>
              <a:rPr lang="en-US" sz="36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Livello</a:t>
            </a:r>
            <a:endParaRPr sz="3600" dirty="0">
              <a:latin typeface="Lora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20982"/>
          <a:stretch/>
        </p:blipFill>
        <p:spPr>
          <a:xfrm>
            <a:off x="344385" y="1686071"/>
            <a:ext cx="5106390" cy="4049710"/>
          </a:xfrm>
          <a:prstGeom prst="rect">
            <a:avLst/>
          </a:prstGeom>
        </p:spPr>
      </p:pic>
      <p:sp>
        <p:nvSpPr>
          <p:cNvPr id="7" name="Google Shape;222;p14"/>
          <p:cNvSpPr txBox="1"/>
          <p:nvPr/>
        </p:nvSpPr>
        <p:spPr>
          <a:xfrm>
            <a:off x="931084" y="334614"/>
            <a:ext cx="6529466" cy="6546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Casistica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1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livello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: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dati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2022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29" y="1718663"/>
            <a:ext cx="6150350" cy="40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1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2;p14"/>
          <p:cNvSpPr txBox="1"/>
          <p:nvPr/>
        </p:nvSpPr>
        <p:spPr>
          <a:xfrm>
            <a:off x="931084" y="334614"/>
            <a:ext cx="6529466" cy="6546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Casistica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1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livello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: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dati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2022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1" y="1211284"/>
            <a:ext cx="10841995" cy="49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5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2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6327371" cy="632402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>
              <a:lnSpc>
                <a:spcPct val="100000"/>
              </a:lnSpc>
              <a:buClr>
                <a:srgbClr val="FFFFFF"/>
              </a:buClr>
              <a:buSzPts val="3200"/>
            </a:pPr>
            <a:r>
              <a:rPr lang="it-IT" sz="3200" b="1" dirty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Casistica 1 livello: dati 2022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96097"/>
              </p:ext>
            </p:extLst>
          </p:nvPr>
        </p:nvGraphicFramePr>
        <p:xfrm>
          <a:off x="933202" y="1318161"/>
          <a:ext cx="9786915" cy="1496848"/>
        </p:xfrm>
        <a:graphic>
          <a:graphicData uri="http://schemas.openxmlformats.org/drawingml/2006/table">
            <a:tbl>
              <a:tblPr/>
              <a:tblGrid>
                <a:gridCol w="2005541">
                  <a:extLst>
                    <a:ext uri="{9D8B030D-6E8A-4147-A177-3AD203B41FA5}">
                      <a16:colId xmlns:a16="http://schemas.microsoft.com/office/drawing/2014/main" val="1351757554"/>
                    </a:ext>
                  </a:extLst>
                </a:gridCol>
                <a:gridCol w="1596829">
                  <a:extLst>
                    <a:ext uri="{9D8B030D-6E8A-4147-A177-3AD203B41FA5}">
                      <a16:colId xmlns:a16="http://schemas.microsoft.com/office/drawing/2014/main" val="1604714987"/>
                    </a:ext>
                  </a:extLst>
                </a:gridCol>
                <a:gridCol w="1675223">
                  <a:extLst>
                    <a:ext uri="{9D8B030D-6E8A-4147-A177-3AD203B41FA5}">
                      <a16:colId xmlns:a16="http://schemas.microsoft.com/office/drawing/2014/main" val="60483876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766994186"/>
                    </a:ext>
                  </a:extLst>
                </a:gridCol>
                <a:gridCol w="1497029">
                  <a:extLst>
                    <a:ext uri="{9D8B030D-6E8A-4147-A177-3AD203B41FA5}">
                      <a16:colId xmlns:a16="http://schemas.microsoft.com/office/drawing/2014/main" val="1644790726"/>
                    </a:ext>
                  </a:extLst>
                </a:gridCol>
                <a:gridCol w="1444750">
                  <a:extLst>
                    <a:ext uri="{9D8B030D-6E8A-4147-A177-3AD203B41FA5}">
                      <a16:colId xmlns:a16="http://schemas.microsoft.com/office/drawing/2014/main" val="2587042580"/>
                    </a:ext>
                  </a:extLst>
                </a:gridCol>
              </a:tblGrid>
              <a:tr h="7006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APERTI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nel corso del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APERTI e CHIUSI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nel corso del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CHIUSI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nel corso del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PROSECUZIONI</a:t>
                      </a:r>
                      <a:b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anni precedenti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FRUITORI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284772"/>
                  </a:ext>
                </a:extLst>
              </a:tr>
              <a:tr h="4501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93648"/>
                  </a:ext>
                </a:extLst>
              </a:tr>
              <a:tr h="2585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531470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78555"/>
              </p:ext>
            </p:extLst>
          </p:nvPr>
        </p:nvGraphicFramePr>
        <p:xfrm>
          <a:off x="4560125" y="2996020"/>
          <a:ext cx="3218213" cy="3246046"/>
        </p:xfrm>
        <a:graphic>
          <a:graphicData uri="http://schemas.openxmlformats.org/drawingml/2006/table">
            <a:tbl>
              <a:tblPr/>
              <a:tblGrid>
                <a:gridCol w="1677145">
                  <a:extLst>
                    <a:ext uri="{9D8B030D-6E8A-4147-A177-3AD203B41FA5}">
                      <a16:colId xmlns:a16="http://schemas.microsoft.com/office/drawing/2014/main" val="2931701802"/>
                    </a:ext>
                  </a:extLst>
                </a:gridCol>
                <a:gridCol w="1541068">
                  <a:extLst>
                    <a:ext uri="{9D8B030D-6E8A-4147-A177-3AD203B41FA5}">
                      <a16:colId xmlns:a16="http://schemas.microsoft.com/office/drawing/2014/main" val="2103546324"/>
                    </a:ext>
                  </a:extLst>
                </a:gridCol>
              </a:tblGrid>
              <a:tr h="7600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MOTIVO CHIUSURA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59415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conclusione del percorso di intervento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928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decesso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91449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assenza/decadenza competenze amministrative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486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rifiuto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proseguire intervento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790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18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27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2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6327371" cy="5849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Bisogni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espressi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: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dati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2022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12264"/>
              </p:ext>
            </p:extLst>
          </p:nvPr>
        </p:nvGraphicFramePr>
        <p:xfrm>
          <a:off x="838200" y="1175658"/>
          <a:ext cx="5560620" cy="5070949"/>
        </p:xfrm>
        <a:graphic>
          <a:graphicData uri="http://schemas.openxmlformats.org/drawingml/2006/table">
            <a:tbl>
              <a:tblPr/>
              <a:tblGrid>
                <a:gridCol w="2160756">
                  <a:extLst>
                    <a:ext uri="{9D8B030D-6E8A-4147-A177-3AD203B41FA5}">
                      <a16:colId xmlns:a16="http://schemas.microsoft.com/office/drawing/2014/main" val="3315429943"/>
                    </a:ext>
                  </a:extLst>
                </a:gridCol>
                <a:gridCol w="1720413">
                  <a:extLst>
                    <a:ext uri="{9D8B030D-6E8A-4147-A177-3AD203B41FA5}">
                      <a16:colId xmlns:a16="http://schemas.microsoft.com/office/drawing/2014/main" val="2111439834"/>
                    </a:ext>
                  </a:extLst>
                </a:gridCol>
                <a:gridCol w="1679451">
                  <a:extLst>
                    <a:ext uri="{9D8B030D-6E8A-4147-A177-3AD203B41FA5}">
                      <a16:colId xmlns:a16="http://schemas.microsoft.com/office/drawing/2014/main" val="1943913439"/>
                    </a:ext>
                  </a:extLst>
                </a:gridCol>
              </a:tblGrid>
              <a:tr h="5712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BISOGNO PREVALENTE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206471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648165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supporto assistenziale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43475"/>
                  </a:ext>
                </a:extLst>
              </a:tr>
              <a:tr h="5724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affiancamento educativo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26484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236970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relazionale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112324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alloggiativo/abitativo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86122"/>
                  </a:ext>
                </a:extLst>
              </a:tr>
              <a:tr h="5724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sanitario/socio sanitario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239483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sostegno età evolutiva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324751"/>
                  </a:ext>
                </a:extLst>
              </a:tr>
              <a:tr h="5724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sostegno alla genitorialità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284235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038032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550744"/>
                  </a:ext>
                </a:extLst>
              </a:tr>
            </a:tbl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403222"/>
              </p:ext>
            </p:extLst>
          </p:nvPr>
        </p:nvGraphicFramePr>
        <p:xfrm>
          <a:off x="6398820" y="1399110"/>
          <a:ext cx="5203371" cy="484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88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7071" y="1590060"/>
            <a:ext cx="4432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INTEGRAZIONE SOCIO SANITARIA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1327" y="3056098"/>
            <a:ext cx="3366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WELFARE TERRITORIALE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4829695" y="1547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206068" y="1097617"/>
            <a:ext cx="4781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E’ stato intrapreso un percorso con le ASST e ATS atto a promuovere interventi integrati socio-sanitari nell’ambito del processo di sviluppo delle Case di Comunità. In particolare si sono sviluppati i temi: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sistema di accesso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integrato, dimissioni protette, interventi congiunti e coordinati su situazioni con problematiche socio-sanitarie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4780727" y="30560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206068" y="2732703"/>
            <a:ext cx="4943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Comune di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Milano,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collaborazione con il terzo settore, il volontariato e le realtà di quartiere,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sviluppato interventi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orientati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 consolidare un sistema di welfare territoriale di prossimità, che garantisca opportunità e risposte coerenti con i bisogni espressi dalla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cittadinanza. In quest’ottica si svilupperà nel corso del 2023 un processo di co-programmazione e di co-progettazione con l’obiettivo di consolidare le reti territoriali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2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206067" cy="609189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Prospettive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future 2023-2026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7071" y="4972314"/>
            <a:ext cx="4192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PRONTO INTERVENTO SOCIALE</a:t>
            </a:r>
            <a:endParaRPr lang="it-IT" sz="2000" dirty="0"/>
          </a:p>
        </p:txBody>
      </p:sp>
      <p:sp>
        <p:nvSpPr>
          <p:cNvPr id="12" name="Freccia a destra 11"/>
          <p:cNvSpPr/>
          <p:nvPr/>
        </p:nvSpPr>
        <p:spPr>
          <a:xfrm>
            <a:off x="4780727" y="49300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206068" y="4606658"/>
            <a:ext cx="4943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In attuazione dei livelli essenziali, si è intrapresa una attività progettuale volta a costituire un servizio cittadino di pronto intervento sociale operativo h24 che si inserirà nell’attuale sistema di accesso ai servizi quale gate per l’emergenza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3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 idx="4294967295"/>
          </p:nvPr>
        </p:nvSpPr>
        <p:spPr>
          <a:xfrm>
            <a:off x="4133850" y="-204788"/>
            <a:ext cx="8058150" cy="130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60"/>
              </a:buClr>
              <a:buSzPts val="4388"/>
              <a:buFont typeface="Tahoma"/>
              <a:buNone/>
            </a:pPr>
            <a:r>
              <a:rPr lang="en-US" sz="4388" b="1">
                <a:solidFill>
                  <a:srgbClr val="020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7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13"/>
          <p:cNvGrpSpPr/>
          <p:nvPr/>
        </p:nvGrpSpPr>
        <p:grpSpPr>
          <a:xfrm>
            <a:off x="904957" y="3530934"/>
            <a:ext cx="10781973" cy="1558279"/>
            <a:chOff x="-1886854" y="6087"/>
            <a:chExt cx="13362218" cy="1931192"/>
          </a:xfrm>
        </p:grpSpPr>
        <p:sp>
          <p:nvSpPr>
            <p:cNvPr id="199" name="Google Shape;199;p13"/>
            <p:cNvSpPr txBox="1"/>
            <p:nvPr/>
          </p:nvSpPr>
          <p:spPr>
            <a:xfrm>
              <a:off x="7698064" y="21215"/>
              <a:ext cx="3777300" cy="1569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dk1"/>
                </a:buClr>
                <a:buSzPts val="1700"/>
              </a:pPr>
              <a:r>
                <a:rPr lang="it-IT" sz="1600" b="1" i="1" dirty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Case di </a:t>
              </a:r>
              <a:r>
                <a:rPr lang="it-IT" sz="1600" b="1" i="1" dirty="0" smtClean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comunità integrazione socio sanitaria-</a:t>
              </a:r>
              <a:endParaRPr lang="it-IT" sz="1600" b="1" i="1" dirty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lvl="1">
                <a:lnSpc>
                  <a:spcPct val="90000"/>
                </a:lnSpc>
                <a:buClr>
                  <a:schemeClr val="dk1"/>
                </a:buClr>
                <a:buSzPts val="1700"/>
              </a:pPr>
              <a:r>
                <a:rPr lang="it-IT" sz="1600" b="1" i="1" dirty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Welfare </a:t>
              </a:r>
              <a:r>
                <a:rPr lang="it-IT" sz="1600" b="1" i="1" dirty="0" smtClean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territoriale-</a:t>
              </a:r>
            </a:p>
            <a:p>
              <a:pPr lvl="1">
                <a:lnSpc>
                  <a:spcPct val="90000"/>
                </a:lnSpc>
                <a:buClr>
                  <a:schemeClr val="dk1"/>
                </a:buClr>
                <a:buSzPts val="1700"/>
              </a:pPr>
              <a:r>
                <a:rPr lang="it-IT" sz="1600" b="1" i="1" dirty="0" smtClean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Canale SOS Pronto intervento sociale</a:t>
              </a:r>
              <a:endParaRPr lang="it-IT" sz="1600" b="1" i="1" dirty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700"/>
                <a:buFont typeface="Lora"/>
                <a:buChar char="•"/>
              </a:pPr>
              <a:endParaRPr i="1" dirty="0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-1886854" y="6087"/>
              <a:ext cx="2847458" cy="193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dk1"/>
                </a:buClr>
                <a:buSzPts val="1600"/>
              </a:pPr>
              <a:r>
                <a:rPr lang="it-IT" sz="1600" b="1" i="1" dirty="0" smtClean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Riorganizzazione con passaggio da una organizzazione a silos e cluster di utenza ad un unico universalistico servizio sociale ad accesso spontaneo. </a:t>
              </a:r>
              <a:endParaRPr sz="1000" i="1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i="1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216" name="Google Shape;216;p13"/>
          <p:cNvSpPr txBox="1"/>
          <p:nvPr/>
        </p:nvSpPr>
        <p:spPr>
          <a:xfrm>
            <a:off x="655575" y="332158"/>
            <a:ext cx="6332400" cy="6546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Time line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sviluppo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strategico</a:t>
            </a:r>
            <a:endParaRPr sz="3200" b="1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05;p13"/>
          <p:cNvSpPr txBox="1"/>
          <p:nvPr/>
        </p:nvSpPr>
        <p:spPr>
          <a:xfrm>
            <a:off x="4690361" y="3460318"/>
            <a:ext cx="2297614" cy="155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lvl="1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it-IT" sz="1600" b="1" i="1" dirty="0" smtClean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rPr>
              <a:t>Definizione di un </a:t>
            </a:r>
            <a:r>
              <a:rPr lang="it-IT" sz="1600" b="1" i="1" dirty="0" err="1" smtClean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rPr>
              <a:t>framework</a:t>
            </a:r>
            <a:r>
              <a:rPr lang="it-IT" sz="1600" b="1" i="1" dirty="0" smtClean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rPr>
              <a:t> sulla </a:t>
            </a:r>
            <a:r>
              <a:rPr lang="it-IT" sz="1600" b="1" i="1" dirty="0" err="1" smtClean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rPr>
              <a:t>mission</a:t>
            </a:r>
            <a:r>
              <a:rPr lang="it-IT" sz="1600" b="1" i="1" dirty="0" smtClean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rPr>
              <a:t> strategica del sistema di accesso e la definizione di un percorso di integrazione dei diversi canali di </a:t>
            </a:r>
            <a:r>
              <a:rPr lang="it-IT" sz="1600" b="1" i="1" dirty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rPr>
              <a:t>accesso dei cittadini </a:t>
            </a:r>
            <a:endParaRPr lang="it-IT" sz="1600" i="1" dirty="0">
              <a:latin typeface="Lora"/>
              <a:ea typeface="Lora"/>
              <a:cs typeface="Lora"/>
              <a:sym typeface="Lora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it-IT" sz="1600" b="1" i="1" dirty="0" smtClean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rPr>
              <a:t>ai servizi (telefonico – fisico-on line ed email)</a:t>
            </a:r>
            <a:endParaRPr sz="1000" i="1" u="none" strike="noStrike" cap="none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57150" marR="0" lvl="1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i="1" u="none" strike="noStrike" cap="none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655575" y="2782674"/>
            <a:ext cx="99754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5093125" y="2272051"/>
            <a:ext cx="1009404" cy="102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2" name="Ovale 1"/>
          <p:cNvSpPr/>
          <p:nvPr/>
        </p:nvSpPr>
        <p:spPr>
          <a:xfrm>
            <a:off x="1218185" y="2272051"/>
            <a:ext cx="989829" cy="102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29" name="Ovale 28"/>
          <p:cNvSpPr/>
          <p:nvPr/>
        </p:nvSpPr>
        <p:spPr>
          <a:xfrm>
            <a:off x="8987640" y="2317770"/>
            <a:ext cx="1009404" cy="102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6" name="Terminatore 5"/>
          <p:cNvSpPr/>
          <p:nvPr/>
        </p:nvSpPr>
        <p:spPr>
          <a:xfrm>
            <a:off x="10805472" y="2580594"/>
            <a:ext cx="881457" cy="44987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2026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 idx="4294967295"/>
          </p:nvPr>
        </p:nvSpPr>
        <p:spPr>
          <a:xfrm>
            <a:off x="4133850" y="-204788"/>
            <a:ext cx="8058150" cy="130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60"/>
              </a:buClr>
              <a:buSzPts val="4388"/>
              <a:buFont typeface="Tahoma"/>
              <a:buNone/>
            </a:pPr>
            <a:r>
              <a:rPr lang="en-US" sz="4388" b="1">
                <a:solidFill>
                  <a:srgbClr val="020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7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13"/>
          <p:cNvGrpSpPr/>
          <p:nvPr/>
        </p:nvGrpSpPr>
        <p:grpSpPr>
          <a:xfrm>
            <a:off x="762475" y="1655120"/>
            <a:ext cx="10809524" cy="4410600"/>
            <a:chOff x="-2437795" y="-18455"/>
            <a:chExt cx="13396361" cy="5466104"/>
          </a:xfrm>
        </p:grpSpPr>
        <p:sp>
          <p:nvSpPr>
            <p:cNvPr id="198" name="Google Shape;198;p13"/>
            <p:cNvSpPr/>
            <p:nvPr/>
          </p:nvSpPr>
          <p:spPr>
            <a:xfrm>
              <a:off x="5502443" y="3732249"/>
              <a:ext cx="5455500" cy="1715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009B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 txBox="1"/>
            <p:nvPr/>
          </p:nvSpPr>
          <p:spPr>
            <a:xfrm>
              <a:off x="6169965" y="3878076"/>
              <a:ext cx="3777300" cy="8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700"/>
                <a:buFont typeface="Lora"/>
                <a:buChar char="•"/>
              </a:pPr>
              <a:r>
                <a:rPr lang="en-US" sz="1800" b="1" i="1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Sedi</a:t>
              </a:r>
              <a:r>
                <a:rPr lang="en-US" sz="1800" b="1" i="1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di Milano Welfare </a:t>
              </a:r>
              <a:r>
                <a:rPr lang="en-US" sz="1800" b="1" i="1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Territoriali</a:t>
              </a:r>
              <a:endParaRPr lang="en-US" sz="1700" b="1" i="1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Lora"/>
                <a:buChar char="•"/>
              </a:pPr>
              <a:r>
                <a:rPr lang="en-US" sz="1700" b="1" i="1" u="none" strike="noStrike" cap="none" dirty="0" err="1" smtClean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Sedi</a:t>
              </a:r>
              <a:r>
                <a:rPr lang="en-US" sz="1700" b="1" i="1" u="none" strike="noStrike" cap="none" dirty="0" smtClean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00" b="1" i="1" u="none" strike="noStrike" cap="none" dirty="0" err="1" smtClean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Servizi</a:t>
              </a:r>
              <a:r>
                <a:rPr lang="en-US" sz="1700" b="1" i="1" u="none" strike="noStrike" cap="none" dirty="0" smtClean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00" b="1" i="1" u="none" strike="noStrike" cap="none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Specialistici</a:t>
              </a:r>
              <a:endParaRPr i="1" dirty="0">
                <a:latin typeface="Lora"/>
                <a:ea typeface="Lora"/>
                <a:cs typeface="Lora"/>
                <a:sym typeface="Lora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Lora"/>
                <a:buChar char="•"/>
              </a:pPr>
              <a:r>
                <a:rPr lang="en-US" sz="1700" b="1" i="1" u="none" strike="noStrike" cap="none" dirty="0" err="1" smtClean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Sedi</a:t>
              </a:r>
              <a:r>
                <a:rPr lang="en-US" sz="1700" b="1" i="1" u="none" strike="noStrike" cap="none" dirty="0" smtClean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Spazi </a:t>
              </a:r>
              <a:r>
                <a:rPr lang="en-US" sz="1700" b="1" i="1" u="none" strike="noStrike" cap="none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WeMi</a:t>
              </a:r>
              <a:endParaRPr i="1" dirty="0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-2437795" y="3732250"/>
              <a:ext cx="4603446" cy="171539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009B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 txBox="1"/>
            <p:nvPr/>
          </p:nvSpPr>
          <p:spPr>
            <a:xfrm>
              <a:off x="-2143660" y="4083726"/>
              <a:ext cx="3959700" cy="12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Lora"/>
                <a:buChar char="•"/>
              </a:pPr>
              <a:r>
                <a:rPr lang="en-US" sz="1700" b="1" i="1" u="none" strike="noStrike" cap="none" dirty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Milano Welfare Web (SCRIVIMI)</a:t>
              </a:r>
              <a:endParaRPr i="1" dirty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Lora"/>
                <a:buChar char="•"/>
              </a:pPr>
              <a:r>
                <a:rPr lang="en-US" sz="1700" b="1" i="1" u="none" strike="noStrike" cap="none" dirty="0" err="1" smtClean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Portale</a:t>
              </a:r>
              <a:r>
                <a:rPr lang="en-US" sz="1700" b="1" i="1" u="none" strike="noStrike" cap="none" dirty="0" smtClean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Spazi </a:t>
              </a:r>
              <a:r>
                <a:rPr lang="en-US" sz="1700" b="1" i="1" u="none" strike="noStrike" cap="none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WeMi</a:t>
              </a:r>
              <a:endParaRPr i="1" dirty="0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5158666" y="-18455"/>
              <a:ext cx="5799900" cy="19263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009B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 txBox="1"/>
            <p:nvPr/>
          </p:nvSpPr>
          <p:spPr>
            <a:xfrm>
              <a:off x="5980723" y="163476"/>
              <a:ext cx="4977300" cy="136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ora"/>
                <a:buChar char="•"/>
              </a:pPr>
              <a:r>
                <a:rPr lang="en-US" sz="1600" b="1" i="1" u="none" strike="noStrike" cap="none" dirty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Milano Welfare Web (Infopolitichesociali@comune.milano.it)</a:t>
              </a:r>
              <a:endParaRPr i="1" dirty="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ora"/>
                <a:buChar char="•"/>
              </a:pPr>
              <a:r>
                <a:rPr lang="en-US" sz="1600" b="1" i="1" u="none" strike="noStrike" cap="none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Milano Welfare </a:t>
              </a:r>
              <a:r>
                <a:rPr lang="en-US" sz="1600" b="1" i="1" u="none" strike="noStrike" cap="none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Territoriali</a:t>
              </a:r>
              <a:endParaRPr i="1" dirty="0">
                <a:latin typeface="Lora"/>
                <a:ea typeface="Lora"/>
                <a:cs typeface="Lora"/>
                <a:sym typeface="Lora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ora"/>
                <a:buChar char="•"/>
              </a:pPr>
              <a:r>
                <a:rPr lang="en-US" sz="1600" b="1" i="1" u="none" strike="noStrike" cap="none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Servizi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600" b="1" i="1" u="none" strike="noStrike" cap="none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Specialistici</a:t>
              </a:r>
              <a:endParaRPr i="1" dirty="0">
                <a:latin typeface="Lora"/>
                <a:ea typeface="Lora"/>
                <a:cs typeface="Lora"/>
                <a:sym typeface="Lora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ora"/>
                <a:buChar char="•"/>
              </a:pPr>
              <a:r>
                <a:rPr lang="en-US" sz="1600" b="1" i="1" u="none" strike="noStrike" cap="none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Spazi WeMi</a:t>
              </a:r>
              <a:endParaRPr i="1" dirty="0">
                <a:latin typeface="Lora"/>
                <a:ea typeface="Lora"/>
                <a:cs typeface="Lora"/>
                <a:sym typeface="Lora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 i="1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-2437794" y="-10504"/>
              <a:ext cx="5785800" cy="19473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009B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-1947460" y="195133"/>
              <a:ext cx="4463399" cy="193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600"/>
                <a:buFont typeface="Lora"/>
                <a:buChar char="•"/>
              </a:pPr>
              <a:r>
                <a:rPr lang="en-US" sz="1600" b="1" i="1" dirty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Milano Welfare </a:t>
              </a:r>
              <a:r>
                <a:rPr lang="en-US" sz="1600" b="1" i="1" dirty="0" err="1" smtClean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Accoglienza</a:t>
              </a:r>
              <a:r>
                <a:rPr lang="en-US" sz="1600" b="1" i="1" dirty="0" smtClean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600" b="1" i="1" u="none" strike="noStrike" cap="none" dirty="0" smtClean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020202 </a:t>
              </a:r>
              <a:r>
                <a:rPr lang="en-US" sz="1600" b="1" i="1" u="none" strike="noStrike" cap="none" dirty="0" err="1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tasto</a:t>
              </a:r>
              <a:r>
                <a:rPr lang="en-US" sz="1600" b="1" i="1" u="none" strike="noStrike" cap="none" dirty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600" b="1" i="1" u="none" strike="noStrike" cap="none" dirty="0" smtClean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rPr>
                <a:t>4.1.2 </a:t>
              </a:r>
            </a:p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600"/>
                <a:buFont typeface="Lora"/>
                <a:buChar char="•"/>
              </a:pPr>
              <a:r>
                <a:rPr lang="en-US" sz="1600" b="1" i="1" u="none" strike="noStrike" cap="none" dirty="0" smtClean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Milano 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Welfare </a:t>
              </a:r>
              <a:r>
                <a:rPr lang="en-US" sz="1600" b="1" i="1" u="none" strike="noStrike" cap="none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Territoriali</a:t>
              </a:r>
              <a:endParaRPr i="1" dirty="0">
                <a:latin typeface="Lora"/>
                <a:ea typeface="Lora"/>
                <a:cs typeface="Lora"/>
                <a:sym typeface="Lora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ora"/>
                <a:buChar char="•"/>
              </a:pPr>
              <a:r>
                <a:rPr lang="en-US" sz="1600" b="1" i="1" u="none" strike="noStrike" cap="none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Servizi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600" b="1" i="1" u="none" strike="noStrike" cap="none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Specialistici</a:t>
              </a:r>
              <a:endParaRPr i="1" dirty="0">
                <a:latin typeface="Lora"/>
                <a:ea typeface="Lora"/>
                <a:cs typeface="Lora"/>
                <a:sym typeface="Lora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ora"/>
                <a:buChar char="•"/>
              </a:pPr>
              <a:r>
                <a:rPr lang="en-US" sz="1600" b="1" i="1" u="none" strike="noStrike" cap="none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Spazi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600" b="1" i="1" u="none" strike="noStrike" cap="none" dirty="0" err="1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WeMi</a:t>
              </a:r>
              <a:endParaRPr i="1" dirty="0">
                <a:latin typeface="Lora"/>
                <a:ea typeface="Lora"/>
                <a:cs typeface="Lora"/>
                <a:sym typeface="Lora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i="1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i="1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563209" y="398246"/>
              <a:ext cx="2321173" cy="23211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AE4E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1992634" y="1078092"/>
              <a:ext cx="1884000" cy="16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 b="1" dirty="0" err="1">
                  <a:solidFill>
                    <a:srgbClr val="009BA8"/>
                  </a:solidFill>
                  <a:latin typeface="Lora"/>
                  <a:ea typeface="Lora"/>
                  <a:cs typeface="Lora"/>
                  <a:sym typeface="Lora"/>
                </a:rPr>
                <a:t>Accesso</a:t>
              </a:r>
              <a:r>
                <a:rPr lang="en-US" sz="1900" b="1" dirty="0">
                  <a:solidFill>
                    <a:srgbClr val="009BA8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900" b="1" dirty="0" err="1">
                  <a:solidFill>
                    <a:srgbClr val="009BA8"/>
                  </a:solidFill>
                  <a:latin typeface="Lora"/>
                  <a:ea typeface="Lora"/>
                  <a:cs typeface="Lora"/>
                  <a:sym typeface="Lora"/>
                </a:rPr>
                <a:t>telefonico</a:t>
              </a:r>
              <a:endParaRPr sz="1900" b="1" dirty="0">
                <a:solidFill>
                  <a:srgbClr val="009BA8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 rot="5400000">
              <a:off x="3991596" y="398246"/>
              <a:ext cx="2321173" cy="23211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AE4E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3999492" y="1078092"/>
              <a:ext cx="1884000" cy="16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 b="1" dirty="0">
                  <a:solidFill>
                    <a:srgbClr val="009BA8"/>
                  </a:solidFill>
                  <a:latin typeface="Lora"/>
                  <a:ea typeface="Lora"/>
                  <a:cs typeface="Lora"/>
                  <a:sym typeface="Lora"/>
                </a:rPr>
                <a:t>Accesso </a:t>
              </a:r>
              <a:endParaRPr lang="en-US" sz="1900" b="1" dirty="0" smtClean="0">
                <a:solidFill>
                  <a:srgbClr val="009BA8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 b="1" dirty="0" smtClean="0">
                  <a:solidFill>
                    <a:srgbClr val="009BA8"/>
                  </a:solidFill>
                  <a:latin typeface="Lora"/>
                  <a:ea typeface="Lora"/>
                  <a:cs typeface="Lora"/>
                  <a:sym typeface="Lora"/>
                </a:rPr>
                <a:t>E-mail</a:t>
              </a:r>
              <a:endParaRPr sz="1900" b="1" dirty="0">
                <a:solidFill>
                  <a:srgbClr val="009BA8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 rot="10800000">
              <a:off x="3991596" y="2826633"/>
              <a:ext cx="2321173" cy="23211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AE4E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 txBox="1"/>
            <p:nvPr/>
          </p:nvSpPr>
          <p:spPr>
            <a:xfrm>
              <a:off x="3999492" y="2826619"/>
              <a:ext cx="1884000" cy="16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 b="1">
                  <a:solidFill>
                    <a:srgbClr val="009BA8"/>
                  </a:solidFill>
                  <a:latin typeface="Lora"/>
                  <a:ea typeface="Lora"/>
                  <a:cs typeface="Lora"/>
                  <a:sym typeface="Lora"/>
                </a:rPr>
                <a:t>Accesso fisico</a:t>
              </a:r>
              <a:endParaRPr sz="1900" b="1">
                <a:solidFill>
                  <a:srgbClr val="009BA8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 rot="-5400000">
              <a:off x="1563209" y="2826633"/>
              <a:ext cx="2321173" cy="23211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AE4E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1992634" y="2826619"/>
              <a:ext cx="1884000" cy="16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1900" b="1" dirty="0">
                  <a:solidFill>
                    <a:srgbClr val="009BA8"/>
                  </a:solidFill>
                  <a:latin typeface="Lora"/>
                  <a:ea typeface="Lora"/>
                  <a:cs typeface="Lora"/>
                  <a:sym typeface="Lora"/>
                </a:rPr>
                <a:t>Accesso </a:t>
              </a:r>
              <a:r>
                <a:rPr lang="en-US" sz="1900" b="1" dirty="0" smtClean="0">
                  <a:solidFill>
                    <a:srgbClr val="009BA8"/>
                  </a:solidFill>
                  <a:latin typeface="Lora"/>
                  <a:ea typeface="Lora"/>
                  <a:cs typeface="Lora"/>
                  <a:sym typeface="Lora"/>
                </a:rPr>
                <a:t>on - </a:t>
              </a:r>
              <a:r>
                <a:rPr lang="en-US" sz="1900" b="1" dirty="0">
                  <a:solidFill>
                    <a:srgbClr val="009BA8"/>
                  </a:solidFill>
                  <a:latin typeface="Lora"/>
                  <a:ea typeface="Lora"/>
                  <a:cs typeface="Lora"/>
                  <a:sym typeface="Lora"/>
                </a:rPr>
                <a:t>line</a:t>
              </a:r>
              <a:endParaRPr sz="1900" b="1" dirty="0">
                <a:solidFill>
                  <a:srgbClr val="009BA8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3536328" y="2273055"/>
              <a:ext cx="801421" cy="696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009BA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 rot="10800000">
              <a:off x="3517855" y="2541089"/>
              <a:ext cx="801421" cy="696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009BA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3"/>
          <p:cNvSpPr txBox="1"/>
          <p:nvPr/>
        </p:nvSpPr>
        <p:spPr>
          <a:xfrm>
            <a:off x="655575" y="332158"/>
            <a:ext cx="6332400" cy="6546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Sistema </a:t>
            </a:r>
            <a:r>
              <a:rPr lang="en-US" sz="3200" b="1" dirty="0" err="1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integrato</a:t>
            </a:r>
            <a:r>
              <a:rPr lang="en-US" sz="3200" b="1" dirty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di </a:t>
            </a:r>
            <a:r>
              <a:rPr lang="en-US" sz="3200" b="1" dirty="0" err="1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accesso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79072" y="1145619"/>
            <a:ext cx="1059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/>
              <a:t>ORGANICO </a:t>
            </a:r>
            <a:r>
              <a:rPr lang="it-IT" b="1" dirty="0" smtClean="0"/>
              <a:t>– COERENTE – CLUSTERIZZATO IN BASE AI TARGET – REGIA UNITARIA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094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"/>
          <p:cNvSpPr/>
          <p:nvPr/>
        </p:nvSpPr>
        <p:spPr>
          <a:xfrm>
            <a:off x="795054" y="4984751"/>
            <a:ext cx="2096400" cy="10128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Servizi Interni della Direzione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2983400" y="5002313"/>
            <a:ext cx="4125000" cy="10080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 b="1" dirty="0" err="1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Servizi</a:t>
            </a:r>
            <a:r>
              <a:rPr lang="en-US" sz="1625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di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Altre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Direzioni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(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Educazione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, Casa,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Mobilità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ecc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.)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ed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altri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Enti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(ASST/ATS,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Regione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ecc</a:t>
            </a: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.)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7294747" y="5002313"/>
            <a:ext cx="2590800" cy="9828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Risorse del Territorio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6872150" y="2989275"/>
            <a:ext cx="4499100" cy="149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9B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463" marR="0" lvl="0" indent="-161100" algn="l" rtl="0">
              <a:spcBef>
                <a:spcPts val="0"/>
              </a:spcBef>
              <a:spcAft>
                <a:spcPts val="0"/>
              </a:spcAft>
              <a:buClr>
                <a:srgbClr val="4A5A71"/>
              </a:buClr>
              <a:buSzPts val="1400"/>
              <a:buFont typeface="Lora"/>
              <a:buChar char="-"/>
            </a:pPr>
            <a:r>
              <a:rPr lang="en-US" b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Ascolto sociale e interpretazione della domanda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144463" marR="0" lvl="0" indent="-161100" algn="l" rtl="0">
              <a:spcBef>
                <a:spcPts val="0"/>
              </a:spcBef>
              <a:spcAft>
                <a:spcPts val="0"/>
              </a:spcAft>
              <a:buClr>
                <a:srgbClr val="4A5A71"/>
              </a:buClr>
              <a:buSzPts val="1400"/>
              <a:buFont typeface="Calibri"/>
              <a:buChar char="-"/>
            </a:pPr>
            <a:r>
              <a:rPr lang="en-US" b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Informazioni e Orientamento </a:t>
            </a:r>
            <a:r>
              <a:rPr lang="en-US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ai servizi pubblici e privati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144463" marR="0" lvl="0" indent="-161100" algn="l" rtl="0">
              <a:spcBef>
                <a:spcPts val="0"/>
              </a:spcBef>
              <a:spcAft>
                <a:spcPts val="0"/>
              </a:spcAft>
              <a:buClr>
                <a:srgbClr val="4A5A71"/>
              </a:buClr>
              <a:buSzPts val="1400"/>
              <a:buFont typeface="Calibri"/>
              <a:buChar char="-"/>
            </a:pPr>
            <a:r>
              <a:rPr lang="en-US" b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Supporto a attivazione servizi </a:t>
            </a:r>
            <a:r>
              <a:rPr lang="en-US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pubblici e privati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144463" marR="0" lvl="0" indent="-161100" algn="l" rtl="0">
              <a:spcBef>
                <a:spcPts val="0"/>
              </a:spcBef>
              <a:spcAft>
                <a:spcPts val="0"/>
              </a:spcAft>
              <a:buClr>
                <a:srgbClr val="4A5A71"/>
              </a:buClr>
              <a:buSzPts val="1400"/>
              <a:buFont typeface="Calibri"/>
              <a:buChar char="-"/>
            </a:pPr>
            <a:r>
              <a:rPr lang="en-US" b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Prenotazione appuntamenti </a:t>
            </a:r>
            <a:r>
              <a:rPr lang="en-US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MW Territoriali  e Spazi WeMi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4226725" y="2075063"/>
            <a:ext cx="1998600" cy="6135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020202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6872150" y="1716100"/>
            <a:ext cx="4499100" cy="108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9B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463" marR="0" lvl="0" indent="-7219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38"/>
              <a:buFont typeface="Calibri"/>
              <a:buNone/>
            </a:pPr>
            <a:endParaRPr dirty="0">
              <a:solidFill>
                <a:srgbClr val="4A5A71"/>
              </a:solidFill>
              <a:latin typeface="Lora"/>
              <a:ea typeface="Lora"/>
              <a:cs typeface="Lora"/>
              <a:sym typeface="Lora"/>
            </a:endParaRPr>
          </a:p>
          <a:p>
            <a:pPr marL="144463" marR="0" lvl="0" indent="-161100" algn="l" rtl="0">
              <a:spcBef>
                <a:spcPts val="0"/>
              </a:spcBef>
              <a:spcAft>
                <a:spcPts val="0"/>
              </a:spcAft>
              <a:buClr>
                <a:srgbClr val="4A5A71"/>
              </a:buClr>
              <a:buSzPts val="1400"/>
              <a:buFont typeface="Lora"/>
              <a:buChar char="-"/>
            </a:pP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Raccolta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dati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anagrafici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144463" marR="0" lvl="0" indent="-161100" algn="l" rtl="0">
              <a:spcBef>
                <a:spcPts val="0"/>
              </a:spcBef>
              <a:spcAft>
                <a:spcPts val="0"/>
              </a:spcAft>
              <a:buClr>
                <a:srgbClr val="4A5A71"/>
              </a:buClr>
              <a:buSzPts val="1400"/>
              <a:buFont typeface="Lora"/>
              <a:buChar char="-"/>
            </a:pP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Primo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ascolto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raccolta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e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categorizzazione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della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domanda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(CRM)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144463" marR="0" lvl="0" indent="-161100" algn="l" rtl="0">
              <a:spcBef>
                <a:spcPts val="0"/>
              </a:spcBef>
              <a:spcAft>
                <a:spcPts val="0"/>
              </a:spcAft>
              <a:buClr>
                <a:srgbClr val="4A5A71"/>
              </a:buClr>
              <a:buSzPts val="1400"/>
              <a:buFont typeface="Calibri"/>
              <a:buChar char="-"/>
            </a:pPr>
            <a:r>
              <a:rPr lang="en-US" b="1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Informazioni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sui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servizi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del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Comune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144463" marR="0" lvl="0" indent="-161100" algn="l" rtl="0">
              <a:spcBef>
                <a:spcPts val="0"/>
              </a:spcBef>
              <a:spcAft>
                <a:spcPts val="0"/>
              </a:spcAft>
              <a:buClr>
                <a:srgbClr val="4A5A71"/>
              </a:buClr>
              <a:buSzPts val="1400"/>
              <a:buFont typeface="Lora"/>
              <a:buChar char="-"/>
            </a:pP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Invio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ticket al 2° </a:t>
            </a:r>
            <a:r>
              <a:rPr lang="en-US" dirty="0" err="1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livello</a:t>
            </a:r>
            <a:r>
              <a:rPr lang="en-US" dirty="0">
                <a:solidFill>
                  <a:srgbClr val="4A5A7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144463" marR="0" lvl="0" indent="-7219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38"/>
              <a:buFont typeface="Calibri"/>
              <a:buNone/>
            </a:pPr>
            <a:endParaRPr dirty="0">
              <a:solidFill>
                <a:srgbClr val="4A5A7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4225975" y="3061227"/>
            <a:ext cx="2000100" cy="8883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Milano Welfare </a:t>
            </a:r>
            <a:r>
              <a:rPr lang="en-US" sz="1625" b="1" dirty="0" err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Accoglienza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631825" y="2099057"/>
            <a:ext cx="2948100" cy="1801500"/>
          </a:xfrm>
          <a:prstGeom prst="rect">
            <a:avLst/>
          </a:prstGeom>
          <a:solidFill>
            <a:srgbClr val="BAE4E7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b="1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3" b="1" i="0" dirty="0">
                <a:latin typeface="Lora"/>
                <a:ea typeface="Lora"/>
                <a:cs typeface="Lora"/>
                <a:sym typeface="Lora"/>
              </a:rPr>
              <a:t>UN </a:t>
            </a:r>
            <a:r>
              <a:rPr lang="en-US" sz="1463" b="1" i="0" dirty="0" smtClean="0">
                <a:latin typeface="Lora"/>
                <a:ea typeface="Lora"/>
                <a:cs typeface="Lora"/>
                <a:sym typeface="Lora"/>
              </a:rPr>
              <a:t>PUNTO UNICO</a:t>
            </a:r>
            <a:endParaRPr sz="1463" b="1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3" b="1" i="0" dirty="0">
                <a:latin typeface="Lora"/>
                <a:ea typeface="Lora"/>
                <a:cs typeface="Lora"/>
                <a:sym typeface="Lora"/>
              </a:rPr>
              <a:t>DI </a:t>
            </a:r>
            <a:r>
              <a:rPr lang="en-US" sz="1463" b="1" i="0" dirty="0" smtClean="0">
                <a:latin typeface="Lora"/>
                <a:ea typeface="Lora"/>
                <a:cs typeface="Lora"/>
                <a:sym typeface="Lora"/>
              </a:rPr>
              <a:t>ACCESSO TELEFONICO </a:t>
            </a:r>
            <a:r>
              <a:rPr lang="en-US" sz="1463" b="1" i="0" dirty="0">
                <a:solidFill>
                  <a:srgbClr val="C00000"/>
                </a:solidFill>
                <a:latin typeface="Lora"/>
                <a:ea typeface="Lora"/>
                <a:cs typeface="Lora"/>
                <a:sym typeface="Lora"/>
              </a:rPr>
              <a:t/>
            </a:r>
            <a:br>
              <a:rPr lang="en-US" sz="1463" b="1" i="0" dirty="0">
                <a:solidFill>
                  <a:srgbClr val="C00000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463" b="1" i="0" dirty="0">
                <a:solidFill>
                  <a:srgbClr val="C00000"/>
                </a:solidFill>
                <a:latin typeface="Lora"/>
                <a:ea typeface="Lora"/>
                <a:cs typeface="Lora"/>
                <a:sym typeface="Lora"/>
              </a:rPr>
              <a:t/>
            </a:r>
            <a:br>
              <a:rPr lang="en-US" sz="1463" b="1" i="0" dirty="0">
                <a:solidFill>
                  <a:srgbClr val="C00000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1463" b="1" i="0" dirty="0">
                <a:solidFill>
                  <a:srgbClr val="009BA8"/>
                </a:solidFill>
                <a:latin typeface="Lora"/>
                <a:ea typeface="Lora"/>
                <a:cs typeface="Lora"/>
                <a:sym typeface="Lora"/>
              </a:rPr>
              <a:t>3 LIVELLI DI GESTIONE E RICOMPOSIZIONE DELLA DOMANDA E DELL’OFFERTA</a:t>
            </a:r>
            <a:endParaRPr sz="1463" b="1" i="0" dirty="0">
              <a:solidFill>
                <a:srgbClr val="009B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b="1" dirty="0">
              <a:solidFill>
                <a:srgbClr val="009BA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5" name="Google Shape;325;p24"/>
          <p:cNvSpPr txBox="1"/>
          <p:nvPr/>
        </p:nvSpPr>
        <p:spPr>
          <a:xfrm>
            <a:off x="631825" y="819150"/>
            <a:ext cx="9847500" cy="6135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Milano Welfare </a:t>
            </a:r>
            <a:r>
              <a:rPr lang="en-US" sz="3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Accoglienza</a:t>
            </a:r>
            <a:r>
              <a:rPr lang="en-US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US" sz="3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organizzazione</a:t>
            </a:r>
            <a:endParaRPr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983709" y="2713297"/>
            <a:ext cx="484632" cy="271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40" y="3992288"/>
            <a:ext cx="579170" cy="89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/>
        </p:nvSpPr>
        <p:spPr>
          <a:xfrm>
            <a:off x="631825" y="819150"/>
            <a:ext cx="4952700" cy="6546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err="1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Sedi</a:t>
            </a:r>
            <a:r>
              <a:rPr lang="en-US" sz="3200" b="1" dirty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di </a:t>
            </a:r>
            <a:r>
              <a:rPr lang="en-US" sz="3200" b="1" dirty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primo </a:t>
            </a:r>
            <a:r>
              <a:rPr lang="en-US" sz="3200" b="1" dirty="0" err="1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accesso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E0E91E57-99CC-BC7E-CD10-E016F45B9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32" y="1578096"/>
            <a:ext cx="9787900" cy="4850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2;p14"/>
          <p:cNvSpPr txBox="1"/>
          <p:nvPr/>
        </p:nvSpPr>
        <p:spPr>
          <a:xfrm>
            <a:off x="631825" y="819150"/>
            <a:ext cx="5848106" cy="6546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Accesso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telefonico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: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dati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2022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896937"/>
              </p:ext>
            </p:extLst>
          </p:nvPr>
        </p:nvGraphicFramePr>
        <p:xfrm>
          <a:off x="440382" y="2258871"/>
          <a:ext cx="7036051" cy="333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20217" r="13897" b="1917"/>
          <a:stretch/>
        </p:blipFill>
        <p:spPr>
          <a:xfrm>
            <a:off x="6685806" y="1937847"/>
            <a:ext cx="5189518" cy="36238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42260" y="1707015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11.977 accessi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829945" y="1675892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domanda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03187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r="-766"/>
          <a:stretch/>
        </p:blipFill>
        <p:spPr>
          <a:xfrm>
            <a:off x="344384" y="1529804"/>
            <a:ext cx="6337771" cy="47184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0"/>
          <a:stretch/>
        </p:blipFill>
        <p:spPr>
          <a:xfrm>
            <a:off x="6444305" y="1393342"/>
            <a:ext cx="5570218" cy="31982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785956" y="1083015"/>
            <a:ext cx="3937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Gestione delle richieste dell’accesso telefonico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80942" y="1083015"/>
            <a:ext cx="4012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Media giorni di attesa per il primo appuntamento</a:t>
            </a:r>
            <a:endParaRPr lang="it-IT" dirty="0"/>
          </a:p>
        </p:txBody>
      </p:sp>
      <p:sp>
        <p:nvSpPr>
          <p:cNvPr id="7" name="Google Shape;222;p14"/>
          <p:cNvSpPr txBox="1"/>
          <p:nvPr/>
        </p:nvSpPr>
        <p:spPr>
          <a:xfrm>
            <a:off x="596199" y="289403"/>
            <a:ext cx="5848106" cy="6546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Accesso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telefonico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: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dati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2022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64;p18"/>
          <p:cNvSpPr/>
          <p:nvPr/>
        </p:nvSpPr>
        <p:spPr>
          <a:xfrm>
            <a:off x="5557652" y="4490313"/>
            <a:ext cx="6317673" cy="189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Il 42,2% 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è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stato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risolto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direttamente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dagli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operatori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di MWA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Lora"/>
              <a:cs typeface="Calibri" panose="020F0502020204030204" pitchFamily="34" charset="0"/>
              <a:sym typeface="Lor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Il 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17,4% 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era di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persone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già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conosciute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dai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Milano Welfare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Territoriali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e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quindi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è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stato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inviato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un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flusso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tramite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CRM. </a:t>
            </a:r>
            <a:endParaRPr lang="en-US" sz="1600" dirty="0" smtClean="0">
              <a:solidFill>
                <a:schemeClr val="dk1"/>
              </a:solidFill>
              <a:latin typeface="Calibri" panose="020F0502020204030204" pitchFamily="34" charset="0"/>
              <a:ea typeface="Lora"/>
              <a:cs typeface="Calibri" panose="020F0502020204030204" pitchFamily="34" charset="0"/>
              <a:sym typeface="Lor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Al 40,4%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delle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persone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è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stato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fissato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un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appuntamento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di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segretariato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sociale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professionale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.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Lora"/>
              <a:cs typeface="Calibri" panose="020F0502020204030204" pitchFamily="34" charset="0"/>
              <a:sym typeface="Lor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Nel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2022 </a:t>
            </a:r>
            <a:r>
              <a:rPr lang="en-US" sz="1600" dirty="0" err="1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il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tempo </a:t>
            </a:r>
            <a:r>
              <a:rPr lang="en-US" sz="1600" dirty="0" err="1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medio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per un </a:t>
            </a:r>
            <a:r>
              <a:rPr lang="en-US" sz="1600" dirty="0" err="1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colloquio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di </a:t>
            </a:r>
            <a:r>
              <a:rPr lang="en-US" sz="1600" dirty="0" err="1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segretariato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sociale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è 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di 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11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giorni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lavorativi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Lora"/>
              <a:cs typeface="Calibri" panose="020F0502020204030204" pitchFamily="34" charset="0"/>
              <a:sym typeface="Lo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82" i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82" i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82" i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302408" marR="0" lvl="0" indent="-20830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2"/>
              <a:buFont typeface="Noto Sans Symbols"/>
              <a:buNone/>
            </a:pPr>
            <a:endParaRPr sz="1882" i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82" i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57706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2;p14"/>
          <p:cNvSpPr txBox="1"/>
          <p:nvPr/>
        </p:nvSpPr>
        <p:spPr>
          <a:xfrm>
            <a:off x="931084" y="334614"/>
            <a:ext cx="6529466" cy="6546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Casistica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: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dati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2022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75787"/>
              </p:ext>
            </p:extLst>
          </p:nvPr>
        </p:nvGraphicFramePr>
        <p:xfrm>
          <a:off x="498765" y="1370258"/>
          <a:ext cx="10877796" cy="4307840"/>
        </p:xfrm>
        <a:graphic>
          <a:graphicData uri="http://schemas.openxmlformats.org/drawingml/2006/table">
            <a:tbl>
              <a:tblPr/>
              <a:tblGrid>
                <a:gridCol w="2369090">
                  <a:extLst>
                    <a:ext uri="{9D8B030D-6E8A-4147-A177-3AD203B41FA5}">
                      <a16:colId xmlns:a16="http://schemas.microsoft.com/office/drawing/2014/main" val="642049335"/>
                    </a:ext>
                  </a:extLst>
                </a:gridCol>
                <a:gridCol w="3270011">
                  <a:extLst>
                    <a:ext uri="{9D8B030D-6E8A-4147-A177-3AD203B41FA5}">
                      <a16:colId xmlns:a16="http://schemas.microsoft.com/office/drawing/2014/main" val="3116352432"/>
                    </a:ext>
                  </a:extLst>
                </a:gridCol>
                <a:gridCol w="2836236">
                  <a:extLst>
                    <a:ext uri="{9D8B030D-6E8A-4147-A177-3AD203B41FA5}">
                      <a16:colId xmlns:a16="http://schemas.microsoft.com/office/drawing/2014/main" val="144070344"/>
                    </a:ext>
                  </a:extLst>
                </a:gridCol>
                <a:gridCol w="2402459">
                  <a:extLst>
                    <a:ext uri="{9D8B030D-6E8A-4147-A177-3AD203B41FA5}">
                      <a16:colId xmlns:a16="http://schemas.microsoft.com/office/drawing/2014/main" val="1147652095"/>
                    </a:ext>
                  </a:extLst>
                </a:gridCol>
              </a:tblGrid>
              <a:tr h="10763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 ACCOMPAGNATE CON PROGETTI </a:t>
                      </a: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SPECIFICI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 RESIDENTI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fruitori </a:t>
                      </a:r>
                      <a:b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 totale residenti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33895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535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81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31172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79642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24062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58695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13446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83525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94544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1.396.673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671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2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46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2;p14"/>
          <p:cNvSpPr txBox="1"/>
          <p:nvPr/>
        </p:nvSpPr>
        <p:spPr>
          <a:xfrm>
            <a:off x="931083" y="334614"/>
            <a:ext cx="7001633" cy="6546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Casistica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per fascia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età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: </a:t>
            </a:r>
            <a:r>
              <a:rPr lang="en-US" sz="3200" b="1" dirty="0" err="1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dati</a:t>
            </a:r>
            <a:r>
              <a:rPr lang="en-US" sz="3200" b="1" dirty="0" smtClean="0">
                <a:solidFill>
                  <a:srgbClr val="FFFFFF"/>
                </a:solidFill>
                <a:latin typeface="Lora" panose="020B0604020202020204" charset="0"/>
                <a:ea typeface="Montserrat"/>
                <a:cs typeface="Montserrat"/>
                <a:sym typeface="Montserrat"/>
              </a:rPr>
              <a:t> 2022</a:t>
            </a:r>
            <a:endParaRPr sz="3200" b="1" i="0" u="none" strike="noStrike" cap="none" dirty="0">
              <a:solidFill>
                <a:srgbClr val="FFFFFF"/>
              </a:solidFill>
              <a:latin typeface="Lora" panose="020B060402020202020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484756"/>
              </p:ext>
            </p:extLst>
          </p:nvPr>
        </p:nvGraphicFramePr>
        <p:xfrm>
          <a:off x="356261" y="1246908"/>
          <a:ext cx="11471562" cy="5118265"/>
        </p:xfrm>
        <a:graphic>
          <a:graphicData uri="http://schemas.openxmlformats.org/drawingml/2006/table">
            <a:tbl>
              <a:tblPr/>
              <a:tblGrid>
                <a:gridCol w="938149">
                  <a:extLst>
                    <a:ext uri="{9D8B030D-6E8A-4147-A177-3AD203B41FA5}">
                      <a16:colId xmlns:a16="http://schemas.microsoft.com/office/drawing/2014/main" val="1421112898"/>
                    </a:ext>
                  </a:extLst>
                </a:gridCol>
                <a:gridCol w="628687">
                  <a:extLst>
                    <a:ext uri="{9D8B030D-6E8A-4147-A177-3AD203B41FA5}">
                      <a16:colId xmlns:a16="http://schemas.microsoft.com/office/drawing/2014/main" val="2411564315"/>
                    </a:ext>
                  </a:extLst>
                </a:gridCol>
                <a:gridCol w="571025">
                  <a:extLst>
                    <a:ext uri="{9D8B030D-6E8A-4147-A177-3AD203B41FA5}">
                      <a16:colId xmlns:a16="http://schemas.microsoft.com/office/drawing/2014/main" val="763596969"/>
                    </a:ext>
                  </a:extLst>
                </a:gridCol>
                <a:gridCol w="571025">
                  <a:extLst>
                    <a:ext uri="{9D8B030D-6E8A-4147-A177-3AD203B41FA5}">
                      <a16:colId xmlns:a16="http://schemas.microsoft.com/office/drawing/2014/main" val="3165189002"/>
                    </a:ext>
                  </a:extLst>
                </a:gridCol>
                <a:gridCol w="575667">
                  <a:extLst>
                    <a:ext uri="{9D8B030D-6E8A-4147-A177-3AD203B41FA5}">
                      <a16:colId xmlns:a16="http://schemas.microsoft.com/office/drawing/2014/main" val="1195989103"/>
                    </a:ext>
                  </a:extLst>
                </a:gridCol>
                <a:gridCol w="677802">
                  <a:extLst>
                    <a:ext uri="{9D8B030D-6E8A-4147-A177-3AD203B41FA5}">
                      <a16:colId xmlns:a16="http://schemas.microsoft.com/office/drawing/2014/main" val="1520747885"/>
                    </a:ext>
                  </a:extLst>
                </a:gridCol>
                <a:gridCol w="752148">
                  <a:extLst>
                    <a:ext uri="{9D8B030D-6E8A-4147-A177-3AD203B41FA5}">
                      <a16:colId xmlns:a16="http://schemas.microsoft.com/office/drawing/2014/main" val="1518263073"/>
                    </a:ext>
                  </a:extLst>
                </a:gridCol>
                <a:gridCol w="396866">
                  <a:extLst>
                    <a:ext uri="{9D8B030D-6E8A-4147-A177-3AD203B41FA5}">
                      <a16:colId xmlns:a16="http://schemas.microsoft.com/office/drawing/2014/main" val="2938214391"/>
                    </a:ext>
                  </a:extLst>
                </a:gridCol>
                <a:gridCol w="571025">
                  <a:extLst>
                    <a:ext uri="{9D8B030D-6E8A-4147-A177-3AD203B41FA5}">
                      <a16:colId xmlns:a16="http://schemas.microsoft.com/office/drawing/2014/main" val="1543438841"/>
                    </a:ext>
                  </a:extLst>
                </a:gridCol>
                <a:gridCol w="761366">
                  <a:extLst>
                    <a:ext uri="{9D8B030D-6E8A-4147-A177-3AD203B41FA5}">
                      <a16:colId xmlns:a16="http://schemas.microsoft.com/office/drawing/2014/main" val="3680251177"/>
                    </a:ext>
                  </a:extLst>
                </a:gridCol>
                <a:gridCol w="571025">
                  <a:extLst>
                    <a:ext uri="{9D8B030D-6E8A-4147-A177-3AD203B41FA5}">
                      <a16:colId xmlns:a16="http://schemas.microsoft.com/office/drawing/2014/main" val="2585270783"/>
                    </a:ext>
                  </a:extLst>
                </a:gridCol>
                <a:gridCol w="575667">
                  <a:extLst>
                    <a:ext uri="{9D8B030D-6E8A-4147-A177-3AD203B41FA5}">
                      <a16:colId xmlns:a16="http://schemas.microsoft.com/office/drawing/2014/main" val="3084518853"/>
                    </a:ext>
                  </a:extLst>
                </a:gridCol>
                <a:gridCol w="571025">
                  <a:extLst>
                    <a:ext uri="{9D8B030D-6E8A-4147-A177-3AD203B41FA5}">
                      <a16:colId xmlns:a16="http://schemas.microsoft.com/office/drawing/2014/main" val="1569834977"/>
                    </a:ext>
                  </a:extLst>
                </a:gridCol>
                <a:gridCol w="724226">
                  <a:extLst>
                    <a:ext uri="{9D8B030D-6E8A-4147-A177-3AD203B41FA5}">
                      <a16:colId xmlns:a16="http://schemas.microsoft.com/office/drawing/2014/main" val="3687544192"/>
                    </a:ext>
                  </a:extLst>
                </a:gridCol>
                <a:gridCol w="631376">
                  <a:extLst>
                    <a:ext uri="{9D8B030D-6E8A-4147-A177-3AD203B41FA5}">
                      <a16:colId xmlns:a16="http://schemas.microsoft.com/office/drawing/2014/main" val="570659542"/>
                    </a:ext>
                  </a:extLst>
                </a:gridCol>
                <a:gridCol w="571025">
                  <a:extLst>
                    <a:ext uri="{9D8B030D-6E8A-4147-A177-3AD203B41FA5}">
                      <a16:colId xmlns:a16="http://schemas.microsoft.com/office/drawing/2014/main" val="1128769696"/>
                    </a:ext>
                  </a:extLst>
                </a:gridCol>
                <a:gridCol w="575667">
                  <a:extLst>
                    <a:ext uri="{9D8B030D-6E8A-4147-A177-3AD203B41FA5}">
                      <a16:colId xmlns:a16="http://schemas.microsoft.com/office/drawing/2014/main" val="3826338427"/>
                    </a:ext>
                  </a:extLst>
                </a:gridCol>
                <a:gridCol w="807791">
                  <a:extLst>
                    <a:ext uri="{9D8B030D-6E8A-4147-A177-3AD203B41FA5}">
                      <a16:colId xmlns:a16="http://schemas.microsoft.com/office/drawing/2014/main" val="1666206523"/>
                    </a:ext>
                  </a:extLst>
                </a:gridCol>
              </a:tblGrid>
              <a:tr h="342813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5" marR="6365" marT="63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0 - 20 anni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21 - 65 anni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66 anni 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TOTALI COMPLESSIVI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63339"/>
                  </a:ext>
                </a:extLst>
              </a:tr>
              <a:tr h="13984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SSPT MUNICIPIO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- 17 anni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DISABILITA'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DISABILITA'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 con DISABILITA'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 SP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DISABILITA' 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462916"/>
                  </a:ext>
                </a:extLst>
              </a:tr>
              <a:tr h="2948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627360"/>
                  </a:ext>
                </a:extLst>
              </a:tr>
              <a:tr h="2948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096379"/>
                  </a:ext>
                </a:extLst>
              </a:tr>
              <a:tr h="2948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470872"/>
                  </a:ext>
                </a:extLst>
              </a:tr>
              <a:tr h="2948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368123"/>
                  </a:ext>
                </a:extLst>
              </a:tr>
              <a:tr h="2948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16332"/>
                  </a:ext>
                </a:extLst>
              </a:tr>
              <a:tr h="2948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825159"/>
                  </a:ext>
                </a:extLst>
              </a:tr>
              <a:tr h="2948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07045"/>
                  </a:ext>
                </a:extLst>
              </a:tr>
              <a:tr h="2948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994071"/>
                  </a:ext>
                </a:extLst>
              </a:tr>
              <a:tr h="2948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4.848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21847"/>
                  </a:ext>
                </a:extLst>
              </a:tr>
              <a:tr h="4707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TERRITORIO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4.052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7.664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13.275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8.869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26.174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7.760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33.934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8.916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78870"/>
                  </a:ext>
                </a:extLst>
              </a:tr>
              <a:tr h="25271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365" marR="6365" marT="6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6365" marR="6365" marT="6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14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374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06f17e-0fd3-4e31-a56d-a12ad63abdea">
      <UserInfo>
        <DisplayName>Maria Rosaria Luongo</DisplayName>
        <AccountId>13</AccountId>
        <AccountType/>
      </UserInfo>
      <UserInfo>
        <DisplayName>Filippa Di Caro</DisplayName>
        <AccountId>14</AccountId>
        <AccountType/>
      </UserInfo>
      <UserInfo>
        <DisplayName>Emanuela Brambilla</DisplayName>
        <AccountId>15</AccountId>
        <AccountType/>
      </UserInfo>
      <UserInfo>
        <DisplayName>Antonella Giannini</DisplayName>
        <AccountId>16</AccountId>
        <AccountType/>
      </UserInfo>
      <UserInfo>
        <DisplayName>Alessandra Mari</DisplayName>
        <AccountId>17</AccountId>
        <AccountType/>
      </UserInfo>
      <UserInfo>
        <DisplayName>Ettore Serse Brigatti</DisplayName>
        <AccountId>18</AccountId>
        <AccountType/>
      </UserInfo>
      <UserInfo>
        <DisplayName>Carlo Benzi</DisplayName>
        <AccountId>19</AccountId>
        <AccountType/>
      </UserInfo>
      <UserInfo>
        <DisplayName>Francesca Bartoli</DisplayName>
        <AccountId>20</AccountId>
        <AccountType/>
      </UserInfo>
      <UserInfo>
        <DisplayName>Natascia Mele</DisplayName>
        <AccountId>21</AccountId>
        <AccountType/>
      </UserInfo>
      <UserInfo>
        <DisplayName>Angela Coletti</DisplayName>
        <AccountId>22</AccountId>
        <AccountType/>
      </UserInfo>
      <UserInfo>
        <DisplayName>Gabriella Nerucci</DisplayName>
        <AccountId>23</AccountId>
        <AccountType/>
      </UserInfo>
      <UserInfo>
        <DisplayName>Marilena Garavaglia</DisplayName>
        <AccountId>24</AccountId>
        <AccountType/>
      </UserInfo>
      <UserInfo>
        <DisplayName>Lucrezia Gondini</DisplayName>
        <AccountId>28</AccountId>
        <AccountType/>
      </UserInfo>
    </SharedWithUsers>
    <lcf76f155ced4ddcb4097134ff3c332f xmlns="90817273-757a-4c40-865e-6f6d5ee8d62c">
      <Terms xmlns="http://schemas.microsoft.com/office/infopath/2007/PartnerControls"/>
    </lcf76f155ced4ddcb4097134ff3c332f>
    <TaxCatchAll xmlns="ee06f17e-0fd3-4e31-a56d-a12ad63abd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04EAE6ECB0E641BEFC554464E6057A" ma:contentTypeVersion="11" ma:contentTypeDescription="Creare un nuovo documento." ma:contentTypeScope="" ma:versionID="652f2862d92f9d258ae802bc985ee96b">
  <xsd:schema xmlns:xsd="http://www.w3.org/2001/XMLSchema" xmlns:xs="http://www.w3.org/2001/XMLSchema" xmlns:p="http://schemas.microsoft.com/office/2006/metadata/properties" xmlns:ns2="90817273-757a-4c40-865e-6f6d5ee8d62c" xmlns:ns3="ee06f17e-0fd3-4e31-a56d-a12ad63abdea" targetNamespace="http://schemas.microsoft.com/office/2006/metadata/properties" ma:root="true" ma:fieldsID="3e364d99831f213f73c1816103da2100" ns2:_="" ns3:_="">
    <xsd:import namespace="90817273-757a-4c40-865e-6f6d5ee8d62c"/>
    <xsd:import namespace="ee06f17e-0fd3-4e31-a56d-a12ad63ab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17273-757a-4c40-865e-6f6d5ee8d6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ca0ed51b-b2de-4bd8-98ac-d49354726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f17e-0fd3-4e31-a56d-a12ad63abde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e0199dd-22a3-47c4-81a2-b95165321bb6}" ma:internalName="TaxCatchAll" ma:showField="CatchAllData" ma:web="ee06f17e-0fd3-4e31-a56d-a12ad63abd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8454FC-5513-4EFE-ACC8-38DB3762D5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BF7786-AAED-45CC-8FD1-3285C9FF6B8E}">
  <ds:schemaRefs>
    <ds:schemaRef ds:uri="http://purl.org/dc/dcmitype/"/>
    <ds:schemaRef ds:uri="90817273-757a-4c40-865e-6f6d5ee8d62c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e06f17e-0fd3-4e31-a56d-a12ad63abdea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E200C70-AA79-4D9F-9687-DBE7AFB002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817273-757a-4c40-865e-6f6d5ee8d62c"/>
    <ds:schemaRef ds:uri="ee06f17e-0fd3-4e31-a56d-a12ad63ab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1057</Words>
  <Application>Microsoft Office PowerPoint</Application>
  <PresentationFormat>Widescreen</PresentationFormat>
  <Paragraphs>415</Paragraphs>
  <Slides>14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Lora</vt:lpstr>
      <vt:lpstr>Montserrat</vt:lpstr>
      <vt:lpstr>Noto Sans Symbols</vt:lpstr>
      <vt:lpstr>Tahoma</vt:lpstr>
      <vt:lpstr>Tema di Office</vt:lpstr>
      <vt:lpstr>Presentazione standard di PowerPoint</vt:lpstr>
      <vt:lpstr>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Casistica 1 livello: dati 2022</vt:lpstr>
      <vt:lpstr>Bisogni espressi: dati 2022</vt:lpstr>
      <vt:lpstr>Prospettive future 2023-2026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Lucrezia Gondini</dc:creator>
  <cp:lastModifiedBy>Cristiana Benetti Alessandrini</cp:lastModifiedBy>
  <cp:revision>98</cp:revision>
  <dcterms:created xsi:type="dcterms:W3CDTF">2022-09-07T16:06:40Z</dcterms:created>
  <dcterms:modified xsi:type="dcterms:W3CDTF">2023-04-06T08:58:37Z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0x0101009A04EAE6ECB0E641BEFC554464E6057A</vt:lpwstr>
  </property>
  <property fmtid="{D5CDD505-2E9C-101B-9397-08002B2CF9AE}" pid="3" name="MediaServiceImageTags">
    <vt:lpwstr/>
  </property>
</Properties>
</file>