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73" r:id="rId3"/>
    <p:sldMasterId id="2147483654" r:id="rId4"/>
  </p:sldMasterIdLst>
  <p:notesMasterIdLst>
    <p:notesMasterId r:id="rId30"/>
  </p:notesMasterIdLst>
  <p:sldIdLst>
    <p:sldId id="315" r:id="rId5"/>
    <p:sldId id="277" r:id="rId6"/>
    <p:sldId id="381" r:id="rId7"/>
    <p:sldId id="382" r:id="rId8"/>
    <p:sldId id="383" r:id="rId9"/>
    <p:sldId id="394" r:id="rId10"/>
    <p:sldId id="434" r:id="rId11"/>
    <p:sldId id="397" r:id="rId12"/>
    <p:sldId id="433" r:id="rId13"/>
    <p:sldId id="398" r:id="rId14"/>
    <p:sldId id="400" r:id="rId15"/>
    <p:sldId id="405" r:id="rId16"/>
    <p:sldId id="407" r:id="rId17"/>
    <p:sldId id="408" r:id="rId18"/>
    <p:sldId id="404" r:id="rId19"/>
    <p:sldId id="410" r:id="rId20"/>
    <p:sldId id="439" r:id="rId21"/>
    <p:sldId id="440" r:id="rId22"/>
    <p:sldId id="441" r:id="rId23"/>
    <p:sldId id="442" r:id="rId24"/>
    <p:sldId id="443" r:id="rId25"/>
    <p:sldId id="444" r:id="rId26"/>
    <p:sldId id="290" r:id="rId27"/>
    <p:sldId id="438" r:id="rId28"/>
    <p:sldId id="437" r:id="rId29"/>
  </p:sldIdLst>
  <p:sldSz cx="12192000" cy="6858000"/>
  <p:notesSz cx="12192000" cy="6858000"/>
  <p:embeddedFontLst>
    <p:embeddedFont>
      <p:font typeface="Aptos" panose="020B0004020202020204" pitchFamily="34" charset="0"/>
      <p:regular r:id="rId31"/>
      <p:bold r:id="rId32"/>
      <p:italic r:id="rId33"/>
      <p:boldItalic r:id="rId34"/>
    </p:embeddedFont>
    <p:embeddedFont>
      <p:font typeface="Aptos Display" panose="020B0004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nva Sans" panose="020B0503030501040103" pitchFamily="34" charset="0"/>
      <p:regular r:id="rId43"/>
    </p:embeddedFont>
    <p:embeddedFont>
      <p:font typeface="Lora" pitchFamily="2" charset="77"/>
      <p:regular r:id="rId44"/>
      <p:bold r:id="rId45"/>
      <p:italic r:id="rId46"/>
      <p:boldItalic r:id="rId47"/>
    </p:embeddedFont>
    <p:embeddedFont>
      <p:font typeface="Montserrat" pitchFamily="2" charset="77"/>
      <p:regular r:id="rId48"/>
      <p:bold r:id="rId49"/>
      <p:italic r:id="rId50"/>
      <p:boldItalic r:id="rId51"/>
    </p:embeddedFont>
    <p:embeddedFont>
      <p:font typeface="Montserrat Light" pitchFamily="2" charset="77"/>
      <p:regular r:id="rId52"/>
      <p:italic r:id="rId53"/>
    </p:embeddedFont>
    <p:embeddedFont>
      <p:font typeface="Montserrat SemiBold" pitchFamily="2" charset="77"/>
      <p:regular r:id="rId54"/>
      <p:bold r:id="rId55"/>
      <p:italic r:id="rId56"/>
      <p:boldItalic r:id="rId57"/>
    </p:embeddedFont>
    <p:embeddedFont>
      <p:font typeface="Poppins Ultra-Bold" pitchFamily="2" charset="77"/>
      <p:regular r:id="rId58"/>
      <p:bold r:id="rId59"/>
      <p:italic r:id="rId60"/>
      <p:boldItalic r:id="rId61"/>
    </p:embeddedFont>
  </p:embeddedFontLst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8008D559-EA1A-4E61-90AA-D6CC51C70865}">
          <p14:sldIdLst>
            <p14:sldId id="315"/>
            <p14:sldId id="277"/>
            <p14:sldId id="381"/>
            <p14:sldId id="382"/>
            <p14:sldId id="383"/>
            <p14:sldId id="394"/>
          </p14:sldIdLst>
        </p14:section>
        <p14:section name="Sezione senza titolo" id="{53429067-D63B-4F95-BE47-6F0F228B793E}">
          <p14:sldIdLst>
            <p14:sldId id="434"/>
            <p14:sldId id="397"/>
            <p14:sldId id="433"/>
            <p14:sldId id="398"/>
            <p14:sldId id="400"/>
            <p14:sldId id="405"/>
            <p14:sldId id="407"/>
            <p14:sldId id="408"/>
            <p14:sldId id="404"/>
            <p14:sldId id="410"/>
            <p14:sldId id="439"/>
            <p14:sldId id="440"/>
            <p14:sldId id="441"/>
            <p14:sldId id="442"/>
            <p14:sldId id="443"/>
            <p14:sldId id="444"/>
            <p14:sldId id="290"/>
            <p14:sldId id="438"/>
            <p14:sldId id="4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Gallo" initials="CG" lastIdx="6" clrIdx="0">
    <p:extLst>
      <p:ext uri="{19B8F6BF-5375-455C-9EA6-DF929625EA0E}">
        <p15:presenceInfo xmlns:p15="http://schemas.microsoft.com/office/powerpoint/2012/main" userId="S-1-5-21-2098356685-686584317-925700815-1195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A8"/>
    <a:srgbClr val="FFD300"/>
    <a:srgbClr val="77BC1F"/>
    <a:srgbClr val="0094AA"/>
    <a:srgbClr val="D0009E"/>
    <a:srgbClr val="7F7F7F"/>
    <a:srgbClr val="005CB9"/>
    <a:srgbClr val="E40043"/>
    <a:srgbClr val="4A5A71"/>
    <a:srgbClr val="DB0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25"/>
    <p:restoredTop sz="94656"/>
  </p:normalViewPr>
  <p:slideViewPr>
    <p:cSldViewPr snapToGrid="0">
      <p:cViewPr varScale="1">
        <p:scale>
          <a:sx n="102" d="100"/>
          <a:sy n="102" d="100"/>
        </p:scale>
        <p:origin x="480" y="19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3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F5718B-E8F7-46E3-8EEB-4A18FBAF308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1202BFD-429B-4A8A-86BF-8863F48DC3FE}">
      <dgm:prSet phldrT="[Testo]" custT="1"/>
      <dgm:spPr>
        <a:solidFill>
          <a:srgbClr val="FFC619"/>
        </a:solidFill>
        <a:ln>
          <a:solidFill>
            <a:srgbClr val="FFD300"/>
          </a:solidFill>
        </a:ln>
      </dgm:spPr>
      <dgm:t>
        <a:bodyPr/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rgbClr val="7F7F7F"/>
              </a:solidFill>
              <a:latin typeface="Montserrat Light"/>
              <a:ea typeface="Aptos"/>
              <a:cs typeface="Aptos"/>
            </a:rPr>
            <a:t>40+ ETS </a:t>
          </a:r>
        </a:p>
      </dgm:t>
    </dgm:pt>
    <dgm:pt modelId="{9C3E5993-266C-45E0-A8EB-B4D512923D36}" type="parTrans" cxnId="{7F5C23E7-3AB4-4A22-900F-CA70EAAEBB01}">
      <dgm:prSet/>
      <dgm:spPr/>
      <dgm:t>
        <a:bodyPr/>
        <a:lstStyle/>
        <a:p>
          <a:endParaRPr lang="it-IT"/>
        </a:p>
      </dgm:t>
    </dgm:pt>
    <dgm:pt modelId="{736109F7-0288-4F5E-92BC-CDCD108AE555}" type="sibTrans" cxnId="{7F5C23E7-3AB4-4A22-900F-CA70EAAEBB01}">
      <dgm:prSet custT="1"/>
      <dgm:spPr>
        <a:solidFill>
          <a:srgbClr val="0097B2"/>
        </a:solidFill>
        <a:ln>
          <a:solidFill>
            <a:srgbClr val="0094AA"/>
          </a:solidFill>
        </a:ln>
      </dgm:spPr>
      <dgm:t>
        <a:bodyPr/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chemeClr val="bg1"/>
              </a:solidFill>
              <a:latin typeface="Montserrat Light" panose="020F0502020204030204" pitchFamily="2" charset="0"/>
              <a:ea typeface="+mn-ea"/>
              <a:cs typeface="+mn-cs"/>
            </a:rPr>
            <a:t>GOVERNANCE MULTILIVELLO</a:t>
          </a:r>
        </a:p>
      </dgm:t>
    </dgm:pt>
    <dgm:pt modelId="{AD419E2E-5A34-4484-A4E1-E37E82E8F959}">
      <dgm:prSet phldrT="[Testo]" custT="1"/>
      <dgm:spPr/>
      <dgm:t>
        <a:bodyPr/>
        <a:lstStyle/>
        <a:p>
          <a:pPr marL="0" lvl="0" indent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it-IT" sz="1600" b="1" i="0" u="none" strike="noStrike" kern="0" cap="none" spc="0" normalizeH="0" baseline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Aptos"/>
              <a:cs typeface="Aptos"/>
            </a:rPr>
            <a:t>30 + INCONTRIDI COPROGETTAZIONE</a:t>
          </a:r>
        </a:p>
      </dgm:t>
    </dgm:pt>
    <dgm:pt modelId="{B2634332-E551-4B2F-960D-C39B7A0EC224}" type="parTrans" cxnId="{17DEF4D6-8EFA-4BFB-8454-DF873A604413}">
      <dgm:prSet/>
      <dgm:spPr/>
      <dgm:t>
        <a:bodyPr/>
        <a:lstStyle/>
        <a:p>
          <a:endParaRPr lang="it-IT"/>
        </a:p>
      </dgm:t>
    </dgm:pt>
    <dgm:pt modelId="{020AEE7F-9176-43C5-B6C1-7F7F376FA3E2}" type="sibTrans" cxnId="{17DEF4D6-8EFA-4BFB-8454-DF873A604413}">
      <dgm:prSet/>
      <dgm:spPr/>
      <dgm:t>
        <a:bodyPr/>
        <a:lstStyle/>
        <a:p>
          <a:endParaRPr lang="it-IT"/>
        </a:p>
      </dgm:t>
    </dgm:pt>
    <dgm:pt modelId="{8F2BA1A6-33EC-4FE4-B987-11FDE358156A}">
      <dgm:prSet phldrT="[Testo]" custT="1"/>
      <dgm:spPr>
        <a:solidFill>
          <a:srgbClr val="FF914D"/>
        </a:solidFill>
        <a:ln>
          <a:solidFill>
            <a:srgbClr val="FF914D"/>
          </a:solidFill>
        </a:ln>
      </dgm:spPr>
      <dgm:t>
        <a:bodyPr/>
        <a:lstStyle/>
        <a:p>
          <a:endParaRPr lang="it-IT" sz="2000"/>
        </a:p>
      </dgm:t>
    </dgm:pt>
    <dgm:pt modelId="{6CC1E5F6-FD1C-4BEA-A17E-BAC59F48AF10}" type="parTrans" cxnId="{8D4ACC34-A825-4D1F-881C-93C567241EE7}">
      <dgm:prSet/>
      <dgm:spPr/>
      <dgm:t>
        <a:bodyPr/>
        <a:lstStyle/>
        <a:p>
          <a:endParaRPr lang="it-IT"/>
        </a:p>
      </dgm:t>
    </dgm:pt>
    <dgm:pt modelId="{0F5573D4-8D11-4A3D-A9B9-42FCB79C110D}" type="sibTrans" cxnId="{8D4ACC34-A825-4D1F-881C-93C567241EE7}">
      <dgm:prSet custT="1"/>
      <dgm:spPr>
        <a:solidFill>
          <a:srgbClr val="0097B2"/>
        </a:solidFill>
        <a:ln>
          <a:solidFill>
            <a:srgbClr val="0094AA"/>
          </a:solidFill>
        </a:ln>
      </dgm:spPr>
      <dgm:t>
        <a:bodyPr/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FFFFFF"/>
              </a:solidFill>
              <a:latin typeface="Montserrat Light" panose="020F0502020204030204" pitchFamily="2" charset="0"/>
              <a:ea typeface="Aptos"/>
              <a:cs typeface="Aptos"/>
            </a:rPr>
            <a:t>OSSERVATORIO E DATI</a:t>
          </a:r>
        </a:p>
      </dgm:t>
    </dgm:pt>
    <dgm:pt modelId="{2452774B-582C-4457-9907-218C9CDE205E}">
      <dgm:prSet phldrT="[Testo]" custT="1"/>
      <dgm:spPr/>
      <dgm:t>
        <a:bodyPr/>
        <a:lstStyle/>
        <a:p>
          <a:pPr rtl="0"/>
          <a:r>
            <a:rPr kumimoji="0" lang="it-IT" sz="1600" b="1" i="0" u="none" strike="noStrike" kern="0" cap="none" spc="0" normalizeH="0" baseline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rPr>
            <a:t>RICERCA NUOVI FINANZIAMENTI </a:t>
          </a:r>
        </a:p>
      </dgm:t>
    </dgm:pt>
    <dgm:pt modelId="{41E4D609-8F66-454D-BA03-1EA1A07A355C}" type="parTrans" cxnId="{B4410008-CCF2-4E68-BB98-7C12ACBFD61C}">
      <dgm:prSet/>
      <dgm:spPr/>
      <dgm:t>
        <a:bodyPr/>
        <a:lstStyle/>
        <a:p>
          <a:endParaRPr lang="it-IT"/>
        </a:p>
      </dgm:t>
    </dgm:pt>
    <dgm:pt modelId="{F8CDA254-6CC5-4F8B-BED1-EA1FAAF71799}" type="sibTrans" cxnId="{B4410008-CCF2-4E68-BB98-7C12ACBFD61C}">
      <dgm:prSet/>
      <dgm:spPr/>
      <dgm:t>
        <a:bodyPr/>
        <a:lstStyle/>
        <a:p>
          <a:endParaRPr lang="it-IT"/>
        </a:p>
      </dgm:t>
    </dgm:pt>
    <dgm:pt modelId="{F9BE4A20-9E60-4A35-8FBE-A1399AA93937}">
      <dgm:prSet phldrT="[Testo]" custT="1"/>
      <dgm:spPr>
        <a:solidFill>
          <a:srgbClr val="FFC619"/>
        </a:solidFill>
        <a:ln>
          <a:solidFill>
            <a:srgbClr val="FFC000"/>
          </a:solidFill>
        </a:ln>
      </dgm:spPr>
      <dgm:t>
        <a:bodyPr/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7F7F7F"/>
              </a:solidFill>
              <a:latin typeface="Montserrat Light"/>
              <a:ea typeface="Aptos"/>
              <a:cs typeface="Aptos"/>
            </a:rPr>
            <a:t>MILANO WELCOME CENTER</a:t>
          </a:r>
          <a:r>
            <a:rPr lang="it-IT" sz="2000" b="1" kern="1200" dirty="0">
              <a:solidFill>
                <a:srgbClr val="7F7F7F"/>
              </a:solidFill>
              <a:latin typeface="Canva Sans"/>
              <a:ea typeface="+mn-ea"/>
              <a:cs typeface="+mn-cs"/>
            </a:rPr>
            <a:t> </a:t>
          </a:r>
        </a:p>
      </dgm:t>
    </dgm:pt>
    <dgm:pt modelId="{3E46A965-7AD4-47E0-BC67-57D5ED4A6A9F}" type="parTrans" cxnId="{EDE2AF02-A82A-4542-9699-59328ED353DE}">
      <dgm:prSet/>
      <dgm:spPr/>
      <dgm:t>
        <a:bodyPr/>
        <a:lstStyle/>
        <a:p>
          <a:endParaRPr lang="it-IT"/>
        </a:p>
      </dgm:t>
    </dgm:pt>
    <dgm:pt modelId="{07284B73-2EDF-46EC-BA6A-BDC0B4A41592}" type="sibTrans" cxnId="{EDE2AF02-A82A-4542-9699-59328ED353DE}">
      <dgm:prSet custT="1"/>
      <dgm:spPr>
        <a:solidFill>
          <a:srgbClr val="0097B2"/>
        </a:solidFill>
        <a:ln>
          <a:solidFill>
            <a:srgbClr val="0094AA"/>
          </a:solidFill>
        </a:ln>
      </dgm:spPr>
      <dgm:t>
        <a:bodyPr/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FFFFFF"/>
              </a:solidFill>
              <a:latin typeface="Montserrat Light" panose="020F0502020204030204" pitchFamily="2" charset="0"/>
              <a:ea typeface="Aptos"/>
              <a:cs typeface="Aptos"/>
            </a:rPr>
            <a:t>PROGETTAZIONE CONGIUNTA </a:t>
          </a:r>
        </a:p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FFFFFF"/>
              </a:solidFill>
              <a:latin typeface="Montserrat Light" panose="020F0502020204030204" pitchFamily="2" charset="0"/>
              <a:ea typeface="Aptos"/>
              <a:cs typeface="Aptos"/>
            </a:rPr>
            <a:t>(es. FAMI)</a:t>
          </a:r>
        </a:p>
      </dgm:t>
    </dgm:pt>
    <dgm:pt modelId="{1A41E218-E7E6-4784-8ACE-674C70E124F7}">
      <dgm:prSet phldrT="[Testo]" custT="1"/>
      <dgm:spPr/>
      <dgm:t>
        <a:bodyPr/>
        <a:lstStyle/>
        <a:p>
          <a:pPr marL="0" lvl="0" indent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it-IT" sz="1600" b="1" i="0" u="none" strike="noStrike" kern="0" cap="none" spc="0" normalizeH="0" baseline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Aptos"/>
              <a:cs typeface="Aptos"/>
            </a:rPr>
            <a:t>ISTITUZIONE DELLA CABINA DI REGIA </a:t>
          </a:r>
        </a:p>
      </dgm:t>
    </dgm:pt>
    <dgm:pt modelId="{37889E1C-3A86-4E30-AA01-3D44CA702CB5}" type="parTrans" cxnId="{A7FBD166-962B-4D3B-A608-C921844283DB}">
      <dgm:prSet/>
      <dgm:spPr/>
      <dgm:t>
        <a:bodyPr/>
        <a:lstStyle/>
        <a:p>
          <a:endParaRPr lang="it-IT"/>
        </a:p>
      </dgm:t>
    </dgm:pt>
    <dgm:pt modelId="{306ADA90-EDD0-4C09-A052-BC809F79C696}" type="sibTrans" cxnId="{A7FBD166-962B-4D3B-A608-C921844283DB}">
      <dgm:prSet/>
      <dgm:spPr/>
      <dgm:t>
        <a:bodyPr/>
        <a:lstStyle/>
        <a:p>
          <a:endParaRPr lang="it-IT"/>
        </a:p>
      </dgm:t>
    </dgm:pt>
    <dgm:pt modelId="{F21880DD-DC7A-414E-AE20-3ACF89D22624}" type="pres">
      <dgm:prSet presAssocID="{BBF5718B-E8F7-46E3-8EEB-4A18FBAF308D}" presName="Name0" presStyleCnt="0">
        <dgm:presLayoutVars>
          <dgm:chMax/>
          <dgm:chPref/>
          <dgm:dir/>
          <dgm:animLvl val="lvl"/>
        </dgm:presLayoutVars>
      </dgm:prSet>
      <dgm:spPr/>
    </dgm:pt>
    <dgm:pt modelId="{FAECD027-3F08-4F3F-B91B-5A5519DD3424}" type="pres">
      <dgm:prSet presAssocID="{D1202BFD-429B-4A8A-86BF-8863F48DC3FE}" presName="composite" presStyleCnt="0"/>
      <dgm:spPr/>
    </dgm:pt>
    <dgm:pt modelId="{AC119514-FFFE-4600-8E50-B568A674F6B2}" type="pres">
      <dgm:prSet presAssocID="{D1202BFD-429B-4A8A-86BF-8863F48DC3F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9AC92C87-C33D-4404-865D-6BD6E8178C0E}" type="pres">
      <dgm:prSet presAssocID="{D1202BFD-429B-4A8A-86BF-8863F48DC3FE}" presName="Childtext1" presStyleLbl="revTx" presStyleIdx="0" presStyleCnt="3" custScaleX="122080">
        <dgm:presLayoutVars>
          <dgm:chMax val="0"/>
          <dgm:chPref val="0"/>
          <dgm:bulletEnabled val="1"/>
        </dgm:presLayoutVars>
      </dgm:prSet>
      <dgm:spPr/>
    </dgm:pt>
    <dgm:pt modelId="{66A9F660-B8E9-43AD-B1A1-F4EF1DB99DAD}" type="pres">
      <dgm:prSet presAssocID="{D1202BFD-429B-4A8A-86BF-8863F48DC3FE}" presName="BalanceSpacing" presStyleCnt="0"/>
      <dgm:spPr/>
    </dgm:pt>
    <dgm:pt modelId="{BD7F2C8E-EAB1-470F-BD75-5601D415540D}" type="pres">
      <dgm:prSet presAssocID="{D1202BFD-429B-4A8A-86BF-8863F48DC3FE}" presName="BalanceSpacing1" presStyleCnt="0"/>
      <dgm:spPr/>
    </dgm:pt>
    <dgm:pt modelId="{3DD8A7D6-26E0-440A-91A6-E88AB6CF6CF3}" type="pres">
      <dgm:prSet presAssocID="{736109F7-0288-4F5E-92BC-CDCD108AE555}" presName="Accent1Text" presStyleLbl="node1" presStyleIdx="1" presStyleCnt="6"/>
      <dgm:spPr/>
    </dgm:pt>
    <dgm:pt modelId="{6D29D3FB-BAD0-419D-8B9D-4921781DB948}" type="pres">
      <dgm:prSet presAssocID="{736109F7-0288-4F5E-92BC-CDCD108AE555}" presName="spaceBetweenRectangles" presStyleCnt="0"/>
      <dgm:spPr/>
    </dgm:pt>
    <dgm:pt modelId="{8BC97711-87A0-4F47-9F3E-F38A669649D2}" type="pres">
      <dgm:prSet presAssocID="{8F2BA1A6-33EC-4FE4-B987-11FDE358156A}" presName="composite" presStyleCnt="0"/>
      <dgm:spPr/>
    </dgm:pt>
    <dgm:pt modelId="{67166D42-F487-4137-91BA-62CCF7D5A801}" type="pres">
      <dgm:prSet presAssocID="{8F2BA1A6-33EC-4FE4-B987-11FDE358156A}" presName="Parent1" presStyleLbl="node1" presStyleIdx="2" presStyleCnt="6" custLinFactNeighborX="1004" custLinFactNeighborY="0">
        <dgm:presLayoutVars>
          <dgm:chMax val="1"/>
          <dgm:chPref val="1"/>
          <dgm:bulletEnabled val="1"/>
        </dgm:presLayoutVars>
      </dgm:prSet>
      <dgm:spPr/>
    </dgm:pt>
    <dgm:pt modelId="{9F4E3009-DA2B-4971-A84E-4A750471EF17}" type="pres">
      <dgm:prSet presAssocID="{8F2BA1A6-33EC-4FE4-B987-11FDE358156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F696CD6-2E9D-42D7-9F36-ABCE6E11256E}" type="pres">
      <dgm:prSet presAssocID="{8F2BA1A6-33EC-4FE4-B987-11FDE358156A}" presName="BalanceSpacing" presStyleCnt="0"/>
      <dgm:spPr/>
    </dgm:pt>
    <dgm:pt modelId="{76B45A5E-305E-41E5-A056-CD1E2C966503}" type="pres">
      <dgm:prSet presAssocID="{8F2BA1A6-33EC-4FE4-B987-11FDE358156A}" presName="BalanceSpacing1" presStyleCnt="0"/>
      <dgm:spPr/>
    </dgm:pt>
    <dgm:pt modelId="{6D769731-6AF1-4A4D-ADA4-47C13FFF1B8B}" type="pres">
      <dgm:prSet presAssocID="{0F5573D4-8D11-4A3D-A9B9-42FCB79C110D}" presName="Accent1Text" presStyleLbl="node1" presStyleIdx="3" presStyleCnt="6"/>
      <dgm:spPr/>
    </dgm:pt>
    <dgm:pt modelId="{658B65FB-1147-4614-B323-526778B72A59}" type="pres">
      <dgm:prSet presAssocID="{0F5573D4-8D11-4A3D-A9B9-42FCB79C110D}" presName="spaceBetweenRectangles" presStyleCnt="0"/>
      <dgm:spPr/>
    </dgm:pt>
    <dgm:pt modelId="{C1B07D36-8CED-471E-AF23-F52A6BA9E7DA}" type="pres">
      <dgm:prSet presAssocID="{F9BE4A20-9E60-4A35-8FBE-A1399AA93937}" presName="composite" presStyleCnt="0"/>
      <dgm:spPr/>
    </dgm:pt>
    <dgm:pt modelId="{C35D37BC-60B8-4C8B-B241-C3692A99A410}" type="pres">
      <dgm:prSet presAssocID="{F9BE4A20-9E60-4A35-8FBE-A1399AA9393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B32BE41D-375D-44B8-B488-A40128DB312F}" type="pres">
      <dgm:prSet presAssocID="{F9BE4A20-9E60-4A35-8FBE-A1399AA9393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65EF75D-63F2-4589-A7D1-C9770F176830}" type="pres">
      <dgm:prSet presAssocID="{F9BE4A20-9E60-4A35-8FBE-A1399AA93937}" presName="BalanceSpacing" presStyleCnt="0"/>
      <dgm:spPr/>
    </dgm:pt>
    <dgm:pt modelId="{303E45F7-63AD-42DC-900E-20BDD3D0A74C}" type="pres">
      <dgm:prSet presAssocID="{F9BE4A20-9E60-4A35-8FBE-A1399AA93937}" presName="BalanceSpacing1" presStyleCnt="0"/>
      <dgm:spPr/>
    </dgm:pt>
    <dgm:pt modelId="{7C894D06-8C85-49CC-8771-63AFC10AC80D}" type="pres">
      <dgm:prSet presAssocID="{07284B73-2EDF-46EC-BA6A-BDC0B4A41592}" presName="Accent1Text" presStyleLbl="node1" presStyleIdx="5" presStyleCnt="6" custScaleX="105432"/>
      <dgm:spPr/>
    </dgm:pt>
  </dgm:ptLst>
  <dgm:cxnLst>
    <dgm:cxn modelId="{EDE2AF02-A82A-4542-9699-59328ED353DE}" srcId="{BBF5718B-E8F7-46E3-8EEB-4A18FBAF308D}" destId="{F9BE4A20-9E60-4A35-8FBE-A1399AA93937}" srcOrd="2" destOrd="0" parTransId="{3E46A965-7AD4-47E0-BC67-57D5ED4A6A9F}" sibTransId="{07284B73-2EDF-46EC-BA6A-BDC0B4A41592}"/>
    <dgm:cxn modelId="{B4410008-CCF2-4E68-BB98-7C12ACBFD61C}" srcId="{8F2BA1A6-33EC-4FE4-B987-11FDE358156A}" destId="{2452774B-582C-4457-9907-218C9CDE205E}" srcOrd="0" destOrd="0" parTransId="{41E4D609-8F66-454D-BA03-1EA1A07A355C}" sibTransId="{F8CDA254-6CC5-4F8B-BED1-EA1FAAF71799}"/>
    <dgm:cxn modelId="{816C0F0B-1936-4C63-8B3A-9B00703AC374}" type="presOf" srcId="{2452774B-582C-4457-9907-218C9CDE205E}" destId="{9F4E3009-DA2B-4971-A84E-4A750471EF17}" srcOrd="0" destOrd="0" presId="urn:microsoft.com/office/officeart/2008/layout/AlternatingHexagons"/>
    <dgm:cxn modelId="{8D4ACC34-A825-4D1F-881C-93C567241EE7}" srcId="{BBF5718B-E8F7-46E3-8EEB-4A18FBAF308D}" destId="{8F2BA1A6-33EC-4FE4-B987-11FDE358156A}" srcOrd="1" destOrd="0" parTransId="{6CC1E5F6-FD1C-4BEA-A17E-BAC59F48AF10}" sibTransId="{0F5573D4-8D11-4A3D-A9B9-42FCB79C110D}"/>
    <dgm:cxn modelId="{8CB93739-DDBC-42FD-AC16-28D5D5F95662}" type="presOf" srcId="{0F5573D4-8D11-4A3D-A9B9-42FCB79C110D}" destId="{6D769731-6AF1-4A4D-ADA4-47C13FFF1B8B}" srcOrd="0" destOrd="0" presId="urn:microsoft.com/office/officeart/2008/layout/AlternatingHexagons"/>
    <dgm:cxn modelId="{6C29DB42-4290-416E-8268-C3E55D2B9EE9}" type="presOf" srcId="{07284B73-2EDF-46EC-BA6A-BDC0B4A41592}" destId="{7C894D06-8C85-49CC-8771-63AFC10AC80D}" srcOrd="0" destOrd="0" presId="urn:microsoft.com/office/officeart/2008/layout/AlternatingHexagons"/>
    <dgm:cxn modelId="{A7FBD166-962B-4D3B-A608-C921844283DB}" srcId="{F9BE4A20-9E60-4A35-8FBE-A1399AA93937}" destId="{1A41E218-E7E6-4784-8ACE-674C70E124F7}" srcOrd="0" destOrd="0" parTransId="{37889E1C-3A86-4E30-AA01-3D44CA702CB5}" sibTransId="{306ADA90-EDD0-4C09-A052-BC809F79C696}"/>
    <dgm:cxn modelId="{D760D67A-ADCC-4D26-A168-3C3B0303FB3C}" type="presOf" srcId="{1A41E218-E7E6-4784-8ACE-674C70E124F7}" destId="{B32BE41D-375D-44B8-B488-A40128DB312F}" srcOrd="0" destOrd="0" presId="urn:microsoft.com/office/officeart/2008/layout/AlternatingHexagons"/>
    <dgm:cxn modelId="{FD0BF27B-CEE2-4373-A451-7EA2EC1A122F}" type="presOf" srcId="{BBF5718B-E8F7-46E3-8EEB-4A18FBAF308D}" destId="{F21880DD-DC7A-414E-AE20-3ACF89D22624}" srcOrd="0" destOrd="0" presId="urn:microsoft.com/office/officeart/2008/layout/AlternatingHexagons"/>
    <dgm:cxn modelId="{35100F9C-71B3-4E82-A920-4F7E44C70A36}" type="presOf" srcId="{8F2BA1A6-33EC-4FE4-B987-11FDE358156A}" destId="{67166D42-F487-4137-91BA-62CCF7D5A801}" srcOrd="0" destOrd="0" presId="urn:microsoft.com/office/officeart/2008/layout/AlternatingHexagons"/>
    <dgm:cxn modelId="{0F672FA7-CAB4-4E8E-8915-AA405A97F051}" type="presOf" srcId="{F9BE4A20-9E60-4A35-8FBE-A1399AA93937}" destId="{C35D37BC-60B8-4C8B-B241-C3692A99A410}" srcOrd="0" destOrd="0" presId="urn:microsoft.com/office/officeart/2008/layout/AlternatingHexagons"/>
    <dgm:cxn modelId="{E879A8AA-7D19-4440-8DF6-1E5A08B1C378}" type="presOf" srcId="{D1202BFD-429B-4A8A-86BF-8863F48DC3FE}" destId="{AC119514-FFFE-4600-8E50-B568A674F6B2}" srcOrd="0" destOrd="0" presId="urn:microsoft.com/office/officeart/2008/layout/AlternatingHexagons"/>
    <dgm:cxn modelId="{31BDA1C8-F0AC-401C-8866-C9D6614C3143}" type="presOf" srcId="{736109F7-0288-4F5E-92BC-CDCD108AE555}" destId="{3DD8A7D6-26E0-440A-91A6-E88AB6CF6CF3}" srcOrd="0" destOrd="0" presId="urn:microsoft.com/office/officeart/2008/layout/AlternatingHexagons"/>
    <dgm:cxn modelId="{17DEF4D6-8EFA-4BFB-8454-DF873A604413}" srcId="{D1202BFD-429B-4A8A-86BF-8863F48DC3FE}" destId="{AD419E2E-5A34-4484-A4E1-E37E82E8F959}" srcOrd="0" destOrd="0" parTransId="{B2634332-E551-4B2F-960D-C39B7A0EC224}" sibTransId="{020AEE7F-9176-43C5-B6C1-7F7F376FA3E2}"/>
    <dgm:cxn modelId="{7F5C23E7-3AB4-4A22-900F-CA70EAAEBB01}" srcId="{BBF5718B-E8F7-46E3-8EEB-4A18FBAF308D}" destId="{D1202BFD-429B-4A8A-86BF-8863F48DC3FE}" srcOrd="0" destOrd="0" parTransId="{9C3E5993-266C-45E0-A8EB-B4D512923D36}" sibTransId="{736109F7-0288-4F5E-92BC-CDCD108AE555}"/>
    <dgm:cxn modelId="{D53353F7-1481-4192-A370-7330037E8E4B}" type="presOf" srcId="{AD419E2E-5A34-4484-A4E1-E37E82E8F959}" destId="{9AC92C87-C33D-4404-865D-6BD6E8178C0E}" srcOrd="0" destOrd="0" presId="urn:microsoft.com/office/officeart/2008/layout/AlternatingHexagons"/>
    <dgm:cxn modelId="{4D89267F-5173-43A5-8E4F-FE3E3268D9CC}" type="presParOf" srcId="{F21880DD-DC7A-414E-AE20-3ACF89D22624}" destId="{FAECD027-3F08-4F3F-B91B-5A5519DD3424}" srcOrd="0" destOrd="0" presId="urn:microsoft.com/office/officeart/2008/layout/AlternatingHexagons"/>
    <dgm:cxn modelId="{D7AB3EDA-DB87-4DFB-BB90-C950CFCE18EE}" type="presParOf" srcId="{FAECD027-3F08-4F3F-B91B-5A5519DD3424}" destId="{AC119514-FFFE-4600-8E50-B568A674F6B2}" srcOrd="0" destOrd="0" presId="urn:microsoft.com/office/officeart/2008/layout/AlternatingHexagons"/>
    <dgm:cxn modelId="{BF5E73D1-6C98-4460-874D-2781B27EE36D}" type="presParOf" srcId="{FAECD027-3F08-4F3F-B91B-5A5519DD3424}" destId="{9AC92C87-C33D-4404-865D-6BD6E8178C0E}" srcOrd="1" destOrd="0" presId="urn:microsoft.com/office/officeart/2008/layout/AlternatingHexagons"/>
    <dgm:cxn modelId="{65B89DE0-CAFD-4EDC-845A-E54A2CED3440}" type="presParOf" srcId="{FAECD027-3F08-4F3F-B91B-5A5519DD3424}" destId="{66A9F660-B8E9-43AD-B1A1-F4EF1DB99DAD}" srcOrd="2" destOrd="0" presId="urn:microsoft.com/office/officeart/2008/layout/AlternatingHexagons"/>
    <dgm:cxn modelId="{63BD8F9F-D1E5-40F2-A831-DFFC6FF59C2E}" type="presParOf" srcId="{FAECD027-3F08-4F3F-B91B-5A5519DD3424}" destId="{BD7F2C8E-EAB1-470F-BD75-5601D415540D}" srcOrd="3" destOrd="0" presId="urn:microsoft.com/office/officeart/2008/layout/AlternatingHexagons"/>
    <dgm:cxn modelId="{DDC19E0D-231B-43FC-9358-5E8FA8056B6D}" type="presParOf" srcId="{FAECD027-3F08-4F3F-B91B-5A5519DD3424}" destId="{3DD8A7D6-26E0-440A-91A6-E88AB6CF6CF3}" srcOrd="4" destOrd="0" presId="urn:microsoft.com/office/officeart/2008/layout/AlternatingHexagons"/>
    <dgm:cxn modelId="{C152BCF5-355A-495B-8C73-A7CEF0A409EB}" type="presParOf" srcId="{F21880DD-DC7A-414E-AE20-3ACF89D22624}" destId="{6D29D3FB-BAD0-419D-8B9D-4921781DB948}" srcOrd="1" destOrd="0" presId="urn:microsoft.com/office/officeart/2008/layout/AlternatingHexagons"/>
    <dgm:cxn modelId="{D3505539-6FF7-43BB-B17B-0AA24ECEA647}" type="presParOf" srcId="{F21880DD-DC7A-414E-AE20-3ACF89D22624}" destId="{8BC97711-87A0-4F47-9F3E-F38A669649D2}" srcOrd="2" destOrd="0" presId="urn:microsoft.com/office/officeart/2008/layout/AlternatingHexagons"/>
    <dgm:cxn modelId="{E15EC7BE-6A2A-45AD-B6B7-211DCC42375D}" type="presParOf" srcId="{8BC97711-87A0-4F47-9F3E-F38A669649D2}" destId="{67166D42-F487-4137-91BA-62CCF7D5A801}" srcOrd="0" destOrd="0" presId="urn:microsoft.com/office/officeart/2008/layout/AlternatingHexagons"/>
    <dgm:cxn modelId="{0DAAC948-DC30-4506-8893-80AD4ACE18EC}" type="presParOf" srcId="{8BC97711-87A0-4F47-9F3E-F38A669649D2}" destId="{9F4E3009-DA2B-4971-A84E-4A750471EF17}" srcOrd="1" destOrd="0" presId="urn:microsoft.com/office/officeart/2008/layout/AlternatingHexagons"/>
    <dgm:cxn modelId="{91BD1CFE-C625-4FFA-BD69-54DC8F5456A8}" type="presParOf" srcId="{8BC97711-87A0-4F47-9F3E-F38A669649D2}" destId="{3F696CD6-2E9D-42D7-9F36-ABCE6E11256E}" srcOrd="2" destOrd="0" presId="urn:microsoft.com/office/officeart/2008/layout/AlternatingHexagons"/>
    <dgm:cxn modelId="{FEAA9F0C-2B47-4AD3-BAD8-504E265376F8}" type="presParOf" srcId="{8BC97711-87A0-4F47-9F3E-F38A669649D2}" destId="{76B45A5E-305E-41E5-A056-CD1E2C966503}" srcOrd="3" destOrd="0" presId="urn:microsoft.com/office/officeart/2008/layout/AlternatingHexagons"/>
    <dgm:cxn modelId="{C3FC4A30-F47F-472E-B2C8-B972052FEE89}" type="presParOf" srcId="{8BC97711-87A0-4F47-9F3E-F38A669649D2}" destId="{6D769731-6AF1-4A4D-ADA4-47C13FFF1B8B}" srcOrd="4" destOrd="0" presId="urn:microsoft.com/office/officeart/2008/layout/AlternatingHexagons"/>
    <dgm:cxn modelId="{DF5F7697-E366-4A32-A22C-F30600A345F8}" type="presParOf" srcId="{F21880DD-DC7A-414E-AE20-3ACF89D22624}" destId="{658B65FB-1147-4614-B323-526778B72A59}" srcOrd="3" destOrd="0" presId="urn:microsoft.com/office/officeart/2008/layout/AlternatingHexagons"/>
    <dgm:cxn modelId="{6DC0E371-1C6C-439C-8E89-05D9A5720A22}" type="presParOf" srcId="{F21880DD-DC7A-414E-AE20-3ACF89D22624}" destId="{C1B07D36-8CED-471E-AF23-F52A6BA9E7DA}" srcOrd="4" destOrd="0" presId="urn:microsoft.com/office/officeart/2008/layout/AlternatingHexagons"/>
    <dgm:cxn modelId="{376F44E1-585B-4AE5-9FB7-9CCB9371A7E1}" type="presParOf" srcId="{C1B07D36-8CED-471E-AF23-F52A6BA9E7DA}" destId="{C35D37BC-60B8-4C8B-B241-C3692A99A410}" srcOrd="0" destOrd="0" presId="urn:microsoft.com/office/officeart/2008/layout/AlternatingHexagons"/>
    <dgm:cxn modelId="{B6BA14B8-5E4D-4F66-961C-190DFC79D6F0}" type="presParOf" srcId="{C1B07D36-8CED-471E-AF23-F52A6BA9E7DA}" destId="{B32BE41D-375D-44B8-B488-A40128DB312F}" srcOrd="1" destOrd="0" presId="urn:microsoft.com/office/officeart/2008/layout/AlternatingHexagons"/>
    <dgm:cxn modelId="{8BCA7649-0E54-43D8-8CC5-9D365C832ED6}" type="presParOf" srcId="{C1B07D36-8CED-471E-AF23-F52A6BA9E7DA}" destId="{765EF75D-63F2-4589-A7D1-C9770F176830}" srcOrd="2" destOrd="0" presId="urn:microsoft.com/office/officeart/2008/layout/AlternatingHexagons"/>
    <dgm:cxn modelId="{984181ED-57A4-4939-9E34-CBBB00874DB6}" type="presParOf" srcId="{C1B07D36-8CED-471E-AF23-F52A6BA9E7DA}" destId="{303E45F7-63AD-42DC-900E-20BDD3D0A74C}" srcOrd="3" destOrd="0" presId="urn:microsoft.com/office/officeart/2008/layout/AlternatingHexagons"/>
    <dgm:cxn modelId="{9B6D26E2-E501-4165-94F6-E2D51F638FA3}" type="presParOf" srcId="{C1B07D36-8CED-471E-AF23-F52A6BA9E7DA}" destId="{7C894D06-8C85-49CC-8771-63AFC10AC80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25CFA4-8B86-4D65-A0CB-14072A2B64F1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B3A1FBBB-EC76-4D63-8B5D-334014E11A8E}">
      <dgm:prSet phldrT="[Testo]" custT="1"/>
      <dgm:spPr>
        <a:solidFill>
          <a:schemeClr val="accent5"/>
        </a:solidFill>
      </dgm:spPr>
      <dgm:t>
        <a:bodyPr/>
        <a:lstStyle/>
        <a:p>
          <a:r>
            <a:rPr lang="it-IT" sz="800">
              <a:latin typeface="Montserrat" pitchFamily="2" charset="77"/>
            </a:rPr>
            <a:t>Segnalazione/ accesso spontaneo</a:t>
          </a:r>
        </a:p>
      </dgm:t>
    </dgm:pt>
    <dgm:pt modelId="{375C42AE-97C0-4183-B6E2-18B1A91F1636}" type="parTrans" cxnId="{9CF5C1FB-1CB3-4529-ABA6-2F9A306F943F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75204F1D-6ADE-4269-95AB-57D3F4DC5845}" type="sibTrans" cxnId="{9CF5C1FB-1CB3-4529-ABA6-2F9A306F943F}">
      <dgm:prSet/>
      <dgm:spPr>
        <a:solidFill>
          <a:srgbClr val="FFC000"/>
        </a:solidFill>
      </dgm:spPr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4FF8D042-E4F8-4BF4-B47F-B0838F8A0EA5}">
      <dgm:prSet phldrT="[Testo]" custT="1"/>
      <dgm:spPr>
        <a:solidFill>
          <a:schemeClr val="accent5"/>
        </a:solidFill>
      </dgm:spPr>
      <dgm:t>
        <a:bodyPr/>
        <a:lstStyle/>
        <a:p>
          <a:r>
            <a:rPr lang="it-IT" sz="800">
              <a:latin typeface="Montserrat" pitchFamily="2" charset="77"/>
            </a:rPr>
            <a:t>Primo colloquio</a:t>
          </a:r>
        </a:p>
      </dgm:t>
    </dgm:pt>
    <dgm:pt modelId="{5590E7A8-85C2-406E-A4F7-217306503BF9}" type="parTrans" cxnId="{51A40F18-0880-468D-8D33-E13E66E104EE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39039CAE-E73A-4764-8A40-EED2855B4CCE}" type="sibTrans" cxnId="{51A40F18-0880-468D-8D33-E13E66E104EE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A8F31277-ABDC-404F-8BC6-D3BDC6FAFD97}">
      <dgm:prSet phldrT="[Testo]" custT="1"/>
      <dgm:spPr>
        <a:solidFill>
          <a:schemeClr val="accent5"/>
        </a:solidFill>
      </dgm:spPr>
      <dgm:t>
        <a:bodyPr/>
        <a:lstStyle/>
        <a:p>
          <a:r>
            <a:rPr lang="it-IT" sz="800">
              <a:latin typeface="Montserrat" pitchFamily="2" charset="77"/>
            </a:rPr>
            <a:t>Individuazione della risorsa residenziale SAI e assegnazione al case manager</a:t>
          </a:r>
        </a:p>
      </dgm:t>
    </dgm:pt>
    <dgm:pt modelId="{BAA49370-133E-4B47-AB6F-D4DE39232EAC}" type="parTrans" cxnId="{5E3C1EFC-B256-4715-949D-9DB26A4C8DCC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DFC686F5-5A4F-4946-BB81-1479907A57DC}" type="sibTrans" cxnId="{5E3C1EFC-B256-4715-949D-9DB26A4C8DCC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79F6CFCA-F4A3-4395-9D37-255FDAB2F26F}">
      <dgm:prSet phldrT="[Testo]" custT="1"/>
      <dgm:spPr/>
      <dgm:t>
        <a:bodyPr/>
        <a:lstStyle/>
        <a:p>
          <a:r>
            <a:rPr lang="it-IT" sz="800">
              <a:latin typeface="Montserrat" pitchFamily="2" charset="77"/>
            </a:rPr>
            <a:t>Avvio del percorso di presa in carico</a:t>
          </a:r>
        </a:p>
      </dgm:t>
    </dgm:pt>
    <dgm:pt modelId="{A29230BC-CC39-47BF-AE75-43896407159D}" type="parTrans" cxnId="{40D617A5-9D1F-4D22-AF2D-674ECC09BD7E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37B2FC51-60AD-4297-A064-FA8506E7B6A6}" type="sibTrans" cxnId="{40D617A5-9D1F-4D22-AF2D-674ECC09BD7E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D0C21444-BA63-49DB-BE7A-EDAE6877E37E}">
      <dgm:prSet phldrT="[Testo]" custT="1"/>
      <dgm:spPr>
        <a:solidFill>
          <a:schemeClr val="accent5"/>
        </a:solidFill>
      </dgm:spPr>
      <dgm:t>
        <a:bodyPr/>
        <a:lstStyle/>
        <a:p>
          <a:r>
            <a:rPr lang="it-IT" sz="800" err="1">
              <a:latin typeface="Montserrat" pitchFamily="2" charset="77"/>
            </a:rPr>
            <a:t>Assessment</a:t>
          </a:r>
          <a:endParaRPr lang="it-IT" sz="800">
            <a:latin typeface="Montserrat" pitchFamily="2" charset="77"/>
          </a:endParaRPr>
        </a:p>
      </dgm:t>
    </dgm:pt>
    <dgm:pt modelId="{37E48C22-3F2B-4326-9B56-69394D3C351F}" type="parTrans" cxnId="{756D5A00-1956-45A2-B59E-A377BECB6E6F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87292A66-5A4A-4CFC-AFBB-41DF3C304B0B}" type="sibTrans" cxnId="{756D5A00-1956-45A2-B59E-A377BECB6E6F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2B0263FE-3ACA-468D-880F-2DED4C04C305}">
      <dgm:prSet phldrT="[Testo]" custT="1"/>
      <dgm:spPr>
        <a:solidFill>
          <a:schemeClr val="accent5"/>
        </a:solidFill>
      </dgm:spPr>
      <dgm:t>
        <a:bodyPr/>
        <a:lstStyle/>
        <a:p>
          <a:r>
            <a:rPr lang="it-IT" sz="800">
              <a:latin typeface="Montserrat" pitchFamily="2" charset="77"/>
            </a:rPr>
            <a:t>Progetto personalizzato di accoglienza</a:t>
          </a:r>
        </a:p>
      </dgm:t>
    </dgm:pt>
    <dgm:pt modelId="{59F9366C-3098-4138-A578-1A63C2206580}" type="parTrans" cxnId="{09BC572C-0F91-4683-9EBA-9D04F27A7C81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93E6BEEA-7007-471D-AC41-9A5893EC9C78}" type="sibTrans" cxnId="{09BC572C-0F91-4683-9EBA-9D04F27A7C81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2E21319B-BE29-434C-BBA7-C7C4006AD97A}">
      <dgm:prSet phldrT="[Testo]" custT="1"/>
      <dgm:spPr>
        <a:solidFill>
          <a:schemeClr val="accent5"/>
        </a:solidFill>
      </dgm:spPr>
      <dgm:t>
        <a:bodyPr/>
        <a:lstStyle/>
        <a:p>
          <a:r>
            <a:rPr lang="it-IT" sz="800">
              <a:latin typeface="Montserrat" pitchFamily="2" charset="77"/>
            </a:rPr>
            <a:t>Avvio della progettualità e monitoraggio</a:t>
          </a:r>
        </a:p>
      </dgm:t>
    </dgm:pt>
    <dgm:pt modelId="{6455D23F-CE8E-4C99-B487-7E80F4E57AE0}" type="parTrans" cxnId="{5C9A49F3-3FCA-41EC-BD20-D87FD11300E8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091A0FE5-2A00-4413-8663-1E2CD4097387}" type="sibTrans" cxnId="{5C9A49F3-3FCA-41EC-BD20-D87FD11300E8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4391F967-C7CB-478A-9457-CD10CD317EEA}">
      <dgm:prSet phldrT="[Testo]" custT="1"/>
      <dgm:spPr>
        <a:solidFill>
          <a:schemeClr val="accent5"/>
        </a:solidFill>
      </dgm:spPr>
      <dgm:t>
        <a:bodyPr/>
        <a:lstStyle/>
        <a:p>
          <a:r>
            <a:rPr lang="it-IT" sz="800">
              <a:latin typeface="Montserrat" pitchFamily="2" charset="77"/>
            </a:rPr>
            <a:t>Dimissioni</a:t>
          </a:r>
        </a:p>
      </dgm:t>
    </dgm:pt>
    <dgm:pt modelId="{72BE5C1F-2C1F-4B35-BBF0-01536FEE16B6}" type="parTrans" cxnId="{22F0C866-8524-49DC-BCA5-9AA4DACB0D6B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3427DE4F-BC9D-4EF0-9172-EEF48215FB6D}" type="sibTrans" cxnId="{22F0C866-8524-49DC-BCA5-9AA4DACB0D6B}">
      <dgm:prSet/>
      <dgm:spPr/>
      <dgm:t>
        <a:bodyPr/>
        <a:lstStyle/>
        <a:p>
          <a:endParaRPr lang="it-IT" sz="1400">
            <a:latin typeface="Montserrat" pitchFamily="2" charset="77"/>
          </a:endParaRPr>
        </a:p>
      </dgm:t>
    </dgm:pt>
    <dgm:pt modelId="{33F531A8-9C90-487B-A1BD-B7F936AFB630}" type="pres">
      <dgm:prSet presAssocID="{1525CFA4-8B86-4D65-A0CB-14072A2B64F1}" presName="Name0" presStyleCnt="0">
        <dgm:presLayoutVars>
          <dgm:dir/>
          <dgm:resizeHandles val="exact"/>
        </dgm:presLayoutVars>
      </dgm:prSet>
      <dgm:spPr/>
    </dgm:pt>
    <dgm:pt modelId="{E94F3BC5-C2D6-4AEC-AAD4-828CD282CD89}" type="pres">
      <dgm:prSet presAssocID="{1525CFA4-8B86-4D65-A0CB-14072A2B64F1}" presName="cycle" presStyleCnt="0"/>
      <dgm:spPr/>
    </dgm:pt>
    <dgm:pt modelId="{95C055E9-966F-41C2-8C6D-A455B1B6246C}" type="pres">
      <dgm:prSet presAssocID="{B3A1FBBB-EC76-4D63-8B5D-334014E11A8E}" presName="nodeFirstNode" presStyleLbl="node1" presStyleIdx="0" presStyleCnt="8">
        <dgm:presLayoutVars>
          <dgm:bulletEnabled val="1"/>
        </dgm:presLayoutVars>
      </dgm:prSet>
      <dgm:spPr/>
    </dgm:pt>
    <dgm:pt modelId="{88C9BDC1-431E-4D6D-B8DD-DA13A8A4F6A3}" type="pres">
      <dgm:prSet presAssocID="{75204F1D-6ADE-4269-95AB-57D3F4DC5845}" presName="sibTransFirstNode" presStyleLbl="bgShp" presStyleIdx="0" presStyleCnt="1"/>
      <dgm:spPr/>
    </dgm:pt>
    <dgm:pt modelId="{2D02B4E4-0E58-4188-9706-F5C2CFF7D6F7}" type="pres">
      <dgm:prSet presAssocID="{4FF8D042-E4F8-4BF4-B47F-B0838F8A0EA5}" presName="nodeFollowingNodes" presStyleLbl="node1" presStyleIdx="1" presStyleCnt="8">
        <dgm:presLayoutVars>
          <dgm:bulletEnabled val="1"/>
        </dgm:presLayoutVars>
      </dgm:prSet>
      <dgm:spPr/>
    </dgm:pt>
    <dgm:pt modelId="{05CFC3D0-85AC-45FD-AB73-125E0E560782}" type="pres">
      <dgm:prSet presAssocID="{A8F31277-ABDC-404F-8BC6-D3BDC6FAFD97}" presName="nodeFollowingNodes" presStyleLbl="node1" presStyleIdx="2" presStyleCnt="8" custScaleX="124577">
        <dgm:presLayoutVars>
          <dgm:bulletEnabled val="1"/>
        </dgm:presLayoutVars>
      </dgm:prSet>
      <dgm:spPr/>
    </dgm:pt>
    <dgm:pt modelId="{DFD57CC7-7288-4D3A-993D-D83BAE688C2C}" type="pres">
      <dgm:prSet presAssocID="{79F6CFCA-F4A3-4395-9D37-255FDAB2F26F}" presName="nodeFollowingNodes" presStyleLbl="node1" presStyleIdx="3" presStyleCnt="8">
        <dgm:presLayoutVars>
          <dgm:bulletEnabled val="1"/>
        </dgm:presLayoutVars>
      </dgm:prSet>
      <dgm:spPr/>
    </dgm:pt>
    <dgm:pt modelId="{B2E29156-FB90-44C3-B6F0-560640031FDD}" type="pres">
      <dgm:prSet presAssocID="{D0C21444-BA63-49DB-BE7A-EDAE6877E37E}" presName="nodeFollowingNodes" presStyleLbl="node1" presStyleIdx="4" presStyleCnt="8">
        <dgm:presLayoutVars>
          <dgm:bulletEnabled val="1"/>
        </dgm:presLayoutVars>
      </dgm:prSet>
      <dgm:spPr/>
    </dgm:pt>
    <dgm:pt modelId="{2DA8B943-6EA2-449D-9CF8-4C11B911C407}" type="pres">
      <dgm:prSet presAssocID="{2B0263FE-3ACA-468D-880F-2DED4C04C305}" presName="nodeFollowingNodes" presStyleLbl="node1" presStyleIdx="5" presStyleCnt="8">
        <dgm:presLayoutVars>
          <dgm:bulletEnabled val="1"/>
        </dgm:presLayoutVars>
      </dgm:prSet>
      <dgm:spPr/>
    </dgm:pt>
    <dgm:pt modelId="{9FA2E3D7-4AC4-43E3-840B-410854A962B0}" type="pres">
      <dgm:prSet presAssocID="{2E21319B-BE29-434C-BBA7-C7C4006AD97A}" presName="nodeFollowingNodes" presStyleLbl="node1" presStyleIdx="6" presStyleCnt="8">
        <dgm:presLayoutVars>
          <dgm:bulletEnabled val="1"/>
        </dgm:presLayoutVars>
      </dgm:prSet>
      <dgm:spPr/>
    </dgm:pt>
    <dgm:pt modelId="{D150D0B8-94D9-4933-B27C-50BD68213638}" type="pres">
      <dgm:prSet presAssocID="{4391F967-C7CB-478A-9457-CD10CD317EEA}" presName="nodeFollowingNodes" presStyleLbl="node1" presStyleIdx="7" presStyleCnt="8">
        <dgm:presLayoutVars>
          <dgm:bulletEnabled val="1"/>
        </dgm:presLayoutVars>
      </dgm:prSet>
      <dgm:spPr/>
    </dgm:pt>
  </dgm:ptLst>
  <dgm:cxnLst>
    <dgm:cxn modelId="{756D5A00-1956-45A2-B59E-A377BECB6E6F}" srcId="{1525CFA4-8B86-4D65-A0CB-14072A2B64F1}" destId="{D0C21444-BA63-49DB-BE7A-EDAE6877E37E}" srcOrd="4" destOrd="0" parTransId="{37E48C22-3F2B-4326-9B56-69394D3C351F}" sibTransId="{87292A66-5A4A-4CFC-AFBB-41DF3C304B0B}"/>
    <dgm:cxn modelId="{51A40F18-0880-468D-8D33-E13E66E104EE}" srcId="{1525CFA4-8B86-4D65-A0CB-14072A2B64F1}" destId="{4FF8D042-E4F8-4BF4-B47F-B0838F8A0EA5}" srcOrd="1" destOrd="0" parTransId="{5590E7A8-85C2-406E-A4F7-217306503BF9}" sibTransId="{39039CAE-E73A-4764-8A40-EED2855B4CCE}"/>
    <dgm:cxn modelId="{3646341E-B742-4C94-B579-DDBEB3B7C591}" type="presOf" srcId="{79F6CFCA-F4A3-4395-9D37-255FDAB2F26F}" destId="{DFD57CC7-7288-4D3A-993D-D83BAE688C2C}" srcOrd="0" destOrd="0" presId="urn:microsoft.com/office/officeart/2005/8/layout/cycle3"/>
    <dgm:cxn modelId="{09BC572C-0F91-4683-9EBA-9D04F27A7C81}" srcId="{1525CFA4-8B86-4D65-A0CB-14072A2B64F1}" destId="{2B0263FE-3ACA-468D-880F-2DED4C04C305}" srcOrd="5" destOrd="0" parTransId="{59F9366C-3098-4138-A578-1A63C2206580}" sibTransId="{93E6BEEA-7007-471D-AC41-9A5893EC9C78}"/>
    <dgm:cxn modelId="{AB8E5752-8844-4B41-9F1C-3EEA3C242D52}" type="presOf" srcId="{B3A1FBBB-EC76-4D63-8B5D-334014E11A8E}" destId="{95C055E9-966F-41C2-8C6D-A455B1B6246C}" srcOrd="0" destOrd="0" presId="urn:microsoft.com/office/officeart/2005/8/layout/cycle3"/>
    <dgm:cxn modelId="{22F0C866-8524-49DC-BCA5-9AA4DACB0D6B}" srcId="{1525CFA4-8B86-4D65-A0CB-14072A2B64F1}" destId="{4391F967-C7CB-478A-9457-CD10CD317EEA}" srcOrd="7" destOrd="0" parTransId="{72BE5C1F-2C1F-4B35-BBF0-01536FEE16B6}" sibTransId="{3427DE4F-BC9D-4EF0-9172-EEF48215FB6D}"/>
    <dgm:cxn modelId="{4A149B6D-F77A-439D-9F10-0BCD5F295556}" type="presOf" srcId="{1525CFA4-8B86-4D65-A0CB-14072A2B64F1}" destId="{33F531A8-9C90-487B-A1BD-B7F936AFB630}" srcOrd="0" destOrd="0" presId="urn:microsoft.com/office/officeart/2005/8/layout/cycle3"/>
    <dgm:cxn modelId="{FACB8280-5A83-4D38-8E4C-2503D694CBDD}" type="presOf" srcId="{2B0263FE-3ACA-468D-880F-2DED4C04C305}" destId="{2DA8B943-6EA2-449D-9CF8-4C11B911C407}" srcOrd="0" destOrd="0" presId="urn:microsoft.com/office/officeart/2005/8/layout/cycle3"/>
    <dgm:cxn modelId="{6F354A96-F44F-48E9-9E82-44C89ACD98CC}" type="presOf" srcId="{75204F1D-6ADE-4269-95AB-57D3F4DC5845}" destId="{88C9BDC1-431E-4D6D-B8DD-DA13A8A4F6A3}" srcOrd="0" destOrd="0" presId="urn:microsoft.com/office/officeart/2005/8/layout/cycle3"/>
    <dgm:cxn modelId="{40D617A5-9D1F-4D22-AF2D-674ECC09BD7E}" srcId="{1525CFA4-8B86-4D65-A0CB-14072A2B64F1}" destId="{79F6CFCA-F4A3-4395-9D37-255FDAB2F26F}" srcOrd="3" destOrd="0" parTransId="{A29230BC-CC39-47BF-AE75-43896407159D}" sibTransId="{37B2FC51-60AD-4297-A064-FA8506E7B6A6}"/>
    <dgm:cxn modelId="{289733AF-5036-4902-AB59-6CA3DB7280D5}" type="presOf" srcId="{A8F31277-ABDC-404F-8BC6-D3BDC6FAFD97}" destId="{05CFC3D0-85AC-45FD-AB73-125E0E560782}" srcOrd="0" destOrd="0" presId="urn:microsoft.com/office/officeart/2005/8/layout/cycle3"/>
    <dgm:cxn modelId="{ECBA46B1-136C-4D4E-BF84-954B8B108518}" type="presOf" srcId="{2E21319B-BE29-434C-BBA7-C7C4006AD97A}" destId="{9FA2E3D7-4AC4-43E3-840B-410854A962B0}" srcOrd="0" destOrd="0" presId="urn:microsoft.com/office/officeart/2005/8/layout/cycle3"/>
    <dgm:cxn modelId="{3A3C17D8-C4D8-41A3-93DD-5CA5DA3A4ACF}" type="presOf" srcId="{4391F967-C7CB-478A-9457-CD10CD317EEA}" destId="{D150D0B8-94D9-4933-B27C-50BD68213638}" srcOrd="0" destOrd="0" presId="urn:microsoft.com/office/officeart/2005/8/layout/cycle3"/>
    <dgm:cxn modelId="{1B8591EC-DA6A-4438-8B38-D94DF72EE948}" type="presOf" srcId="{D0C21444-BA63-49DB-BE7A-EDAE6877E37E}" destId="{B2E29156-FB90-44C3-B6F0-560640031FDD}" srcOrd="0" destOrd="0" presId="urn:microsoft.com/office/officeart/2005/8/layout/cycle3"/>
    <dgm:cxn modelId="{5C9A49F3-3FCA-41EC-BD20-D87FD11300E8}" srcId="{1525CFA4-8B86-4D65-A0CB-14072A2B64F1}" destId="{2E21319B-BE29-434C-BBA7-C7C4006AD97A}" srcOrd="6" destOrd="0" parTransId="{6455D23F-CE8E-4C99-B487-7E80F4E57AE0}" sibTransId="{091A0FE5-2A00-4413-8663-1E2CD4097387}"/>
    <dgm:cxn modelId="{C6A1B8F7-0EF6-4647-A3F1-383B6AF4EA07}" type="presOf" srcId="{4FF8D042-E4F8-4BF4-B47F-B0838F8A0EA5}" destId="{2D02B4E4-0E58-4188-9706-F5C2CFF7D6F7}" srcOrd="0" destOrd="0" presId="urn:microsoft.com/office/officeart/2005/8/layout/cycle3"/>
    <dgm:cxn modelId="{9CF5C1FB-1CB3-4529-ABA6-2F9A306F943F}" srcId="{1525CFA4-8B86-4D65-A0CB-14072A2B64F1}" destId="{B3A1FBBB-EC76-4D63-8B5D-334014E11A8E}" srcOrd="0" destOrd="0" parTransId="{375C42AE-97C0-4183-B6E2-18B1A91F1636}" sibTransId="{75204F1D-6ADE-4269-95AB-57D3F4DC5845}"/>
    <dgm:cxn modelId="{5E3C1EFC-B256-4715-949D-9DB26A4C8DCC}" srcId="{1525CFA4-8B86-4D65-A0CB-14072A2B64F1}" destId="{A8F31277-ABDC-404F-8BC6-D3BDC6FAFD97}" srcOrd="2" destOrd="0" parTransId="{BAA49370-133E-4B47-AB6F-D4DE39232EAC}" sibTransId="{DFC686F5-5A4F-4946-BB81-1479907A57DC}"/>
    <dgm:cxn modelId="{0E8383D6-AE55-4955-B7B3-83892EA5763D}" type="presParOf" srcId="{33F531A8-9C90-487B-A1BD-B7F936AFB630}" destId="{E94F3BC5-C2D6-4AEC-AAD4-828CD282CD89}" srcOrd="0" destOrd="0" presId="urn:microsoft.com/office/officeart/2005/8/layout/cycle3"/>
    <dgm:cxn modelId="{ED2F6F44-4CB0-45FF-851F-33D28503746B}" type="presParOf" srcId="{E94F3BC5-C2D6-4AEC-AAD4-828CD282CD89}" destId="{95C055E9-966F-41C2-8C6D-A455B1B6246C}" srcOrd="0" destOrd="0" presId="urn:microsoft.com/office/officeart/2005/8/layout/cycle3"/>
    <dgm:cxn modelId="{B8C327D9-C0EA-4629-800D-60E5C92B9220}" type="presParOf" srcId="{E94F3BC5-C2D6-4AEC-AAD4-828CD282CD89}" destId="{88C9BDC1-431E-4D6D-B8DD-DA13A8A4F6A3}" srcOrd="1" destOrd="0" presId="urn:microsoft.com/office/officeart/2005/8/layout/cycle3"/>
    <dgm:cxn modelId="{92B1D3B0-A4D5-463F-B5EA-C765B2EC8FB8}" type="presParOf" srcId="{E94F3BC5-C2D6-4AEC-AAD4-828CD282CD89}" destId="{2D02B4E4-0E58-4188-9706-F5C2CFF7D6F7}" srcOrd="2" destOrd="0" presId="urn:microsoft.com/office/officeart/2005/8/layout/cycle3"/>
    <dgm:cxn modelId="{298B2D84-4282-410D-B28D-3A0339438B15}" type="presParOf" srcId="{E94F3BC5-C2D6-4AEC-AAD4-828CD282CD89}" destId="{05CFC3D0-85AC-45FD-AB73-125E0E560782}" srcOrd="3" destOrd="0" presId="urn:microsoft.com/office/officeart/2005/8/layout/cycle3"/>
    <dgm:cxn modelId="{8827C0F5-FADD-43F4-9427-C0DB2E94B920}" type="presParOf" srcId="{E94F3BC5-C2D6-4AEC-AAD4-828CD282CD89}" destId="{DFD57CC7-7288-4D3A-993D-D83BAE688C2C}" srcOrd="4" destOrd="0" presId="urn:microsoft.com/office/officeart/2005/8/layout/cycle3"/>
    <dgm:cxn modelId="{377FE635-366D-49C5-B1E0-2B663DA2C7AB}" type="presParOf" srcId="{E94F3BC5-C2D6-4AEC-AAD4-828CD282CD89}" destId="{B2E29156-FB90-44C3-B6F0-560640031FDD}" srcOrd="5" destOrd="0" presId="urn:microsoft.com/office/officeart/2005/8/layout/cycle3"/>
    <dgm:cxn modelId="{9F58F286-0A24-4B16-B4B8-4C283F99129C}" type="presParOf" srcId="{E94F3BC5-C2D6-4AEC-AAD4-828CD282CD89}" destId="{2DA8B943-6EA2-449D-9CF8-4C11B911C407}" srcOrd="6" destOrd="0" presId="urn:microsoft.com/office/officeart/2005/8/layout/cycle3"/>
    <dgm:cxn modelId="{03854434-E8BE-41B8-BCA6-E67ED2B33545}" type="presParOf" srcId="{E94F3BC5-C2D6-4AEC-AAD4-828CD282CD89}" destId="{9FA2E3D7-4AC4-43E3-840B-410854A962B0}" srcOrd="7" destOrd="0" presId="urn:microsoft.com/office/officeart/2005/8/layout/cycle3"/>
    <dgm:cxn modelId="{A722B69B-D5F2-407F-9995-08A3BEAF05D0}" type="presParOf" srcId="{E94F3BC5-C2D6-4AEC-AAD4-828CD282CD89}" destId="{D150D0B8-94D9-4933-B27C-50BD68213638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19514-FFFE-4600-8E50-B568A674F6B2}">
      <dsp:nvSpPr>
        <dsp:cNvPr id="0" name=""/>
        <dsp:cNvSpPr/>
      </dsp:nvSpPr>
      <dsp:spPr>
        <a:xfrm rot="5400000">
          <a:off x="4030943" y="136269"/>
          <a:ext cx="2051374" cy="1784695"/>
        </a:xfrm>
        <a:prstGeom prst="hexagon">
          <a:avLst>
            <a:gd name="adj" fmla="val 25000"/>
            <a:gd name="vf" fmla="val 115470"/>
          </a:avLst>
        </a:prstGeom>
        <a:solidFill>
          <a:srgbClr val="FFC619"/>
        </a:solidFill>
        <a:ln w="25400" cap="flat" cmpd="sng" algn="ctr">
          <a:solidFill>
            <a:srgbClr val="FFD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rgbClr val="7F7F7F"/>
              </a:solidFill>
              <a:latin typeface="Montserrat Light"/>
              <a:ea typeface="Aptos"/>
              <a:cs typeface="Aptos"/>
            </a:rPr>
            <a:t>40+ ETS </a:t>
          </a:r>
        </a:p>
      </dsp:txBody>
      <dsp:txXfrm rot="-5400000">
        <a:off x="4442397" y="322602"/>
        <a:ext cx="1228465" cy="1412030"/>
      </dsp:txXfrm>
    </dsp:sp>
    <dsp:sp modelId="{9AC92C87-C33D-4404-865D-6BD6E8178C0E}">
      <dsp:nvSpPr>
        <dsp:cNvPr id="0" name=""/>
        <dsp:cNvSpPr/>
      </dsp:nvSpPr>
      <dsp:spPr>
        <a:xfrm>
          <a:off x="5750392" y="413204"/>
          <a:ext cx="2794818" cy="123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it-IT" sz="1600" b="1" i="0" u="none" strike="noStrike" kern="0" cap="none" spc="0" normalizeH="0" baseline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Aptos"/>
              <a:cs typeface="Aptos"/>
            </a:rPr>
            <a:t>30 + INCONTRIDI COPROGETTAZIONE</a:t>
          </a:r>
        </a:p>
      </dsp:txBody>
      <dsp:txXfrm>
        <a:off x="5750392" y="413204"/>
        <a:ext cx="2794818" cy="1230824"/>
      </dsp:txXfrm>
    </dsp:sp>
    <dsp:sp modelId="{3DD8A7D6-26E0-440A-91A6-E88AB6CF6CF3}">
      <dsp:nvSpPr>
        <dsp:cNvPr id="0" name=""/>
        <dsp:cNvSpPr/>
      </dsp:nvSpPr>
      <dsp:spPr>
        <a:xfrm rot="5400000">
          <a:off x="2103472" y="136269"/>
          <a:ext cx="2051374" cy="1784695"/>
        </a:xfrm>
        <a:prstGeom prst="hexagon">
          <a:avLst>
            <a:gd name="adj" fmla="val 25000"/>
            <a:gd name="vf" fmla="val 115470"/>
          </a:avLst>
        </a:prstGeom>
        <a:solidFill>
          <a:srgbClr val="0097B2"/>
        </a:solidFill>
        <a:ln w="25400" cap="flat" cmpd="sng" algn="ctr">
          <a:solidFill>
            <a:srgbClr val="0094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chemeClr val="bg1"/>
              </a:solidFill>
              <a:latin typeface="Montserrat Light" panose="020F0502020204030204" pitchFamily="2" charset="0"/>
              <a:ea typeface="+mn-ea"/>
              <a:cs typeface="+mn-cs"/>
            </a:rPr>
            <a:t>GOVERNANCE MULTILIVELLO</a:t>
          </a:r>
        </a:p>
      </dsp:txBody>
      <dsp:txXfrm rot="-5400000">
        <a:off x="2514926" y="322602"/>
        <a:ext cx="1228465" cy="1412030"/>
      </dsp:txXfrm>
    </dsp:sp>
    <dsp:sp modelId="{67166D42-F487-4137-91BA-62CCF7D5A801}">
      <dsp:nvSpPr>
        <dsp:cNvPr id="0" name=""/>
        <dsp:cNvSpPr/>
      </dsp:nvSpPr>
      <dsp:spPr>
        <a:xfrm rot="5400000">
          <a:off x="3207805" y="1877475"/>
          <a:ext cx="2051374" cy="1784695"/>
        </a:xfrm>
        <a:prstGeom prst="hexagon">
          <a:avLst>
            <a:gd name="adj" fmla="val 25000"/>
            <a:gd name="vf" fmla="val 115470"/>
          </a:avLst>
        </a:prstGeom>
        <a:solidFill>
          <a:srgbClr val="FF914D"/>
        </a:solidFill>
        <a:ln w="25400" cap="flat" cmpd="sng" algn="ctr">
          <a:solidFill>
            <a:srgbClr val="FF914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/>
        </a:p>
      </dsp:txBody>
      <dsp:txXfrm rot="-5400000">
        <a:off x="3619259" y="2063808"/>
        <a:ext cx="1228465" cy="1412030"/>
      </dsp:txXfrm>
    </dsp:sp>
    <dsp:sp modelId="{9F4E3009-DA2B-4971-A84E-4A750471EF17}">
      <dsp:nvSpPr>
        <dsp:cNvPr id="0" name=""/>
        <dsp:cNvSpPr/>
      </dsp:nvSpPr>
      <dsp:spPr>
        <a:xfrm>
          <a:off x="1033892" y="2154411"/>
          <a:ext cx="2215484" cy="123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it-IT" sz="1600" b="1" i="0" u="none" strike="noStrike" kern="0" cap="none" spc="0" normalizeH="0" baseline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rPr>
            <a:t>RICERCA NUOVI FINANZIAMENTI </a:t>
          </a:r>
        </a:p>
      </dsp:txBody>
      <dsp:txXfrm>
        <a:off x="1033892" y="2154411"/>
        <a:ext cx="2215484" cy="1230824"/>
      </dsp:txXfrm>
    </dsp:sp>
    <dsp:sp modelId="{6D769731-6AF1-4A4D-ADA4-47C13FFF1B8B}">
      <dsp:nvSpPr>
        <dsp:cNvPr id="0" name=""/>
        <dsp:cNvSpPr/>
      </dsp:nvSpPr>
      <dsp:spPr>
        <a:xfrm rot="5400000">
          <a:off x="5117357" y="1877475"/>
          <a:ext cx="2051374" cy="1784695"/>
        </a:xfrm>
        <a:prstGeom prst="hexagon">
          <a:avLst>
            <a:gd name="adj" fmla="val 25000"/>
            <a:gd name="vf" fmla="val 115470"/>
          </a:avLst>
        </a:prstGeom>
        <a:solidFill>
          <a:srgbClr val="0097B2"/>
        </a:solidFill>
        <a:ln w="25400" cap="flat" cmpd="sng" algn="ctr">
          <a:solidFill>
            <a:srgbClr val="0094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FFFFFF"/>
              </a:solidFill>
              <a:latin typeface="Montserrat Light" panose="020F0502020204030204" pitchFamily="2" charset="0"/>
              <a:ea typeface="Aptos"/>
              <a:cs typeface="Aptos"/>
            </a:rPr>
            <a:t>OSSERVATORIO E DATI</a:t>
          </a:r>
        </a:p>
      </dsp:txBody>
      <dsp:txXfrm rot="-5400000">
        <a:off x="5528811" y="2063808"/>
        <a:ext cx="1228465" cy="1412030"/>
      </dsp:txXfrm>
    </dsp:sp>
    <dsp:sp modelId="{C35D37BC-60B8-4C8B-B241-C3692A99A410}">
      <dsp:nvSpPr>
        <dsp:cNvPr id="0" name=""/>
        <dsp:cNvSpPr/>
      </dsp:nvSpPr>
      <dsp:spPr>
        <a:xfrm rot="5400000">
          <a:off x="4157314" y="3618682"/>
          <a:ext cx="2051374" cy="1784695"/>
        </a:xfrm>
        <a:prstGeom prst="hexagon">
          <a:avLst>
            <a:gd name="adj" fmla="val 25000"/>
            <a:gd name="vf" fmla="val 115470"/>
          </a:avLst>
        </a:prstGeom>
        <a:solidFill>
          <a:srgbClr val="FFC619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7F7F7F"/>
              </a:solidFill>
              <a:latin typeface="Montserrat Light"/>
              <a:ea typeface="Aptos"/>
              <a:cs typeface="Aptos"/>
            </a:rPr>
            <a:t>MILANO WELCOME CENTER</a:t>
          </a:r>
          <a:r>
            <a:rPr lang="it-IT" sz="2000" b="1" kern="1200" dirty="0">
              <a:solidFill>
                <a:srgbClr val="7F7F7F"/>
              </a:solidFill>
              <a:latin typeface="Canva Sans"/>
              <a:ea typeface="+mn-ea"/>
              <a:cs typeface="+mn-cs"/>
            </a:rPr>
            <a:t> </a:t>
          </a:r>
        </a:p>
      </dsp:txBody>
      <dsp:txXfrm rot="-5400000">
        <a:off x="4568768" y="3805015"/>
        <a:ext cx="1228465" cy="1412030"/>
      </dsp:txXfrm>
    </dsp:sp>
    <dsp:sp modelId="{B32BE41D-375D-44B8-B488-A40128DB312F}">
      <dsp:nvSpPr>
        <dsp:cNvPr id="0" name=""/>
        <dsp:cNvSpPr/>
      </dsp:nvSpPr>
      <dsp:spPr>
        <a:xfrm>
          <a:off x="6129505" y="3895617"/>
          <a:ext cx="2289333" cy="123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it-IT" sz="1600" b="1" i="0" u="none" strike="noStrike" kern="0" cap="none" spc="0" normalizeH="0" baseline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Aptos"/>
              <a:cs typeface="Aptos"/>
            </a:rPr>
            <a:t>ISTITUZIONE DELLA CABINA DI REGIA </a:t>
          </a:r>
        </a:p>
      </dsp:txBody>
      <dsp:txXfrm>
        <a:off x="6129505" y="3895617"/>
        <a:ext cx="2289333" cy="1230824"/>
      </dsp:txXfrm>
    </dsp:sp>
    <dsp:sp modelId="{7C894D06-8C85-49CC-8771-63AFC10AC80D}">
      <dsp:nvSpPr>
        <dsp:cNvPr id="0" name=""/>
        <dsp:cNvSpPr/>
      </dsp:nvSpPr>
      <dsp:spPr>
        <a:xfrm rot="5400000">
          <a:off x="2229843" y="3570209"/>
          <a:ext cx="2051374" cy="1881640"/>
        </a:xfrm>
        <a:prstGeom prst="hexagon">
          <a:avLst>
            <a:gd name="adj" fmla="val 25000"/>
            <a:gd name="vf" fmla="val 115470"/>
          </a:avLst>
        </a:prstGeom>
        <a:solidFill>
          <a:srgbClr val="0097B2"/>
        </a:solidFill>
        <a:ln w="25400" cap="flat" cmpd="sng" algn="ctr">
          <a:solidFill>
            <a:srgbClr val="0094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FFFFFF"/>
              </a:solidFill>
              <a:latin typeface="Montserrat Light" panose="020F0502020204030204" pitchFamily="2" charset="0"/>
              <a:ea typeface="Aptos"/>
              <a:cs typeface="Aptos"/>
            </a:rPr>
            <a:t>PROGETTAZIONE CONGIUNTA </a:t>
          </a:r>
        </a:p>
        <a:p>
          <a:pPr marL="0" lvl="0" indent="0" algn="ctr" defTabSz="8890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rgbClr val="FFFFFF"/>
              </a:solidFill>
              <a:latin typeface="Montserrat Light" panose="020F0502020204030204" pitchFamily="2" charset="0"/>
              <a:ea typeface="Aptos"/>
              <a:cs typeface="Aptos"/>
            </a:rPr>
            <a:t>(es. FAMI)</a:t>
          </a:r>
        </a:p>
      </dsp:txBody>
      <dsp:txXfrm rot="-5400000">
        <a:off x="2615343" y="3813093"/>
        <a:ext cx="1280374" cy="139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9BDC1-431E-4D6D-B8DD-DA13A8A4F6A3}">
      <dsp:nvSpPr>
        <dsp:cNvPr id="0" name=""/>
        <dsp:cNvSpPr/>
      </dsp:nvSpPr>
      <dsp:spPr>
        <a:xfrm>
          <a:off x="655950" y="-36341"/>
          <a:ext cx="3983433" cy="3983433"/>
        </a:xfrm>
        <a:prstGeom prst="circularArrow">
          <a:avLst>
            <a:gd name="adj1" fmla="val 5544"/>
            <a:gd name="adj2" fmla="val 330680"/>
            <a:gd name="adj3" fmla="val 14676512"/>
            <a:gd name="adj4" fmla="val 16858792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055E9-966F-41C2-8C6D-A455B1B6246C}">
      <dsp:nvSpPr>
        <dsp:cNvPr id="0" name=""/>
        <dsp:cNvSpPr/>
      </dsp:nvSpPr>
      <dsp:spPr>
        <a:xfrm>
          <a:off x="2098811" y="1728"/>
          <a:ext cx="1097711" cy="54885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Montserrat" pitchFamily="2" charset="77"/>
            </a:rPr>
            <a:t>Segnalazione/ accesso spontaneo</a:t>
          </a:r>
        </a:p>
      </dsp:txBody>
      <dsp:txXfrm>
        <a:off x="2125604" y="28521"/>
        <a:ext cx="1044125" cy="495269"/>
      </dsp:txXfrm>
    </dsp:sp>
    <dsp:sp modelId="{2D02B4E4-0E58-4188-9706-F5C2CFF7D6F7}">
      <dsp:nvSpPr>
        <dsp:cNvPr id="0" name=""/>
        <dsp:cNvSpPr/>
      </dsp:nvSpPr>
      <dsp:spPr>
        <a:xfrm>
          <a:off x="3299968" y="499264"/>
          <a:ext cx="1097711" cy="54885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Montserrat" pitchFamily="2" charset="77"/>
            </a:rPr>
            <a:t>Primo colloquio</a:t>
          </a:r>
        </a:p>
      </dsp:txBody>
      <dsp:txXfrm>
        <a:off x="3326761" y="526057"/>
        <a:ext cx="1044125" cy="495269"/>
      </dsp:txXfrm>
    </dsp:sp>
    <dsp:sp modelId="{05CFC3D0-85AC-45FD-AB73-125E0E560782}">
      <dsp:nvSpPr>
        <dsp:cNvPr id="0" name=""/>
        <dsp:cNvSpPr/>
      </dsp:nvSpPr>
      <dsp:spPr>
        <a:xfrm>
          <a:off x="3662611" y="1700421"/>
          <a:ext cx="1367496" cy="54885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Montserrat" pitchFamily="2" charset="77"/>
            </a:rPr>
            <a:t>Individuazione della risorsa residenziale SAI e assegnazione al case manager</a:t>
          </a:r>
        </a:p>
      </dsp:txBody>
      <dsp:txXfrm>
        <a:off x="3689404" y="1727214"/>
        <a:ext cx="1313910" cy="495269"/>
      </dsp:txXfrm>
    </dsp:sp>
    <dsp:sp modelId="{DFD57CC7-7288-4D3A-993D-D83BAE688C2C}">
      <dsp:nvSpPr>
        <dsp:cNvPr id="0" name=""/>
        <dsp:cNvSpPr/>
      </dsp:nvSpPr>
      <dsp:spPr>
        <a:xfrm>
          <a:off x="3299968" y="2901578"/>
          <a:ext cx="1097711" cy="5488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Montserrat" pitchFamily="2" charset="77"/>
            </a:rPr>
            <a:t>Avvio del percorso di presa in carico</a:t>
          </a:r>
        </a:p>
      </dsp:txBody>
      <dsp:txXfrm>
        <a:off x="3326761" y="2928371"/>
        <a:ext cx="1044125" cy="495269"/>
      </dsp:txXfrm>
    </dsp:sp>
    <dsp:sp modelId="{B2E29156-FB90-44C3-B6F0-560640031FDD}">
      <dsp:nvSpPr>
        <dsp:cNvPr id="0" name=""/>
        <dsp:cNvSpPr/>
      </dsp:nvSpPr>
      <dsp:spPr>
        <a:xfrm>
          <a:off x="2098811" y="3399114"/>
          <a:ext cx="1097711" cy="54885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err="1">
              <a:latin typeface="Montserrat" pitchFamily="2" charset="77"/>
            </a:rPr>
            <a:t>Assessment</a:t>
          </a:r>
          <a:endParaRPr lang="it-IT" sz="800" kern="1200">
            <a:latin typeface="Montserrat" pitchFamily="2" charset="77"/>
          </a:endParaRPr>
        </a:p>
      </dsp:txBody>
      <dsp:txXfrm>
        <a:off x="2125604" y="3425907"/>
        <a:ext cx="1044125" cy="495269"/>
      </dsp:txXfrm>
    </dsp:sp>
    <dsp:sp modelId="{2DA8B943-6EA2-449D-9CF8-4C11B911C407}">
      <dsp:nvSpPr>
        <dsp:cNvPr id="0" name=""/>
        <dsp:cNvSpPr/>
      </dsp:nvSpPr>
      <dsp:spPr>
        <a:xfrm>
          <a:off x="897654" y="2901578"/>
          <a:ext cx="1097711" cy="54885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Montserrat" pitchFamily="2" charset="77"/>
            </a:rPr>
            <a:t>Progetto personalizzato di accoglienza</a:t>
          </a:r>
        </a:p>
      </dsp:txBody>
      <dsp:txXfrm>
        <a:off x="924447" y="2928371"/>
        <a:ext cx="1044125" cy="495269"/>
      </dsp:txXfrm>
    </dsp:sp>
    <dsp:sp modelId="{9FA2E3D7-4AC4-43E3-840B-410854A962B0}">
      <dsp:nvSpPr>
        <dsp:cNvPr id="0" name=""/>
        <dsp:cNvSpPr/>
      </dsp:nvSpPr>
      <dsp:spPr>
        <a:xfrm>
          <a:off x="400118" y="1700421"/>
          <a:ext cx="1097711" cy="54885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Montserrat" pitchFamily="2" charset="77"/>
            </a:rPr>
            <a:t>Avvio della progettualità e monitoraggio</a:t>
          </a:r>
        </a:p>
      </dsp:txBody>
      <dsp:txXfrm>
        <a:off x="426911" y="1727214"/>
        <a:ext cx="1044125" cy="495269"/>
      </dsp:txXfrm>
    </dsp:sp>
    <dsp:sp modelId="{D150D0B8-94D9-4933-B27C-50BD68213638}">
      <dsp:nvSpPr>
        <dsp:cNvPr id="0" name=""/>
        <dsp:cNvSpPr/>
      </dsp:nvSpPr>
      <dsp:spPr>
        <a:xfrm>
          <a:off x="897654" y="499264"/>
          <a:ext cx="1097711" cy="548855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>
              <a:latin typeface="Montserrat" pitchFamily="2" charset="77"/>
            </a:rPr>
            <a:t>Dimissioni</a:t>
          </a:r>
        </a:p>
      </dsp:txBody>
      <dsp:txXfrm>
        <a:off x="924447" y="526057"/>
        <a:ext cx="1044125" cy="495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D439E-56C6-7B41-9800-6E7E91A1DC3B}" type="datetimeFigureOut">
              <a:rPr lang="it-IT" smtClean="0"/>
              <a:t>04/12/24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4AD08-4C06-644E-B2D9-F38A32E3C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61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Marta: Porre</a:t>
            </a:r>
            <a:r>
              <a:rPr lang="it-IT" baseline="0" dirty="0"/>
              <a:t> l’attenzione al modello che implica un modo diverso di lavorare finalizzato ad un unico centro (esigenza di sinergia fra i diversi servizi)</a:t>
            </a:r>
            <a:endParaRPr lang="it-IT" dirty="0"/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064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t-IT"/>
              <a:t>10.23-10.26</a:t>
            </a:r>
          </a:p>
        </p:txBody>
      </p:sp>
      <p:sp>
        <p:nvSpPr>
          <p:cNvPr id="683" name="Google Shape;683;p14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10.26-10.29</a:t>
            </a:r>
            <a:endParaRPr/>
          </a:p>
        </p:txBody>
      </p:sp>
      <p:sp>
        <p:nvSpPr>
          <p:cNvPr id="711" name="Google Shape;7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10.14-10.17</a:t>
            </a:r>
            <a:endParaRPr/>
          </a:p>
        </p:txBody>
      </p:sp>
      <p:sp>
        <p:nvSpPr>
          <p:cNvPr id="600" name="Google Shape;6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/>
              <a:t>10.32-10.35</a:t>
            </a:r>
          </a:p>
          <a:p>
            <a:endParaRPr lang="it-IT"/>
          </a:p>
          <a:p>
            <a:r>
              <a:rPr lang="it-IT"/>
              <a:t>1 Egitto 22%</a:t>
            </a:r>
          </a:p>
          <a:p>
            <a:r>
              <a:rPr lang="it-IT"/>
              <a:t>2. Perù</a:t>
            </a:r>
          </a:p>
          <a:p>
            <a:r>
              <a:rPr lang="it-IT"/>
              <a:t>3. Cina</a:t>
            </a:r>
          </a:p>
          <a:p>
            <a:r>
              <a:rPr lang="it-IT"/>
              <a:t>4. Bangladesh</a:t>
            </a:r>
          </a:p>
          <a:p>
            <a:r>
              <a:rPr lang="it-IT"/>
              <a:t>5. Marocco</a:t>
            </a:r>
          </a:p>
          <a:p>
            <a:r>
              <a:rPr lang="it-IT"/>
              <a:t>6. </a:t>
            </a:r>
            <a:r>
              <a:rPr lang="it-IT" err="1"/>
              <a:t>Sri</a:t>
            </a:r>
            <a:r>
              <a:rPr lang="it-IT"/>
              <a:t> </a:t>
            </a:r>
            <a:r>
              <a:rPr lang="it-IT" err="1"/>
              <a:t>lanka</a:t>
            </a:r>
            <a:endParaRPr lang="it-IT"/>
          </a:p>
          <a:p>
            <a:r>
              <a:rPr lang="it-IT"/>
              <a:t>7.</a:t>
            </a:r>
            <a:r>
              <a:rPr lang="it-IT" baseline="0"/>
              <a:t> Ucraina</a:t>
            </a:r>
          </a:p>
          <a:p>
            <a:r>
              <a:rPr lang="it-IT" baseline="0"/>
              <a:t>8. Filippine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b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2923</a:t>
            </a:r>
            <a:r>
              <a:rPr lang="it-IT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sono gli utenti che, attraverso </a:t>
            </a:r>
            <a:r>
              <a:rPr lang="it-IT" b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8.052 </a:t>
            </a:r>
            <a:r>
              <a:rPr lang="it-IT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attività svolte, hanno avuto accesso ai servizi specialistici del Centro.’</a:t>
            </a:r>
            <a:endParaRPr lang="it-IT"/>
          </a:p>
          <a:p>
            <a:endParaRPr lang="it-IT"/>
          </a:p>
          <a:p>
            <a:r>
              <a:rPr lang="it-IT"/>
              <a:t>CAMPIONE 244 RISPOSTE-93,8 SODDISFATTO-13%</a:t>
            </a:r>
            <a:r>
              <a:rPr lang="it-IT" baseline="0"/>
              <a:t> ABBASTANZA SODDISFATTO</a:t>
            </a:r>
            <a:endParaRPr lang="it-IT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194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77e19f900_0_15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10.53-10.56-Barbara</a:t>
            </a:r>
            <a:endParaRPr/>
          </a:p>
        </p:txBody>
      </p:sp>
      <p:sp>
        <p:nvSpPr>
          <p:cNvPr id="179" name="Google Shape;179;g2c77e19f900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871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77e19f900_0_18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10,56-10,59</a:t>
            </a:r>
            <a:r>
              <a:rPr lang="it-IT" baseline="0"/>
              <a:t> </a:t>
            </a:r>
            <a:r>
              <a:rPr lang="it-IT"/>
              <a:t>Giada Colombi</a:t>
            </a:r>
            <a:endParaRPr/>
          </a:p>
        </p:txBody>
      </p:sp>
      <p:sp>
        <p:nvSpPr>
          <p:cNvPr id="206" name="Google Shape;206;g2c77e19f900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8726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c77e19f900_0_28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11,02-11,05 Micaela </a:t>
            </a:r>
            <a:r>
              <a:rPr lang="it-IT" err="1"/>
              <a:t>D’auria</a:t>
            </a:r>
            <a:endParaRPr/>
          </a:p>
        </p:txBody>
      </p:sp>
      <p:sp>
        <p:nvSpPr>
          <p:cNvPr id="249" name="Google Shape;249;g2c77e19f900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518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c77e19f900_0_28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11,05-11,08 </a:t>
            </a:r>
            <a:r>
              <a:rPr lang="it-IT" err="1"/>
              <a:t>Evrin</a:t>
            </a:r>
            <a:endParaRPr/>
          </a:p>
        </p:txBody>
      </p:sp>
      <p:sp>
        <p:nvSpPr>
          <p:cNvPr id="249" name="Google Shape;249;g2c77e19f900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969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c77e19f900_0_26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11,08-11,11-Daniele Leone</a:t>
            </a:r>
            <a:endParaRPr/>
          </a:p>
        </p:txBody>
      </p:sp>
      <p:sp>
        <p:nvSpPr>
          <p:cNvPr id="280" name="Google Shape;280;g2c77e19f900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0008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c77e19f900_0_33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11,11-11,14- Flavia</a:t>
            </a:r>
            <a:endParaRPr/>
          </a:p>
        </p:txBody>
      </p:sp>
      <p:sp>
        <p:nvSpPr>
          <p:cNvPr id="307" name="Google Shape;307;g2c77e19f900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1904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Marta Mancini- partire dagli</a:t>
            </a:r>
            <a:r>
              <a:rPr lang="it-IT" baseline="0" dirty="0"/>
              <a:t> insegnamenti delle esperienze passate (i fallimenti che ci sono stati) per trarre insegnamento ed individuare i cambiamenti necessari ad applicare questo modello in modo efficace a Milano (evoluzione del ruolo delle AS; centralità del Front office ) per ridefinire gli obiettivi</a:t>
            </a:r>
            <a:endParaRPr lang="it-IT" dirty="0"/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407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FD2FF-5DE8-96F2-6EB9-E686680FC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1BB1A15-E699-6139-C33E-8F49C154BC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FACFEE8-A25E-3A5A-B816-0C141B8C0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Marta Mancini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467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Marta Mancini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84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Marta Mancini</a:t>
            </a:r>
          </a:p>
        </p:txBody>
      </p:sp>
    </p:spTree>
    <p:extLst>
      <p:ext uri="{BB962C8B-B14F-4D97-AF65-F5344CB8AC3E}">
        <p14:creationId xmlns:p14="http://schemas.microsoft.com/office/powerpoint/2010/main" val="341346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Angelo Stanghellini</a:t>
            </a:r>
          </a:p>
        </p:txBody>
      </p:sp>
    </p:spTree>
    <p:extLst>
      <p:ext uri="{BB962C8B-B14F-4D97-AF65-F5344CB8AC3E}">
        <p14:creationId xmlns:p14="http://schemas.microsoft.com/office/powerpoint/2010/main" val="4276856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9.56-9.59</a:t>
            </a:r>
            <a:endParaRPr/>
          </a:p>
        </p:txBody>
      </p:sp>
      <p:sp>
        <p:nvSpPr>
          <p:cNvPr id="429" name="Google Shape;4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727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9.56-9.59</a:t>
            </a:r>
            <a:endParaRPr/>
          </a:p>
        </p:txBody>
      </p:sp>
      <p:sp>
        <p:nvSpPr>
          <p:cNvPr id="429" name="Google Shape;4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10.02-10.05</a:t>
            </a:r>
            <a:endParaRPr/>
          </a:p>
        </p:txBody>
      </p:sp>
      <p:sp>
        <p:nvSpPr>
          <p:cNvPr id="469" name="Google Shape;4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10.17-10.20</a:t>
            </a:r>
            <a:endParaRPr/>
          </a:p>
        </p:txBody>
      </p:sp>
      <p:sp>
        <p:nvSpPr>
          <p:cNvPr id="627" name="Google Shape;6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 txBox="1">
            <a:spLocks noGrp="1"/>
          </p:cNvSpPr>
          <p:nvPr>
            <p:ph type="title"/>
          </p:nvPr>
        </p:nvSpPr>
        <p:spPr>
          <a:xfrm>
            <a:off x="666394" y="205562"/>
            <a:ext cx="10859211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94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71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400184" y="6377940"/>
            <a:ext cx="182217" cy="1778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363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3972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400184" y="6377940"/>
            <a:ext cx="182217" cy="1778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64480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140590" y="135460"/>
            <a:ext cx="1191082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26" b="1" i="0" u="none" strike="noStrike" cap="none">
                <a:solidFill>
                  <a:srgbClr val="4655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5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5864" algn="l" rtl="0">
              <a:spcBef>
                <a:spcPts val="653"/>
              </a:spcBef>
              <a:spcAft>
                <a:spcPts val="0"/>
              </a:spcAft>
              <a:buClr>
                <a:schemeClr val="dk1"/>
              </a:buClr>
              <a:buSzPts val="3264"/>
              <a:buFont typeface="Arial"/>
              <a:buChar char="•"/>
              <a:defRPr sz="3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2877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2"/>
              <a:buFont typeface="Arial"/>
              <a:buChar char="–"/>
              <a:defRPr sz="29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4047" algn="l" rtl="0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2448"/>
              <a:buFont typeface="Arial"/>
              <a:buChar char="•"/>
              <a:defRPr sz="244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061" algn="l" rtl="0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6"/>
              <a:buFont typeface="Arial"/>
              <a:buChar char="–"/>
              <a:defRPr sz="2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060" algn="l" rtl="0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6"/>
              <a:buFont typeface="Arial"/>
              <a:buChar char="»"/>
              <a:defRPr sz="2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060" algn="l" rtl="0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6"/>
              <a:buFont typeface="Arial"/>
              <a:buChar char="•"/>
              <a:defRPr sz="2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060" algn="l" rtl="0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6"/>
              <a:buFont typeface="Arial"/>
              <a:buChar char="•"/>
              <a:defRPr sz="2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060" algn="l" rtl="0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6"/>
              <a:buFont typeface="Arial"/>
              <a:buChar char="•"/>
              <a:defRPr sz="2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060" algn="l" rtl="0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6"/>
              <a:buFont typeface="Arial"/>
              <a:buChar char="•"/>
              <a:defRPr sz="2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1" y="152401"/>
            <a:ext cx="1752599" cy="845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70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95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1" y="152401"/>
            <a:ext cx="1752599" cy="845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08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>
            <a:spLocks noGrp="1"/>
          </p:cNvSpPr>
          <p:nvPr>
            <p:ph type="title"/>
          </p:nvPr>
        </p:nvSpPr>
        <p:spPr>
          <a:xfrm>
            <a:off x="666394" y="205562"/>
            <a:ext cx="10859211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75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394" y="205562"/>
            <a:ext cx="10859211" cy="39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4536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61153" y="3212973"/>
            <a:ext cx="6229350" cy="233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66394" y="205562"/>
            <a:ext cx="10859211" cy="39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4453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4661153" y="3212973"/>
            <a:ext cx="6229350" cy="23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192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9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205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3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ag with a coat of arms and a crown&#10;&#10;Description automatically generated">
            <a:extLst>
              <a:ext uri="{FF2B5EF4-FFF2-40B4-BE49-F238E27FC236}">
                <a16:creationId xmlns:a16="http://schemas.microsoft.com/office/drawing/2014/main" id="{EA24FF59-822A-100C-5F4A-2E3EA763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0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"/>
          <p:cNvSpPr txBox="1"/>
          <p:nvPr/>
        </p:nvSpPr>
        <p:spPr>
          <a:xfrm>
            <a:off x="9525000" y="224852"/>
            <a:ext cx="403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rPr>
              <a:t>08 / Il Front Office</a:t>
            </a:r>
            <a:endParaRPr sz="1800" b="1" i="1" dirty="0">
              <a:solidFill>
                <a:srgbClr val="7F7F7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32" name="Google Shape;432;p5"/>
          <p:cNvPicPr preferRelativeResize="0"/>
          <p:nvPr/>
        </p:nvPicPr>
        <p:blipFill rotWithShape="1">
          <a:blip r:embed="rId3">
            <a:alphaModFix/>
          </a:blip>
          <a:srcRect t="-1" r="55944" b="5170"/>
          <a:stretch/>
        </p:blipFill>
        <p:spPr>
          <a:xfrm>
            <a:off x="304801" y="196302"/>
            <a:ext cx="1219199" cy="51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"/>
          <p:cNvPicPr preferRelativeResize="0"/>
          <p:nvPr/>
        </p:nvPicPr>
        <p:blipFill rotWithShape="1">
          <a:blip r:embed="rId4">
            <a:alphaModFix/>
          </a:blip>
          <a:srcRect t="26642" b="20802"/>
          <a:stretch/>
        </p:blipFill>
        <p:spPr>
          <a:xfrm>
            <a:off x="9431550" y="700346"/>
            <a:ext cx="2398500" cy="46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7" name="Google Shape;437;p5"/>
          <p:cNvGrpSpPr/>
          <p:nvPr/>
        </p:nvGrpSpPr>
        <p:grpSpPr>
          <a:xfrm>
            <a:off x="1039374" y="6386564"/>
            <a:ext cx="9982200" cy="540212"/>
            <a:chOff x="1600201" y="6260332"/>
            <a:chExt cx="9982200" cy="540212"/>
          </a:xfrm>
        </p:grpSpPr>
        <p:pic>
          <p:nvPicPr>
            <p:cNvPr id="438" name="Google Shape;438;p5" descr="Immagine correlat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54185" y="6293597"/>
              <a:ext cx="345182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5" descr="Immagine correlat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31226" y="6344325"/>
              <a:ext cx="354183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5"/>
            <p:cNvSpPr/>
            <p:nvPr/>
          </p:nvSpPr>
          <p:spPr>
            <a:xfrm>
              <a:off x="1600201" y="6260332"/>
              <a:ext cx="9982200" cy="54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5"/>
            <p:cNvSpPr txBox="1"/>
            <p:nvPr/>
          </p:nvSpPr>
          <p:spPr>
            <a:xfrm>
              <a:off x="2514601" y="6350438"/>
              <a:ext cx="18288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 b="1" i="1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020202 - tasto 4.1.</a:t>
              </a:r>
              <a:endParaRPr dirty="0"/>
            </a:p>
          </p:txBody>
        </p:sp>
        <p:sp>
          <p:nvSpPr>
            <p:cNvPr id="443" name="Google Shape;443;p5"/>
            <p:cNvSpPr txBox="1"/>
            <p:nvPr/>
          </p:nvSpPr>
          <p:spPr>
            <a:xfrm>
              <a:off x="4743657" y="6350438"/>
              <a:ext cx="316597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 b="1" i="1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Milano.WelcomeCenter@comune.milano.it</a:t>
              </a:r>
              <a:endParaRPr sz="1000" b="1" i="1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pic>
        <p:nvPicPr>
          <p:cNvPr id="445" name="Google Shape;44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470982" y="1421450"/>
            <a:ext cx="839107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 txBox="1"/>
          <p:nvPr/>
        </p:nvSpPr>
        <p:spPr>
          <a:xfrm>
            <a:off x="783946" y="1653414"/>
            <a:ext cx="38642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FRONT OFFICE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"/>
          <p:cNvSpPr/>
          <p:nvPr/>
        </p:nvSpPr>
        <p:spPr>
          <a:xfrm>
            <a:off x="1142999" y="2042279"/>
            <a:ext cx="10221687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La mission: Accogliere i bisogni di persone con background migratorio indipendentemente dalla loro cittadinanza, comprese quelle sprovviste o in attesa di rilascio di regolare titolo di soggiorno.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Attraverso un </a:t>
            </a:r>
            <a:r>
              <a:rPr lang="it-IT" sz="1800" dirty="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ascolto attivo </a:t>
            </a: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e una </a:t>
            </a:r>
            <a:r>
              <a:rPr lang="it-IT" sz="1800" dirty="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comunicazione multilingue</a:t>
            </a: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, fornisce una prima consulenza su aspetti amministrativi, procedurali e normativi, sull’organizzazione dei servizi dell’Amministrazione e sull’orientamento ai servizi presenti sul territorio del Comune di Milano attivando, ove necessario, la </a:t>
            </a:r>
            <a:r>
              <a:rPr lang="it-IT" sz="1800" dirty="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presa in carico dei servizi specialistici </a:t>
            </a: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del Centro.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Il Front Office costituisce il </a:t>
            </a:r>
            <a:r>
              <a:rPr lang="it-IT" sz="1800" dirty="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primo punto di contatto </a:t>
            </a: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con il Centro Servizi.</a:t>
            </a:r>
            <a:endParaRPr sz="1800" b="1" dirty="0">
              <a:solidFill>
                <a:srgbClr val="BFBFBF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018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"/>
          <p:cNvSpPr txBox="1">
            <a:spLocks noGrp="1"/>
          </p:cNvSpPr>
          <p:nvPr>
            <p:ph type="body" idx="1"/>
          </p:nvPr>
        </p:nvSpPr>
        <p:spPr>
          <a:xfrm>
            <a:off x="2941357" y="2572839"/>
            <a:ext cx="8576773" cy="181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it-IT" sz="1400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PREPARAZIONE</a:t>
            </a:r>
            <a:r>
              <a:rPr lang="it-IT" sz="14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→ Valutazione fattibilità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it-IT" sz="1400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ATTIVAZIONE</a:t>
            </a:r>
            <a:r>
              <a:rPr lang="it-IT" sz="14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→ Avvio delle procedure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it-IT" sz="1400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REALIZZAZIONE (Arrivo) </a:t>
            </a:r>
            <a:r>
              <a:rPr lang="it-IT" sz="14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→ Accoglienza e inclusione nel nuovo contesto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it-IT" sz="1400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RADICAMENTO (dopo 1 anno dall’arrivo) </a:t>
            </a:r>
            <a:r>
              <a:rPr lang="it-IT" sz="14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→ Verso la coesione sociale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>
              <a:solidFill>
                <a:srgbClr val="A5A5A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14"/>
              <a:buNone/>
            </a:pPr>
            <a:endParaRPr sz="1814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p7"/>
          <p:cNvPicPr preferRelativeResize="0"/>
          <p:nvPr/>
        </p:nvPicPr>
        <p:blipFill rotWithShape="1">
          <a:blip r:embed="rId3">
            <a:alphaModFix/>
          </a:blip>
          <a:srcRect l="-1209" t="-628" r="79436" b="23304"/>
          <a:stretch/>
        </p:blipFill>
        <p:spPr>
          <a:xfrm>
            <a:off x="2050480" y="2266777"/>
            <a:ext cx="765540" cy="66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7"/>
          <p:cNvPicPr preferRelativeResize="0"/>
          <p:nvPr/>
        </p:nvPicPr>
        <p:blipFill rotWithShape="1">
          <a:blip r:embed="rId4">
            <a:alphaModFix/>
          </a:blip>
          <a:srcRect r="53191" b="5169"/>
          <a:stretch/>
        </p:blipFill>
        <p:spPr>
          <a:xfrm>
            <a:off x="304801" y="251721"/>
            <a:ext cx="1005288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7"/>
          <p:cNvSpPr/>
          <p:nvPr/>
        </p:nvSpPr>
        <p:spPr>
          <a:xfrm>
            <a:off x="783946" y="1639669"/>
            <a:ext cx="90190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La mission: Supportare ed accompagnare i cittadini </a:t>
            </a:r>
            <a:r>
              <a:rPr lang="it-IT" sz="1800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RESIDENTI</a:t>
            </a:r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a Milano in tutte le fasi del processo del ricongiungimento familiare:</a:t>
            </a:r>
            <a:endParaRPr dirty="0"/>
          </a:p>
        </p:txBody>
      </p:sp>
      <p:sp>
        <p:nvSpPr>
          <p:cNvPr id="476" name="Google Shape;476;p7"/>
          <p:cNvSpPr txBox="1"/>
          <p:nvPr/>
        </p:nvSpPr>
        <p:spPr>
          <a:xfrm>
            <a:off x="8077200" y="216493"/>
            <a:ext cx="403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43"/>
              </a:buClr>
              <a:buSzPts val="1800"/>
              <a:buFont typeface="Lora"/>
              <a:buNone/>
            </a:pPr>
            <a:r>
              <a:rPr lang="it-IT" sz="1800" b="1" i="1" dirty="0">
                <a:solidFill>
                  <a:srgbClr val="7F7F7F"/>
                </a:solidFill>
                <a:latin typeface="Lora"/>
                <a:sym typeface="Lora"/>
              </a:rPr>
              <a:t>09 / Il rico</a:t>
            </a:r>
            <a:r>
              <a:rPr lang="it-IT" sz="1800" b="1" i="1" u="none" strike="noStrike" cap="none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rPr>
              <a:t>ngiungimento familiare</a:t>
            </a:r>
            <a:endParaRPr dirty="0"/>
          </a:p>
        </p:txBody>
      </p:sp>
      <p:grpSp>
        <p:nvGrpSpPr>
          <p:cNvPr id="477" name="Google Shape;477;p7"/>
          <p:cNvGrpSpPr/>
          <p:nvPr/>
        </p:nvGrpSpPr>
        <p:grpSpPr>
          <a:xfrm>
            <a:off x="1039374" y="6386564"/>
            <a:ext cx="9982200" cy="540212"/>
            <a:chOff x="1600201" y="6260332"/>
            <a:chExt cx="9982200" cy="540212"/>
          </a:xfrm>
        </p:grpSpPr>
        <p:pic>
          <p:nvPicPr>
            <p:cNvPr id="478" name="Google Shape;478;p7" descr="Immagine correlat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54185" y="6293597"/>
              <a:ext cx="345182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7" descr="Immagine correlat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31226" y="6344325"/>
              <a:ext cx="354183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7"/>
            <p:cNvSpPr/>
            <p:nvPr/>
          </p:nvSpPr>
          <p:spPr>
            <a:xfrm>
              <a:off x="1600201" y="6260332"/>
              <a:ext cx="9982200" cy="54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 txBox="1"/>
            <p:nvPr/>
          </p:nvSpPr>
          <p:spPr>
            <a:xfrm>
              <a:off x="2514601" y="6350438"/>
              <a:ext cx="18288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 b="1" i="1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020202 - tasto 4.1.</a:t>
              </a:r>
              <a:endParaRPr dirty="0"/>
            </a:p>
          </p:txBody>
        </p:sp>
        <p:sp>
          <p:nvSpPr>
            <p:cNvPr id="483" name="Google Shape;483;p7"/>
            <p:cNvSpPr txBox="1"/>
            <p:nvPr/>
          </p:nvSpPr>
          <p:spPr>
            <a:xfrm>
              <a:off x="4743657" y="6350438"/>
              <a:ext cx="316597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 b="1" i="1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Milano.WelcomeCenter@comune.milano.it</a:t>
              </a:r>
              <a:endParaRPr sz="1000" b="1" i="1" dirty="0" err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485" name="Google Shape;485;p7"/>
          <p:cNvSpPr/>
          <p:nvPr/>
        </p:nvSpPr>
        <p:spPr>
          <a:xfrm>
            <a:off x="2844595" y="5575031"/>
            <a:ext cx="5943600" cy="55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7"/>
          <p:cNvSpPr txBox="1"/>
          <p:nvPr/>
        </p:nvSpPr>
        <p:spPr>
          <a:xfrm>
            <a:off x="2282874" y="5659109"/>
            <a:ext cx="7086600" cy="59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OGNI FASE È PORTATRICE DI BISOGNI PRATICI, CAMBIAMENTI E CRITICITÀ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OGNI FASE RICHIEDE L’ATTIVAZIONE DI RISORSE DIFFERENTI </a:t>
            </a:r>
            <a:endParaRPr/>
          </a:p>
        </p:txBody>
      </p:sp>
      <p:pic>
        <p:nvPicPr>
          <p:cNvPr id="487" name="Google Shape;487;p7"/>
          <p:cNvPicPr preferRelativeResize="0"/>
          <p:nvPr/>
        </p:nvPicPr>
        <p:blipFill rotWithShape="1">
          <a:blip r:embed="rId3">
            <a:alphaModFix/>
          </a:blip>
          <a:srcRect l="47781" t="-2353" r="26815" b="17302"/>
          <a:stretch/>
        </p:blipFill>
        <p:spPr>
          <a:xfrm>
            <a:off x="1986683" y="3791942"/>
            <a:ext cx="893134" cy="73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"/>
          <p:cNvPicPr preferRelativeResize="0"/>
          <p:nvPr/>
        </p:nvPicPr>
        <p:blipFill rotWithShape="1">
          <a:blip r:embed="rId3">
            <a:alphaModFix/>
          </a:blip>
          <a:srcRect l="23677" t="-627" r="50920" b="18156"/>
          <a:stretch/>
        </p:blipFill>
        <p:spPr>
          <a:xfrm>
            <a:off x="2024882" y="2964997"/>
            <a:ext cx="893134" cy="71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"/>
          <p:cNvPicPr preferRelativeResize="0"/>
          <p:nvPr/>
        </p:nvPicPr>
        <p:blipFill rotWithShape="1">
          <a:blip r:embed="rId3">
            <a:alphaModFix/>
          </a:blip>
          <a:srcRect l="74394" t="7491" r="202" b="14998"/>
          <a:stretch/>
        </p:blipFill>
        <p:spPr>
          <a:xfrm>
            <a:off x="2024882" y="4638265"/>
            <a:ext cx="893134" cy="6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"/>
          <p:cNvPicPr preferRelativeResize="0"/>
          <p:nvPr/>
        </p:nvPicPr>
        <p:blipFill rotWithShape="1">
          <a:blip r:embed="rId7">
            <a:alphaModFix/>
          </a:blip>
          <a:srcRect l="9889" t="-1" r="64035" b="49712"/>
          <a:stretch/>
        </p:blipFill>
        <p:spPr>
          <a:xfrm>
            <a:off x="10586115" y="743347"/>
            <a:ext cx="1118306" cy="1009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"/>
          <p:cNvSpPr txBox="1"/>
          <p:nvPr/>
        </p:nvSpPr>
        <p:spPr>
          <a:xfrm>
            <a:off x="10440418" y="1716093"/>
            <a:ext cx="1450889" cy="369291"/>
          </a:xfrm>
          <a:prstGeom prst="rect">
            <a:avLst/>
          </a:prstGeom>
          <a:noFill/>
          <a:ln w="9525" cap="flat" cmpd="sng">
            <a:solidFill>
              <a:srgbClr val="DB0D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1">
                <a:solidFill>
                  <a:srgbClr val="DB0D37"/>
                </a:solidFill>
                <a:latin typeface="Arial"/>
                <a:ea typeface="Arial"/>
                <a:cs typeface="Arial"/>
                <a:sym typeface="Arial"/>
              </a:rPr>
              <a:t>IN COLLABORAZIONE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1">
                <a:solidFill>
                  <a:srgbClr val="DB0D37"/>
                </a:solidFill>
                <a:latin typeface="Arial"/>
                <a:ea typeface="Arial"/>
                <a:cs typeface="Arial"/>
                <a:sym typeface="Arial"/>
              </a:rPr>
              <a:t>CON PREFETTURA</a:t>
            </a:r>
            <a:endParaRPr/>
          </a:p>
        </p:txBody>
      </p:sp>
      <p:pic>
        <p:nvPicPr>
          <p:cNvPr id="492" name="Google Shape;49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470982" y="983648"/>
            <a:ext cx="839107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"/>
          <p:cNvSpPr txBox="1"/>
          <p:nvPr/>
        </p:nvSpPr>
        <p:spPr>
          <a:xfrm>
            <a:off x="783946" y="1298313"/>
            <a:ext cx="74456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b="1" dirty="0">
                <a:solidFill>
                  <a:srgbClr val="7F7F7F"/>
                </a:solidFill>
                <a:latin typeface="Montserrat" panose="00000500000000000000" pitchFamily="2" charset="0"/>
              </a:rPr>
              <a:t>RICONGIUNGIMENTO</a:t>
            </a:r>
            <a:r>
              <a:rPr lang="it-IT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solidFill>
                  <a:srgbClr val="7F7F7F"/>
                </a:solidFill>
                <a:latin typeface="Montserrat" panose="00000500000000000000" pitchFamily="2" charset="0"/>
              </a:rPr>
              <a:t>FAMILIARE</a:t>
            </a:r>
          </a:p>
        </p:txBody>
      </p:sp>
      <p:pic>
        <p:nvPicPr>
          <p:cNvPr id="494" name="Google Shape;49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858625" y="5670462"/>
            <a:ext cx="48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82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2"/>
          <p:cNvSpPr txBox="1"/>
          <p:nvPr/>
        </p:nvSpPr>
        <p:spPr>
          <a:xfrm>
            <a:off x="7924800" y="262607"/>
            <a:ext cx="4191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rgbClr val="7F7F7F"/>
                </a:solidFill>
                <a:latin typeface="Lora"/>
                <a:sym typeface="Lora"/>
              </a:rPr>
              <a:t>10 / Apprend</a:t>
            </a:r>
            <a:r>
              <a:rPr lang="it-IT" sz="1800" b="1" i="1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rPr>
              <a:t>imento lingua italiana</a:t>
            </a:r>
            <a:endParaRPr sz="1800" b="1" i="1" dirty="0">
              <a:solidFill>
                <a:srgbClr val="7F7F7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38" name="Google Shape;638;p12"/>
          <p:cNvSpPr txBox="1"/>
          <p:nvPr/>
        </p:nvSpPr>
        <p:spPr>
          <a:xfrm>
            <a:off x="1146416" y="1660479"/>
            <a:ext cx="9517892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La mission: Informare le persone con cittadinanza non italiana indirizzate dal Front Office, altri Servizi sul territorio o dagli operatori dal SAI sui corsi di italiano L2 presenti in città orientandole alla scelta del percorso più adatto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L’equipe dell’apprendimento della lingua italiana:</a:t>
            </a:r>
            <a:endParaRPr sz="16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it-IT" sz="16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it-IT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         </a:t>
            </a:r>
            <a:r>
              <a:rPr lang="it-IT" sz="14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Incontra la persona per identificare correttamente la richiesta e il suo livello linguistico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Ricerca i corsi di italiano sul territorio </a:t>
            </a:r>
            <a:r>
              <a:rPr lang="it-IT" sz="1400" dirty="0">
                <a:solidFill>
                  <a:srgbClr val="7F7F7F"/>
                </a:solidFill>
                <a:latin typeface="Montserrat"/>
                <a:sym typeface="Montserrat"/>
              </a:rPr>
              <a:t>tenendo presente l’</a:t>
            </a:r>
            <a:r>
              <a:rPr lang="it-IT" sz="1400" dirty="0" err="1">
                <a:solidFill>
                  <a:srgbClr val="7F7F7F"/>
                </a:solidFill>
                <a:latin typeface="Montserrat"/>
                <a:sym typeface="Montserrat"/>
              </a:rPr>
              <a:t>assessment</a:t>
            </a:r>
            <a:r>
              <a:rPr lang="it-IT" sz="1400" dirty="0">
                <a:solidFill>
                  <a:srgbClr val="7F7F7F"/>
                </a:solidFill>
                <a:latin typeface="Montserrat"/>
                <a:sym typeface="Montserrat"/>
              </a:rPr>
              <a:t> fatto</a:t>
            </a:r>
            <a:endParaRPr sz="1400" dirty="0">
              <a:solidFill>
                <a:srgbClr val="7F7F7F"/>
              </a:solidFill>
              <a:latin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Contatta la scuola di italiano </a:t>
            </a:r>
            <a:r>
              <a:rPr lang="it-IT" sz="1400" b="0" i="0" u="none" strike="noStrike" cap="none" dirty="0" err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pre</a:t>
            </a: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-selezionata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Comunica alla persona richiedente le opportunità di corsi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Monitora i percorsi delle persone beneficiarie in collaborazione con l’equipe SAI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1"/>
            <a:r>
              <a:rPr lang="it-IT" sz="14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Organizza</a:t>
            </a: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t-IT" sz="14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direttamente</a:t>
            </a: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corsi di </a:t>
            </a:r>
            <a:r>
              <a:rPr lang="it-IT" sz="1400" dirty="0">
                <a:solidFill>
                  <a:srgbClr val="7F7F7F"/>
                </a:solidFill>
                <a:latin typeface="Montserrat"/>
                <a:sym typeface="Montserrat"/>
              </a:rPr>
              <a:t>italiano per specifiche esigenze di beneficiari SAI</a:t>
            </a:r>
            <a:endParaRPr lang="it-IT" sz="1400" dirty="0">
              <a:solidFill>
                <a:srgbClr val="7F7F7F"/>
              </a:solidFill>
              <a:latin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Effettua una mappatura costante sull’offerta linguistica cittadina e dell’hinterland milanese</a:t>
            </a: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1"/>
            <a:r>
              <a:rPr lang="it-IT" sz="1400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Gestisce progetti europei e nazionali</a:t>
            </a:r>
            <a:r>
              <a:rPr lang="it-IT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sz="1400" b="0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9" name="Google Shape;63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28689" y="1133147"/>
            <a:ext cx="839107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2"/>
          <p:cNvSpPr txBox="1"/>
          <p:nvPr/>
        </p:nvSpPr>
        <p:spPr>
          <a:xfrm>
            <a:off x="1097723" y="1254484"/>
            <a:ext cx="764514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7F7F7F"/>
                </a:solidFill>
                <a:latin typeface="Montserrat SemiBold"/>
                <a:ea typeface="Calibri"/>
                <a:cs typeface="Calibri"/>
                <a:sym typeface="Montserrat SemiBold"/>
              </a:rPr>
              <a:t>Orientamento all’apprendimento della lingua italiana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p12"/>
          <p:cNvPicPr preferRelativeResize="0"/>
          <p:nvPr/>
        </p:nvPicPr>
        <p:blipFill rotWithShape="1">
          <a:blip r:embed="rId4">
            <a:alphaModFix/>
          </a:blip>
          <a:srcRect t="-1" r="55944" b="5170"/>
          <a:stretch/>
        </p:blipFill>
        <p:spPr>
          <a:xfrm>
            <a:off x="304801" y="196302"/>
            <a:ext cx="1032166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2"/>
          <p:cNvPicPr preferRelativeResize="0"/>
          <p:nvPr/>
        </p:nvPicPr>
        <p:blipFill rotWithShape="1">
          <a:blip r:embed="rId5">
            <a:alphaModFix/>
          </a:blip>
          <a:srcRect l="9854" t="1" r="66106" b="53835"/>
          <a:stretch/>
        </p:blipFill>
        <p:spPr>
          <a:xfrm>
            <a:off x="10725150" y="589022"/>
            <a:ext cx="990600" cy="102506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2"/>
          <p:cNvSpPr txBox="1"/>
          <p:nvPr/>
        </p:nvSpPr>
        <p:spPr>
          <a:xfrm>
            <a:off x="10515600" y="1602061"/>
            <a:ext cx="1440591" cy="369291"/>
          </a:xfrm>
          <a:prstGeom prst="rect">
            <a:avLst/>
          </a:prstGeom>
          <a:noFill/>
          <a:ln w="9525" cap="flat" cmpd="sng">
            <a:solidFill>
              <a:srgbClr val="005C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1">
                <a:solidFill>
                  <a:srgbClr val="005CB9"/>
                </a:solidFill>
                <a:latin typeface="Arial"/>
                <a:ea typeface="Arial"/>
                <a:cs typeface="Arial"/>
                <a:sym typeface="Arial"/>
              </a:rPr>
              <a:t>IN COLLABORAZIONE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1">
                <a:solidFill>
                  <a:srgbClr val="005CB9"/>
                </a:solidFill>
                <a:latin typeface="Arial"/>
                <a:ea typeface="Arial"/>
                <a:cs typeface="Arial"/>
                <a:sym typeface="Arial"/>
              </a:rPr>
              <a:t>CON CPIA</a:t>
            </a:r>
            <a:endParaRPr/>
          </a:p>
        </p:txBody>
      </p:sp>
      <p:pic>
        <p:nvPicPr>
          <p:cNvPr id="647" name="Google Shape;6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66136" y="3310834"/>
            <a:ext cx="336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45704" y="3700460"/>
            <a:ext cx="336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14504" y="4136678"/>
            <a:ext cx="336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14504" y="4518991"/>
            <a:ext cx="336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14504" y="4986130"/>
            <a:ext cx="336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14504" y="5536960"/>
            <a:ext cx="336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14504" y="5935370"/>
            <a:ext cx="336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231796" y="6459780"/>
            <a:ext cx="336000" cy="2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00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4"/>
          <p:cNvSpPr txBox="1"/>
          <p:nvPr/>
        </p:nvSpPr>
        <p:spPr>
          <a:xfrm>
            <a:off x="9269627" y="251720"/>
            <a:ext cx="2819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 dirty="0">
                <a:solidFill>
                  <a:srgbClr val="7F7F7F"/>
                </a:solidFill>
                <a:latin typeface="Lora"/>
                <a:sym typeface="Lora"/>
              </a:rPr>
              <a:t>11 </a:t>
            </a:r>
            <a:r>
              <a:rPr lang="it-IT" sz="1800" b="1" i="1" dirty="0">
                <a:solidFill>
                  <a:srgbClr val="7F7F7F"/>
                </a:solidFill>
                <a:latin typeface="Lora"/>
                <a:sym typeface="Lora"/>
              </a:rPr>
              <a:t>/ Con</a:t>
            </a:r>
            <a:r>
              <a:rPr lang="it-IT" sz="1800" b="1" i="1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rPr>
              <a:t>sulenza sociale</a:t>
            </a:r>
            <a:endParaRPr sz="1800" b="1" i="1" dirty="0">
              <a:solidFill>
                <a:srgbClr val="7F7F7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90" name="Google Shape;690;p14"/>
          <p:cNvPicPr preferRelativeResize="0"/>
          <p:nvPr/>
        </p:nvPicPr>
        <p:blipFill rotWithShape="1">
          <a:blip r:embed="rId3">
            <a:alphaModFix/>
          </a:blip>
          <a:srcRect t="-1" r="55944" b="5170"/>
          <a:stretch/>
        </p:blipFill>
        <p:spPr>
          <a:xfrm>
            <a:off x="304801" y="251720"/>
            <a:ext cx="1219199" cy="510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1" name="Google Shape;691;p14"/>
          <p:cNvGrpSpPr/>
          <p:nvPr/>
        </p:nvGrpSpPr>
        <p:grpSpPr>
          <a:xfrm>
            <a:off x="1652551" y="6477695"/>
            <a:ext cx="9982200" cy="540212"/>
            <a:chOff x="1600201" y="6260332"/>
            <a:chExt cx="9982200" cy="540212"/>
          </a:xfrm>
        </p:grpSpPr>
        <p:pic>
          <p:nvPicPr>
            <p:cNvPr id="692" name="Google Shape;692;p14" descr="Immagine correlat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54185" y="6293597"/>
              <a:ext cx="345182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14" descr="Immagine correlat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1226" y="6344325"/>
              <a:ext cx="354183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5" name="Google Shape;695;p14"/>
            <p:cNvSpPr/>
            <p:nvPr/>
          </p:nvSpPr>
          <p:spPr>
            <a:xfrm>
              <a:off x="1600201" y="6260332"/>
              <a:ext cx="9982200" cy="54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4"/>
            <p:cNvSpPr txBox="1"/>
            <p:nvPr/>
          </p:nvSpPr>
          <p:spPr>
            <a:xfrm>
              <a:off x="2514601" y="6350438"/>
              <a:ext cx="18288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 b="1" i="1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020202 - tasto 4.1.</a:t>
              </a:r>
              <a:endParaRPr dirty="0"/>
            </a:p>
          </p:txBody>
        </p:sp>
        <p:sp>
          <p:nvSpPr>
            <p:cNvPr id="697" name="Google Shape;697;p14"/>
            <p:cNvSpPr txBox="1"/>
            <p:nvPr/>
          </p:nvSpPr>
          <p:spPr>
            <a:xfrm>
              <a:off x="4743657" y="6350438"/>
              <a:ext cx="316597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000" b="1" i="1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Milano.WelcomeCenter@comune.milano.it</a:t>
              </a:r>
              <a:endParaRPr sz="1000" b="1" i="1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pic>
        <p:nvPicPr>
          <p:cNvPr id="700" name="Google Shape;70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84893" y="1099800"/>
            <a:ext cx="839107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4"/>
          <p:cNvSpPr txBox="1"/>
          <p:nvPr/>
        </p:nvSpPr>
        <p:spPr>
          <a:xfrm>
            <a:off x="990458" y="1418335"/>
            <a:ext cx="46483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Consulenza sociale specialistica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14"/>
          <p:cNvSpPr/>
          <p:nvPr/>
        </p:nvSpPr>
        <p:spPr>
          <a:xfrm>
            <a:off x="1347029" y="4331555"/>
            <a:ext cx="107443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advocacy con la rete dei servizi interni ed esterni;</a:t>
            </a:r>
            <a:endParaRPr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assessment</a:t>
            </a:r>
            <a:r>
              <a:rPr lang="it-IT" b="0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sociale individuale in stretta connessione con la consulenza giuridica;</a:t>
            </a:r>
            <a:endParaRPr dirty="0"/>
          </a:p>
        </p:txBody>
      </p:sp>
      <p:pic>
        <p:nvPicPr>
          <p:cNvPr id="703" name="Google Shape;70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07617" y="4380394"/>
            <a:ext cx="289868" cy="217401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14"/>
          <p:cNvSpPr txBox="1"/>
          <p:nvPr/>
        </p:nvSpPr>
        <p:spPr>
          <a:xfrm>
            <a:off x="990458" y="1939234"/>
            <a:ext cx="104498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La mission: Fornire supporto e risorse agli individui e alle famiglie con background migratorio per affrontare le sfide legate alla migrazione su tematiche dell’accoglienza, dell’inclusione, dell’antidiscriminazione e della tutela dei diritti. </a:t>
            </a:r>
            <a:endParaRPr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5" name="Google Shape;70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07617" y="4740974"/>
            <a:ext cx="289868" cy="217401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4"/>
          <p:cNvSpPr txBox="1"/>
          <p:nvPr/>
        </p:nvSpPr>
        <p:spPr>
          <a:xfrm>
            <a:off x="1072759" y="3010104"/>
            <a:ext cx="1044983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Si tratta di un </a:t>
            </a:r>
            <a:r>
              <a:rPr lang="it-IT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duplice</a:t>
            </a:r>
            <a:r>
              <a:rPr lang="it-IT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ruolo: l’assistente sociale specialistica è esperta delle procedure  e interprete dei bisogni e della domanda sociale con una lettura interculturale capace di </a:t>
            </a:r>
            <a:r>
              <a:rPr lang="it-IT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integrare</a:t>
            </a:r>
            <a:r>
              <a:rPr lang="it-IT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le competenze istituzionali, legislative, sociali e di </a:t>
            </a:r>
            <a:r>
              <a:rPr lang="it-IT" b="1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costruire</a:t>
            </a:r>
            <a:r>
              <a:rPr lang="it-IT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una visione partecipata e condivisa rispetto alle sfide della migrazione nella città di Milano.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64116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5"/>
          <p:cNvSpPr txBox="1"/>
          <p:nvPr/>
        </p:nvSpPr>
        <p:spPr>
          <a:xfrm>
            <a:off x="8794184" y="231575"/>
            <a:ext cx="4114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 dirty="0">
                <a:solidFill>
                  <a:srgbClr val="7F7F7F"/>
                </a:solidFill>
                <a:latin typeface="Lora"/>
                <a:sym typeface="Lora"/>
              </a:rPr>
              <a:t>12</a:t>
            </a:r>
            <a:r>
              <a:rPr lang="it-IT" sz="1800" b="1" i="1" dirty="0">
                <a:solidFill>
                  <a:srgbClr val="7F7F7F"/>
                </a:solidFill>
                <a:latin typeface="Lora"/>
                <a:sym typeface="Lora"/>
              </a:rPr>
              <a:t> / </a:t>
            </a:r>
            <a:r>
              <a:rPr lang="it-IT" sz="1800" b="1" i="1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rPr>
              <a:t>Consulenza giuridica</a:t>
            </a:r>
            <a:endParaRPr sz="1800" b="1" i="1" dirty="0">
              <a:solidFill>
                <a:srgbClr val="7F7F7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14" name="Google Shape;714;p15"/>
          <p:cNvPicPr preferRelativeResize="0"/>
          <p:nvPr/>
        </p:nvPicPr>
        <p:blipFill rotWithShape="1">
          <a:blip r:embed="rId3">
            <a:alphaModFix/>
          </a:blip>
          <a:srcRect l="58089" t="1676" r="13970" b="53878"/>
          <a:stretch/>
        </p:blipFill>
        <p:spPr>
          <a:xfrm>
            <a:off x="10744200" y="559718"/>
            <a:ext cx="1092000" cy="9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5"/>
          <p:cNvSpPr txBox="1"/>
          <p:nvPr/>
        </p:nvSpPr>
        <p:spPr>
          <a:xfrm>
            <a:off x="10599821" y="1447800"/>
            <a:ext cx="1380757" cy="646331"/>
          </a:xfrm>
          <a:prstGeom prst="rect">
            <a:avLst/>
          </a:prstGeom>
          <a:noFill/>
          <a:ln w="9525" cap="flat" cmpd="sng">
            <a:solidFill>
              <a:srgbClr val="77BC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1">
                <a:solidFill>
                  <a:srgbClr val="77BC1F"/>
                </a:solidFill>
                <a:latin typeface="Arial"/>
                <a:ea typeface="Arial"/>
                <a:cs typeface="Arial"/>
                <a:sym typeface="Arial"/>
              </a:rPr>
              <a:t>IN COLLABORAZIONE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b="1">
                <a:solidFill>
                  <a:srgbClr val="77BC1F"/>
                </a:solidFill>
                <a:latin typeface="Arial"/>
                <a:ea typeface="Arial"/>
                <a:cs typeface="Arial"/>
                <a:sym typeface="Arial"/>
              </a:rPr>
              <a:t>CON PREFETTURA E QUESTURA</a:t>
            </a:r>
            <a:endParaRPr/>
          </a:p>
        </p:txBody>
      </p:sp>
      <p:pic>
        <p:nvPicPr>
          <p:cNvPr id="716" name="Google Shape;71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77495" y="1295400"/>
            <a:ext cx="839107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5"/>
          <p:cNvSpPr txBox="1"/>
          <p:nvPr/>
        </p:nvSpPr>
        <p:spPr>
          <a:xfrm>
            <a:off x="990458" y="1610065"/>
            <a:ext cx="46483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rgbClr val="7F7F7F"/>
                </a:solidFill>
                <a:latin typeface="Montserrat SemiBold"/>
                <a:ea typeface="Calibri"/>
                <a:cs typeface="Calibri"/>
                <a:sym typeface="Montserrat SemiBold"/>
              </a:rPr>
              <a:t>Consulenza giuridica</a:t>
            </a:r>
          </a:p>
        </p:txBody>
      </p:sp>
      <p:sp>
        <p:nvSpPr>
          <p:cNvPr id="718" name="Google Shape;718;p15"/>
          <p:cNvSpPr txBox="1"/>
          <p:nvPr/>
        </p:nvSpPr>
        <p:spPr>
          <a:xfrm>
            <a:off x="930885" y="1923511"/>
            <a:ext cx="104498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La mission: Costruire percorsi di inclusione delle persone fondati sulla promozione dei diritti connessi allo specifico status giuridico attraverso interventi di </a:t>
            </a:r>
            <a:r>
              <a:rPr lang="it-IT" sz="1600" err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assessment</a:t>
            </a:r>
            <a:r>
              <a:rPr lang="it-IT" sz="1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giuridico e di consulenza specialistica, laddove necessaria.</a:t>
            </a:r>
            <a:endParaRPr lang="it-IT" sz="1600">
              <a:solidFill>
                <a:srgbClr val="7F7F7F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719" name="Google Shape;719;p15"/>
          <p:cNvPicPr preferRelativeResize="0"/>
          <p:nvPr/>
        </p:nvPicPr>
        <p:blipFill rotWithShape="1">
          <a:blip r:embed="rId5">
            <a:alphaModFix/>
          </a:blip>
          <a:srcRect t="-1" r="55944" b="5170"/>
          <a:stretch/>
        </p:blipFill>
        <p:spPr>
          <a:xfrm>
            <a:off x="304801" y="196302"/>
            <a:ext cx="1032166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5"/>
          <p:cNvSpPr txBox="1"/>
          <p:nvPr/>
        </p:nvSpPr>
        <p:spPr>
          <a:xfrm>
            <a:off x="1336967" y="2843890"/>
            <a:ext cx="9517892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L’equipe della consulenza giuridica:</a:t>
            </a:r>
            <a:endParaRPr sz="18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supporta persone con background migratorio e beneficiari/e del Servizio Accoglienza e Integrazione (SAI) garantendo consulenza in materia di: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	rilasci, rinnovi e conversioni permessi di soggiorno;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	richieste di cittadinanza;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	stato civile e anagrafe;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	diritto di famiglia (interno e straniero);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	riconoscimento status di protezione internazionale e speciale.	</a:t>
            </a:r>
            <a:endParaRPr sz="1600" b="0" i="0" u="none" strike="noStrike" cap="non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4" name="Google Shape;72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000967" y="2846841"/>
            <a:ext cx="336000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5"/>
          <p:cNvSpPr txBox="1"/>
          <p:nvPr/>
        </p:nvSpPr>
        <p:spPr>
          <a:xfrm>
            <a:off x="1336967" y="5538107"/>
            <a:ext cx="9517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L’attività di consulenza legale viene garantita ai beneficiari a fronte di accesso diretto al servizio ovvero a fronte di richiesta di altri servizi dell’amministrazione. </a:t>
            </a:r>
            <a:r>
              <a:rPr lang="it-IT" sz="1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6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6" name="Google Shape;72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006152" y="5593883"/>
            <a:ext cx="336000" cy="2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411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1"/>
          <p:cNvSpPr txBox="1"/>
          <p:nvPr/>
        </p:nvSpPr>
        <p:spPr>
          <a:xfrm>
            <a:off x="7924800" y="262607"/>
            <a:ext cx="4191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B9"/>
              </a:buClr>
              <a:buSzPts val="1800"/>
              <a:buFont typeface="Lora"/>
              <a:buNone/>
            </a:pPr>
            <a:r>
              <a:rPr lang="it-IT" b="1" i="1" dirty="0">
                <a:solidFill>
                  <a:srgbClr val="7F7F7F"/>
                </a:solidFill>
                <a:latin typeface="Lora"/>
                <a:sym typeface="Lora"/>
              </a:rPr>
              <a:t>13</a:t>
            </a:r>
            <a:r>
              <a:rPr lang="it-IT" sz="1800" b="1" i="1" dirty="0">
                <a:solidFill>
                  <a:srgbClr val="7F7F7F"/>
                </a:solidFill>
                <a:latin typeface="Lora"/>
                <a:sym typeface="Lora"/>
              </a:rPr>
              <a:t>/ Ritorno v</a:t>
            </a:r>
            <a:r>
              <a:rPr lang="it-IT" sz="1800" b="1" i="1" u="none" strike="noStrike" cap="none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rPr>
              <a:t>olontario Assistito</a:t>
            </a:r>
            <a:endParaRPr dirty="0"/>
          </a:p>
        </p:txBody>
      </p:sp>
      <p:grpSp>
        <p:nvGrpSpPr>
          <p:cNvPr id="606" name="Google Shape;606;p11"/>
          <p:cNvGrpSpPr/>
          <p:nvPr/>
        </p:nvGrpSpPr>
        <p:grpSpPr>
          <a:xfrm>
            <a:off x="1589158" y="6459115"/>
            <a:ext cx="9982200" cy="540212"/>
            <a:chOff x="1600201" y="6260332"/>
            <a:chExt cx="9982200" cy="540212"/>
          </a:xfrm>
        </p:grpSpPr>
        <p:pic>
          <p:nvPicPr>
            <p:cNvPr id="607" name="Google Shape;607;p11" descr="Immagine correlata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54185" y="6293597"/>
              <a:ext cx="345182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11" descr="Immagine correlat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31226" y="6344325"/>
              <a:ext cx="354183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11"/>
            <p:cNvSpPr/>
            <p:nvPr/>
          </p:nvSpPr>
          <p:spPr>
            <a:xfrm>
              <a:off x="1600201" y="6260332"/>
              <a:ext cx="9982200" cy="540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1"/>
            <p:cNvSpPr txBox="1"/>
            <p:nvPr/>
          </p:nvSpPr>
          <p:spPr>
            <a:xfrm>
              <a:off x="2514601" y="6350438"/>
              <a:ext cx="18288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Lora"/>
                <a:buNone/>
              </a:pPr>
              <a:r>
                <a:rPr lang="it-IT" sz="1000" b="1" i="1" u="none" strike="noStrike" cap="none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020202 - tasto 4.1.</a:t>
              </a:r>
              <a:endParaRPr dirty="0"/>
            </a:p>
          </p:txBody>
        </p:sp>
        <p:sp>
          <p:nvSpPr>
            <p:cNvPr id="612" name="Google Shape;612;p11"/>
            <p:cNvSpPr txBox="1"/>
            <p:nvPr/>
          </p:nvSpPr>
          <p:spPr>
            <a:xfrm>
              <a:off x="4743657" y="6350438"/>
              <a:ext cx="316597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Lora"/>
                <a:buNone/>
              </a:pPr>
              <a:r>
                <a:rPr lang="it-IT" sz="1000" b="1" i="1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Milano.WelcomeCenter</a:t>
              </a:r>
              <a:r>
                <a:rPr lang="it-IT" sz="1000" b="1" i="1" u="none" strike="noStrike" cap="none" dirty="0">
                  <a:solidFill>
                    <a:srgbClr val="7F7F7F"/>
                  </a:solidFill>
                  <a:latin typeface="Lora"/>
                  <a:ea typeface="Lora"/>
                  <a:cs typeface="Lora"/>
                  <a:sym typeface="Lora"/>
                </a:rPr>
                <a:t>@comune.milano.it</a:t>
              </a:r>
              <a:endParaRPr sz="1000" b="1" i="1" u="none" strike="noStrike" cap="none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614" name="Google Shape;614;p11"/>
          <p:cNvSpPr txBox="1"/>
          <p:nvPr/>
        </p:nvSpPr>
        <p:spPr>
          <a:xfrm>
            <a:off x="769108" y="2065511"/>
            <a:ext cx="80605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Montserrat"/>
              <a:buNone/>
            </a:pPr>
            <a:r>
              <a:rPr lang="it-IT" sz="18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La mission: Supportare le persone provenienti da paesi Extra-Ue che vogliono ritornare nel proprio paese di origine, in raccordo con OIM</a:t>
            </a:r>
            <a:endParaRPr/>
          </a:p>
        </p:txBody>
      </p:sp>
      <p:pic>
        <p:nvPicPr>
          <p:cNvPr id="615" name="Google Shape;61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470982" y="1421450"/>
            <a:ext cx="839107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11"/>
          <p:cNvSpPr txBox="1"/>
          <p:nvPr/>
        </p:nvSpPr>
        <p:spPr>
          <a:xfrm>
            <a:off x="783946" y="1736115"/>
            <a:ext cx="60740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Montserrat SemiBold"/>
              <a:buNone/>
            </a:pPr>
            <a:r>
              <a:rPr lang="it-IT" sz="1800" b="1" i="0" u="none" strike="noStrike" cap="none" dirty="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Ritorno Volontario Assistito</a:t>
            </a: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11"/>
          <p:cNvSpPr/>
          <p:nvPr/>
        </p:nvSpPr>
        <p:spPr>
          <a:xfrm>
            <a:off x="1334633" y="2958908"/>
            <a:ext cx="1074434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Colloquio/i di </a:t>
            </a:r>
            <a:r>
              <a:rPr lang="it-IT" sz="1600" dirty="0" err="1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assessment</a:t>
            </a:r>
            <a:r>
              <a:rPr lang="it-IT" sz="16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sociale;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Compilazione Modulistica per OIM;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Presa in carico sociale (sistemazione alloggiativa, accompagnamento alla costruzione del percorso di ritorno, la salute…gli inciampi..)</a:t>
            </a:r>
            <a:endParaRPr dirty="0"/>
          </a:p>
        </p:txBody>
      </p:sp>
      <p:pic>
        <p:nvPicPr>
          <p:cNvPr id="622" name="Google Shape;62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017698" y="3019695"/>
            <a:ext cx="289868" cy="21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022457" y="3267957"/>
            <a:ext cx="289868" cy="21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017698" y="3548544"/>
            <a:ext cx="289868" cy="21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persona, vestiti, Viso umano, scaffale&#10;&#10;Descrizione generata automaticamente">
            <a:extLst>
              <a:ext uri="{FF2B5EF4-FFF2-40B4-BE49-F238E27FC236}">
                <a16:creationId xmlns:a16="http://schemas.microsoft.com/office/drawing/2014/main" id="{3DB572EF-7E32-B843-29B1-8AA559BD3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260" y="4365349"/>
            <a:ext cx="1400175" cy="1771650"/>
          </a:xfrm>
          <a:prstGeom prst="rect">
            <a:avLst/>
          </a:prstGeom>
        </p:spPr>
      </p:pic>
      <p:pic>
        <p:nvPicPr>
          <p:cNvPr id="6" name="Immagine 5" descr="Immagine che contiene veicolo, Veicolo terrestre, aria aperta, Ricambio auto&#10;&#10;Descrizione generata automaticamente">
            <a:extLst>
              <a:ext uri="{FF2B5EF4-FFF2-40B4-BE49-F238E27FC236}">
                <a16:creationId xmlns:a16="http://schemas.microsoft.com/office/drawing/2014/main" id="{84442428-4051-9A20-74BC-8AC3AF15F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016" y="4351061"/>
            <a:ext cx="1552575" cy="1800225"/>
          </a:xfrm>
          <a:prstGeom prst="rect">
            <a:avLst/>
          </a:prstGeom>
        </p:spPr>
      </p:pic>
      <p:pic>
        <p:nvPicPr>
          <p:cNvPr id="8" name="Immagine 7" descr="Immagine che contiene ruota, pneumatico, veicolo, Veicolo terrestre&#10;&#10;Descrizione generata automaticamente">
            <a:extLst>
              <a:ext uri="{FF2B5EF4-FFF2-40B4-BE49-F238E27FC236}">
                <a16:creationId xmlns:a16="http://schemas.microsoft.com/office/drawing/2014/main" id="{357DF6AB-57B1-E998-C196-69C1D7AA3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030" y="4340017"/>
            <a:ext cx="2486025" cy="1800225"/>
          </a:xfrm>
          <a:prstGeom prst="rect">
            <a:avLst/>
          </a:prstGeom>
        </p:spPr>
      </p:pic>
      <p:pic>
        <p:nvPicPr>
          <p:cNvPr id="9" name="Immagine 8" descr="Immagine che contiene bestiame, vestiti, persona, edificio&#10;&#10;Descrizione generata automaticamente">
            <a:extLst>
              <a:ext uri="{FF2B5EF4-FFF2-40B4-BE49-F238E27FC236}">
                <a16:creationId xmlns:a16="http://schemas.microsoft.com/office/drawing/2014/main" id="{2E561A57-A5D7-CB75-83B4-89E5A1284C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181" y="4362104"/>
            <a:ext cx="2247900" cy="1800225"/>
          </a:xfrm>
          <a:prstGeom prst="rect">
            <a:avLst/>
          </a:prstGeom>
        </p:spPr>
      </p:pic>
      <p:pic>
        <p:nvPicPr>
          <p:cNvPr id="11" name="Google Shape;566;p10">
            <a:extLst>
              <a:ext uri="{FF2B5EF4-FFF2-40B4-BE49-F238E27FC236}">
                <a16:creationId xmlns:a16="http://schemas.microsoft.com/office/drawing/2014/main" id="{32342D1D-4A5A-279D-0707-0BD5CE6D8A0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-1" r="55944" b="5170"/>
          <a:stretch/>
        </p:blipFill>
        <p:spPr>
          <a:xfrm>
            <a:off x="304801" y="251720"/>
            <a:ext cx="1219199" cy="51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546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800"/>
          </a:p>
        </p:txBody>
      </p: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8170462C-C0C9-8B1F-FB04-D1B160AB5A3F}"/>
              </a:ext>
            </a:extLst>
          </p:cNvPr>
          <p:cNvGrpSpPr/>
          <p:nvPr/>
        </p:nvGrpSpPr>
        <p:grpSpPr>
          <a:xfrm>
            <a:off x="636291" y="2176703"/>
            <a:ext cx="4692956" cy="1011519"/>
            <a:chOff x="653125" y="3182821"/>
            <a:chExt cx="5749545" cy="998145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12FC4F74-E26A-7282-0434-D7D2BADBE41F}"/>
                </a:ext>
              </a:extLst>
            </p:cNvPr>
            <p:cNvGrpSpPr/>
            <p:nvPr/>
          </p:nvGrpSpPr>
          <p:grpSpPr>
            <a:xfrm>
              <a:off x="1742374" y="3182821"/>
              <a:ext cx="4660296" cy="998145"/>
              <a:chOff x="0" y="-38100"/>
              <a:chExt cx="1632342" cy="374416"/>
            </a:xfrm>
            <a:noFill/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58261353-9314-4B19-FB92-2F91D11E459E}"/>
                  </a:ext>
                </a:extLst>
              </p:cNvPr>
              <p:cNvSpPr/>
              <p:nvPr/>
            </p:nvSpPr>
            <p:spPr>
              <a:xfrm>
                <a:off x="0" y="0"/>
                <a:ext cx="654612" cy="316389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36316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301192"/>
                    </a:lnTo>
                    <a:cubicBezTo>
                      <a:pt x="1632342" y="310508"/>
                      <a:pt x="1628641" y="319441"/>
                      <a:pt x="1622055" y="326028"/>
                    </a:cubicBezTo>
                    <a:cubicBezTo>
                      <a:pt x="1615468" y="332615"/>
                      <a:pt x="1606534" y="336316"/>
                      <a:pt x="1597218" y="336316"/>
                    </a:cubicBezTo>
                    <a:lnTo>
                      <a:pt x="35124" y="336316"/>
                    </a:lnTo>
                    <a:cubicBezTo>
                      <a:pt x="15725" y="336316"/>
                      <a:pt x="0" y="320590"/>
                      <a:pt x="0" y="301192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800" b="1">
                  <a:latin typeface="Montserrat" pitchFamily="2" charset="77"/>
                </a:endParaRPr>
              </a:p>
            </p:txBody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B805AB96-ACBF-9BE4-BEBB-3163FA66441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74416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382708"/>
                  </a:lnSpc>
                  <a:spcBef>
                    <a:spcPct val="0"/>
                  </a:spcBef>
                </a:pPr>
                <a:endParaRPr lang="it-IT" sz="800" b="1">
                  <a:latin typeface="Montserrat" pitchFamily="2" charset="77"/>
                </a:endParaRPr>
              </a:p>
            </p:txBody>
          </p:sp>
        </p:grp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DC52387C-335B-8F10-1D79-09B2281A9FE2}"/>
                </a:ext>
              </a:extLst>
            </p:cNvPr>
            <p:cNvGrpSpPr/>
            <p:nvPr/>
          </p:nvGrpSpPr>
          <p:grpSpPr>
            <a:xfrm>
              <a:off x="653125" y="3201666"/>
              <a:ext cx="1417507" cy="850393"/>
              <a:chOff x="-47017" y="-95177"/>
              <a:chExt cx="486553" cy="363029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D3817948-FB84-78B1-C6BE-0AFEBDD2423B}"/>
                  </a:ext>
                </a:extLst>
              </p:cNvPr>
              <p:cNvSpPr/>
              <p:nvPr/>
            </p:nvSpPr>
            <p:spPr>
              <a:xfrm>
                <a:off x="0" y="0"/>
                <a:ext cx="439536" cy="267852"/>
              </a:xfrm>
              <a:custGeom>
                <a:avLst/>
                <a:gdLst/>
                <a:ahLst/>
                <a:cxnLst/>
                <a:rect l="l" t="t" r="r" b="b"/>
                <a:pathLst>
                  <a:path w="439536" h="267852">
                    <a:moveTo>
                      <a:pt x="0" y="0"/>
                    </a:moveTo>
                    <a:lnTo>
                      <a:pt x="439536" y="0"/>
                    </a:lnTo>
                    <a:lnTo>
                      <a:pt x="439536" y="267852"/>
                    </a:lnTo>
                    <a:lnTo>
                      <a:pt x="0" y="267852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D85CE1CE-9860-500C-DF5C-5860C3249862}"/>
                  </a:ext>
                </a:extLst>
              </p:cNvPr>
              <p:cNvSpPr txBox="1"/>
              <p:nvPr/>
            </p:nvSpPr>
            <p:spPr>
              <a:xfrm>
                <a:off x="-47017" y="-95177"/>
                <a:ext cx="439536" cy="34405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291666"/>
                  </a:lnSpc>
                </a:pPr>
                <a:r>
                  <a:rPr lang="en-US" sz="2400" b="1">
                    <a:solidFill>
                      <a:srgbClr val="0094AA"/>
                    </a:solidFill>
                    <a:latin typeface="Montserrat" pitchFamily="2" charset="77"/>
                  </a:rPr>
                  <a:t>3554</a:t>
                </a:r>
                <a:endParaRPr lang="it-IT"/>
              </a:p>
            </p:txBody>
          </p:sp>
        </p:grpSp>
        <p:sp>
          <p:nvSpPr>
            <p:cNvPr id="42" name="TextBox 32">
              <a:extLst>
                <a:ext uri="{FF2B5EF4-FFF2-40B4-BE49-F238E27FC236}">
                  <a16:creationId xmlns:a16="http://schemas.microsoft.com/office/drawing/2014/main" id="{738A0EAF-5BDA-C4E0-6CCE-061B2B291D8A}"/>
                </a:ext>
              </a:extLst>
            </p:cNvPr>
            <p:cNvSpPr txBox="1"/>
            <p:nvPr/>
          </p:nvSpPr>
          <p:spPr>
            <a:xfrm>
              <a:off x="1843413" y="3541275"/>
              <a:ext cx="4350110" cy="323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9479"/>
                </a:lnSpc>
              </a:pPr>
              <a:r>
                <a: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UTENTI UNICI</a:t>
              </a:r>
              <a:endParaRPr lang="it-IT" b="1">
                <a:solidFill>
                  <a:srgbClr val="7F7F7F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pic>
        <p:nvPicPr>
          <p:cNvPr id="13" name="Google Shape;345;g2c77e19f900_0_368">
            <a:extLst>
              <a:ext uri="{FF2B5EF4-FFF2-40B4-BE49-F238E27FC236}">
                <a16:creationId xmlns:a16="http://schemas.microsoft.com/office/drawing/2014/main" id="{B2F81D8E-0C83-15A5-2A2B-5DC0D8DF25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77283" y="913450"/>
            <a:ext cx="839106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58;p17">
            <a:extLst>
              <a:ext uri="{FF2B5EF4-FFF2-40B4-BE49-F238E27FC236}">
                <a16:creationId xmlns:a16="http://schemas.microsoft.com/office/drawing/2014/main" id="{508917B6-131C-9054-4373-0E038350D043}"/>
              </a:ext>
            </a:extLst>
          </p:cNvPr>
          <p:cNvSpPr txBox="1"/>
          <p:nvPr/>
        </p:nvSpPr>
        <p:spPr>
          <a:xfrm>
            <a:off x="1104900" y="1104900"/>
            <a:ext cx="7889422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 Servizi (ex </a:t>
            </a:r>
            <a:r>
              <a:rPr lang="it-IT" sz="20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WeMi</a:t>
            </a:r>
            <a:r>
              <a:rPr lang="it-IT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Inclusione): dati 2023 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8170462C-C0C9-8B1F-FB04-D1B160AB5A3F}"/>
              </a:ext>
            </a:extLst>
          </p:cNvPr>
          <p:cNvGrpSpPr/>
          <p:nvPr/>
        </p:nvGrpSpPr>
        <p:grpSpPr>
          <a:xfrm>
            <a:off x="3188616" y="2111335"/>
            <a:ext cx="4589228" cy="1089920"/>
            <a:chOff x="667561" y="3105457"/>
            <a:chExt cx="5735109" cy="1075509"/>
          </a:xfrm>
        </p:grpSpPr>
        <p:grpSp>
          <p:nvGrpSpPr>
            <p:cNvPr id="98" name="Group 3">
              <a:extLst>
                <a:ext uri="{FF2B5EF4-FFF2-40B4-BE49-F238E27FC236}">
                  <a16:creationId xmlns:a16="http://schemas.microsoft.com/office/drawing/2014/main" id="{12FC4F74-E26A-7282-0434-D7D2BADBE41F}"/>
                </a:ext>
              </a:extLst>
            </p:cNvPr>
            <p:cNvGrpSpPr/>
            <p:nvPr/>
          </p:nvGrpSpPr>
          <p:grpSpPr>
            <a:xfrm>
              <a:off x="1742374" y="3182821"/>
              <a:ext cx="4660296" cy="998145"/>
              <a:chOff x="0" y="-38100"/>
              <a:chExt cx="1632342" cy="374416"/>
            </a:xfrm>
            <a:noFill/>
          </p:grpSpPr>
          <p:sp>
            <p:nvSpPr>
              <p:cNvPr id="103" name="Freeform 4">
                <a:extLst>
                  <a:ext uri="{FF2B5EF4-FFF2-40B4-BE49-F238E27FC236}">
                    <a16:creationId xmlns:a16="http://schemas.microsoft.com/office/drawing/2014/main" id="{58261353-9314-4B19-FB92-2F91D11E459E}"/>
                  </a:ext>
                </a:extLst>
              </p:cNvPr>
              <p:cNvSpPr/>
              <p:nvPr/>
            </p:nvSpPr>
            <p:spPr>
              <a:xfrm>
                <a:off x="0" y="0"/>
                <a:ext cx="620849" cy="316389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36316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301192"/>
                    </a:lnTo>
                    <a:cubicBezTo>
                      <a:pt x="1632342" y="310508"/>
                      <a:pt x="1628641" y="319441"/>
                      <a:pt x="1622055" y="326028"/>
                    </a:cubicBezTo>
                    <a:cubicBezTo>
                      <a:pt x="1615468" y="332615"/>
                      <a:pt x="1606534" y="336316"/>
                      <a:pt x="1597218" y="336316"/>
                    </a:cubicBezTo>
                    <a:lnTo>
                      <a:pt x="35124" y="336316"/>
                    </a:lnTo>
                    <a:cubicBezTo>
                      <a:pt x="15725" y="336316"/>
                      <a:pt x="0" y="320590"/>
                      <a:pt x="0" y="301192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800" b="1">
                  <a:latin typeface="Montserrat" pitchFamily="2" charset="77"/>
                </a:endParaRPr>
              </a:p>
            </p:txBody>
          </p:sp>
          <p:sp>
            <p:nvSpPr>
              <p:cNvPr id="104" name="TextBox 5">
                <a:extLst>
                  <a:ext uri="{FF2B5EF4-FFF2-40B4-BE49-F238E27FC236}">
                    <a16:creationId xmlns:a16="http://schemas.microsoft.com/office/drawing/2014/main" id="{B805AB96-ACBF-9BE4-BEBB-3163FA66441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74416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382708"/>
                  </a:lnSpc>
                  <a:spcBef>
                    <a:spcPct val="0"/>
                  </a:spcBef>
                </a:pPr>
                <a:endParaRPr lang="it-IT" sz="800" b="1">
                  <a:latin typeface="Montserrat" pitchFamily="2" charset="77"/>
                </a:endParaRPr>
              </a:p>
            </p:txBody>
          </p:sp>
        </p:grpSp>
        <p:grpSp>
          <p:nvGrpSpPr>
            <p:cNvPr id="99" name="Group 6">
              <a:extLst>
                <a:ext uri="{FF2B5EF4-FFF2-40B4-BE49-F238E27FC236}">
                  <a16:creationId xmlns:a16="http://schemas.microsoft.com/office/drawing/2014/main" id="{DC52387C-335B-8F10-1D79-09B2281A9FE2}"/>
                </a:ext>
              </a:extLst>
            </p:cNvPr>
            <p:cNvGrpSpPr/>
            <p:nvPr/>
          </p:nvGrpSpPr>
          <p:grpSpPr>
            <a:xfrm>
              <a:off x="667561" y="3105457"/>
              <a:ext cx="1403071" cy="946602"/>
              <a:chOff x="-42062" y="-136248"/>
              <a:chExt cx="481598" cy="404100"/>
            </a:xfrm>
          </p:grpSpPr>
          <p:sp>
            <p:nvSpPr>
              <p:cNvPr id="101" name="Freeform 7">
                <a:extLst>
                  <a:ext uri="{FF2B5EF4-FFF2-40B4-BE49-F238E27FC236}">
                    <a16:creationId xmlns:a16="http://schemas.microsoft.com/office/drawing/2014/main" id="{D3817948-FB84-78B1-C6BE-0AFEBDD2423B}"/>
                  </a:ext>
                </a:extLst>
              </p:cNvPr>
              <p:cNvSpPr/>
              <p:nvPr/>
            </p:nvSpPr>
            <p:spPr>
              <a:xfrm>
                <a:off x="0" y="0"/>
                <a:ext cx="439536" cy="267852"/>
              </a:xfrm>
              <a:custGeom>
                <a:avLst/>
                <a:gdLst/>
                <a:ahLst/>
                <a:cxnLst/>
                <a:rect l="l" t="t" r="r" b="b"/>
                <a:pathLst>
                  <a:path w="439536" h="267852">
                    <a:moveTo>
                      <a:pt x="0" y="0"/>
                    </a:moveTo>
                    <a:lnTo>
                      <a:pt x="439536" y="0"/>
                    </a:lnTo>
                    <a:lnTo>
                      <a:pt x="439536" y="267852"/>
                    </a:lnTo>
                    <a:lnTo>
                      <a:pt x="0" y="267852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102" name="TextBox 8">
                <a:extLst>
                  <a:ext uri="{FF2B5EF4-FFF2-40B4-BE49-F238E27FC236}">
                    <a16:creationId xmlns:a16="http://schemas.microsoft.com/office/drawing/2014/main" id="{D85CE1CE-9860-500C-DF5C-5860C3249862}"/>
                  </a:ext>
                </a:extLst>
              </p:cNvPr>
              <p:cNvSpPr txBox="1"/>
              <p:nvPr/>
            </p:nvSpPr>
            <p:spPr>
              <a:xfrm>
                <a:off x="-42062" y="-136248"/>
                <a:ext cx="439536" cy="34405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291666"/>
                  </a:lnSpc>
                </a:pPr>
                <a:r>
                  <a:rPr lang="en-US" sz="2400" b="1">
                    <a:solidFill>
                      <a:srgbClr val="0094AA"/>
                    </a:solidFill>
                    <a:latin typeface="Montserrat" pitchFamily="2" charset="77"/>
                  </a:rPr>
                  <a:t>4908</a:t>
                </a:r>
                <a:endParaRPr lang="it-IT"/>
              </a:p>
            </p:txBody>
          </p:sp>
        </p:grpSp>
        <p:sp>
          <p:nvSpPr>
            <p:cNvPr id="100" name="TextBox 32">
              <a:extLst>
                <a:ext uri="{FF2B5EF4-FFF2-40B4-BE49-F238E27FC236}">
                  <a16:creationId xmlns:a16="http://schemas.microsoft.com/office/drawing/2014/main" id="{738A0EAF-5BDA-C4E0-6CCE-061B2B291D8A}"/>
                </a:ext>
              </a:extLst>
            </p:cNvPr>
            <p:cNvSpPr txBox="1"/>
            <p:nvPr/>
          </p:nvSpPr>
          <p:spPr>
            <a:xfrm>
              <a:off x="1835416" y="3471417"/>
              <a:ext cx="4350110" cy="3231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9479"/>
                </a:lnSpc>
              </a:pPr>
              <a:r>
                <a: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RICHIESTE</a:t>
              </a:r>
              <a:endParaRPr lang="it-IT" b="1">
                <a:solidFill>
                  <a:srgbClr val="7F7F7F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116" name="Gruppo 115">
            <a:extLst>
              <a:ext uri="{FF2B5EF4-FFF2-40B4-BE49-F238E27FC236}">
                <a16:creationId xmlns:a16="http://schemas.microsoft.com/office/drawing/2014/main" id="{8170462C-C0C9-8B1F-FB04-D1B160AB5A3F}"/>
              </a:ext>
            </a:extLst>
          </p:cNvPr>
          <p:cNvGrpSpPr/>
          <p:nvPr/>
        </p:nvGrpSpPr>
        <p:grpSpPr>
          <a:xfrm>
            <a:off x="7801574" y="2130999"/>
            <a:ext cx="4601278" cy="1030466"/>
            <a:chOff x="765444" y="3164125"/>
            <a:chExt cx="5637226" cy="1016841"/>
          </a:xfrm>
        </p:grpSpPr>
        <p:grpSp>
          <p:nvGrpSpPr>
            <p:cNvPr id="117" name="Group 3">
              <a:extLst>
                <a:ext uri="{FF2B5EF4-FFF2-40B4-BE49-F238E27FC236}">
                  <a16:creationId xmlns:a16="http://schemas.microsoft.com/office/drawing/2014/main" id="{12FC4F74-E26A-7282-0434-D7D2BADBE41F}"/>
                </a:ext>
              </a:extLst>
            </p:cNvPr>
            <p:cNvGrpSpPr/>
            <p:nvPr/>
          </p:nvGrpSpPr>
          <p:grpSpPr>
            <a:xfrm>
              <a:off x="1742374" y="3182821"/>
              <a:ext cx="4660296" cy="998145"/>
              <a:chOff x="0" y="-38100"/>
              <a:chExt cx="1632342" cy="374416"/>
            </a:xfrm>
            <a:noFill/>
          </p:grpSpPr>
          <p:sp>
            <p:nvSpPr>
              <p:cNvPr id="122" name="Freeform 4">
                <a:extLst>
                  <a:ext uri="{FF2B5EF4-FFF2-40B4-BE49-F238E27FC236}">
                    <a16:creationId xmlns:a16="http://schemas.microsoft.com/office/drawing/2014/main" id="{58261353-9314-4B19-FB92-2F91D11E459E}"/>
                  </a:ext>
                </a:extLst>
              </p:cNvPr>
              <p:cNvSpPr/>
              <p:nvPr/>
            </p:nvSpPr>
            <p:spPr>
              <a:xfrm>
                <a:off x="0" y="0"/>
                <a:ext cx="579026" cy="316389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36316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301192"/>
                    </a:lnTo>
                    <a:cubicBezTo>
                      <a:pt x="1632342" y="310508"/>
                      <a:pt x="1628641" y="319441"/>
                      <a:pt x="1622055" y="326028"/>
                    </a:cubicBezTo>
                    <a:cubicBezTo>
                      <a:pt x="1615468" y="332615"/>
                      <a:pt x="1606534" y="336316"/>
                      <a:pt x="1597218" y="336316"/>
                    </a:cubicBezTo>
                    <a:lnTo>
                      <a:pt x="35124" y="336316"/>
                    </a:lnTo>
                    <a:cubicBezTo>
                      <a:pt x="15725" y="336316"/>
                      <a:pt x="0" y="320590"/>
                      <a:pt x="0" y="301192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800" b="1">
                  <a:latin typeface="Montserrat" pitchFamily="2" charset="77"/>
                </a:endParaRPr>
              </a:p>
            </p:txBody>
          </p:sp>
          <p:sp>
            <p:nvSpPr>
              <p:cNvPr id="123" name="TextBox 5">
                <a:extLst>
                  <a:ext uri="{FF2B5EF4-FFF2-40B4-BE49-F238E27FC236}">
                    <a16:creationId xmlns:a16="http://schemas.microsoft.com/office/drawing/2014/main" id="{B805AB96-ACBF-9BE4-BEBB-3163FA66441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74416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382708"/>
                  </a:lnSpc>
                  <a:spcBef>
                    <a:spcPct val="0"/>
                  </a:spcBef>
                </a:pPr>
                <a:endParaRPr lang="it-IT" sz="800" b="1">
                  <a:latin typeface="Montserrat" pitchFamily="2" charset="77"/>
                </a:endParaRPr>
              </a:p>
            </p:txBody>
          </p:sp>
        </p:grpSp>
        <p:grpSp>
          <p:nvGrpSpPr>
            <p:cNvPr id="118" name="Group 6">
              <a:extLst>
                <a:ext uri="{FF2B5EF4-FFF2-40B4-BE49-F238E27FC236}">
                  <a16:creationId xmlns:a16="http://schemas.microsoft.com/office/drawing/2014/main" id="{DC52387C-335B-8F10-1D79-09B2281A9FE2}"/>
                </a:ext>
              </a:extLst>
            </p:cNvPr>
            <p:cNvGrpSpPr/>
            <p:nvPr/>
          </p:nvGrpSpPr>
          <p:grpSpPr>
            <a:xfrm>
              <a:off x="765444" y="3164125"/>
              <a:ext cx="1305188" cy="887934"/>
              <a:chOff x="-8464" y="-111203"/>
              <a:chExt cx="448000" cy="379055"/>
            </a:xfrm>
          </p:grpSpPr>
          <p:sp>
            <p:nvSpPr>
              <p:cNvPr id="120" name="Freeform 7">
                <a:extLst>
                  <a:ext uri="{FF2B5EF4-FFF2-40B4-BE49-F238E27FC236}">
                    <a16:creationId xmlns:a16="http://schemas.microsoft.com/office/drawing/2014/main" id="{D3817948-FB84-78B1-C6BE-0AFEBDD2423B}"/>
                  </a:ext>
                </a:extLst>
              </p:cNvPr>
              <p:cNvSpPr/>
              <p:nvPr/>
            </p:nvSpPr>
            <p:spPr>
              <a:xfrm>
                <a:off x="0" y="0"/>
                <a:ext cx="439536" cy="267852"/>
              </a:xfrm>
              <a:custGeom>
                <a:avLst/>
                <a:gdLst/>
                <a:ahLst/>
                <a:cxnLst/>
                <a:rect l="l" t="t" r="r" b="b"/>
                <a:pathLst>
                  <a:path w="439536" h="267852">
                    <a:moveTo>
                      <a:pt x="0" y="0"/>
                    </a:moveTo>
                    <a:lnTo>
                      <a:pt x="439536" y="0"/>
                    </a:lnTo>
                    <a:lnTo>
                      <a:pt x="439536" y="267852"/>
                    </a:lnTo>
                    <a:lnTo>
                      <a:pt x="0" y="267852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121" name="TextBox 8">
                <a:extLst>
                  <a:ext uri="{FF2B5EF4-FFF2-40B4-BE49-F238E27FC236}">
                    <a16:creationId xmlns:a16="http://schemas.microsoft.com/office/drawing/2014/main" id="{D85CE1CE-9860-500C-DF5C-5860C3249862}"/>
                  </a:ext>
                </a:extLst>
              </p:cNvPr>
              <p:cNvSpPr txBox="1"/>
              <p:nvPr/>
            </p:nvSpPr>
            <p:spPr>
              <a:xfrm>
                <a:off x="-8464" y="-111203"/>
                <a:ext cx="439536" cy="34405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291666"/>
                  </a:lnSpc>
                </a:pPr>
                <a:r>
                  <a:rPr lang="en-US" sz="2400" b="1">
                    <a:solidFill>
                      <a:srgbClr val="0094AA"/>
                    </a:solidFill>
                    <a:latin typeface="Montserrat" pitchFamily="2" charset="77"/>
                  </a:rPr>
                  <a:t>59%</a:t>
                </a:r>
                <a:endParaRPr lang="it-IT"/>
              </a:p>
            </p:txBody>
          </p:sp>
        </p:grpSp>
        <p:sp>
          <p:nvSpPr>
            <p:cNvPr id="119" name="TextBox 32">
              <a:extLst>
                <a:ext uri="{FF2B5EF4-FFF2-40B4-BE49-F238E27FC236}">
                  <a16:creationId xmlns:a16="http://schemas.microsoft.com/office/drawing/2014/main" id="{738A0EAF-5BDA-C4E0-6CCE-061B2B291D8A}"/>
                </a:ext>
              </a:extLst>
            </p:cNvPr>
            <p:cNvSpPr txBox="1"/>
            <p:nvPr/>
          </p:nvSpPr>
          <p:spPr>
            <a:xfrm>
              <a:off x="1843413" y="3541275"/>
              <a:ext cx="4350110" cy="323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9479"/>
                </a:lnSpc>
              </a:pPr>
              <a:r>
                <a: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UOMINI</a:t>
              </a:r>
              <a:endParaRPr lang="it-IT" b="1">
                <a:solidFill>
                  <a:srgbClr val="7F7F7F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grpSp>
        <p:nvGrpSpPr>
          <p:cNvPr id="124" name="Gruppo 123">
            <a:extLst>
              <a:ext uri="{FF2B5EF4-FFF2-40B4-BE49-F238E27FC236}">
                <a16:creationId xmlns:a16="http://schemas.microsoft.com/office/drawing/2014/main" id="{8170462C-C0C9-8B1F-FB04-D1B160AB5A3F}"/>
              </a:ext>
            </a:extLst>
          </p:cNvPr>
          <p:cNvGrpSpPr/>
          <p:nvPr/>
        </p:nvGrpSpPr>
        <p:grpSpPr>
          <a:xfrm>
            <a:off x="5583016" y="2152315"/>
            <a:ext cx="4581151" cy="1011519"/>
            <a:chOff x="790103" y="3182821"/>
            <a:chExt cx="5612567" cy="998145"/>
          </a:xfrm>
        </p:grpSpPr>
        <p:grpSp>
          <p:nvGrpSpPr>
            <p:cNvPr id="125" name="Group 3">
              <a:extLst>
                <a:ext uri="{FF2B5EF4-FFF2-40B4-BE49-F238E27FC236}">
                  <a16:creationId xmlns:a16="http://schemas.microsoft.com/office/drawing/2014/main" id="{12FC4F74-E26A-7282-0434-D7D2BADBE41F}"/>
                </a:ext>
              </a:extLst>
            </p:cNvPr>
            <p:cNvGrpSpPr/>
            <p:nvPr/>
          </p:nvGrpSpPr>
          <p:grpSpPr>
            <a:xfrm>
              <a:off x="1742374" y="3182821"/>
              <a:ext cx="4660296" cy="998145"/>
              <a:chOff x="0" y="-38100"/>
              <a:chExt cx="1632342" cy="374416"/>
            </a:xfrm>
            <a:noFill/>
          </p:grpSpPr>
          <p:sp>
            <p:nvSpPr>
              <p:cNvPr id="130" name="Freeform 4">
                <a:extLst>
                  <a:ext uri="{FF2B5EF4-FFF2-40B4-BE49-F238E27FC236}">
                    <a16:creationId xmlns:a16="http://schemas.microsoft.com/office/drawing/2014/main" id="{58261353-9314-4B19-FB92-2F91D11E459E}"/>
                  </a:ext>
                </a:extLst>
              </p:cNvPr>
              <p:cNvSpPr/>
              <p:nvPr/>
            </p:nvSpPr>
            <p:spPr>
              <a:xfrm>
                <a:off x="0" y="0"/>
                <a:ext cx="587255" cy="316389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36316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301192"/>
                    </a:lnTo>
                    <a:cubicBezTo>
                      <a:pt x="1632342" y="310508"/>
                      <a:pt x="1628641" y="319441"/>
                      <a:pt x="1622055" y="326028"/>
                    </a:cubicBezTo>
                    <a:cubicBezTo>
                      <a:pt x="1615468" y="332615"/>
                      <a:pt x="1606534" y="336316"/>
                      <a:pt x="1597218" y="336316"/>
                    </a:cubicBezTo>
                    <a:lnTo>
                      <a:pt x="35124" y="336316"/>
                    </a:lnTo>
                    <a:cubicBezTo>
                      <a:pt x="15725" y="336316"/>
                      <a:pt x="0" y="320590"/>
                      <a:pt x="0" y="301192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grpFill/>
              <a:ln w="38100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800" b="1">
                  <a:latin typeface="Montserrat" pitchFamily="2" charset="77"/>
                </a:endParaRPr>
              </a:p>
            </p:txBody>
          </p:sp>
          <p:sp>
            <p:nvSpPr>
              <p:cNvPr id="131" name="TextBox 5">
                <a:extLst>
                  <a:ext uri="{FF2B5EF4-FFF2-40B4-BE49-F238E27FC236}">
                    <a16:creationId xmlns:a16="http://schemas.microsoft.com/office/drawing/2014/main" id="{B805AB96-ACBF-9BE4-BEBB-3163FA66441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74416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382708"/>
                  </a:lnSpc>
                  <a:spcBef>
                    <a:spcPct val="0"/>
                  </a:spcBef>
                </a:pPr>
                <a:endParaRPr lang="it-IT" sz="800" b="1">
                  <a:latin typeface="Montserrat" pitchFamily="2" charset="77"/>
                </a:endParaRPr>
              </a:p>
            </p:txBody>
          </p:sp>
        </p:grpSp>
        <p:grpSp>
          <p:nvGrpSpPr>
            <p:cNvPr id="126" name="Group 6">
              <a:extLst>
                <a:ext uri="{FF2B5EF4-FFF2-40B4-BE49-F238E27FC236}">
                  <a16:creationId xmlns:a16="http://schemas.microsoft.com/office/drawing/2014/main" id="{DC52387C-335B-8F10-1D79-09B2281A9FE2}"/>
                </a:ext>
              </a:extLst>
            </p:cNvPr>
            <p:cNvGrpSpPr/>
            <p:nvPr/>
          </p:nvGrpSpPr>
          <p:grpSpPr>
            <a:xfrm>
              <a:off x="790103" y="3199910"/>
              <a:ext cx="1342730" cy="852149"/>
              <a:chOff x="0" y="-95927"/>
              <a:chExt cx="460886" cy="363779"/>
            </a:xfrm>
          </p:grpSpPr>
          <p:sp>
            <p:nvSpPr>
              <p:cNvPr id="128" name="Freeform 7">
                <a:extLst>
                  <a:ext uri="{FF2B5EF4-FFF2-40B4-BE49-F238E27FC236}">
                    <a16:creationId xmlns:a16="http://schemas.microsoft.com/office/drawing/2014/main" id="{D3817948-FB84-78B1-C6BE-0AFEBDD2423B}"/>
                  </a:ext>
                </a:extLst>
              </p:cNvPr>
              <p:cNvSpPr/>
              <p:nvPr/>
            </p:nvSpPr>
            <p:spPr>
              <a:xfrm>
                <a:off x="0" y="0"/>
                <a:ext cx="439536" cy="267852"/>
              </a:xfrm>
              <a:custGeom>
                <a:avLst/>
                <a:gdLst/>
                <a:ahLst/>
                <a:cxnLst/>
                <a:rect l="l" t="t" r="r" b="b"/>
                <a:pathLst>
                  <a:path w="439536" h="267852">
                    <a:moveTo>
                      <a:pt x="0" y="0"/>
                    </a:moveTo>
                    <a:lnTo>
                      <a:pt x="439536" y="0"/>
                    </a:lnTo>
                    <a:lnTo>
                      <a:pt x="439536" y="267852"/>
                    </a:lnTo>
                    <a:lnTo>
                      <a:pt x="0" y="267852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129" name="TextBox 8">
                <a:extLst>
                  <a:ext uri="{FF2B5EF4-FFF2-40B4-BE49-F238E27FC236}">
                    <a16:creationId xmlns:a16="http://schemas.microsoft.com/office/drawing/2014/main" id="{D85CE1CE-9860-500C-DF5C-5860C3249862}"/>
                  </a:ext>
                </a:extLst>
              </p:cNvPr>
              <p:cNvSpPr txBox="1"/>
              <p:nvPr/>
            </p:nvSpPr>
            <p:spPr>
              <a:xfrm>
                <a:off x="21350" y="-95927"/>
                <a:ext cx="439536" cy="34405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291666"/>
                  </a:lnSpc>
                </a:pPr>
                <a:r>
                  <a:rPr lang="en-US" sz="2400" b="1">
                    <a:solidFill>
                      <a:srgbClr val="0094AA"/>
                    </a:solidFill>
                    <a:latin typeface="Montserrat" pitchFamily="2" charset="77"/>
                  </a:rPr>
                  <a:t>107</a:t>
                </a:r>
                <a:endParaRPr lang="it-IT"/>
              </a:p>
            </p:txBody>
          </p:sp>
        </p:grpSp>
        <p:sp>
          <p:nvSpPr>
            <p:cNvPr id="127" name="TextBox 32">
              <a:extLst>
                <a:ext uri="{FF2B5EF4-FFF2-40B4-BE49-F238E27FC236}">
                  <a16:creationId xmlns:a16="http://schemas.microsoft.com/office/drawing/2014/main" id="{738A0EAF-5BDA-C4E0-6CCE-061B2B291D8A}"/>
                </a:ext>
              </a:extLst>
            </p:cNvPr>
            <p:cNvSpPr txBox="1"/>
            <p:nvPr/>
          </p:nvSpPr>
          <p:spPr>
            <a:xfrm>
              <a:off x="1843413" y="3541275"/>
              <a:ext cx="4350110" cy="323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9479"/>
                </a:lnSpc>
              </a:pPr>
              <a:r>
                <a: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NAZIONALITA’</a:t>
              </a:r>
              <a:endParaRPr lang="it-IT" b="1">
                <a:solidFill>
                  <a:srgbClr val="7F7F7F"/>
                </a:solidFill>
                <a:latin typeface="Montserrat"/>
                <a:ea typeface="Montserrat"/>
                <a:cs typeface="Montserrat"/>
              </a:endParaRPr>
            </a:p>
          </p:txBody>
        </p:sp>
      </p:grpSp>
      <p:sp>
        <p:nvSpPr>
          <p:cNvPr id="156" name="Google Shape;756;p17"/>
          <p:cNvSpPr txBox="1"/>
          <p:nvPr/>
        </p:nvSpPr>
        <p:spPr>
          <a:xfrm>
            <a:off x="8544482" y="200500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b="1" i="1" dirty="0">
                <a:solidFill>
                  <a:srgbClr val="7F7F7F"/>
                </a:solidFill>
                <a:latin typeface="Lora"/>
                <a:sym typeface="Lora"/>
              </a:rPr>
              <a:t>14 </a:t>
            </a:r>
            <a:r>
              <a:rPr lang="it-IT" sz="1800" b="1" i="1" dirty="0">
                <a:solidFill>
                  <a:srgbClr val="7F7F7F"/>
                </a:solidFill>
                <a:latin typeface="Lora"/>
                <a:sym typeface="Lora"/>
              </a:rPr>
              <a:t>/ Dati 2023 Centro Servizi</a:t>
            </a:r>
            <a:endParaRPr lang="it-IT" sz="1800" b="1" i="1" dirty="0">
              <a:solidFill>
                <a:srgbClr val="7F7F7F"/>
              </a:solidFill>
              <a:latin typeface="Lora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514232" y="3732093"/>
            <a:ext cx="4726237" cy="1078225"/>
            <a:chOff x="3383493" y="2209562"/>
            <a:chExt cx="4726237" cy="1078225"/>
          </a:xfrm>
        </p:grpSpPr>
        <p:grpSp>
          <p:nvGrpSpPr>
            <p:cNvPr id="132" name="Gruppo 131">
              <a:extLst>
                <a:ext uri="{FF2B5EF4-FFF2-40B4-BE49-F238E27FC236}">
                  <a16:creationId xmlns:a16="http://schemas.microsoft.com/office/drawing/2014/main" id="{8170462C-C0C9-8B1F-FB04-D1B160AB5A3F}"/>
                </a:ext>
              </a:extLst>
            </p:cNvPr>
            <p:cNvGrpSpPr/>
            <p:nvPr/>
          </p:nvGrpSpPr>
          <p:grpSpPr>
            <a:xfrm>
              <a:off x="3383493" y="2209562"/>
              <a:ext cx="4726237" cy="1078225"/>
              <a:chOff x="612352" y="3116997"/>
              <a:chExt cx="5790318" cy="1063969"/>
            </a:xfrm>
          </p:grpSpPr>
          <p:grpSp>
            <p:nvGrpSpPr>
              <p:cNvPr id="133" name="Group 3">
                <a:extLst>
                  <a:ext uri="{FF2B5EF4-FFF2-40B4-BE49-F238E27FC236}">
                    <a16:creationId xmlns:a16="http://schemas.microsoft.com/office/drawing/2014/main" id="{12FC4F74-E26A-7282-0434-D7D2BADBE41F}"/>
                  </a:ext>
                </a:extLst>
              </p:cNvPr>
              <p:cNvGrpSpPr/>
              <p:nvPr/>
            </p:nvGrpSpPr>
            <p:grpSpPr>
              <a:xfrm>
                <a:off x="1742374" y="3182821"/>
                <a:ext cx="4660296" cy="998145"/>
                <a:chOff x="0" y="-38100"/>
                <a:chExt cx="1632342" cy="374416"/>
              </a:xfrm>
              <a:noFill/>
            </p:grpSpPr>
            <p:sp>
              <p:nvSpPr>
                <p:cNvPr id="138" name="Freeform 4">
                  <a:extLst>
                    <a:ext uri="{FF2B5EF4-FFF2-40B4-BE49-F238E27FC236}">
                      <a16:creationId xmlns:a16="http://schemas.microsoft.com/office/drawing/2014/main" id="{58261353-9314-4B19-FB92-2F91D11E459E}"/>
                    </a:ext>
                  </a:extLst>
                </p:cNvPr>
                <p:cNvSpPr/>
                <p:nvPr/>
              </p:nvSpPr>
              <p:spPr>
                <a:xfrm>
                  <a:off x="0" y="-27444"/>
                  <a:ext cx="976409" cy="34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342" h="336316">
                      <a:moveTo>
                        <a:pt x="35124" y="0"/>
                      </a:moveTo>
                      <a:lnTo>
                        <a:pt x="1597218" y="0"/>
                      </a:lnTo>
                      <a:cubicBezTo>
                        <a:pt x="1616617" y="0"/>
                        <a:pt x="1632342" y="15725"/>
                        <a:pt x="1632342" y="35124"/>
                      </a:cubicBezTo>
                      <a:lnTo>
                        <a:pt x="1632342" y="301192"/>
                      </a:lnTo>
                      <a:cubicBezTo>
                        <a:pt x="1632342" y="310508"/>
                        <a:pt x="1628641" y="319441"/>
                        <a:pt x="1622055" y="326028"/>
                      </a:cubicBezTo>
                      <a:cubicBezTo>
                        <a:pt x="1615468" y="332615"/>
                        <a:pt x="1606534" y="336316"/>
                        <a:pt x="1597218" y="336316"/>
                      </a:cubicBezTo>
                      <a:lnTo>
                        <a:pt x="35124" y="336316"/>
                      </a:lnTo>
                      <a:cubicBezTo>
                        <a:pt x="15725" y="336316"/>
                        <a:pt x="0" y="320590"/>
                        <a:pt x="0" y="301192"/>
                      </a:cubicBezTo>
                      <a:lnTo>
                        <a:pt x="0" y="35124"/>
                      </a:lnTo>
                      <a:cubicBezTo>
                        <a:pt x="0" y="25808"/>
                        <a:pt x="3701" y="16874"/>
                        <a:pt x="10287" y="10287"/>
                      </a:cubicBezTo>
                      <a:cubicBezTo>
                        <a:pt x="16874" y="3701"/>
                        <a:pt x="25808" y="0"/>
                        <a:pt x="35124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94AA"/>
                  </a:solidFill>
                  <a:prstDash val="solid"/>
                  <a:rou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800" b="1">
                    <a:latin typeface="Montserrat" pitchFamily="2" charset="77"/>
                  </a:endParaRPr>
                </a:p>
              </p:txBody>
            </p:sp>
            <p:sp>
              <p:nvSpPr>
                <p:cNvPr id="139" name="TextBox 5">
                  <a:extLst>
                    <a:ext uri="{FF2B5EF4-FFF2-40B4-BE49-F238E27FC236}">
                      <a16:creationId xmlns:a16="http://schemas.microsoft.com/office/drawing/2014/main" id="{B805AB96-ACBF-9BE4-BEBB-3163FA66441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632342" cy="374416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382708"/>
                    </a:lnSpc>
                    <a:spcBef>
                      <a:spcPct val="0"/>
                    </a:spcBef>
                  </a:pPr>
                  <a:endParaRPr lang="it-IT" sz="800" b="1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134" name="Group 6">
                <a:extLst>
                  <a:ext uri="{FF2B5EF4-FFF2-40B4-BE49-F238E27FC236}">
                    <a16:creationId xmlns:a16="http://schemas.microsoft.com/office/drawing/2014/main" id="{DC52387C-335B-8F10-1D79-09B2281A9FE2}"/>
                  </a:ext>
                </a:extLst>
              </p:cNvPr>
              <p:cNvGrpSpPr/>
              <p:nvPr/>
            </p:nvGrpSpPr>
            <p:grpSpPr>
              <a:xfrm>
                <a:off x="612352" y="3116997"/>
                <a:ext cx="1458280" cy="935062"/>
                <a:chOff x="-61012" y="-131322"/>
                <a:chExt cx="500548" cy="399174"/>
              </a:xfrm>
            </p:grpSpPr>
            <p:sp>
              <p:nvSpPr>
                <p:cNvPr id="136" name="Freeform 7">
                  <a:extLst>
                    <a:ext uri="{FF2B5EF4-FFF2-40B4-BE49-F238E27FC236}">
                      <a16:creationId xmlns:a16="http://schemas.microsoft.com/office/drawing/2014/main" id="{D3817948-FB84-78B1-C6BE-0AFEBDD242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39536" cy="26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36" h="267852">
                      <a:moveTo>
                        <a:pt x="0" y="0"/>
                      </a:moveTo>
                      <a:lnTo>
                        <a:pt x="439536" y="0"/>
                      </a:lnTo>
                      <a:lnTo>
                        <a:pt x="439536" y="267852"/>
                      </a:lnTo>
                      <a:lnTo>
                        <a:pt x="0" y="2678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2133" b="1">
                    <a:latin typeface="Montserrat" pitchFamily="2" charset="77"/>
                  </a:endParaRPr>
                </a:p>
              </p:txBody>
            </p:sp>
            <p:sp>
              <p:nvSpPr>
                <p:cNvPr id="137" name="TextBox 8">
                  <a:extLst>
                    <a:ext uri="{FF2B5EF4-FFF2-40B4-BE49-F238E27FC236}">
                      <a16:creationId xmlns:a16="http://schemas.microsoft.com/office/drawing/2014/main" id="{D85CE1CE-9860-500C-DF5C-5860C3249862}"/>
                    </a:ext>
                  </a:extLst>
                </p:cNvPr>
                <p:cNvSpPr txBox="1"/>
                <p:nvPr/>
              </p:nvSpPr>
              <p:spPr>
                <a:xfrm>
                  <a:off x="-61012" y="-131322"/>
                  <a:ext cx="439536" cy="34405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291666"/>
                    </a:lnSpc>
                  </a:pPr>
                  <a:r>
                    <a:rPr lang="en-US" sz="2400" b="1">
                      <a:solidFill>
                        <a:srgbClr val="0094AA"/>
                      </a:solidFill>
                      <a:latin typeface="Montserrat" pitchFamily="2" charset="77"/>
                    </a:rPr>
                    <a:t>21%</a:t>
                  </a:r>
                  <a:endParaRPr lang="it-IT"/>
                </a:p>
              </p:txBody>
            </p:sp>
          </p:grpSp>
          <p:sp>
            <p:nvSpPr>
              <p:cNvPr id="135" name="TextBox 32">
                <a:extLst>
                  <a:ext uri="{FF2B5EF4-FFF2-40B4-BE49-F238E27FC236}">
                    <a16:creationId xmlns:a16="http://schemas.microsoft.com/office/drawing/2014/main" id="{738A0EAF-5BDA-C4E0-6CCE-061B2B291D8A}"/>
                  </a:ext>
                </a:extLst>
              </p:cNvPr>
              <p:cNvSpPr txBox="1"/>
              <p:nvPr/>
            </p:nvSpPr>
            <p:spPr>
              <a:xfrm>
                <a:off x="1851141" y="3206531"/>
                <a:ext cx="4350110" cy="3231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209479"/>
                  </a:lnSpc>
                </a:pPr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FRONT OFFICE</a:t>
                </a:r>
                <a:endPara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</a:endParaRPr>
              </a:p>
            </p:txBody>
          </p:sp>
        </p:grpSp>
        <p:pic>
          <p:nvPicPr>
            <p:cNvPr id="157" name="Google Shape;436;p5"/>
            <p:cNvPicPr preferRelativeResize="0"/>
            <p:nvPr/>
          </p:nvPicPr>
          <p:blipFill rotWithShape="1">
            <a:blip r:embed="rId5">
              <a:alphaModFix/>
            </a:blip>
            <a:srcRect t="26642" b="20802"/>
            <a:stretch/>
          </p:blipFill>
          <p:spPr>
            <a:xfrm>
              <a:off x="4511936" y="2723774"/>
              <a:ext cx="1620000" cy="39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uppo 5"/>
          <p:cNvGrpSpPr/>
          <p:nvPr/>
        </p:nvGrpSpPr>
        <p:grpSpPr>
          <a:xfrm>
            <a:off x="3721398" y="3782799"/>
            <a:ext cx="4692956" cy="1027007"/>
            <a:chOff x="3500009" y="3320787"/>
            <a:chExt cx="4692956" cy="1027007"/>
          </a:xfrm>
        </p:grpSpPr>
        <p:grpSp>
          <p:nvGrpSpPr>
            <p:cNvPr id="89" name="Gruppo 88">
              <a:extLst>
                <a:ext uri="{FF2B5EF4-FFF2-40B4-BE49-F238E27FC236}">
                  <a16:creationId xmlns:a16="http://schemas.microsoft.com/office/drawing/2014/main" id="{8170462C-C0C9-8B1F-FB04-D1B160AB5A3F}"/>
                </a:ext>
              </a:extLst>
            </p:cNvPr>
            <p:cNvGrpSpPr/>
            <p:nvPr/>
          </p:nvGrpSpPr>
          <p:grpSpPr>
            <a:xfrm>
              <a:off x="3500009" y="3320787"/>
              <a:ext cx="4692956" cy="1027007"/>
              <a:chOff x="653125" y="3182821"/>
              <a:chExt cx="5749545" cy="1013428"/>
            </a:xfrm>
          </p:grpSpPr>
          <p:grpSp>
            <p:nvGrpSpPr>
              <p:cNvPr id="90" name="Group 3">
                <a:extLst>
                  <a:ext uri="{FF2B5EF4-FFF2-40B4-BE49-F238E27FC236}">
                    <a16:creationId xmlns:a16="http://schemas.microsoft.com/office/drawing/2014/main" id="{12FC4F74-E26A-7282-0434-D7D2BADBE41F}"/>
                  </a:ext>
                </a:extLst>
              </p:cNvPr>
              <p:cNvGrpSpPr/>
              <p:nvPr/>
            </p:nvGrpSpPr>
            <p:grpSpPr>
              <a:xfrm>
                <a:off x="1742374" y="3182821"/>
                <a:ext cx="4660296" cy="1013428"/>
                <a:chOff x="0" y="-38100"/>
                <a:chExt cx="1632342" cy="380149"/>
              </a:xfrm>
              <a:noFill/>
            </p:grpSpPr>
            <p:sp>
              <p:nvSpPr>
                <p:cNvPr id="95" name="Freeform 4">
                  <a:extLst>
                    <a:ext uri="{FF2B5EF4-FFF2-40B4-BE49-F238E27FC236}">
                      <a16:creationId xmlns:a16="http://schemas.microsoft.com/office/drawing/2014/main" id="{58261353-9314-4B19-FB92-2F91D11E459E}"/>
                    </a:ext>
                  </a:extLst>
                </p:cNvPr>
                <p:cNvSpPr/>
                <p:nvPr/>
              </p:nvSpPr>
              <p:spPr>
                <a:xfrm>
                  <a:off x="0" y="-20486"/>
                  <a:ext cx="976409" cy="362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342" h="336316">
                      <a:moveTo>
                        <a:pt x="35124" y="0"/>
                      </a:moveTo>
                      <a:lnTo>
                        <a:pt x="1597218" y="0"/>
                      </a:lnTo>
                      <a:cubicBezTo>
                        <a:pt x="1616617" y="0"/>
                        <a:pt x="1632342" y="15725"/>
                        <a:pt x="1632342" y="35124"/>
                      </a:cubicBezTo>
                      <a:lnTo>
                        <a:pt x="1632342" y="301192"/>
                      </a:lnTo>
                      <a:cubicBezTo>
                        <a:pt x="1632342" y="310508"/>
                        <a:pt x="1628641" y="319441"/>
                        <a:pt x="1622055" y="326028"/>
                      </a:cubicBezTo>
                      <a:cubicBezTo>
                        <a:pt x="1615468" y="332615"/>
                        <a:pt x="1606534" y="336316"/>
                        <a:pt x="1597218" y="336316"/>
                      </a:cubicBezTo>
                      <a:lnTo>
                        <a:pt x="35124" y="336316"/>
                      </a:lnTo>
                      <a:cubicBezTo>
                        <a:pt x="15725" y="336316"/>
                        <a:pt x="0" y="320590"/>
                        <a:pt x="0" y="301192"/>
                      </a:cubicBezTo>
                      <a:lnTo>
                        <a:pt x="0" y="35124"/>
                      </a:lnTo>
                      <a:cubicBezTo>
                        <a:pt x="0" y="25808"/>
                        <a:pt x="3701" y="16874"/>
                        <a:pt x="10287" y="10287"/>
                      </a:cubicBezTo>
                      <a:cubicBezTo>
                        <a:pt x="16874" y="3701"/>
                        <a:pt x="25808" y="0"/>
                        <a:pt x="35124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94AA"/>
                  </a:solidFill>
                  <a:prstDash val="solid"/>
                  <a:rou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800" b="1">
                    <a:latin typeface="Montserrat" pitchFamily="2" charset="77"/>
                  </a:endParaRPr>
                </a:p>
              </p:txBody>
            </p:sp>
            <p:sp>
              <p:nvSpPr>
                <p:cNvPr id="96" name="TextBox 5">
                  <a:extLst>
                    <a:ext uri="{FF2B5EF4-FFF2-40B4-BE49-F238E27FC236}">
                      <a16:creationId xmlns:a16="http://schemas.microsoft.com/office/drawing/2014/main" id="{B805AB96-ACBF-9BE4-BEBB-3163FA66441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632342" cy="374416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382708"/>
                    </a:lnSpc>
                    <a:spcBef>
                      <a:spcPct val="0"/>
                    </a:spcBef>
                  </a:pPr>
                  <a:endParaRPr lang="it-IT" sz="800" b="1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91" name="Group 6">
                <a:extLst>
                  <a:ext uri="{FF2B5EF4-FFF2-40B4-BE49-F238E27FC236}">
                    <a16:creationId xmlns:a16="http://schemas.microsoft.com/office/drawing/2014/main" id="{DC52387C-335B-8F10-1D79-09B2281A9FE2}"/>
                  </a:ext>
                </a:extLst>
              </p:cNvPr>
              <p:cNvGrpSpPr/>
              <p:nvPr/>
            </p:nvGrpSpPr>
            <p:grpSpPr>
              <a:xfrm>
                <a:off x="653125" y="3201666"/>
                <a:ext cx="1417507" cy="850393"/>
                <a:chOff x="-47017" y="-95177"/>
                <a:chExt cx="486553" cy="363029"/>
              </a:xfrm>
            </p:grpSpPr>
            <p:sp>
              <p:nvSpPr>
                <p:cNvPr id="93" name="Freeform 7">
                  <a:extLst>
                    <a:ext uri="{FF2B5EF4-FFF2-40B4-BE49-F238E27FC236}">
                      <a16:creationId xmlns:a16="http://schemas.microsoft.com/office/drawing/2014/main" id="{D3817948-FB84-78B1-C6BE-0AFEBDD242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39536" cy="26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36" h="267852">
                      <a:moveTo>
                        <a:pt x="0" y="0"/>
                      </a:moveTo>
                      <a:lnTo>
                        <a:pt x="439536" y="0"/>
                      </a:lnTo>
                      <a:lnTo>
                        <a:pt x="439536" y="267852"/>
                      </a:lnTo>
                      <a:lnTo>
                        <a:pt x="0" y="2678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2133" b="1">
                    <a:latin typeface="Montserrat" pitchFamily="2" charset="77"/>
                  </a:endParaRPr>
                </a:p>
              </p:txBody>
            </p:sp>
            <p:sp>
              <p:nvSpPr>
                <p:cNvPr id="94" name="TextBox 8">
                  <a:extLst>
                    <a:ext uri="{FF2B5EF4-FFF2-40B4-BE49-F238E27FC236}">
                      <a16:creationId xmlns:a16="http://schemas.microsoft.com/office/drawing/2014/main" id="{D85CE1CE-9860-500C-DF5C-5860C3249862}"/>
                    </a:ext>
                  </a:extLst>
                </p:cNvPr>
                <p:cNvSpPr txBox="1"/>
                <p:nvPr/>
              </p:nvSpPr>
              <p:spPr>
                <a:xfrm>
                  <a:off x="-47017" y="-95177"/>
                  <a:ext cx="439536" cy="34405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291666"/>
                    </a:lnSpc>
                  </a:pPr>
                  <a:r>
                    <a:rPr lang="en-US" sz="2400" b="1">
                      <a:solidFill>
                        <a:srgbClr val="0094AA"/>
                      </a:solidFill>
                      <a:latin typeface="Montserrat" pitchFamily="2" charset="77"/>
                    </a:rPr>
                    <a:t>47%</a:t>
                  </a:r>
                  <a:endParaRPr lang="it-IT"/>
                </a:p>
              </p:txBody>
            </p:sp>
          </p:grpSp>
          <p:sp>
            <p:nvSpPr>
              <p:cNvPr id="92" name="TextBox 32">
                <a:extLst>
                  <a:ext uri="{FF2B5EF4-FFF2-40B4-BE49-F238E27FC236}">
                    <a16:creationId xmlns:a16="http://schemas.microsoft.com/office/drawing/2014/main" id="{738A0EAF-5BDA-C4E0-6CCE-061B2B291D8A}"/>
                  </a:ext>
                </a:extLst>
              </p:cNvPr>
              <p:cNvSpPr txBox="1"/>
              <p:nvPr/>
            </p:nvSpPr>
            <p:spPr>
              <a:xfrm>
                <a:off x="1827649" y="3361139"/>
                <a:ext cx="4350110" cy="364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CONSULENZA SOCIALE </a:t>
                </a:r>
              </a:p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 GIURIDICA</a:t>
                </a:r>
                <a:endPara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</a:endParaRPr>
              </a:p>
            </p:txBody>
          </p:sp>
        </p:grpSp>
        <p:pic>
          <p:nvPicPr>
            <p:cNvPr id="158" name="Google Shape;714;p15"/>
            <p:cNvPicPr preferRelativeResize="0"/>
            <p:nvPr/>
          </p:nvPicPr>
          <p:blipFill rotWithShape="1">
            <a:blip r:embed="rId6">
              <a:alphaModFix/>
            </a:blip>
            <a:srcRect l="58089" t="1676" r="13970" b="53878"/>
            <a:stretch/>
          </p:blipFill>
          <p:spPr>
            <a:xfrm>
              <a:off x="5910039" y="3694948"/>
              <a:ext cx="648000" cy="504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uppo 8"/>
          <p:cNvGrpSpPr/>
          <p:nvPr/>
        </p:nvGrpSpPr>
        <p:grpSpPr>
          <a:xfrm>
            <a:off x="3726866" y="4968108"/>
            <a:ext cx="4692956" cy="1072470"/>
            <a:chOff x="3517438" y="5505998"/>
            <a:chExt cx="4692956" cy="1072470"/>
          </a:xfrm>
        </p:grpSpPr>
        <p:grpSp>
          <p:nvGrpSpPr>
            <p:cNvPr id="81" name="Gruppo 80">
              <a:extLst>
                <a:ext uri="{FF2B5EF4-FFF2-40B4-BE49-F238E27FC236}">
                  <a16:creationId xmlns:a16="http://schemas.microsoft.com/office/drawing/2014/main" id="{8170462C-C0C9-8B1F-FB04-D1B160AB5A3F}"/>
                </a:ext>
              </a:extLst>
            </p:cNvPr>
            <p:cNvGrpSpPr/>
            <p:nvPr/>
          </p:nvGrpSpPr>
          <p:grpSpPr>
            <a:xfrm>
              <a:off x="3517438" y="5505998"/>
              <a:ext cx="4692956" cy="1072470"/>
              <a:chOff x="653125" y="3182821"/>
              <a:chExt cx="5749545" cy="1058290"/>
            </a:xfrm>
          </p:grpSpPr>
          <p:grpSp>
            <p:nvGrpSpPr>
              <p:cNvPr id="82" name="Group 3">
                <a:extLst>
                  <a:ext uri="{FF2B5EF4-FFF2-40B4-BE49-F238E27FC236}">
                    <a16:creationId xmlns:a16="http://schemas.microsoft.com/office/drawing/2014/main" id="{12FC4F74-E26A-7282-0434-D7D2BADBE41F}"/>
                  </a:ext>
                </a:extLst>
              </p:cNvPr>
              <p:cNvGrpSpPr/>
              <p:nvPr/>
            </p:nvGrpSpPr>
            <p:grpSpPr>
              <a:xfrm>
                <a:off x="1742374" y="3182821"/>
                <a:ext cx="4660296" cy="1058290"/>
                <a:chOff x="0" y="-38100"/>
                <a:chExt cx="1632342" cy="396977"/>
              </a:xfrm>
              <a:noFill/>
            </p:grpSpPr>
            <p:sp>
              <p:nvSpPr>
                <p:cNvPr id="87" name="Freeform 4">
                  <a:extLst>
                    <a:ext uri="{FF2B5EF4-FFF2-40B4-BE49-F238E27FC236}">
                      <a16:creationId xmlns:a16="http://schemas.microsoft.com/office/drawing/2014/main" id="{58261353-9314-4B19-FB92-2F91D11E45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76409" cy="358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342" h="336316">
                      <a:moveTo>
                        <a:pt x="35124" y="0"/>
                      </a:moveTo>
                      <a:lnTo>
                        <a:pt x="1597218" y="0"/>
                      </a:lnTo>
                      <a:cubicBezTo>
                        <a:pt x="1616617" y="0"/>
                        <a:pt x="1632342" y="15725"/>
                        <a:pt x="1632342" y="35124"/>
                      </a:cubicBezTo>
                      <a:lnTo>
                        <a:pt x="1632342" y="301192"/>
                      </a:lnTo>
                      <a:cubicBezTo>
                        <a:pt x="1632342" y="310508"/>
                        <a:pt x="1628641" y="319441"/>
                        <a:pt x="1622055" y="326028"/>
                      </a:cubicBezTo>
                      <a:cubicBezTo>
                        <a:pt x="1615468" y="332615"/>
                        <a:pt x="1606534" y="336316"/>
                        <a:pt x="1597218" y="336316"/>
                      </a:cubicBezTo>
                      <a:lnTo>
                        <a:pt x="35124" y="336316"/>
                      </a:lnTo>
                      <a:cubicBezTo>
                        <a:pt x="15725" y="336316"/>
                        <a:pt x="0" y="320590"/>
                        <a:pt x="0" y="301192"/>
                      </a:cubicBezTo>
                      <a:lnTo>
                        <a:pt x="0" y="35124"/>
                      </a:lnTo>
                      <a:cubicBezTo>
                        <a:pt x="0" y="25808"/>
                        <a:pt x="3701" y="16874"/>
                        <a:pt x="10287" y="10287"/>
                      </a:cubicBezTo>
                      <a:cubicBezTo>
                        <a:pt x="16874" y="3701"/>
                        <a:pt x="25808" y="0"/>
                        <a:pt x="35124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94AA"/>
                  </a:solidFill>
                  <a:prstDash val="solid"/>
                  <a:rou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800" b="1">
                    <a:latin typeface="Montserrat" pitchFamily="2" charset="77"/>
                  </a:endParaRPr>
                </a:p>
              </p:txBody>
            </p:sp>
            <p:sp>
              <p:nvSpPr>
                <p:cNvPr id="88" name="TextBox 5">
                  <a:extLst>
                    <a:ext uri="{FF2B5EF4-FFF2-40B4-BE49-F238E27FC236}">
                      <a16:creationId xmlns:a16="http://schemas.microsoft.com/office/drawing/2014/main" id="{B805AB96-ACBF-9BE4-BEBB-3163FA66441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632342" cy="374416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382708"/>
                    </a:lnSpc>
                    <a:spcBef>
                      <a:spcPct val="0"/>
                    </a:spcBef>
                  </a:pPr>
                  <a:endParaRPr lang="it-IT" sz="800" b="1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83" name="Group 6">
                <a:extLst>
                  <a:ext uri="{FF2B5EF4-FFF2-40B4-BE49-F238E27FC236}">
                    <a16:creationId xmlns:a16="http://schemas.microsoft.com/office/drawing/2014/main" id="{DC52387C-335B-8F10-1D79-09B2281A9FE2}"/>
                  </a:ext>
                </a:extLst>
              </p:cNvPr>
              <p:cNvGrpSpPr/>
              <p:nvPr/>
            </p:nvGrpSpPr>
            <p:grpSpPr>
              <a:xfrm>
                <a:off x="653125" y="3201666"/>
                <a:ext cx="1417507" cy="850393"/>
                <a:chOff x="-47017" y="-95177"/>
                <a:chExt cx="486553" cy="363029"/>
              </a:xfrm>
            </p:grpSpPr>
            <p:sp>
              <p:nvSpPr>
                <p:cNvPr id="85" name="Freeform 7">
                  <a:extLst>
                    <a:ext uri="{FF2B5EF4-FFF2-40B4-BE49-F238E27FC236}">
                      <a16:creationId xmlns:a16="http://schemas.microsoft.com/office/drawing/2014/main" id="{D3817948-FB84-78B1-C6BE-0AFEBDD242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39536" cy="26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36" h="267852">
                      <a:moveTo>
                        <a:pt x="0" y="0"/>
                      </a:moveTo>
                      <a:lnTo>
                        <a:pt x="439536" y="0"/>
                      </a:lnTo>
                      <a:lnTo>
                        <a:pt x="439536" y="267852"/>
                      </a:lnTo>
                      <a:lnTo>
                        <a:pt x="0" y="2678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2133" b="1">
                    <a:latin typeface="Montserrat" pitchFamily="2" charset="77"/>
                  </a:endParaRPr>
                </a:p>
              </p:txBody>
            </p:sp>
            <p:sp>
              <p:nvSpPr>
                <p:cNvPr id="86" name="TextBox 8">
                  <a:extLst>
                    <a:ext uri="{FF2B5EF4-FFF2-40B4-BE49-F238E27FC236}">
                      <a16:creationId xmlns:a16="http://schemas.microsoft.com/office/drawing/2014/main" id="{D85CE1CE-9860-500C-DF5C-5860C3249862}"/>
                    </a:ext>
                  </a:extLst>
                </p:cNvPr>
                <p:cNvSpPr txBox="1"/>
                <p:nvPr/>
              </p:nvSpPr>
              <p:spPr>
                <a:xfrm>
                  <a:off x="-47017" y="-95177"/>
                  <a:ext cx="439536" cy="34405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291666"/>
                    </a:lnSpc>
                  </a:pPr>
                  <a:r>
                    <a:rPr lang="en-US" sz="2400" b="1">
                      <a:solidFill>
                        <a:srgbClr val="0094AA"/>
                      </a:solidFill>
                      <a:latin typeface="Montserrat" pitchFamily="2" charset="77"/>
                    </a:rPr>
                    <a:t>21%</a:t>
                  </a:r>
                  <a:endParaRPr lang="it-IT"/>
                </a:p>
              </p:txBody>
            </p:sp>
          </p:grpSp>
          <p:sp>
            <p:nvSpPr>
              <p:cNvPr id="84" name="TextBox 32">
                <a:extLst>
                  <a:ext uri="{FF2B5EF4-FFF2-40B4-BE49-F238E27FC236}">
                    <a16:creationId xmlns:a16="http://schemas.microsoft.com/office/drawing/2014/main" id="{738A0EAF-5BDA-C4E0-6CCE-061B2B291D8A}"/>
                  </a:ext>
                </a:extLst>
              </p:cNvPr>
              <p:cNvSpPr txBox="1"/>
              <p:nvPr/>
            </p:nvSpPr>
            <p:spPr>
              <a:xfrm>
                <a:off x="1872178" y="3419559"/>
                <a:ext cx="4350110" cy="54667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APPRENDIMENTO</a:t>
                </a:r>
              </a:p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DELLA LINGUA</a:t>
                </a:r>
              </a:p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ITALIANA</a:t>
                </a:r>
                <a:endPara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</a:endParaRPr>
              </a:p>
            </p:txBody>
          </p:sp>
        </p:grpSp>
        <p:pic>
          <p:nvPicPr>
            <p:cNvPr id="159" name="Google Shape;645;p12"/>
            <p:cNvPicPr preferRelativeResize="0"/>
            <p:nvPr/>
          </p:nvPicPr>
          <p:blipFill rotWithShape="1">
            <a:blip r:embed="rId6">
              <a:alphaModFix/>
            </a:blip>
            <a:srcRect l="9854" t="1" r="66106" b="53835"/>
            <a:stretch/>
          </p:blipFill>
          <p:spPr>
            <a:xfrm>
              <a:off x="5985025" y="5735347"/>
              <a:ext cx="612000" cy="61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uppo 7"/>
          <p:cNvGrpSpPr/>
          <p:nvPr/>
        </p:nvGrpSpPr>
        <p:grpSpPr>
          <a:xfrm>
            <a:off x="503240" y="5036257"/>
            <a:ext cx="4694409" cy="1039215"/>
            <a:chOff x="3482145" y="4405832"/>
            <a:chExt cx="4694409" cy="1039215"/>
          </a:xfrm>
        </p:grpSpPr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8170462C-C0C9-8B1F-FB04-D1B160AB5A3F}"/>
                </a:ext>
              </a:extLst>
            </p:cNvPr>
            <p:cNvGrpSpPr/>
            <p:nvPr/>
          </p:nvGrpSpPr>
          <p:grpSpPr>
            <a:xfrm>
              <a:off x="3482145" y="4405832"/>
              <a:ext cx="4694409" cy="1039215"/>
              <a:chOff x="651345" y="3155491"/>
              <a:chExt cx="5751325" cy="1025475"/>
            </a:xfrm>
          </p:grpSpPr>
          <p:grpSp>
            <p:nvGrpSpPr>
              <p:cNvPr id="74" name="Group 3">
                <a:extLst>
                  <a:ext uri="{FF2B5EF4-FFF2-40B4-BE49-F238E27FC236}">
                    <a16:creationId xmlns:a16="http://schemas.microsoft.com/office/drawing/2014/main" id="{12FC4F74-E26A-7282-0434-D7D2BADBE41F}"/>
                  </a:ext>
                </a:extLst>
              </p:cNvPr>
              <p:cNvGrpSpPr/>
              <p:nvPr/>
            </p:nvGrpSpPr>
            <p:grpSpPr>
              <a:xfrm>
                <a:off x="1742374" y="3182821"/>
                <a:ext cx="4660296" cy="998145"/>
                <a:chOff x="0" y="-38100"/>
                <a:chExt cx="1632342" cy="374416"/>
              </a:xfrm>
              <a:noFill/>
            </p:grpSpPr>
            <p:sp>
              <p:nvSpPr>
                <p:cNvPr id="79" name="Freeform 4">
                  <a:extLst>
                    <a:ext uri="{FF2B5EF4-FFF2-40B4-BE49-F238E27FC236}">
                      <a16:creationId xmlns:a16="http://schemas.microsoft.com/office/drawing/2014/main" id="{58261353-9314-4B19-FB92-2F91D11E459E}"/>
                    </a:ext>
                  </a:extLst>
                </p:cNvPr>
                <p:cNvSpPr/>
                <p:nvPr/>
              </p:nvSpPr>
              <p:spPr>
                <a:xfrm>
                  <a:off x="0" y="-38100"/>
                  <a:ext cx="976409" cy="354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342" h="336316">
                      <a:moveTo>
                        <a:pt x="35124" y="0"/>
                      </a:moveTo>
                      <a:lnTo>
                        <a:pt x="1597218" y="0"/>
                      </a:lnTo>
                      <a:cubicBezTo>
                        <a:pt x="1616617" y="0"/>
                        <a:pt x="1632342" y="15725"/>
                        <a:pt x="1632342" y="35124"/>
                      </a:cubicBezTo>
                      <a:lnTo>
                        <a:pt x="1632342" y="301192"/>
                      </a:lnTo>
                      <a:cubicBezTo>
                        <a:pt x="1632342" y="310508"/>
                        <a:pt x="1628641" y="319441"/>
                        <a:pt x="1622055" y="326028"/>
                      </a:cubicBezTo>
                      <a:cubicBezTo>
                        <a:pt x="1615468" y="332615"/>
                        <a:pt x="1606534" y="336316"/>
                        <a:pt x="1597218" y="336316"/>
                      </a:cubicBezTo>
                      <a:lnTo>
                        <a:pt x="35124" y="336316"/>
                      </a:lnTo>
                      <a:cubicBezTo>
                        <a:pt x="15725" y="336316"/>
                        <a:pt x="0" y="320590"/>
                        <a:pt x="0" y="301192"/>
                      </a:cubicBezTo>
                      <a:lnTo>
                        <a:pt x="0" y="35124"/>
                      </a:lnTo>
                      <a:cubicBezTo>
                        <a:pt x="0" y="25808"/>
                        <a:pt x="3701" y="16874"/>
                        <a:pt x="10287" y="10287"/>
                      </a:cubicBezTo>
                      <a:cubicBezTo>
                        <a:pt x="16874" y="3701"/>
                        <a:pt x="25808" y="0"/>
                        <a:pt x="35124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94AA"/>
                  </a:solidFill>
                  <a:prstDash val="solid"/>
                  <a:rou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800" b="1">
                    <a:latin typeface="Montserrat" pitchFamily="2" charset="77"/>
                  </a:endParaRPr>
                </a:p>
              </p:txBody>
            </p:sp>
            <p:sp>
              <p:nvSpPr>
                <p:cNvPr id="80" name="TextBox 5">
                  <a:extLst>
                    <a:ext uri="{FF2B5EF4-FFF2-40B4-BE49-F238E27FC236}">
                      <a16:creationId xmlns:a16="http://schemas.microsoft.com/office/drawing/2014/main" id="{B805AB96-ACBF-9BE4-BEBB-3163FA66441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632342" cy="374416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382708"/>
                    </a:lnSpc>
                    <a:spcBef>
                      <a:spcPct val="0"/>
                    </a:spcBef>
                  </a:pPr>
                  <a:endParaRPr lang="it-IT" sz="800" b="1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75" name="Group 6">
                <a:extLst>
                  <a:ext uri="{FF2B5EF4-FFF2-40B4-BE49-F238E27FC236}">
                    <a16:creationId xmlns:a16="http://schemas.microsoft.com/office/drawing/2014/main" id="{DC52387C-335B-8F10-1D79-09B2281A9FE2}"/>
                  </a:ext>
                </a:extLst>
              </p:cNvPr>
              <p:cNvGrpSpPr/>
              <p:nvPr/>
            </p:nvGrpSpPr>
            <p:grpSpPr>
              <a:xfrm>
                <a:off x="651345" y="3155491"/>
                <a:ext cx="1419287" cy="896568"/>
                <a:chOff x="-47628" y="-114889"/>
                <a:chExt cx="487164" cy="382741"/>
              </a:xfrm>
            </p:grpSpPr>
            <p:sp>
              <p:nvSpPr>
                <p:cNvPr id="77" name="Freeform 7">
                  <a:extLst>
                    <a:ext uri="{FF2B5EF4-FFF2-40B4-BE49-F238E27FC236}">
                      <a16:creationId xmlns:a16="http://schemas.microsoft.com/office/drawing/2014/main" id="{D3817948-FB84-78B1-C6BE-0AFEBDD242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39536" cy="26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36" h="267852">
                      <a:moveTo>
                        <a:pt x="0" y="0"/>
                      </a:moveTo>
                      <a:lnTo>
                        <a:pt x="439536" y="0"/>
                      </a:lnTo>
                      <a:lnTo>
                        <a:pt x="439536" y="267852"/>
                      </a:lnTo>
                      <a:lnTo>
                        <a:pt x="0" y="2678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2133" b="1">
                    <a:latin typeface="Montserrat" pitchFamily="2" charset="77"/>
                  </a:endParaRPr>
                </a:p>
              </p:txBody>
            </p:sp>
            <p:sp>
              <p:nvSpPr>
                <p:cNvPr id="78" name="TextBox 8">
                  <a:extLst>
                    <a:ext uri="{FF2B5EF4-FFF2-40B4-BE49-F238E27FC236}">
                      <a16:creationId xmlns:a16="http://schemas.microsoft.com/office/drawing/2014/main" id="{D85CE1CE-9860-500C-DF5C-5860C3249862}"/>
                    </a:ext>
                  </a:extLst>
                </p:cNvPr>
                <p:cNvSpPr txBox="1"/>
                <p:nvPr/>
              </p:nvSpPr>
              <p:spPr>
                <a:xfrm>
                  <a:off x="-47628" y="-114889"/>
                  <a:ext cx="439536" cy="34405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291666"/>
                    </a:lnSpc>
                  </a:pPr>
                  <a:r>
                    <a:rPr lang="en-US" sz="2400" b="1">
                      <a:solidFill>
                        <a:srgbClr val="0094AA"/>
                      </a:solidFill>
                      <a:latin typeface="Montserrat" pitchFamily="2" charset="77"/>
                    </a:rPr>
                    <a:t>38%</a:t>
                  </a:r>
                  <a:endParaRPr lang="it-IT"/>
                </a:p>
              </p:txBody>
            </p:sp>
          </p:grpSp>
          <p:sp>
            <p:nvSpPr>
              <p:cNvPr id="76" name="TextBox 32">
                <a:extLst>
                  <a:ext uri="{FF2B5EF4-FFF2-40B4-BE49-F238E27FC236}">
                    <a16:creationId xmlns:a16="http://schemas.microsoft.com/office/drawing/2014/main" id="{738A0EAF-5BDA-C4E0-6CCE-061B2B291D8A}"/>
                  </a:ext>
                </a:extLst>
              </p:cNvPr>
              <p:cNvSpPr txBox="1"/>
              <p:nvPr/>
            </p:nvSpPr>
            <p:spPr>
              <a:xfrm>
                <a:off x="1876882" y="3324981"/>
                <a:ext cx="4350110" cy="364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RICONGIUNGIMENTO</a:t>
                </a:r>
              </a:p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FAMILIARE</a:t>
                </a:r>
                <a:endPara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</a:endParaRPr>
              </a:p>
            </p:txBody>
          </p:sp>
        </p:grpSp>
        <p:pic>
          <p:nvPicPr>
            <p:cNvPr id="160" name="Google Shape;490;p7"/>
            <p:cNvPicPr preferRelativeResize="0"/>
            <p:nvPr/>
          </p:nvPicPr>
          <p:blipFill rotWithShape="1">
            <a:blip r:embed="rId7">
              <a:alphaModFix/>
            </a:blip>
            <a:srcRect l="9889" t="-1" r="64035" b="49712"/>
            <a:stretch/>
          </p:blipFill>
          <p:spPr>
            <a:xfrm>
              <a:off x="5940204" y="4791238"/>
              <a:ext cx="576000" cy="46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uppo 13"/>
          <p:cNvGrpSpPr/>
          <p:nvPr/>
        </p:nvGrpSpPr>
        <p:grpSpPr>
          <a:xfrm>
            <a:off x="7486915" y="4836712"/>
            <a:ext cx="4741850" cy="1088933"/>
            <a:chOff x="6992908" y="4879963"/>
            <a:chExt cx="4741850" cy="1088933"/>
          </a:xfrm>
        </p:grpSpPr>
        <p:grpSp>
          <p:nvGrpSpPr>
            <p:cNvPr id="148" name="Gruppo 147">
              <a:extLst>
                <a:ext uri="{FF2B5EF4-FFF2-40B4-BE49-F238E27FC236}">
                  <a16:creationId xmlns:a16="http://schemas.microsoft.com/office/drawing/2014/main" id="{8170462C-C0C9-8B1F-FB04-D1B160AB5A3F}"/>
                </a:ext>
              </a:extLst>
            </p:cNvPr>
            <p:cNvGrpSpPr/>
            <p:nvPr/>
          </p:nvGrpSpPr>
          <p:grpSpPr>
            <a:xfrm>
              <a:off x="6992908" y="4879963"/>
              <a:ext cx="4741850" cy="1088933"/>
              <a:chOff x="593222" y="3106430"/>
              <a:chExt cx="5809449" cy="1074535"/>
            </a:xfrm>
          </p:grpSpPr>
          <p:grpSp>
            <p:nvGrpSpPr>
              <p:cNvPr id="149" name="Group 3">
                <a:extLst>
                  <a:ext uri="{FF2B5EF4-FFF2-40B4-BE49-F238E27FC236}">
                    <a16:creationId xmlns:a16="http://schemas.microsoft.com/office/drawing/2014/main" id="{12FC4F74-E26A-7282-0434-D7D2BADBE41F}"/>
                  </a:ext>
                </a:extLst>
              </p:cNvPr>
              <p:cNvGrpSpPr/>
              <p:nvPr/>
            </p:nvGrpSpPr>
            <p:grpSpPr>
              <a:xfrm>
                <a:off x="1742374" y="3182821"/>
                <a:ext cx="4660297" cy="998144"/>
                <a:chOff x="0" y="-38100"/>
                <a:chExt cx="1632342" cy="374416"/>
              </a:xfrm>
              <a:noFill/>
            </p:grpSpPr>
            <p:sp>
              <p:nvSpPr>
                <p:cNvPr id="154" name="Freeform 4">
                  <a:extLst>
                    <a:ext uri="{FF2B5EF4-FFF2-40B4-BE49-F238E27FC236}">
                      <a16:creationId xmlns:a16="http://schemas.microsoft.com/office/drawing/2014/main" id="{58261353-9314-4B19-FB92-2F91D11E45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76409" cy="31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342" h="336316">
                      <a:moveTo>
                        <a:pt x="35124" y="0"/>
                      </a:moveTo>
                      <a:lnTo>
                        <a:pt x="1597218" y="0"/>
                      </a:lnTo>
                      <a:cubicBezTo>
                        <a:pt x="1616617" y="0"/>
                        <a:pt x="1632342" y="15725"/>
                        <a:pt x="1632342" y="35124"/>
                      </a:cubicBezTo>
                      <a:lnTo>
                        <a:pt x="1632342" y="301192"/>
                      </a:lnTo>
                      <a:cubicBezTo>
                        <a:pt x="1632342" y="310508"/>
                        <a:pt x="1628641" y="319441"/>
                        <a:pt x="1622055" y="326028"/>
                      </a:cubicBezTo>
                      <a:cubicBezTo>
                        <a:pt x="1615468" y="332615"/>
                        <a:pt x="1606534" y="336316"/>
                        <a:pt x="1597218" y="336316"/>
                      </a:cubicBezTo>
                      <a:lnTo>
                        <a:pt x="35124" y="336316"/>
                      </a:lnTo>
                      <a:cubicBezTo>
                        <a:pt x="15725" y="336316"/>
                        <a:pt x="0" y="320590"/>
                        <a:pt x="0" y="301192"/>
                      </a:cubicBezTo>
                      <a:lnTo>
                        <a:pt x="0" y="35124"/>
                      </a:lnTo>
                      <a:cubicBezTo>
                        <a:pt x="0" y="25808"/>
                        <a:pt x="3701" y="16874"/>
                        <a:pt x="10287" y="10287"/>
                      </a:cubicBezTo>
                      <a:cubicBezTo>
                        <a:pt x="16874" y="3701"/>
                        <a:pt x="25808" y="0"/>
                        <a:pt x="35124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94AA"/>
                  </a:solidFill>
                  <a:prstDash val="solid"/>
                  <a:rou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800" b="1">
                    <a:latin typeface="Montserrat" pitchFamily="2" charset="77"/>
                  </a:endParaRPr>
                </a:p>
              </p:txBody>
            </p:sp>
            <p:sp>
              <p:nvSpPr>
                <p:cNvPr id="155" name="TextBox 5">
                  <a:extLst>
                    <a:ext uri="{FF2B5EF4-FFF2-40B4-BE49-F238E27FC236}">
                      <a16:creationId xmlns:a16="http://schemas.microsoft.com/office/drawing/2014/main" id="{B805AB96-ACBF-9BE4-BEBB-3163FA66441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632342" cy="374416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382708"/>
                    </a:lnSpc>
                    <a:spcBef>
                      <a:spcPct val="0"/>
                    </a:spcBef>
                  </a:pPr>
                  <a:endParaRPr lang="it-IT" sz="800" b="1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150" name="Group 6">
                <a:extLst>
                  <a:ext uri="{FF2B5EF4-FFF2-40B4-BE49-F238E27FC236}">
                    <a16:creationId xmlns:a16="http://schemas.microsoft.com/office/drawing/2014/main" id="{DC52387C-335B-8F10-1D79-09B2281A9FE2}"/>
                  </a:ext>
                </a:extLst>
              </p:cNvPr>
              <p:cNvGrpSpPr/>
              <p:nvPr/>
            </p:nvGrpSpPr>
            <p:grpSpPr>
              <a:xfrm>
                <a:off x="593222" y="3106430"/>
                <a:ext cx="1477410" cy="945629"/>
                <a:chOff x="-67578" y="-135833"/>
                <a:chExt cx="507114" cy="403685"/>
              </a:xfrm>
            </p:grpSpPr>
            <p:sp>
              <p:nvSpPr>
                <p:cNvPr id="152" name="Freeform 7">
                  <a:extLst>
                    <a:ext uri="{FF2B5EF4-FFF2-40B4-BE49-F238E27FC236}">
                      <a16:creationId xmlns:a16="http://schemas.microsoft.com/office/drawing/2014/main" id="{D3817948-FB84-78B1-C6BE-0AFEBDD242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39536" cy="26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36" h="267852">
                      <a:moveTo>
                        <a:pt x="0" y="0"/>
                      </a:moveTo>
                      <a:lnTo>
                        <a:pt x="439536" y="0"/>
                      </a:lnTo>
                      <a:lnTo>
                        <a:pt x="439536" y="267852"/>
                      </a:lnTo>
                      <a:lnTo>
                        <a:pt x="0" y="2678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2133" b="1">
                    <a:latin typeface="Montserrat" pitchFamily="2" charset="77"/>
                  </a:endParaRPr>
                </a:p>
              </p:txBody>
            </p:sp>
            <p:sp>
              <p:nvSpPr>
                <p:cNvPr id="153" name="TextBox 8">
                  <a:extLst>
                    <a:ext uri="{FF2B5EF4-FFF2-40B4-BE49-F238E27FC236}">
                      <a16:creationId xmlns:a16="http://schemas.microsoft.com/office/drawing/2014/main" id="{D85CE1CE-9860-500C-DF5C-5860C3249862}"/>
                    </a:ext>
                  </a:extLst>
                </p:cNvPr>
                <p:cNvSpPr txBox="1"/>
                <p:nvPr/>
              </p:nvSpPr>
              <p:spPr>
                <a:xfrm>
                  <a:off x="-67578" y="-135833"/>
                  <a:ext cx="439536" cy="34405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291666"/>
                    </a:lnSpc>
                  </a:pPr>
                  <a:r>
                    <a:rPr lang="en-US" sz="2400" b="1">
                      <a:solidFill>
                        <a:srgbClr val="0094AA"/>
                      </a:solidFill>
                      <a:latin typeface="Montserrat" pitchFamily="2" charset="77"/>
                    </a:rPr>
                    <a:t>93,3%</a:t>
                  </a:r>
                  <a:endParaRPr lang="it-IT"/>
                </a:p>
              </p:txBody>
            </p:sp>
          </p:grpSp>
          <p:sp>
            <p:nvSpPr>
              <p:cNvPr id="151" name="TextBox 32">
                <a:extLst>
                  <a:ext uri="{FF2B5EF4-FFF2-40B4-BE49-F238E27FC236}">
                    <a16:creationId xmlns:a16="http://schemas.microsoft.com/office/drawing/2014/main" id="{738A0EAF-5BDA-C4E0-6CCE-061B2B291D8A}"/>
                  </a:ext>
                </a:extLst>
              </p:cNvPr>
              <p:cNvSpPr txBox="1"/>
              <p:nvPr/>
            </p:nvSpPr>
            <p:spPr>
              <a:xfrm>
                <a:off x="1861025" y="3362521"/>
                <a:ext cx="4350110" cy="364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 CONSIGLIEREBBE </a:t>
                </a:r>
              </a:p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PARENTI ED AMICI</a:t>
                </a:r>
                <a:endPara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</a:endParaRPr>
              </a:p>
            </p:txBody>
          </p:sp>
        </p:grpSp>
        <p:pic>
          <p:nvPicPr>
            <p:cNvPr id="161" name="Immagine 160"/>
            <p:cNvPicPr>
              <a:picLocks noChangeAspect="1"/>
            </p:cNvPicPr>
            <p:nvPr/>
          </p:nvPicPr>
          <p:blipFill rotWithShape="1">
            <a:blip r:embed="rId8"/>
            <a:srcRect l="3467" t="36672" r="80733" b="48664"/>
            <a:stretch/>
          </p:blipFill>
          <p:spPr>
            <a:xfrm>
              <a:off x="9387621" y="5514838"/>
              <a:ext cx="684000" cy="3405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</p:pic>
      </p:grpSp>
      <p:grpSp>
        <p:nvGrpSpPr>
          <p:cNvPr id="12" name="Gruppo 11"/>
          <p:cNvGrpSpPr/>
          <p:nvPr/>
        </p:nvGrpSpPr>
        <p:grpSpPr>
          <a:xfrm>
            <a:off x="7486916" y="3705384"/>
            <a:ext cx="4741850" cy="1088934"/>
            <a:chOff x="6992909" y="3693052"/>
            <a:chExt cx="4741850" cy="1088934"/>
          </a:xfrm>
        </p:grpSpPr>
        <p:grpSp>
          <p:nvGrpSpPr>
            <p:cNvPr id="140" name="Gruppo 139">
              <a:extLst>
                <a:ext uri="{FF2B5EF4-FFF2-40B4-BE49-F238E27FC236}">
                  <a16:creationId xmlns:a16="http://schemas.microsoft.com/office/drawing/2014/main" id="{8170462C-C0C9-8B1F-FB04-D1B160AB5A3F}"/>
                </a:ext>
              </a:extLst>
            </p:cNvPr>
            <p:cNvGrpSpPr/>
            <p:nvPr/>
          </p:nvGrpSpPr>
          <p:grpSpPr>
            <a:xfrm>
              <a:off x="6992909" y="3693052"/>
              <a:ext cx="4741850" cy="1088934"/>
              <a:chOff x="593223" y="3106430"/>
              <a:chExt cx="5809447" cy="1074536"/>
            </a:xfrm>
          </p:grpSpPr>
          <p:grpSp>
            <p:nvGrpSpPr>
              <p:cNvPr id="141" name="Group 3">
                <a:extLst>
                  <a:ext uri="{FF2B5EF4-FFF2-40B4-BE49-F238E27FC236}">
                    <a16:creationId xmlns:a16="http://schemas.microsoft.com/office/drawing/2014/main" id="{12FC4F74-E26A-7282-0434-D7D2BADBE41F}"/>
                  </a:ext>
                </a:extLst>
              </p:cNvPr>
              <p:cNvGrpSpPr/>
              <p:nvPr/>
            </p:nvGrpSpPr>
            <p:grpSpPr>
              <a:xfrm>
                <a:off x="1742374" y="3182821"/>
                <a:ext cx="4660296" cy="998145"/>
                <a:chOff x="0" y="-38100"/>
                <a:chExt cx="1632342" cy="374416"/>
              </a:xfrm>
              <a:noFill/>
            </p:grpSpPr>
            <p:sp>
              <p:nvSpPr>
                <p:cNvPr id="146" name="Freeform 4">
                  <a:extLst>
                    <a:ext uri="{FF2B5EF4-FFF2-40B4-BE49-F238E27FC236}">
                      <a16:creationId xmlns:a16="http://schemas.microsoft.com/office/drawing/2014/main" id="{58261353-9314-4B19-FB92-2F91D11E45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76409" cy="31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2342" h="336316">
                      <a:moveTo>
                        <a:pt x="35124" y="0"/>
                      </a:moveTo>
                      <a:lnTo>
                        <a:pt x="1597218" y="0"/>
                      </a:lnTo>
                      <a:cubicBezTo>
                        <a:pt x="1616617" y="0"/>
                        <a:pt x="1632342" y="15725"/>
                        <a:pt x="1632342" y="35124"/>
                      </a:cubicBezTo>
                      <a:lnTo>
                        <a:pt x="1632342" y="301192"/>
                      </a:lnTo>
                      <a:cubicBezTo>
                        <a:pt x="1632342" y="310508"/>
                        <a:pt x="1628641" y="319441"/>
                        <a:pt x="1622055" y="326028"/>
                      </a:cubicBezTo>
                      <a:cubicBezTo>
                        <a:pt x="1615468" y="332615"/>
                        <a:pt x="1606534" y="336316"/>
                        <a:pt x="1597218" y="336316"/>
                      </a:cubicBezTo>
                      <a:lnTo>
                        <a:pt x="35124" y="336316"/>
                      </a:lnTo>
                      <a:cubicBezTo>
                        <a:pt x="15725" y="336316"/>
                        <a:pt x="0" y="320590"/>
                        <a:pt x="0" y="301192"/>
                      </a:cubicBezTo>
                      <a:lnTo>
                        <a:pt x="0" y="35124"/>
                      </a:lnTo>
                      <a:cubicBezTo>
                        <a:pt x="0" y="25808"/>
                        <a:pt x="3701" y="16874"/>
                        <a:pt x="10287" y="10287"/>
                      </a:cubicBezTo>
                      <a:cubicBezTo>
                        <a:pt x="16874" y="3701"/>
                        <a:pt x="25808" y="0"/>
                        <a:pt x="35124" y="0"/>
                      </a:cubicBezTo>
                      <a:close/>
                    </a:path>
                  </a:pathLst>
                </a:custGeom>
                <a:grpFill/>
                <a:ln w="19050" cap="rnd">
                  <a:solidFill>
                    <a:srgbClr val="0094AA"/>
                  </a:solidFill>
                  <a:prstDash val="solid"/>
                  <a:rou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800" b="1">
                    <a:latin typeface="Montserrat" pitchFamily="2" charset="77"/>
                  </a:endParaRPr>
                </a:p>
              </p:txBody>
            </p:sp>
            <p:sp>
              <p:nvSpPr>
                <p:cNvPr id="147" name="TextBox 5">
                  <a:extLst>
                    <a:ext uri="{FF2B5EF4-FFF2-40B4-BE49-F238E27FC236}">
                      <a16:creationId xmlns:a16="http://schemas.microsoft.com/office/drawing/2014/main" id="{B805AB96-ACBF-9BE4-BEBB-3163FA66441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1632342" cy="374416"/>
                </a:xfrm>
                <a:prstGeom prst="rect">
                  <a:avLst/>
                </a:prstGeom>
                <a:grpFill/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algn="ctr">
                    <a:lnSpc>
                      <a:spcPct val="382708"/>
                    </a:lnSpc>
                    <a:spcBef>
                      <a:spcPct val="0"/>
                    </a:spcBef>
                  </a:pPr>
                  <a:endParaRPr lang="it-IT" sz="800" b="1">
                    <a:latin typeface="Montserrat" pitchFamily="2" charset="77"/>
                  </a:endParaRPr>
                </a:p>
              </p:txBody>
            </p:sp>
          </p:grpSp>
          <p:grpSp>
            <p:nvGrpSpPr>
              <p:cNvPr id="142" name="Group 6">
                <a:extLst>
                  <a:ext uri="{FF2B5EF4-FFF2-40B4-BE49-F238E27FC236}">
                    <a16:creationId xmlns:a16="http://schemas.microsoft.com/office/drawing/2014/main" id="{DC52387C-335B-8F10-1D79-09B2281A9FE2}"/>
                  </a:ext>
                </a:extLst>
              </p:cNvPr>
              <p:cNvGrpSpPr/>
              <p:nvPr/>
            </p:nvGrpSpPr>
            <p:grpSpPr>
              <a:xfrm>
                <a:off x="593223" y="3106430"/>
                <a:ext cx="1477409" cy="945629"/>
                <a:chOff x="-67578" y="-135833"/>
                <a:chExt cx="507114" cy="403685"/>
              </a:xfrm>
            </p:grpSpPr>
            <p:sp>
              <p:nvSpPr>
                <p:cNvPr id="144" name="Freeform 7">
                  <a:extLst>
                    <a:ext uri="{FF2B5EF4-FFF2-40B4-BE49-F238E27FC236}">
                      <a16:creationId xmlns:a16="http://schemas.microsoft.com/office/drawing/2014/main" id="{D3817948-FB84-78B1-C6BE-0AFEBDD242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39536" cy="26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536" h="267852">
                      <a:moveTo>
                        <a:pt x="0" y="0"/>
                      </a:moveTo>
                      <a:lnTo>
                        <a:pt x="439536" y="0"/>
                      </a:lnTo>
                      <a:lnTo>
                        <a:pt x="439536" y="267852"/>
                      </a:lnTo>
                      <a:lnTo>
                        <a:pt x="0" y="2678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it-IT" sz="2133" b="1">
                    <a:latin typeface="Montserrat" pitchFamily="2" charset="77"/>
                  </a:endParaRPr>
                </a:p>
              </p:txBody>
            </p:sp>
            <p:sp>
              <p:nvSpPr>
                <p:cNvPr id="145" name="TextBox 8">
                  <a:extLst>
                    <a:ext uri="{FF2B5EF4-FFF2-40B4-BE49-F238E27FC236}">
                      <a16:creationId xmlns:a16="http://schemas.microsoft.com/office/drawing/2014/main" id="{D85CE1CE-9860-500C-DF5C-5860C3249862}"/>
                    </a:ext>
                  </a:extLst>
                </p:cNvPr>
                <p:cNvSpPr txBox="1"/>
                <p:nvPr/>
              </p:nvSpPr>
              <p:spPr>
                <a:xfrm>
                  <a:off x="-67578" y="-135833"/>
                  <a:ext cx="439536" cy="34405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>
                  <a:defPPr>
                    <a:defRPr lang="en-US"/>
                  </a:defPPr>
                  <a:lvl1pPr marL="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04770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0953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309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1907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523848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82861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133387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438156" algn="l" defTabSz="609539" rtl="0" eaLnBrk="1" latinLnBrk="0" hangingPunct="1"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291666"/>
                    </a:lnSpc>
                  </a:pPr>
                  <a:r>
                    <a:rPr lang="en-US" sz="2400" b="1">
                      <a:solidFill>
                        <a:srgbClr val="0094AA"/>
                      </a:solidFill>
                      <a:latin typeface="Montserrat" pitchFamily="2" charset="77"/>
                    </a:rPr>
                    <a:t>93,8%</a:t>
                  </a:r>
                  <a:endParaRPr lang="it-IT"/>
                </a:p>
              </p:txBody>
            </p:sp>
          </p:grpSp>
          <p:sp>
            <p:nvSpPr>
              <p:cNvPr id="143" name="TextBox 32">
                <a:extLst>
                  <a:ext uri="{FF2B5EF4-FFF2-40B4-BE49-F238E27FC236}">
                    <a16:creationId xmlns:a16="http://schemas.microsoft.com/office/drawing/2014/main" id="{738A0EAF-5BDA-C4E0-6CCE-061B2B291D8A}"/>
                  </a:ext>
                </a:extLst>
              </p:cNvPr>
              <p:cNvSpPr txBox="1"/>
              <p:nvPr/>
            </p:nvSpPr>
            <p:spPr>
              <a:xfrm>
                <a:off x="1861025" y="3348833"/>
                <a:ext cx="4350110" cy="364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 DICHIARA </a:t>
                </a:r>
              </a:p>
              <a:p>
                <a:r>
                  <a:rPr lang="it-IT" b="1">
                    <a:solidFill>
                      <a:srgbClr val="0070C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MOLTO</a:t>
                </a:r>
                <a:r>
                  <a:rPr lang="it-IT" b="1">
                    <a:solidFill>
                      <a:srgbClr val="7F7F7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SODDISFATTO</a:t>
                </a:r>
                <a:endParaRPr lang="it-IT" b="1">
                  <a:solidFill>
                    <a:srgbClr val="7F7F7F"/>
                  </a:solidFill>
                  <a:latin typeface="Montserrat"/>
                  <a:ea typeface="Montserrat"/>
                  <a:cs typeface="Montserrat"/>
                </a:endParaRPr>
              </a:p>
            </p:txBody>
          </p:sp>
        </p:grpSp>
        <p:pic>
          <p:nvPicPr>
            <p:cNvPr id="162" name="Immagine 161"/>
            <p:cNvPicPr>
              <a:picLocks noChangeAspect="1"/>
            </p:cNvPicPr>
            <p:nvPr/>
          </p:nvPicPr>
          <p:blipFill rotWithShape="1">
            <a:blip r:embed="rId8"/>
            <a:srcRect l="3467" t="36672" r="80733" b="48664"/>
            <a:stretch/>
          </p:blipFill>
          <p:spPr>
            <a:xfrm>
              <a:off x="9424072" y="4288816"/>
              <a:ext cx="684000" cy="3405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99353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g2c77e19f900_0_0">
            <a:extLst>
              <a:ext uri="{FF2B5EF4-FFF2-40B4-BE49-F238E27FC236}">
                <a16:creationId xmlns:a16="http://schemas.microsoft.com/office/drawing/2014/main" id="{493FC174-A639-1E7F-0A53-BB81EBB86378}"/>
              </a:ext>
            </a:extLst>
          </p:cNvPr>
          <p:cNvSpPr txBox="1"/>
          <p:nvPr/>
        </p:nvSpPr>
        <p:spPr>
          <a:xfrm>
            <a:off x="7039254" y="92307"/>
            <a:ext cx="491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cs typeface="Arial"/>
                <a:sym typeface="Lora"/>
              </a:rPr>
              <a:t>15/ Il SAI: Il Team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cs typeface="Arial"/>
              <a:sym typeface="Arial"/>
            </a:endParaRPr>
          </a:p>
        </p:txBody>
      </p:sp>
      <p:pic>
        <p:nvPicPr>
          <p:cNvPr id="7" name="Google Shape;190;g2c77e19f900_0_152">
            <a:extLst>
              <a:ext uri="{FF2B5EF4-FFF2-40B4-BE49-F238E27FC236}">
                <a16:creationId xmlns:a16="http://schemas.microsoft.com/office/drawing/2014/main" id="{DC371817-7C61-EF9B-0D49-FF0E8CF6BB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73170" y="1300587"/>
            <a:ext cx="839106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46CCC4-250A-F35D-B7C1-1B16CE972CF6}"/>
              </a:ext>
            </a:extLst>
          </p:cNvPr>
          <p:cNvSpPr txBox="1"/>
          <p:nvPr/>
        </p:nvSpPr>
        <p:spPr>
          <a:xfrm>
            <a:off x="682117" y="1472825"/>
            <a:ext cx="108349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cs typeface="Arial"/>
                <a:sym typeface="Montserrat"/>
              </a:rPr>
              <a:t>Coordinamento Equipe Integrate Case Management e Network Management ‘Ordinari’ e ‘DM-DS’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 SemiBold"/>
              <a:cs typeface="Arial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Montserrat"/>
              </a:rPr>
              <a:t>Le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Montserrat"/>
              </a:rPr>
              <a:t>coordinatrici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Montserrat"/>
              </a:rPr>
              <a:t> presidiano, organizzano e il lavoro dell’equipe multidisciplinare e il monitoraggio dell’andamento complessivo delle accoglienze e dei progetti dei beneficiari.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Montserrat"/>
              </a:rPr>
              <a:t>Le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Montserrat"/>
              </a:rPr>
              <a:t>network manager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Montserrat"/>
              </a:rPr>
              <a:t>curano e sviluppano i collegamenti tra le risorse del territorio e progettuali, curano le relazioni con gli stakeholder e presidiano la dimensione comunicativa complessiva del progetto. 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 SemiBold"/>
              <a:cs typeface="Arial"/>
              <a:sym typeface="Arial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4E17ABE8-8A63-C4C2-7ECA-0B54CDC8CAE9}"/>
              </a:ext>
            </a:extLst>
          </p:cNvPr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987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2c77e19f900_0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78227" y="951704"/>
            <a:ext cx="839106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c77e19f900_0_185"/>
          <p:cNvSpPr txBox="1"/>
          <p:nvPr/>
        </p:nvSpPr>
        <p:spPr>
          <a:xfrm>
            <a:off x="797780" y="1014997"/>
            <a:ext cx="4273174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Il Case Management</a:t>
            </a:r>
            <a:br>
              <a:rPr lang="it-IT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Montserrat SemiBold"/>
                <a:ea typeface="Montserrat SemiBold"/>
                <a:cs typeface="Montserrat SemiBold"/>
              </a:rPr>
            </a:b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D7E08849-DECA-4A6A-465F-CF973D5FCB25}"/>
              </a:ext>
            </a:extLst>
          </p:cNvPr>
          <p:cNvGraphicFramePr/>
          <p:nvPr/>
        </p:nvGraphicFramePr>
        <p:xfrm>
          <a:off x="7039356" y="1527399"/>
          <a:ext cx="5430227" cy="3949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E911E3-0E25-3D9E-1C50-79F6E05BB200}"/>
              </a:ext>
            </a:extLst>
          </p:cNvPr>
          <p:cNvSpPr txBox="1"/>
          <p:nvPr/>
        </p:nvSpPr>
        <p:spPr>
          <a:xfrm>
            <a:off x="797779" y="1483344"/>
            <a:ext cx="6728301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3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Il case manager costruisce e monitora il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progetto individuale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del singolo beneficiario dall’ingresso alla dimissione e ne presidia l'accompagnamento, l'orientamento e il monitoraggio, attivando tutte le risorse necessarie per un'efficace integrazione. I CM facilitano il coordinamento dell'azione per tutti gli attori coinvolti in ciascuna delle seguenti quattro dimensioni:</a:t>
            </a:r>
          </a:p>
          <a:p>
            <a:pPr marL="0" marR="0" lvl="3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1)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Tutela della salute e benessere psico-sociale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; </a:t>
            </a:r>
            <a:b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2) Conoscenza della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lingua italiana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; </a:t>
            </a:r>
            <a:b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3)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Istruzione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,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formazione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e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lavoro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; </a:t>
            </a:r>
            <a:b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4)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Soluzioni abitative.</a:t>
            </a:r>
          </a:p>
          <a:p>
            <a:pPr marL="0" marR="0" lvl="3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L'azione è strutturata come segue:</a:t>
            </a:r>
          </a:p>
        </p:txBody>
      </p:sp>
      <p:pic>
        <p:nvPicPr>
          <p:cNvPr id="168" name="Google Shape;168;g2c77e19f900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38204" y="3692293"/>
            <a:ext cx="252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8;g2c77e19f900_0_74">
            <a:extLst>
              <a:ext uri="{FF2B5EF4-FFF2-40B4-BE49-F238E27FC236}">
                <a16:creationId xmlns:a16="http://schemas.microsoft.com/office/drawing/2014/main" id="{D83D4C55-522A-318C-8DAA-B8E81E2290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38204" y="4071617"/>
            <a:ext cx="252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8;g2c77e19f900_0_74">
            <a:extLst>
              <a:ext uri="{FF2B5EF4-FFF2-40B4-BE49-F238E27FC236}">
                <a16:creationId xmlns:a16="http://schemas.microsoft.com/office/drawing/2014/main" id="{A02A1D17-89C6-8C03-6031-4FE4927161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38204" y="4810941"/>
            <a:ext cx="252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8;g2c77e19f900_0_74">
            <a:extLst>
              <a:ext uri="{FF2B5EF4-FFF2-40B4-BE49-F238E27FC236}">
                <a16:creationId xmlns:a16="http://schemas.microsoft.com/office/drawing/2014/main" id="{69ED16CD-DB86-2A6D-4CE8-4F75818376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38204" y="5365556"/>
            <a:ext cx="252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8;g2c77e19f900_0_74">
            <a:extLst>
              <a:ext uri="{FF2B5EF4-FFF2-40B4-BE49-F238E27FC236}">
                <a16:creationId xmlns:a16="http://schemas.microsoft.com/office/drawing/2014/main" id="{EA530919-0D3E-7F4F-AB17-BD4B9DE04C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38204" y="6428532"/>
            <a:ext cx="252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F968034-1C78-7A74-5942-A8331CCC24D2}"/>
              </a:ext>
            </a:extLst>
          </p:cNvPr>
          <p:cNvSpPr txBox="1"/>
          <p:nvPr/>
        </p:nvSpPr>
        <p:spPr>
          <a:xfrm>
            <a:off x="1375084" y="3686535"/>
            <a:ext cx="597277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Valutazione requisiti per l’inserimento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Primo colloquio e inserimento (patto di accoglienza)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, previa identificazione della risorsa residenziale SAI e dall'assegnazione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al case manager.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Avvio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dell'intervento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con i tre colloqui di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assessment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</a:t>
            </a:r>
            <a:b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(legale; alfabetizzazione e conoscenza linguistica; formazione/lavoro)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Redazione e attivazione del </a:t>
            </a: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progetto individuale personalizzato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insieme </a:t>
            </a:r>
            <a:b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al beneficiario, in costante collegamento con l'educatore della struttura di accoglienza. Il progetto individuale prevede l’attivazione di apposite risorse per l’integrazione (corsi di formazione, scolarizzazione, nido, babysitter, supporto psicosociale)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Monitoraggio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del progetto e della gestione efficace ed efficiente delle risorse.</a:t>
            </a:r>
          </a:p>
        </p:txBody>
      </p:sp>
      <p:sp>
        <p:nvSpPr>
          <p:cNvPr id="31" name="Google Shape;93;g2c77e19f900_0_0">
            <a:extLst>
              <a:ext uri="{FF2B5EF4-FFF2-40B4-BE49-F238E27FC236}">
                <a16:creationId xmlns:a16="http://schemas.microsoft.com/office/drawing/2014/main" id="{4D759ABD-D824-10A3-226E-72CE97C29154}"/>
              </a:ext>
            </a:extLst>
          </p:cNvPr>
          <p:cNvSpPr txBox="1"/>
          <p:nvPr/>
        </p:nvSpPr>
        <p:spPr>
          <a:xfrm>
            <a:off x="7039356" y="32164"/>
            <a:ext cx="491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cs typeface="Arial"/>
                <a:sym typeface="Lora"/>
              </a:rPr>
              <a:t>16/ Il SAI: Case Management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cs typeface="Arial"/>
              <a:sym typeface="Arial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9F877660-D1D0-3D50-CEE7-F630D128F87C}"/>
              </a:ext>
            </a:extLst>
          </p:cNvPr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18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2c77e19f900_0_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70983" y="1421450"/>
            <a:ext cx="839106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c77e19f900_0_286"/>
          <p:cNvSpPr txBox="1"/>
          <p:nvPr/>
        </p:nvSpPr>
        <p:spPr>
          <a:xfrm>
            <a:off x="807075" y="1520831"/>
            <a:ext cx="972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it-IT" sz="2000" b="1" kern="0" dirty="0">
                <a:solidFill>
                  <a:srgbClr val="7F7F7F"/>
                </a:solidFill>
                <a:latin typeface="Montserrat SemiBold"/>
                <a:sym typeface="Montserrat"/>
              </a:rPr>
              <a:t>Supporto psicologico</a:t>
            </a:r>
            <a:endParaRPr sz="2000" b="1" kern="0" dirty="0">
              <a:solidFill>
                <a:srgbClr val="7F7F7F"/>
              </a:solidFill>
              <a:latin typeface="Montserrat SemiBold"/>
              <a:sym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61C7E52-EBF3-BA06-8BF9-34BBA8E7E4B9}"/>
              </a:ext>
            </a:extLst>
          </p:cNvPr>
          <p:cNvSpPr txBox="1"/>
          <p:nvPr/>
        </p:nvSpPr>
        <p:spPr>
          <a:xfrm>
            <a:off x="807075" y="2305615"/>
            <a:ext cx="972300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L’assessment psicologico, su segnalazione del CM o dei colleghi della struttura di accoglienza (Area 1), è finalizzato a verificare la situazione di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benessere psicologico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del beneficiario e, ove necessario, ad attivare il supporto specialistico o altre misure di intervento preventivo e mirato al miglioramento dell’equilibrio psico-emotivo (anche attraverso il monitoraggio del benessere dei beneficiari attraverso una scheda di screening condivisa).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8" name="Google Shape;93;g2c77e19f900_0_0">
            <a:extLst>
              <a:ext uri="{FF2B5EF4-FFF2-40B4-BE49-F238E27FC236}">
                <a16:creationId xmlns:a16="http://schemas.microsoft.com/office/drawing/2014/main" id="{6C19B77A-C0D3-138E-69AA-698F063B027C}"/>
              </a:ext>
            </a:extLst>
          </p:cNvPr>
          <p:cNvSpPr txBox="1"/>
          <p:nvPr/>
        </p:nvSpPr>
        <p:spPr>
          <a:xfrm>
            <a:off x="7039356" y="250783"/>
            <a:ext cx="491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cs typeface="Arial"/>
                <a:sym typeface="Lora"/>
              </a:rPr>
              <a:t>17/ Il SAI: Supporto Psicologico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cs typeface="Arial"/>
              <a:sym typeface="Arial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4CD21F4B-30EA-B4BC-9A2E-FA011CE20014}"/>
              </a:ext>
            </a:extLst>
          </p:cNvPr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92E3994-3138-7325-9F17-265284647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646" r="26087" b="8392"/>
          <a:stretch/>
        </p:blipFill>
        <p:spPr>
          <a:xfrm>
            <a:off x="5715000" y="-1"/>
            <a:ext cx="64770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33588E-3F46-6F7D-AB6D-D49FF7792073}"/>
              </a:ext>
            </a:extLst>
          </p:cNvPr>
          <p:cNvSpPr/>
          <p:nvPr/>
        </p:nvSpPr>
        <p:spPr>
          <a:xfrm>
            <a:off x="838200" y="2438400"/>
            <a:ext cx="7315200" cy="685800"/>
          </a:xfrm>
          <a:prstGeom prst="rect">
            <a:avLst/>
          </a:prstGeom>
          <a:solidFill>
            <a:srgbClr val="009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B6C38-C06B-86EB-E784-780BDDA994E2}"/>
              </a:ext>
            </a:extLst>
          </p:cNvPr>
          <p:cNvSpPr txBox="1"/>
          <p:nvPr/>
        </p:nvSpPr>
        <p:spPr>
          <a:xfrm>
            <a:off x="949778" y="248084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Montserrat" pitchFamily="2" charset="0"/>
              </a:rPr>
              <a:t>MILANO WELCOME CENTER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27A19-8716-649D-7962-6AF99C7B1699}"/>
              </a:ext>
            </a:extLst>
          </p:cNvPr>
          <p:cNvSpPr/>
          <p:nvPr/>
        </p:nvSpPr>
        <p:spPr>
          <a:xfrm>
            <a:off x="832757" y="3189982"/>
            <a:ext cx="7320643" cy="1305818"/>
          </a:xfrm>
          <a:prstGeom prst="rect">
            <a:avLst/>
          </a:prstGeom>
          <a:solidFill>
            <a:srgbClr val="009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7B627-FB16-6CA0-95BB-33AF0090FC47}"/>
              </a:ext>
            </a:extLst>
          </p:cNvPr>
          <p:cNvSpPr txBox="1"/>
          <p:nvPr/>
        </p:nvSpPr>
        <p:spPr>
          <a:xfrm>
            <a:off x="985157" y="3266182"/>
            <a:ext cx="724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Montserrat" pitchFamily="2" charset="0"/>
              </a:rPr>
              <a:t>per persone migranti e rifugiate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899708-14A4-6A78-6C63-BEEF5F615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642" t="-27273" r="55556" b="-27273"/>
          <a:stretch/>
        </p:blipFill>
        <p:spPr>
          <a:xfrm>
            <a:off x="762000" y="76200"/>
            <a:ext cx="198664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09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2c77e19f900_0_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70983" y="1421450"/>
            <a:ext cx="839106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c77e19f900_0_286"/>
          <p:cNvSpPr txBox="1"/>
          <p:nvPr/>
        </p:nvSpPr>
        <p:spPr>
          <a:xfrm>
            <a:off x="807075" y="1608338"/>
            <a:ext cx="9723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 panose="00000700000000000000" pitchFamily="2" charset="0"/>
                <a:ea typeface="Montserrat"/>
                <a:cs typeface="Montserrat"/>
                <a:sym typeface="Montserrat"/>
              </a:rPr>
              <a:t>Accompagnamento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 panose="00000700000000000000" pitchFamily="2" charset="0"/>
                <a:ea typeface="Montserrat"/>
                <a:cs typeface="Montserrat"/>
                <a:sym typeface="Montserrat"/>
              </a:rPr>
              <a:t>educativo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 panose="000007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7C429D-B9B1-7CC3-83D2-AD782210F1A8}"/>
              </a:ext>
            </a:extLst>
          </p:cNvPr>
          <p:cNvSpPr txBox="1"/>
          <p:nvPr/>
        </p:nvSpPr>
        <p:spPr>
          <a:xfrm>
            <a:off x="807075" y="2951946"/>
            <a:ext cx="97230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L’équipe educativa interviene  a supporto dell’équipe delle strutture di accoglienza in quelle situazioni in cui sia necessario mettere in campo un accompagnamento aggiuntivo e strutturato per rispondere a specifici bisogni. A tale fine, gli educatori definiscono obiettivi, tempi e modalità dell’intervento personalizzato insieme al Case manager e agli altri operatori coinvolti. 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7" name="Google Shape;93;g2c77e19f900_0_0">
            <a:extLst>
              <a:ext uri="{FF2B5EF4-FFF2-40B4-BE49-F238E27FC236}">
                <a16:creationId xmlns:a16="http://schemas.microsoft.com/office/drawing/2014/main" id="{02568F64-7BB5-DFB1-391F-9D30A1103F00}"/>
              </a:ext>
            </a:extLst>
          </p:cNvPr>
          <p:cNvSpPr txBox="1"/>
          <p:nvPr/>
        </p:nvSpPr>
        <p:spPr>
          <a:xfrm>
            <a:off x="7039356" y="250783"/>
            <a:ext cx="491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cs typeface="Arial"/>
                <a:sym typeface="Lora"/>
              </a:rPr>
              <a:t>18/ Il SAI: Accompagnamento Educativo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cs typeface="Arial"/>
              <a:sym typeface="Arial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941E88EC-5E63-4F34-EB0C-A1D42DADC3EB}"/>
              </a:ext>
            </a:extLst>
          </p:cNvPr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28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1;g2c77e19f900_0_260">
            <a:extLst>
              <a:ext uri="{FF2B5EF4-FFF2-40B4-BE49-F238E27FC236}">
                <a16:creationId xmlns:a16="http://schemas.microsoft.com/office/drawing/2014/main" id="{73E88F38-5187-90E8-C0E5-98113986D3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48716" y="1506468"/>
            <a:ext cx="839106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92;g2c77e19f900_0_260">
            <a:extLst>
              <a:ext uri="{FF2B5EF4-FFF2-40B4-BE49-F238E27FC236}">
                <a16:creationId xmlns:a16="http://schemas.microsoft.com/office/drawing/2014/main" id="{5C3ABA6F-C380-175C-C985-D1C00090FD8F}"/>
              </a:ext>
            </a:extLst>
          </p:cNvPr>
          <p:cNvSpPr txBox="1"/>
          <p:nvPr/>
        </p:nvSpPr>
        <p:spPr>
          <a:xfrm>
            <a:off x="968269" y="1821133"/>
            <a:ext cx="1025546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b="1" kern="0" dirty="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ttività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amministrativa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Montserrat SemiBold"/>
              </a:rPr>
              <a:t>Il team si occupa di presidiare la dimensione amministrativa per la corretta gestione dei progetti SAI: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Montserrat SemiBold"/>
              </a:rPr>
              <a:t>Gestione Banca Dati SAI: registrazione, proroghe, dimissioni, strutture ecc.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Montserrat SemiBold"/>
              </a:rPr>
              <a:t>Monitoraggio ed erogazione spese per l’integrazione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Montserrat SemiBold"/>
              </a:rPr>
              <a:t>Attivazione collaborazioni e convenzioni con enti terzi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Montserrat SemiBold"/>
              </a:rPr>
              <a:t>Raccordo con enti Area 1 per verifica presenze/assenze ecc.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Montserrat SemiBold"/>
              </a:rPr>
              <a:t>Rendicontazione delle spese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Montserrat SemiBold"/>
              </a:rPr>
              <a:t>Supporto per altri adempimenti amministrativi dell’unità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  <a:sym typeface="Montserrat SemiBol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  <a:sym typeface="Montserrat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3;g2c77e19f900_0_0">
            <a:extLst>
              <a:ext uri="{FF2B5EF4-FFF2-40B4-BE49-F238E27FC236}">
                <a16:creationId xmlns:a16="http://schemas.microsoft.com/office/drawing/2014/main" id="{AF63ACA8-7247-F8F3-C969-A639ECD4D03C}"/>
              </a:ext>
            </a:extLst>
          </p:cNvPr>
          <p:cNvSpPr txBox="1"/>
          <p:nvPr/>
        </p:nvSpPr>
        <p:spPr>
          <a:xfrm>
            <a:off x="7039356" y="250783"/>
            <a:ext cx="491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cs typeface="Arial"/>
                <a:sym typeface="Lora"/>
              </a:rPr>
              <a:t>19/ Il SAI: L'attività Amministrativa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cs typeface="Arial"/>
              <a:sym typeface="Arial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F941B0FE-C715-BDE2-2528-3130104F6637}"/>
              </a:ext>
            </a:extLst>
          </p:cNvPr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216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8;g2c77e19f900_0_338">
            <a:extLst>
              <a:ext uri="{FF2B5EF4-FFF2-40B4-BE49-F238E27FC236}">
                <a16:creationId xmlns:a16="http://schemas.microsoft.com/office/drawing/2014/main" id="{A853920B-685F-6C10-4234-FDD5009A0E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26583" y="1100101"/>
            <a:ext cx="839106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5D2F41-F3CA-00BB-2AEC-7D2182134F6C}"/>
              </a:ext>
            </a:extLst>
          </p:cNvPr>
          <p:cNvSpPr txBox="1"/>
          <p:nvPr/>
        </p:nvSpPr>
        <p:spPr>
          <a:xfrm>
            <a:off x="656286" y="2173416"/>
            <a:ext cx="972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L’unità si arricchisce di figure trasversali che presidiano in particolare le seguenti dimensioni: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MEAL: Monitoraggio e valutazione dati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Rendicontazione e gestione finanziamento e procedure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Design della comunicazione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Gestione dei progetti complementari 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4" name="Google Shape;319;g2c77e19f900_0_338">
            <a:extLst>
              <a:ext uri="{FF2B5EF4-FFF2-40B4-BE49-F238E27FC236}">
                <a16:creationId xmlns:a16="http://schemas.microsoft.com/office/drawing/2014/main" id="{50EF33BA-0E1D-424D-E753-C424F2F5BAAD}"/>
              </a:ext>
            </a:extLst>
          </p:cNvPr>
          <p:cNvSpPr txBox="1"/>
          <p:nvPr/>
        </p:nvSpPr>
        <p:spPr>
          <a:xfrm>
            <a:off x="646136" y="1277003"/>
            <a:ext cx="9723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Le figure trasversali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3;g2c77e19f900_0_0">
            <a:extLst>
              <a:ext uri="{FF2B5EF4-FFF2-40B4-BE49-F238E27FC236}">
                <a16:creationId xmlns:a16="http://schemas.microsoft.com/office/drawing/2014/main" id="{4C6B7D86-E72B-92D9-9EC1-ED44F1BC6890}"/>
              </a:ext>
            </a:extLst>
          </p:cNvPr>
          <p:cNvSpPr txBox="1"/>
          <p:nvPr/>
        </p:nvSpPr>
        <p:spPr>
          <a:xfrm>
            <a:off x="7039356" y="250783"/>
            <a:ext cx="491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b="1" i="1" kern="0" dirty="0">
                <a:solidFill>
                  <a:srgbClr val="7F7F7F"/>
                </a:solidFill>
                <a:latin typeface="Lora"/>
                <a:cs typeface="Arial"/>
                <a:sym typeface="Lora"/>
              </a:rPr>
              <a:t>20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cs typeface="Arial"/>
                <a:sym typeface="Lora"/>
              </a:rPr>
              <a:t>/ Il SAI: Le figure trasversali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cs typeface="Arial"/>
              <a:sym typeface="Arial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F1784ADD-1928-5308-FF5F-B00CBDE2EC29}"/>
              </a:ext>
            </a:extLst>
          </p:cNvPr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541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452983" y="5648377"/>
            <a:ext cx="2381477" cy="107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33"/>
              </a:lnSpc>
            </a:pPr>
            <a:r>
              <a:rPr lang="en-US" sz="5334" dirty="0">
                <a:solidFill>
                  <a:srgbClr val="FCFCFC"/>
                </a:solidFill>
                <a:latin typeface="Poppins Ultra-Bold"/>
              </a:rPr>
              <a:t>  11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CD212AA2-6337-AF5D-05F6-F4B3F09D5389}"/>
              </a:ext>
            </a:extLst>
          </p:cNvPr>
          <p:cNvGrpSpPr/>
          <p:nvPr/>
        </p:nvGrpSpPr>
        <p:grpSpPr>
          <a:xfrm>
            <a:off x="438374" y="3096063"/>
            <a:ext cx="4497981" cy="787593"/>
            <a:chOff x="917964" y="4510238"/>
            <a:chExt cx="5484706" cy="876753"/>
          </a:xfrm>
        </p:grpSpPr>
        <p:grpSp>
          <p:nvGrpSpPr>
            <p:cNvPr id="28" name="Group 17">
              <a:extLst>
                <a:ext uri="{FF2B5EF4-FFF2-40B4-BE49-F238E27FC236}">
                  <a16:creationId xmlns:a16="http://schemas.microsoft.com/office/drawing/2014/main" id="{49EBCEB1-F215-432D-BC75-251BA3970634}"/>
                </a:ext>
              </a:extLst>
            </p:cNvPr>
            <p:cNvGrpSpPr/>
            <p:nvPr/>
          </p:nvGrpSpPr>
          <p:grpSpPr>
            <a:xfrm>
              <a:off x="1742374" y="4510238"/>
              <a:ext cx="4660296" cy="876753"/>
              <a:chOff x="0" y="0"/>
              <a:chExt cx="1632342" cy="328880"/>
            </a:xfrm>
          </p:grpSpPr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8D0ADE64-62EB-8556-D98E-B4ECAABB2789}"/>
                  </a:ext>
                </a:extLst>
              </p:cNvPr>
              <p:cNvSpPr/>
              <p:nvPr/>
            </p:nvSpPr>
            <p:spPr>
              <a:xfrm>
                <a:off x="0" y="0"/>
                <a:ext cx="1632342" cy="328880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28880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293756"/>
                    </a:lnTo>
                    <a:cubicBezTo>
                      <a:pt x="1632342" y="303072"/>
                      <a:pt x="1628641" y="312006"/>
                      <a:pt x="1622055" y="318593"/>
                    </a:cubicBezTo>
                    <a:cubicBezTo>
                      <a:pt x="1615468" y="325180"/>
                      <a:pt x="1606534" y="328880"/>
                      <a:pt x="1597218" y="328880"/>
                    </a:cubicBezTo>
                    <a:lnTo>
                      <a:pt x="35124" y="328880"/>
                    </a:lnTo>
                    <a:cubicBezTo>
                      <a:pt x="15725" y="328880"/>
                      <a:pt x="0" y="313155"/>
                      <a:pt x="0" y="293756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noFill/>
              <a:ln w="104775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 sz="1200" b="1" dirty="0">
                  <a:latin typeface="Montserrat" pitchFamily="2" charset="77"/>
                </a:endParaRPr>
              </a:p>
            </p:txBody>
          </p:sp>
          <p:sp>
            <p:nvSpPr>
              <p:cNvPr id="30" name="TextBox 19">
                <a:extLst>
                  <a:ext uri="{FF2B5EF4-FFF2-40B4-BE49-F238E27FC236}">
                    <a16:creationId xmlns:a16="http://schemas.microsoft.com/office/drawing/2014/main" id="{88D92531-A439-CA76-CE88-ED4884B4553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6698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37"/>
                  </a:lnSpc>
                  <a:spcBef>
                    <a:spcPct val="0"/>
                  </a:spcBef>
                </a:pPr>
                <a:endParaRPr sz="1200" b="1">
                  <a:latin typeface="Montserrat" pitchFamily="2" charset="77"/>
                </a:endParaRPr>
              </a:p>
            </p:txBody>
          </p:sp>
        </p:grpSp>
        <p:grpSp>
          <p:nvGrpSpPr>
            <p:cNvPr id="31" name="Group 20">
              <a:extLst>
                <a:ext uri="{FF2B5EF4-FFF2-40B4-BE49-F238E27FC236}">
                  <a16:creationId xmlns:a16="http://schemas.microsoft.com/office/drawing/2014/main" id="{A1B819FA-1C50-69FF-CF80-8A0C63A3C6C9}"/>
                </a:ext>
              </a:extLst>
            </p:cNvPr>
            <p:cNvGrpSpPr/>
            <p:nvPr/>
          </p:nvGrpSpPr>
          <p:grpSpPr>
            <a:xfrm>
              <a:off x="917964" y="4567404"/>
              <a:ext cx="1092289" cy="734652"/>
              <a:chOff x="-51492" y="-49529"/>
              <a:chExt cx="374923" cy="313620"/>
            </a:xfrm>
            <a:solidFill>
              <a:schemeClr val="bg1"/>
            </a:solidFill>
          </p:grpSpPr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81DA404C-5AD4-8CE1-E442-26FF7E71C031}"/>
                  </a:ext>
                </a:extLst>
              </p:cNvPr>
              <p:cNvSpPr/>
              <p:nvPr/>
            </p:nvSpPr>
            <p:spPr>
              <a:xfrm>
                <a:off x="0" y="0"/>
                <a:ext cx="323431" cy="264091"/>
              </a:xfrm>
              <a:custGeom>
                <a:avLst/>
                <a:gdLst/>
                <a:ahLst/>
                <a:cxnLst/>
                <a:rect l="l" t="t" r="r" b="b"/>
                <a:pathLst>
                  <a:path w="323431" h="264091">
                    <a:moveTo>
                      <a:pt x="0" y="0"/>
                    </a:moveTo>
                    <a:lnTo>
                      <a:pt x="323431" y="0"/>
                    </a:lnTo>
                    <a:lnTo>
                      <a:pt x="323431" y="264091"/>
                    </a:lnTo>
                    <a:lnTo>
                      <a:pt x="0" y="264091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0AB947FF-792A-9A2B-8D3C-D3819E078CD6}"/>
                  </a:ext>
                </a:extLst>
              </p:cNvPr>
              <p:cNvSpPr txBox="1"/>
              <p:nvPr/>
            </p:nvSpPr>
            <p:spPr>
              <a:xfrm>
                <a:off x="-51492" y="-49529"/>
                <a:ext cx="323431" cy="256605"/>
              </a:xfrm>
              <a:prstGeom prst="rect">
                <a:avLst/>
              </a:prstGeom>
              <a:noFill/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200"/>
                  </a:lnSpc>
                </a:pPr>
                <a:r>
                  <a:rPr lang="en-US" sz="2400" b="1" dirty="0">
                    <a:solidFill>
                      <a:srgbClr val="0094AA"/>
                    </a:solidFill>
                    <a:latin typeface="Montserrat" pitchFamily="2" charset="77"/>
                  </a:rPr>
                  <a:t>546 </a:t>
                </a:r>
              </a:p>
            </p:txBody>
          </p:sp>
        </p:grpSp>
        <p:sp>
          <p:nvSpPr>
            <p:cNvPr id="34" name="TextBox 23">
              <a:extLst>
                <a:ext uri="{FF2B5EF4-FFF2-40B4-BE49-F238E27FC236}">
                  <a16:creationId xmlns:a16="http://schemas.microsoft.com/office/drawing/2014/main" id="{B2FD5148-C82D-9464-4267-E88CBFECF586}"/>
                </a:ext>
              </a:extLst>
            </p:cNvPr>
            <p:cNvSpPr txBox="1"/>
            <p:nvPr/>
          </p:nvSpPr>
          <p:spPr>
            <a:xfrm>
              <a:off x="1928961" y="4804585"/>
              <a:ext cx="4013765" cy="5466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11"/>
                </a:lnSpc>
                <a:spcBef>
                  <a:spcPct val="0"/>
                </a:spcBef>
              </a:pPr>
              <a:r>
                <a:rPr lang="en-US" sz="133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GIORNI DI ACCOGLIENZA IN MEDIA NEI DIMESSI AL 31.10.24</a:t>
              </a: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C7FB73BA-9EA5-B7C9-1559-72E2F470421C}"/>
              </a:ext>
            </a:extLst>
          </p:cNvPr>
          <p:cNvGrpSpPr/>
          <p:nvPr/>
        </p:nvGrpSpPr>
        <p:grpSpPr>
          <a:xfrm>
            <a:off x="127713" y="4022982"/>
            <a:ext cx="4806820" cy="986340"/>
            <a:chOff x="580783" y="6850625"/>
            <a:chExt cx="5821887" cy="973369"/>
          </a:xfrm>
        </p:grpSpPr>
        <p:grpSp>
          <p:nvGrpSpPr>
            <p:cNvPr id="35" name="Group 25">
              <a:extLst>
                <a:ext uri="{FF2B5EF4-FFF2-40B4-BE49-F238E27FC236}">
                  <a16:creationId xmlns:a16="http://schemas.microsoft.com/office/drawing/2014/main" id="{CAC0285A-CD63-FB2E-E319-DE194233B144}"/>
                </a:ext>
              </a:extLst>
            </p:cNvPr>
            <p:cNvGrpSpPr/>
            <p:nvPr/>
          </p:nvGrpSpPr>
          <p:grpSpPr>
            <a:xfrm>
              <a:off x="1742374" y="6850625"/>
              <a:ext cx="4660296" cy="973369"/>
              <a:chOff x="0" y="-38100"/>
              <a:chExt cx="1632342" cy="365122"/>
            </a:xfrm>
          </p:grpSpPr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902C1C70-F095-5836-3474-664122838FFE}"/>
                  </a:ext>
                </a:extLst>
              </p:cNvPr>
              <p:cNvSpPr/>
              <p:nvPr/>
            </p:nvSpPr>
            <p:spPr>
              <a:xfrm>
                <a:off x="0" y="0"/>
                <a:ext cx="1632342" cy="327022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27022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291898"/>
                    </a:lnTo>
                    <a:cubicBezTo>
                      <a:pt x="1632342" y="301214"/>
                      <a:pt x="1628641" y="310147"/>
                      <a:pt x="1622055" y="316734"/>
                    </a:cubicBezTo>
                    <a:cubicBezTo>
                      <a:pt x="1615468" y="323321"/>
                      <a:pt x="1606534" y="327022"/>
                      <a:pt x="1597218" y="327022"/>
                    </a:cubicBezTo>
                    <a:lnTo>
                      <a:pt x="35124" y="327022"/>
                    </a:lnTo>
                    <a:cubicBezTo>
                      <a:pt x="15725" y="327022"/>
                      <a:pt x="0" y="311296"/>
                      <a:pt x="0" y="291898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775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 sz="1200" b="1" dirty="0">
                  <a:latin typeface="Montserrat" pitchFamily="2" charset="77"/>
                </a:endParaRPr>
              </a:p>
            </p:txBody>
          </p:sp>
          <p:sp>
            <p:nvSpPr>
              <p:cNvPr id="37" name="TextBox 27">
                <a:extLst>
                  <a:ext uri="{FF2B5EF4-FFF2-40B4-BE49-F238E27FC236}">
                    <a16:creationId xmlns:a16="http://schemas.microsoft.com/office/drawing/2014/main" id="{B0F57295-2505-5D79-3373-2B547B56114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6512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37"/>
                  </a:lnSpc>
                  <a:spcBef>
                    <a:spcPct val="0"/>
                  </a:spcBef>
                </a:pPr>
                <a:endParaRPr sz="1200" b="1">
                  <a:latin typeface="Montserrat" pitchFamily="2" charset="77"/>
                </a:endParaRPr>
              </a:p>
            </p:txBody>
          </p:sp>
        </p:grpSp>
        <p:grpSp>
          <p:nvGrpSpPr>
            <p:cNvPr id="38" name="Group 28">
              <a:extLst>
                <a:ext uri="{FF2B5EF4-FFF2-40B4-BE49-F238E27FC236}">
                  <a16:creationId xmlns:a16="http://schemas.microsoft.com/office/drawing/2014/main" id="{F04ED499-363C-5D04-6C0C-D08390406532}"/>
                </a:ext>
              </a:extLst>
            </p:cNvPr>
            <p:cNvGrpSpPr/>
            <p:nvPr/>
          </p:nvGrpSpPr>
          <p:grpSpPr>
            <a:xfrm>
              <a:off x="580783" y="6942270"/>
              <a:ext cx="1489848" cy="767653"/>
              <a:chOff x="-187953" y="-48191"/>
              <a:chExt cx="511384" cy="327708"/>
            </a:xfrm>
          </p:grpSpPr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6AD5C3D7-F61B-9B94-BAFD-46EF8EBE2916}"/>
                  </a:ext>
                </a:extLst>
              </p:cNvPr>
              <p:cNvSpPr/>
              <p:nvPr/>
            </p:nvSpPr>
            <p:spPr>
              <a:xfrm>
                <a:off x="0" y="0"/>
                <a:ext cx="323431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323431" h="279517">
                    <a:moveTo>
                      <a:pt x="0" y="0"/>
                    </a:moveTo>
                    <a:lnTo>
                      <a:pt x="323431" y="0"/>
                    </a:lnTo>
                    <a:lnTo>
                      <a:pt x="323431" y="279517"/>
                    </a:lnTo>
                    <a:lnTo>
                      <a:pt x="0" y="27951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it-IT" sz="2133" b="1" dirty="0">
                  <a:latin typeface="Montserrat" pitchFamily="2" charset="77"/>
                </a:endParaRPr>
              </a:p>
            </p:txBody>
          </p:sp>
          <p:sp>
            <p:nvSpPr>
              <p:cNvPr id="40" name="TextBox 30">
                <a:extLst>
                  <a:ext uri="{FF2B5EF4-FFF2-40B4-BE49-F238E27FC236}">
                    <a16:creationId xmlns:a16="http://schemas.microsoft.com/office/drawing/2014/main" id="{FD250A3B-A281-7444-98C5-879105F630FA}"/>
                  </a:ext>
                </a:extLst>
              </p:cNvPr>
              <p:cNvSpPr txBox="1"/>
              <p:nvPr/>
            </p:nvSpPr>
            <p:spPr>
              <a:xfrm>
                <a:off x="-187953" y="-48191"/>
                <a:ext cx="426615" cy="3239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200"/>
                  </a:lnSpc>
                </a:pPr>
                <a:r>
                  <a:rPr lang="en-US" sz="2400" b="1" dirty="0">
                    <a:solidFill>
                      <a:srgbClr val="0094AA"/>
                    </a:solidFill>
                    <a:latin typeface="Montserrat" pitchFamily="2" charset="77"/>
                  </a:rPr>
                  <a:t>64,3%</a:t>
                </a:r>
              </a:p>
            </p:txBody>
          </p:sp>
        </p:grpSp>
        <p:sp>
          <p:nvSpPr>
            <p:cNvPr id="41" name="TextBox 31">
              <a:extLst>
                <a:ext uri="{FF2B5EF4-FFF2-40B4-BE49-F238E27FC236}">
                  <a16:creationId xmlns:a16="http://schemas.microsoft.com/office/drawing/2014/main" id="{D354E920-1B57-788D-5875-21FAF94346BA}"/>
                </a:ext>
              </a:extLst>
            </p:cNvPr>
            <p:cNvSpPr txBox="1"/>
            <p:nvPr/>
          </p:nvSpPr>
          <p:spPr>
            <a:xfrm>
              <a:off x="1892986" y="7016293"/>
              <a:ext cx="4349498" cy="7377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11"/>
                </a:lnSpc>
                <a:spcBef>
                  <a:spcPct val="0"/>
                </a:spcBef>
              </a:pPr>
              <a:r>
                <a:rPr lang="en-US" sz="133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PERCENTUALE DI OSPITI CHE NEL 2023 RIPORTANO MASSIMO GRADO DI SODDISFAZIONE</a:t>
              </a:r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8170462C-C0C9-8B1F-FB04-D1B160AB5A3F}"/>
              </a:ext>
            </a:extLst>
          </p:cNvPr>
          <p:cNvGrpSpPr/>
          <p:nvPr/>
        </p:nvGrpSpPr>
        <p:grpSpPr>
          <a:xfrm>
            <a:off x="393819" y="1932623"/>
            <a:ext cx="4634603" cy="978193"/>
            <a:chOff x="724616" y="3182821"/>
            <a:chExt cx="5678054" cy="965259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12FC4F74-E26A-7282-0434-D7D2BADBE41F}"/>
                </a:ext>
              </a:extLst>
            </p:cNvPr>
            <p:cNvGrpSpPr/>
            <p:nvPr/>
          </p:nvGrpSpPr>
          <p:grpSpPr>
            <a:xfrm>
              <a:off x="1742374" y="3182821"/>
              <a:ext cx="4660296" cy="965259"/>
              <a:chOff x="0" y="-38100"/>
              <a:chExt cx="1632342" cy="362080"/>
            </a:xfrm>
            <a:noFill/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58261353-9314-4B19-FB92-2F91D11E459E}"/>
                  </a:ext>
                </a:extLst>
              </p:cNvPr>
              <p:cNvSpPr/>
              <p:nvPr/>
            </p:nvSpPr>
            <p:spPr>
              <a:xfrm>
                <a:off x="0" y="0"/>
                <a:ext cx="1632342" cy="320185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36316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301192"/>
                    </a:lnTo>
                    <a:cubicBezTo>
                      <a:pt x="1632342" y="310508"/>
                      <a:pt x="1628641" y="319441"/>
                      <a:pt x="1622055" y="326028"/>
                    </a:cubicBezTo>
                    <a:cubicBezTo>
                      <a:pt x="1615468" y="332615"/>
                      <a:pt x="1606534" y="336316"/>
                      <a:pt x="1597218" y="336316"/>
                    </a:cubicBezTo>
                    <a:lnTo>
                      <a:pt x="35124" y="336316"/>
                    </a:lnTo>
                    <a:cubicBezTo>
                      <a:pt x="15725" y="336316"/>
                      <a:pt x="0" y="320590"/>
                      <a:pt x="0" y="301192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grpFill/>
              <a:ln w="104775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 sz="1200" b="1" dirty="0">
                  <a:latin typeface="Montserrat" pitchFamily="2" charset="77"/>
                </a:endParaRPr>
              </a:p>
            </p:txBody>
          </p:sp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B805AB96-ACBF-9BE4-BEBB-3163FA66441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62080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37"/>
                  </a:lnSpc>
                  <a:spcBef>
                    <a:spcPct val="0"/>
                  </a:spcBef>
                </a:pPr>
                <a:endParaRPr sz="1200" b="1">
                  <a:latin typeface="Montserrat" pitchFamily="2" charset="77"/>
                </a:endParaRPr>
              </a:p>
            </p:txBody>
          </p:sp>
        </p:grp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DC52387C-335B-8F10-1D79-09B2281A9FE2}"/>
                </a:ext>
              </a:extLst>
            </p:cNvPr>
            <p:cNvGrpSpPr/>
            <p:nvPr/>
          </p:nvGrpSpPr>
          <p:grpSpPr>
            <a:xfrm>
              <a:off x="724616" y="3258777"/>
              <a:ext cx="1346016" cy="805938"/>
              <a:chOff x="-22478" y="-70797"/>
              <a:chExt cx="462014" cy="344052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D3817948-FB84-78B1-C6BE-0AFEBDD2423B}"/>
                  </a:ext>
                </a:extLst>
              </p:cNvPr>
              <p:cNvSpPr/>
              <p:nvPr/>
            </p:nvSpPr>
            <p:spPr>
              <a:xfrm>
                <a:off x="0" y="0"/>
                <a:ext cx="439536" cy="267852"/>
              </a:xfrm>
              <a:custGeom>
                <a:avLst/>
                <a:gdLst/>
                <a:ahLst/>
                <a:cxnLst/>
                <a:rect l="l" t="t" r="r" b="b"/>
                <a:pathLst>
                  <a:path w="439536" h="267852">
                    <a:moveTo>
                      <a:pt x="0" y="0"/>
                    </a:moveTo>
                    <a:lnTo>
                      <a:pt x="439536" y="0"/>
                    </a:lnTo>
                    <a:lnTo>
                      <a:pt x="439536" y="267852"/>
                    </a:lnTo>
                    <a:lnTo>
                      <a:pt x="0" y="267852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D85CE1CE-9860-500C-DF5C-5860C3249862}"/>
                  </a:ext>
                </a:extLst>
              </p:cNvPr>
              <p:cNvSpPr txBox="1"/>
              <p:nvPr/>
            </p:nvSpPr>
            <p:spPr>
              <a:xfrm>
                <a:off x="-22478" y="-70797"/>
                <a:ext cx="439536" cy="34405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200"/>
                  </a:lnSpc>
                </a:pPr>
                <a:r>
                  <a:rPr lang="en-US" sz="2400" b="1" dirty="0">
                    <a:solidFill>
                      <a:srgbClr val="0094AA"/>
                    </a:solidFill>
                    <a:latin typeface="Montserrat" pitchFamily="2" charset="77"/>
                  </a:rPr>
                  <a:t>324</a:t>
                </a:r>
              </a:p>
            </p:txBody>
          </p:sp>
        </p:grpSp>
        <p:sp>
          <p:nvSpPr>
            <p:cNvPr id="42" name="TextBox 32">
              <a:extLst>
                <a:ext uri="{FF2B5EF4-FFF2-40B4-BE49-F238E27FC236}">
                  <a16:creationId xmlns:a16="http://schemas.microsoft.com/office/drawing/2014/main" id="{738A0EAF-5BDA-C4E0-6CCE-061B2B291D8A}"/>
                </a:ext>
              </a:extLst>
            </p:cNvPr>
            <p:cNvSpPr txBox="1"/>
            <p:nvPr/>
          </p:nvSpPr>
          <p:spPr>
            <a:xfrm>
              <a:off x="1907296" y="3603747"/>
              <a:ext cx="3850520" cy="2315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11"/>
                </a:lnSpc>
              </a:pPr>
              <a:r>
                <a:rPr lang="en-US" sz="133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NUOVI ACCOLTI NEL 2024</a:t>
              </a:r>
            </a:p>
          </p:txBody>
        </p:sp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A05E2AB1-5821-B1A4-5540-CCE0EEED89ED}"/>
              </a:ext>
            </a:extLst>
          </p:cNvPr>
          <p:cNvGrpSpPr/>
          <p:nvPr/>
        </p:nvGrpSpPr>
        <p:grpSpPr>
          <a:xfrm>
            <a:off x="336901" y="5174447"/>
            <a:ext cx="4597632" cy="935879"/>
            <a:chOff x="505351" y="7761669"/>
            <a:chExt cx="6896448" cy="1403819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E261912C-20F8-7C24-CF97-C4C393AC33D7}"/>
                </a:ext>
              </a:extLst>
            </p:cNvPr>
            <p:cNvGrpSpPr/>
            <p:nvPr/>
          </p:nvGrpSpPr>
          <p:grpSpPr>
            <a:xfrm>
              <a:off x="1633258" y="7761669"/>
              <a:ext cx="5768541" cy="1403819"/>
              <a:chOff x="0" y="-38100"/>
              <a:chExt cx="1632342" cy="409339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25024D4A-70F8-4D5E-9862-04BCB08E6A03}"/>
                  </a:ext>
                </a:extLst>
              </p:cNvPr>
              <p:cNvSpPr/>
              <p:nvPr/>
            </p:nvSpPr>
            <p:spPr>
              <a:xfrm>
                <a:off x="0" y="0"/>
                <a:ext cx="1632342" cy="371239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17940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282816"/>
                    </a:lnTo>
                    <a:cubicBezTo>
                      <a:pt x="1632342" y="302214"/>
                      <a:pt x="1616617" y="317940"/>
                      <a:pt x="1597218" y="317940"/>
                    </a:cubicBezTo>
                    <a:lnTo>
                      <a:pt x="35124" y="317940"/>
                    </a:lnTo>
                    <a:cubicBezTo>
                      <a:pt x="25808" y="317940"/>
                      <a:pt x="16874" y="314239"/>
                      <a:pt x="10287" y="307652"/>
                    </a:cubicBezTo>
                    <a:cubicBezTo>
                      <a:pt x="3701" y="301065"/>
                      <a:pt x="0" y="292131"/>
                      <a:pt x="0" y="282816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04775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 sz="1200" b="1" dirty="0">
                  <a:latin typeface="Montserrat" pitchFamily="2" charset="77"/>
                </a:endParaRPr>
              </a:p>
            </p:txBody>
          </p:sp>
          <p:sp>
            <p:nvSpPr>
              <p:cNvPr id="24" name="TextBox 12">
                <a:extLst>
                  <a:ext uri="{FF2B5EF4-FFF2-40B4-BE49-F238E27FC236}">
                    <a16:creationId xmlns:a16="http://schemas.microsoft.com/office/drawing/2014/main" id="{03BAE58C-D1A1-4CA2-020D-D23B5806F27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560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37"/>
                  </a:lnSpc>
                  <a:spcBef>
                    <a:spcPct val="0"/>
                  </a:spcBef>
                </a:pPr>
                <a:endParaRPr sz="1200" b="1">
                  <a:latin typeface="Montserrat" pitchFamily="2" charset="77"/>
                </a:endParaRPr>
              </a:p>
            </p:txBody>
          </p:sp>
        </p:grpSp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3184BEF8-582A-1E73-BB32-E097556C00C6}"/>
                </a:ext>
              </a:extLst>
            </p:cNvPr>
            <p:cNvGrpSpPr/>
            <p:nvPr/>
          </p:nvGrpSpPr>
          <p:grpSpPr>
            <a:xfrm>
              <a:off x="505351" y="7929823"/>
              <a:ext cx="1251726" cy="1118674"/>
              <a:chOff x="-64740" y="-131749"/>
              <a:chExt cx="347106" cy="333938"/>
            </a:xfrm>
          </p:grpSpPr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455978BC-7C68-5CCB-7818-81BEC7AB0759}"/>
                  </a:ext>
                </a:extLst>
              </p:cNvPr>
              <p:cNvSpPr/>
              <p:nvPr/>
            </p:nvSpPr>
            <p:spPr>
              <a:xfrm>
                <a:off x="-41065" y="-71343"/>
                <a:ext cx="323431" cy="257738"/>
              </a:xfrm>
              <a:custGeom>
                <a:avLst/>
                <a:gdLst/>
                <a:ahLst/>
                <a:cxnLst/>
                <a:rect l="l" t="t" r="r" b="b"/>
                <a:pathLst>
                  <a:path w="323431" h="257738">
                    <a:moveTo>
                      <a:pt x="0" y="0"/>
                    </a:moveTo>
                    <a:lnTo>
                      <a:pt x="323431" y="0"/>
                    </a:lnTo>
                    <a:lnTo>
                      <a:pt x="323431" y="257738"/>
                    </a:lnTo>
                    <a:lnTo>
                      <a:pt x="0" y="257738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27" name="TextBox 15">
                <a:extLst>
                  <a:ext uri="{FF2B5EF4-FFF2-40B4-BE49-F238E27FC236}">
                    <a16:creationId xmlns:a16="http://schemas.microsoft.com/office/drawing/2014/main" id="{C5A47550-23B6-6E55-95CD-479303F54CFC}"/>
                  </a:ext>
                </a:extLst>
              </p:cNvPr>
              <p:cNvSpPr txBox="1"/>
              <p:nvPr/>
            </p:nvSpPr>
            <p:spPr>
              <a:xfrm>
                <a:off x="-64740" y="-131749"/>
                <a:ext cx="323431" cy="333938"/>
              </a:xfrm>
              <a:prstGeom prst="rect">
                <a:avLst/>
              </a:prstGeom>
              <a:noFill/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200"/>
                  </a:lnSpc>
                </a:pPr>
                <a:r>
                  <a:rPr lang="en-US" sz="2400" b="1" dirty="0">
                    <a:solidFill>
                      <a:srgbClr val="0094AA"/>
                    </a:solidFill>
                    <a:latin typeface="Montserrat" pitchFamily="2" charset="77"/>
                  </a:rPr>
                  <a:t>75%</a:t>
                </a:r>
              </a:p>
            </p:txBody>
          </p:sp>
        </p:grpSp>
        <p:sp>
          <p:nvSpPr>
            <p:cNvPr id="43" name="TextBox 35">
              <a:extLst>
                <a:ext uri="{FF2B5EF4-FFF2-40B4-BE49-F238E27FC236}">
                  <a16:creationId xmlns:a16="http://schemas.microsoft.com/office/drawing/2014/main" id="{6848FBB4-B777-5676-0B7A-0E3D92D9BC28}"/>
                </a:ext>
              </a:extLst>
            </p:cNvPr>
            <p:cNvSpPr txBox="1"/>
            <p:nvPr/>
          </p:nvSpPr>
          <p:spPr>
            <a:xfrm>
              <a:off x="1758310" y="8132180"/>
              <a:ext cx="5559614" cy="736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11"/>
                </a:lnSpc>
                <a:spcBef>
                  <a:spcPct val="0"/>
                </a:spcBef>
              </a:pPr>
              <a:r>
                <a:rPr lang="en-US" sz="133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DI ESITI POSITIVI NEL 2023 IN TERMINI DI INTEGRAZIONE (i.e. LAVORO E CASA)</a:t>
              </a:r>
            </a:p>
          </p:txBody>
        </p:sp>
      </p:grp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4D795B52-CB7B-CEFF-429B-38091760FA86}"/>
              </a:ext>
            </a:extLst>
          </p:cNvPr>
          <p:cNvGrpSpPr/>
          <p:nvPr/>
        </p:nvGrpSpPr>
        <p:grpSpPr>
          <a:xfrm>
            <a:off x="7230334" y="3087357"/>
            <a:ext cx="4702666" cy="775842"/>
            <a:chOff x="10299381" y="4510238"/>
            <a:chExt cx="5967588" cy="876753"/>
          </a:xfrm>
        </p:grpSpPr>
        <p:grpSp>
          <p:nvGrpSpPr>
            <p:cNvPr id="51" name="Group 17">
              <a:extLst>
                <a:ext uri="{FF2B5EF4-FFF2-40B4-BE49-F238E27FC236}">
                  <a16:creationId xmlns:a16="http://schemas.microsoft.com/office/drawing/2014/main" id="{B452C1BB-6DA3-1321-B37A-9F73FAF72C8A}"/>
                </a:ext>
              </a:extLst>
            </p:cNvPr>
            <p:cNvGrpSpPr/>
            <p:nvPr/>
          </p:nvGrpSpPr>
          <p:grpSpPr>
            <a:xfrm>
              <a:off x="11606673" y="4510238"/>
              <a:ext cx="4660296" cy="876753"/>
              <a:chOff x="0" y="0"/>
              <a:chExt cx="1632342" cy="328880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FACC7ADD-C727-F403-93EF-BE56D352B1CB}"/>
                  </a:ext>
                </a:extLst>
              </p:cNvPr>
              <p:cNvSpPr/>
              <p:nvPr/>
            </p:nvSpPr>
            <p:spPr>
              <a:xfrm>
                <a:off x="0" y="0"/>
                <a:ext cx="1632342" cy="328880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28880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293756"/>
                    </a:lnTo>
                    <a:cubicBezTo>
                      <a:pt x="1632342" y="303072"/>
                      <a:pt x="1628641" y="312006"/>
                      <a:pt x="1622055" y="318593"/>
                    </a:cubicBezTo>
                    <a:cubicBezTo>
                      <a:pt x="1615468" y="325180"/>
                      <a:pt x="1606534" y="328880"/>
                      <a:pt x="1597218" y="328880"/>
                    </a:cubicBezTo>
                    <a:lnTo>
                      <a:pt x="35124" y="328880"/>
                    </a:lnTo>
                    <a:cubicBezTo>
                      <a:pt x="15725" y="328880"/>
                      <a:pt x="0" y="313155"/>
                      <a:pt x="0" y="293756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noFill/>
              <a:ln w="104775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 sz="1200" b="1" dirty="0">
                  <a:latin typeface="Montserrat" pitchFamily="2" charset="77"/>
                </a:endParaRPr>
              </a:p>
            </p:txBody>
          </p:sp>
          <p:sp>
            <p:nvSpPr>
              <p:cNvPr id="53" name="TextBox 19">
                <a:extLst>
                  <a:ext uri="{FF2B5EF4-FFF2-40B4-BE49-F238E27FC236}">
                    <a16:creationId xmlns:a16="http://schemas.microsoft.com/office/drawing/2014/main" id="{8F117102-B6C1-0446-BE77-9D472A72F13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6698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37"/>
                  </a:lnSpc>
                  <a:spcBef>
                    <a:spcPct val="0"/>
                  </a:spcBef>
                </a:pPr>
                <a:endParaRPr sz="1200" b="1">
                  <a:latin typeface="Montserrat" pitchFamily="2" charset="77"/>
                </a:endParaRPr>
              </a:p>
            </p:txBody>
          </p:sp>
        </p:grpSp>
        <p:grpSp>
          <p:nvGrpSpPr>
            <p:cNvPr id="54" name="Group 20">
              <a:extLst>
                <a:ext uri="{FF2B5EF4-FFF2-40B4-BE49-F238E27FC236}">
                  <a16:creationId xmlns:a16="http://schemas.microsoft.com/office/drawing/2014/main" id="{CFB594DE-B09D-DA52-69A1-463BEF462352}"/>
                </a:ext>
              </a:extLst>
            </p:cNvPr>
            <p:cNvGrpSpPr/>
            <p:nvPr/>
          </p:nvGrpSpPr>
          <p:grpSpPr>
            <a:xfrm>
              <a:off x="10299381" y="4683426"/>
              <a:ext cx="1575171" cy="618630"/>
              <a:chOff x="-217239" y="0"/>
              <a:chExt cx="540670" cy="264091"/>
            </a:xfrm>
            <a:solidFill>
              <a:schemeClr val="bg1"/>
            </a:solidFill>
          </p:grpSpPr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D5DE1E09-9365-7FD0-00BA-AD97478D6631}"/>
                  </a:ext>
                </a:extLst>
              </p:cNvPr>
              <p:cNvSpPr/>
              <p:nvPr/>
            </p:nvSpPr>
            <p:spPr>
              <a:xfrm>
                <a:off x="0" y="0"/>
                <a:ext cx="323431" cy="264091"/>
              </a:xfrm>
              <a:custGeom>
                <a:avLst/>
                <a:gdLst/>
                <a:ahLst/>
                <a:cxnLst/>
                <a:rect l="l" t="t" r="r" b="b"/>
                <a:pathLst>
                  <a:path w="323431" h="264091">
                    <a:moveTo>
                      <a:pt x="0" y="0"/>
                    </a:moveTo>
                    <a:lnTo>
                      <a:pt x="323431" y="0"/>
                    </a:lnTo>
                    <a:lnTo>
                      <a:pt x="323431" y="264091"/>
                    </a:lnTo>
                    <a:lnTo>
                      <a:pt x="0" y="264091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it-IT" sz="2133" b="1">
                  <a:latin typeface="Montserrat" pitchFamily="2" charset="77"/>
                </a:endParaRPr>
              </a:p>
            </p:txBody>
          </p:sp>
          <p:sp>
            <p:nvSpPr>
              <p:cNvPr id="56" name="TextBox 22">
                <a:extLst>
                  <a:ext uri="{FF2B5EF4-FFF2-40B4-BE49-F238E27FC236}">
                    <a16:creationId xmlns:a16="http://schemas.microsoft.com/office/drawing/2014/main" id="{4EB2BB30-ED02-354E-17FB-CD6BC49852E1}"/>
                  </a:ext>
                </a:extLst>
              </p:cNvPr>
              <p:cNvSpPr txBox="1"/>
              <p:nvPr/>
            </p:nvSpPr>
            <p:spPr>
              <a:xfrm>
                <a:off x="-217239" y="17362"/>
                <a:ext cx="476432" cy="172529"/>
              </a:xfrm>
              <a:prstGeom prst="rect">
                <a:avLst/>
              </a:prstGeom>
              <a:noFill/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200"/>
                  </a:lnSpc>
                </a:pPr>
                <a:r>
                  <a:rPr lang="en-US" sz="2400" b="1" dirty="0">
                    <a:solidFill>
                      <a:srgbClr val="0094AA"/>
                    </a:solidFill>
                    <a:latin typeface="Montserrat" pitchFamily="2" charset="77"/>
                  </a:rPr>
                  <a:t>43,9%</a:t>
                </a:r>
              </a:p>
            </p:txBody>
          </p:sp>
        </p:grpSp>
        <p:sp>
          <p:nvSpPr>
            <p:cNvPr id="57" name="TextBox 23">
              <a:extLst>
                <a:ext uri="{FF2B5EF4-FFF2-40B4-BE49-F238E27FC236}">
                  <a16:creationId xmlns:a16="http://schemas.microsoft.com/office/drawing/2014/main" id="{527AFA92-BDD5-70BB-45DA-927D069039B9}"/>
                </a:ext>
              </a:extLst>
            </p:cNvPr>
            <p:cNvSpPr txBox="1"/>
            <p:nvPr/>
          </p:nvSpPr>
          <p:spPr>
            <a:xfrm>
              <a:off x="11849115" y="4816060"/>
              <a:ext cx="4256142" cy="2651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11"/>
                </a:lnSpc>
                <a:spcBef>
                  <a:spcPct val="0"/>
                </a:spcBef>
              </a:pPr>
              <a:endParaRPr 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endParaRPr>
            </a:p>
          </p:txBody>
        </p: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0414A66-5C65-E142-3CAA-949C9CD72D25}"/>
              </a:ext>
            </a:extLst>
          </p:cNvPr>
          <p:cNvSpPr txBox="1"/>
          <p:nvPr/>
        </p:nvSpPr>
        <p:spPr>
          <a:xfrm>
            <a:off x="7549566" y="351415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200" dirty="0"/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15623EB6-F46B-BD7E-40FF-715A9B9C1D47}"/>
              </a:ext>
            </a:extLst>
          </p:cNvPr>
          <p:cNvGrpSpPr/>
          <p:nvPr/>
        </p:nvGrpSpPr>
        <p:grpSpPr>
          <a:xfrm>
            <a:off x="7230333" y="1857940"/>
            <a:ext cx="4692323" cy="1063061"/>
            <a:chOff x="10305182" y="3182821"/>
            <a:chExt cx="5961787" cy="1098596"/>
          </a:xfrm>
        </p:grpSpPr>
        <p:grpSp>
          <p:nvGrpSpPr>
            <p:cNvPr id="45" name="Group 3">
              <a:extLst>
                <a:ext uri="{FF2B5EF4-FFF2-40B4-BE49-F238E27FC236}">
                  <a16:creationId xmlns:a16="http://schemas.microsoft.com/office/drawing/2014/main" id="{139F7831-D932-7C63-7747-142EAFB349F6}"/>
                </a:ext>
              </a:extLst>
            </p:cNvPr>
            <p:cNvGrpSpPr/>
            <p:nvPr/>
          </p:nvGrpSpPr>
          <p:grpSpPr>
            <a:xfrm>
              <a:off x="11606673" y="3182821"/>
              <a:ext cx="4660296" cy="998145"/>
              <a:chOff x="0" y="-38100"/>
              <a:chExt cx="1632342" cy="374416"/>
            </a:xfrm>
            <a:noFill/>
          </p:grpSpPr>
          <p:sp>
            <p:nvSpPr>
              <p:cNvPr id="46" name="Freeform 4">
                <a:extLst>
                  <a:ext uri="{FF2B5EF4-FFF2-40B4-BE49-F238E27FC236}">
                    <a16:creationId xmlns:a16="http://schemas.microsoft.com/office/drawing/2014/main" id="{C3B3F527-5EAF-E135-00A0-F57B58C2ED9E}"/>
                  </a:ext>
                </a:extLst>
              </p:cNvPr>
              <p:cNvSpPr/>
              <p:nvPr/>
            </p:nvSpPr>
            <p:spPr>
              <a:xfrm>
                <a:off x="0" y="0"/>
                <a:ext cx="1632342" cy="327629"/>
              </a:xfrm>
              <a:custGeom>
                <a:avLst/>
                <a:gdLst/>
                <a:ahLst/>
                <a:cxnLst/>
                <a:rect l="l" t="t" r="r" b="b"/>
                <a:pathLst>
                  <a:path w="1632342" h="336316">
                    <a:moveTo>
                      <a:pt x="35124" y="0"/>
                    </a:moveTo>
                    <a:lnTo>
                      <a:pt x="1597218" y="0"/>
                    </a:lnTo>
                    <a:cubicBezTo>
                      <a:pt x="1616617" y="0"/>
                      <a:pt x="1632342" y="15725"/>
                      <a:pt x="1632342" y="35124"/>
                    </a:cubicBezTo>
                    <a:lnTo>
                      <a:pt x="1632342" y="301192"/>
                    </a:lnTo>
                    <a:cubicBezTo>
                      <a:pt x="1632342" y="310508"/>
                      <a:pt x="1628641" y="319441"/>
                      <a:pt x="1622055" y="326028"/>
                    </a:cubicBezTo>
                    <a:cubicBezTo>
                      <a:pt x="1615468" y="332615"/>
                      <a:pt x="1606534" y="336316"/>
                      <a:pt x="1597218" y="336316"/>
                    </a:cubicBezTo>
                    <a:lnTo>
                      <a:pt x="35124" y="336316"/>
                    </a:lnTo>
                    <a:cubicBezTo>
                      <a:pt x="15725" y="336316"/>
                      <a:pt x="0" y="320590"/>
                      <a:pt x="0" y="301192"/>
                    </a:cubicBezTo>
                    <a:lnTo>
                      <a:pt x="0" y="35124"/>
                    </a:lnTo>
                    <a:cubicBezTo>
                      <a:pt x="0" y="25808"/>
                      <a:pt x="3701" y="16874"/>
                      <a:pt x="10287" y="10287"/>
                    </a:cubicBezTo>
                    <a:cubicBezTo>
                      <a:pt x="16874" y="3701"/>
                      <a:pt x="25808" y="0"/>
                      <a:pt x="35124" y="0"/>
                    </a:cubicBezTo>
                    <a:close/>
                  </a:path>
                </a:pathLst>
              </a:custGeom>
              <a:grpFill/>
              <a:ln w="104775" cap="rnd">
                <a:solidFill>
                  <a:srgbClr val="0094AA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it-IT" sz="1200" b="1" dirty="0">
                  <a:latin typeface="Montserrat" pitchFamily="2" charset="77"/>
                </a:endParaRPr>
              </a:p>
            </p:txBody>
          </p:sp>
          <p:sp>
            <p:nvSpPr>
              <p:cNvPr id="47" name="TextBox 5">
                <a:extLst>
                  <a:ext uri="{FF2B5EF4-FFF2-40B4-BE49-F238E27FC236}">
                    <a16:creationId xmlns:a16="http://schemas.microsoft.com/office/drawing/2014/main" id="{1F886A18-76FE-273A-51BF-3FD257853E2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32342" cy="374416"/>
              </a:xfrm>
              <a:prstGeom prst="rect">
                <a:avLst/>
              </a:prstGeom>
              <a:grpFill/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37"/>
                  </a:lnSpc>
                  <a:spcBef>
                    <a:spcPct val="0"/>
                  </a:spcBef>
                </a:pPr>
                <a:endParaRPr sz="1200" b="1">
                  <a:latin typeface="Montserrat" pitchFamily="2" charset="77"/>
                </a:endParaRPr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:a16="http://schemas.microsoft.com/office/drawing/2014/main" id="{6FDBB6A8-A41F-CCEF-70D9-DE765C0836FA}"/>
                </a:ext>
              </a:extLst>
            </p:cNvPr>
            <p:cNvGrpSpPr/>
            <p:nvPr/>
          </p:nvGrpSpPr>
          <p:grpSpPr>
            <a:xfrm>
              <a:off x="10305182" y="3295412"/>
              <a:ext cx="1558220" cy="986005"/>
              <a:chOff x="-119868" y="-55158"/>
              <a:chExt cx="534852" cy="420921"/>
            </a:xfrm>
          </p:grpSpPr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A4B51068-2A76-8651-3B32-C1E5E4385AF4}"/>
                  </a:ext>
                </a:extLst>
              </p:cNvPr>
              <p:cNvSpPr/>
              <p:nvPr/>
            </p:nvSpPr>
            <p:spPr>
              <a:xfrm>
                <a:off x="-119868" y="82322"/>
                <a:ext cx="476547" cy="283441"/>
              </a:xfrm>
              <a:custGeom>
                <a:avLst/>
                <a:gdLst/>
                <a:ahLst/>
                <a:cxnLst/>
                <a:rect l="l" t="t" r="r" b="b"/>
                <a:pathLst>
                  <a:path w="439536" h="267852">
                    <a:moveTo>
                      <a:pt x="0" y="0"/>
                    </a:moveTo>
                    <a:lnTo>
                      <a:pt x="439536" y="0"/>
                    </a:lnTo>
                    <a:lnTo>
                      <a:pt x="439536" y="267852"/>
                    </a:lnTo>
                    <a:lnTo>
                      <a:pt x="0" y="267852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r>
                  <a:rPr lang="it-IT" sz="2400" b="1" dirty="0">
                    <a:solidFill>
                      <a:srgbClr val="0094AA"/>
                    </a:solidFill>
                    <a:latin typeface="Montserrat" pitchFamily="2" charset="77"/>
                  </a:rPr>
                  <a:t>37,3%</a:t>
                </a:r>
              </a:p>
            </p:txBody>
          </p:sp>
          <p:sp>
            <p:nvSpPr>
              <p:cNvPr id="50" name="TextBox 8">
                <a:extLst>
                  <a:ext uri="{FF2B5EF4-FFF2-40B4-BE49-F238E27FC236}">
                    <a16:creationId xmlns:a16="http://schemas.microsoft.com/office/drawing/2014/main" id="{C109EB86-5D26-8086-675A-86EE0D26EC6D}"/>
                  </a:ext>
                </a:extLst>
              </p:cNvPr>
              <p:cNvSpPr txBox="1"/>
              <p:nvPr/>
            </p:nvSpPr>
            <p:spPr>
              <a:xfrm>
                <a:off x="-24552" y="-55158"/>
                <a:ext cx="439536" cy="34405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200"/>
                  </a:lnSpc>
                </a:pPr>
                <a:endParaRPr lang="en-US" sz="2400" b="1" dirty="0">
                  <a:solidFill>
                    <a:srgbClr val="0094AA"/>
                  </a:solidFill>
                  <a:latin typeface="Montserrat" pitchFamily="2" charset="77"/>
                </a:endParaRPr>
              </a:p>
            </p:txBody>
          </p:sp>
        </p:grpSp>
        <p:sp>
          <p:nvSpPr>
            <p:cNvPr id="59" name="TextBox 32">
              <a:extLst>
                <a:ext uri="{FF2B5EF4-FFF2-40B4-BE49-F238E27FC236}">
                  <a16:creationId xmlns:a16="http://schemas.microsoft.com/office/drawing/2014/main" id="{02F79806-6C72-18EE-3427-A112D3821FDD}"/>
                </a:ext>
              </a:extLst>
            </p:cNvPr>
            <p:cNvSpPr txBox="1"/>
            <p:nvPr/>
          </p:nvSpPr>
          <p:spPr>
            <a:xfrm>
              <a:off x="11793564" y="3612747"/>
              <a:ext cx="4471712" cy="507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11"/>
                </a:lnSpc>
              </a:pPr>
              <a:r>
                <a:rPr lang="en-US" sz="133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PERCENTUALE MINORI PRESENTI AL 31.10.24</a:t>
              </a:r>
            </a:p>
          </p:txBody>
        </p:sp>
      </p:grpSp>
      <p:pic>
        <p:nvPicPr>
          <p:cNvPr id="68" name="Picture 12">
            <a:extLst>
              <a:ext uri="{FF2B5EF4-FFF2-40B4-BE49-F238E27FC236}">
                <a16:creationId xmlns:a16="http://schemas.microsoft.com/office/drawing/2014/main" id="{5A2B9B7F-0231-E16E-6C35-8A12AB11B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91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46175"/>
          <a:stretch/>
        </p:blipFill>
        <p:spPr>
          <a:xfrm>
            <a:off x="5266965" y="2090320"/>
            <a:ext cx="1963369" cy="779869"/>
          </a:xfrm>
          <a:prstGeom prst="rect">
            <a:avLst/>
          </a:prstGeom>
        </p:spPr>
      </p:pic>
      <p:pic>
        <p:nvPicPr>
          <p:cNvPr id="69" name="Picture 13">
            <a:extLst>
              <a:ext uri="{FF2B5EF4-FFF2-40B4-BE49-F238E27FC236}">
                <a16:creationId xmlns:a16="http://schemas.microsoft.com/office/drawing/2014/main" id="{45F9C3AE-76EF-7B1A-FF5B-C73CA2155D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91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42595"/>
          <a:stretch/>
        </p:blipFill>
        <p:spPr>
          <a:xfrm>
            <a:off x="5180907" y="5136603"/>
            <a:ext cx="2335100" cy="989380"/>
          </a:xfrm>
          <a:prstGeom prst="rect">
            <a:avLst/>
          </a:prstGeom>
        </p:spPr>
      </p:pic>
      <p:pic>
        <p:nvPicPr>
          <p:cNvPr id="70" name="Picture 14">
            <a:extLst>
              <a:ext uri="{FF2B5EF4-FFF2-40B4-BE49-F238E27FC236}">
                <a16:creationId xmlns:a16="http://schemas.microsoft.com/office/drawing/2014/main" id="{7FB11DD7-F0A3-BB7C-7C82-5D86640C5F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FF91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41705" b="2876"/>
          <a:stretch/>
        </p:blipFill>
        <p:spPr>
          <a:xfrm>
            <a:off x="5232267" y="4028547"/>
            <a:ext cx="2230753" cy="896054"/>
          </a:xfrm>
          <a:prstGeom prst="rect">
            <a:avLst/>
          </a:prstGeom>
        </p:spPr>
      </p:pic>
      <p:pic>
        <p:nvPicPr>
          <p:cNvPr id="71" name="Picture 15">
            <a:extLst>
              <a:ext uri="{FF2B5EF4-FFF2-40B4-BE49-F238E27FC236}">
                <a16:creationId xmlns:a16="http://schemas.microsoft.com/office/drawing/2014/main" id="{B0750DC9-B72B-587D-205C-4A4DC20ED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FF914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43861"/>
          <a:stretch/>
        </p:blipFill>
        <p:spPr>
          <a:xfrm>
            <a:off x="5285598" y="3047742"/>
            <a:ext cx="2047762" cy="8657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220639-498A-9550-577F-5026B2B2BADD}"/>
              </a:ext>
            </a:extLst>
          </p:cNvPr>
          <p:cNvSpPr txBox="1"/>
          <p:nvPr/>
        </p:nvSpPr>
        <p:spPr>
          <a:xfrm>
            <a:off x="8509000" y="3225800"/>
            <a:ext cx="6426200" cy="579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11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PERCENTUALE DI DONNE PRESENTI</a:t>
            </a:r>
          </a:p>
          <a:p>
            <a:pPr>
              <a:lnSpc>
                <a:spcPts val="2011"/>
              </a:lnSpc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AL 31.10.24</a:t>
            </a:r>
          </a:p>
        </p:txBody>
      </p:sp>
      <p:sp>
        <p:nvSpPr>
          <p:cNvPr id="6" name="Google Shape;758;p17">
            <a:extLst>
              <a:ext uri="{FF2B5EF4-FFF2-40B4-BE49-F238E27FC236}">
                <a16:creationId xmlns:a16="http://schemas.microsoft.com/office/drawing/2014/main" id="{9CF3A0FA-BAD0-8C28-EBF3-23853B626B05}"/>
              </a:ext>
            </a:extLst>
          </p:cNvPr>
          <p:cNvSpPr txBox="1"/>
          <p:nvPr/>
        </p:nvSpPr>
        <p:spPr>
          <a:xfrm>
            <a:off x="1114467" y="717534"/>
            <a:ext cx="10812836" cy="4000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  Alcuni dati del SAI</a:t>
            </a:r>
            <a:r>
              <a:rPr lang="it-IT" sz="20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ordinari/DM e DS 557 posti</a:t>
            </a:r>
            <a:endParaRPr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</a:endParaRPr>
          </a:p>
        </p:txBody>
      </p:sp>
      <p:pic>
        <p:nvPicPr>
          <p:cNvPr id="11" name="Google Shape;345;g2c77e19f900_0_368">
            <a:extLst>
              <a:ext uri="{FF2B5EF4-FFF2-40B4-BE49-F238E27FC236}">
                <a16:creationId xmlns:a16="http://schemas.microsoft.com/office/drawing/2014/main" id="{D699222A-68F8-35F5-DAA8-6BD6130948B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>
            <a:off x="265498" y="572250"/>
            <a:ext cx="973169" cy="8097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3;g2c77e19f900_0_0">
            <a:extLst>
              <a:ext uri="{FF2B5EF4-FFF2-40B4-BE49-F238E27FC236}">
                <a16:creationId xmlns:a16="http://schemas.microsoft.com/office/drawing/2014/main" id="{58E67D6B-3B89-5406-1E26-A3423F505ACC}"/>
              </a:ext>
            </a:extLst>
          </p:cNvPr>
          <p:cNvSpPr txBox="1"/>
          <p:nvPr/>
        </p:nvSpPr>
        <p:spPr>
          <a:xfrm>
            <a:off x="7039356" y="352979"/>
            <a:ext cx="49149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b="1" i="1" kern="0" dirty="0">
                <a:solidFill>
                  <a:srgbClr val="7F7F7F"/>
                </a:solidFill>
                <a:latin typeface="Lora"/>
                <a:cs typeface="Arial"/>
                <a:sym typeface="Lora"/>
              </a:rPr>
              <a:t>21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cs typeface="Arial"/>
                <a:sym typeface="Lora"/>
              </a:rPr>
              <a:t>/ Il SAI: I dati del 2024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936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4FD3D-F836-45D0-BDD5-75B74DFA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27;g2c77e19f900_0_28" descr="Google Shape;127;g2c77e19f900_0_28">
            <a:extLst>
              <a:ext uri="{FF2B5EF4-FFF2-40B4-BE49-F238E27FC236}">
                <a16:creationId xmlns:a16="http://schemas.microsoft.com/office/drawing/2014/main" id="{D1487010-34C2-5AC3-D7AB-7F7930B1C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2534" y="1811634"/>
            <a:ext cx="336000" cy="2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127;g2c77e19f900_0_28" descr="Google Shape;127;g2c77e19f900_0_28">
            <a:extLst>
              <a:ext uri="{FF2B5EF4-FFF2-40B4-BE49-F238E27FC236}">
                <a16:creationId xmlns:a16="http://schemas.microsoft.com/office/drawing/2014/main" id="{F0DBD30C-33A4-DC51-637F-259A3EA8F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5893" y="3886200"/>
            <a:ext cx="336000" cy="2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oogle Shape;124;g2c77e19f900_0_28" descr="Google Shape;124;g2c77e19f900_0_28">
            <a:extLst>
              <a:ext uri="{FF2B5EF4-FFF2-40B4-BE49-F238E27FC236}">
                <a16:creationId xmlns:a16="http://schemas.microsoft.com/office/drawing/2014/main" id="{72338B9E-E1C5-890C-1FB8-CA8E743F8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0982" y="802649"/>
            <a:ext cx="839107" cy="62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oogle Shape;93;g2c77e19f900_0_0">
            <a:extLst>
              <a:ext uri="{FF2B5EF4-FFF2-40B4-BE49-F238E27FC236}">
                <a16:creationId xmlns:a16="http://schemas.microsoft.com/office/drawing/2014/main" id="{787DDACA-F59B-1834-B553-AB4D9C8B50A4}"/>
              </a:ext>
            </a:extLst>
          </p:cNvPr>
          <p:cNvSpPr txBox="1"/>
          <p:nvPr/>
        </p:nvSpPr>
        <p:spPr>
          <a:xfrm>
            <a:off x="7039356" y="250782"/>
            <a:ext cx="491490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i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22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/ 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I finanziamenti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sym typeface="Lora"/>
            </a:endParaRPr>
          </a:p>
        </p:txBody>
      </p:sp>
      <p:sp>
        <p:nvSpPr>
          <p:cNvPr id="139" name="Google Shape;126;g2c77e19f900_0_28">
            <a:extLst>
              <a:ext uri="{FF2B5EF4-FFF2-40B4-BE49-F238E27FC236}">
                <a16:creationId xmlns:a16="http://schemas.microsoft.com/office/drawing/2014/main" id="{EF0B8BB9-8111-96E5-EA52-3C2A677E4DC1}"/>
              </a:ext>
            </a:extLst>
          </p:cNvPr>
          <p:cNvSpPr txBox="1"/>
          <p:nvPr/>
        </p:nvSpPr>
        <p:spPr>
          <a:xfrm>
            <a:off x="1058534" y="1757600"/>
            <a:ext cx="10981316" cy="356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 defTabSz="914400" hangingPunct="0"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it-IT" sz="1700" b="1" kern="0" dirty="0">
                <a:solidFill>
                  <a:srgbClr val="0094AA"/>
                </a:solidFill>
                <a:latin typeface="Montserrat" pitchFamily="2" charset="77"/>
                <a:ea typeface="Montserrat SemiBold"/>
                <a:cs typeface="Montserrat SemiBold"/>
                <a:sym typeface="Montserrat"/>
              </a:rPr>
              <a:t>I servizi</a:t>
            </a:r>
          </a:p>
          <a:p>
            <a:pPr marL="0" marR="0" lvl="0" indent="0" algn="just" defTabSz="449580" rtl="0" eaLnBrk="1" fontAlgn="auto" latinLnBrk="0" hangingPunct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Il 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Ministero dell’Interno 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con i fondi del progetto SAI finanzia i servizi per i titolari di protezione internazionale </a:t>
            </a:r>
          </a:p>
          <a:p>
            <a:pPr marL="0" marR="0" lvl="0" indent="0" algn="just" defTabSz="449580" rtl="0" eaLnBrk="1" fontAlgn="auto" latinLnBrk="0" hangingPunct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Il 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Ministero del Lavoro e delle Politiche Sociali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, con il Fondo Nazionale Politiche Migratorie, finanzia il front office e i servizi specialistici per i cittadini di Paesi Terzi con altri titoli di soggiorno</a:t>
            </a:r>
          </a:p>
          <a:p>
            <a:pPr marL="0" marR="0" lvl="0" indent="0" algn="just" defTabSz="449580" rtl="0" eaLnBrk="1" fontAlgn="auto" latinLnBrk="0" hangingPunct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lang="it-IT" sz="17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>
                <a:solidFill>
                  <a:srgbClr val="000000"/>
                </a:solidFill>
              </a:uFill>
              <a:latin typeface="Montserrat" pitchFamily="2" charset="77"/>
              <a:cs typeface="Arial"/>
              <a:sym typeface="Montserrat"/>
            </a:endParaRPr>
          </a:p>
          <a:p>
            <a:pPr lvl="0"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kumimoji="0" lang="it-IT" sz="1700" b="1" i="0" u="none" strike="noStrike" kern="0" cap="none" spc="0" normalizeH="0" baseline="0" noProof="0" dirty="0">
                <a:ln>
                  <a:noFill/>
                </a:ln>
                <a:solidFill>
                  <a:srgbClr val="0094AA"/>
                </a:solidFill>
                <a:effectLst/>
                <a:uLnTx/>
                <a:uFillTx/>
                <a:latin typeface="Montserrat" pitchFamily="2" charset="77"/>
                <a:cs typeface="Montserrat SemiBold"/>
                <a:sym typeface="Montserrat SemiBold"/>
              </a:rPr>
              <a:t>La sede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</a:rPr>
              <a:t>L’edificio che ospita il Milano Welcome Center in via Sammartini 75 (ca 2.000 mq) è stato riqualificato con il contributo dell’Unione Europea (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</a:rPr>
              <a:t>Programma Operativo Nazionale Città Metropolitane 2014-2020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</a:rPr>
              <a:t>), finanziato nell’ambito della risposta dell’Unione alla pandemia di COVID-19.</a:t>
            </a:r>
          </a:p>
        </p:txBody>
      </p:sp>
      <p:pic>
        <p:nvPicPr>
          <p:cNvPr id="140" name="Immagine 5" descr="Immagine 5">
            <a:extLst>
              <a:ext uri="{FF2B5EF4-FFF2-40B4-BE49-F238E27FC236}">
                <a16:creationId xmlns:a16="http://schemas.microsoft.com/office/drawing/2014/main" id="{2AF05E4F-65FE-5E8B-3942-7A78CE1514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862" b="11759"/>
          <a:stretch>
            <a:fillRect/>
          </a:stretch>
        </p:blipFill>
        <p:spPr>
          <a:xfrm>
            <a:off x="151922" y="21835"/>
            <a:ext cx="1337665" cy="58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oogle Shape;125;g2c77e19f900_0_28">
            <a:extLst>
              <a:ext uri="{FF2B5EF4-FFF2-40B4-BE49-F238E27FC236}">
                <a16:creationId xmlns:a16="http://schemas.microsoft.com/office/drawing/2014/main" id="{846052BC-CA72-B778-0F01-0813008DE8FF}"/>
              </a:ext>
            </a:extLst>
          </p:cNvPr>
          <p:cNvSpPr txBox="1"/>
          <p:nvPr/>
        </p:nvSpPr>
        <p:spPr>
          <a:xfrm>
            <a:off x="971557" y="947203"/>
            <a:ext cx="9723002" cy="4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rgbClr val="0094AA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</a:rPr>
              <a:t>Le fonti di finanziamento del Milano Welcome Center</a:t>
            </a:r>
            <a:endParaRPr b="1" kern="0" dirty="0">
              <a:solidFill>
                <a:srgbClr val="0094AA"/>
              </a:solidFill>
              <a:uFill>
                <a:solidFill>
                  <a:srgbClr val="000000"/>
                </a:solidFill>
              </a:u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77881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58;p17">
            <a:extLst>
              <a:ext uri="{FF2B5EF4-FFF2-40B4-BE49-F238E27FC236}">
                <a16:creationId xmlns:a16="http://schemas.microsoft.com/office/drawing/2014/main" id="{CAD75D28-1685-9B52-C2B7-DD6C0F48B14D}"/>
              </a:ext>
            </a:extLst>
          </p:cNvPr>
          <p:cNvSpPr txBox="1"/>
          <p:nvPr/>
        </p:nvSpPr>
        <p:spPr>
          <a:xfrm>
            <a:off x="2151289" y="2967376"/>
            <a:ext cx="7889422" cy="6462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360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Grazie per l’attenzione!</a:t>
            </a: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99706164-DD51-4A08-C874-887BAF40BE20}"/>
              </a:ext>
            </a:extLst>
          </p:cNvPr>
          <p:cNvSpPr/>
          <p:nvPr/>
        </p:nvSpPr>
        <p:spPr>
          <a:xfrm>
            <a:off x="80437" y="-5326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27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24;g2c77e19f900_0_28" descr="Google Shape;124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0982" y="1885269"/>
            <a:ext cx="839107" cy="62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oogle Shape;93;g2c77e19f900_0_0"/>
          <p:cNvSpPr txBox="1"/>
          <p:nvPr/>
        </p:nvSpPr>
        <p:spPr>
          <a:xfrm>
            <a:off x="7039356" y="250782"/>
            <a:ext cx="491490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i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01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/ 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Cos’è il One stop shop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sym typeface="Lora"/>
            </a:endParaRPr>
          </a:p>
        </p:txBody>
      </p:sp>
      <p:sp>
        <p:nvSpPr>
          <p:cNvPr id="139" name="Google Shape;126;g2c77e19f900_0_28"/>
          <p:cNvSpPr txBox="1"/>
          <p:nvPr/>
        </p:nvSpPr>
        <p:spPr>
          <a:xfrm>
            <a:off x="950775" y="2667000"/>
            <a:ext cx="10981316" cy="1999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Un unico centro che attraverso l’offerta </a:t>
            </a: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diversificata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 di servizi specialistici </a:t>
            </a: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facilita, ascolta e accompagna 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le persone nei loro progetti di </a:t>
            </a: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mobilità internazionale 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(immigrazione, rifugio e ritorno) e nel loro percorso di </a:t>
            </a: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inclusione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, promuovendo la convivenza nella diversità, l'uguaglianza e la coesione sociale nella città secondo i principi dell’</a:t>
            </a: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approccio ai diritti umani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.</a:t>
            </a:r>
          </a:p>
          <a:p>
            <a:pPr lvl="0" algn="just"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lang="it-IT" sz="170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>
                <a:solidFill>
                  <a:srgbClr val="000000"/>
                </a:solidFill>
              </a:uFill>
              <a:latin typeface="Montserrat" pitchFamily="2" charset="77"/>
              <a:sym typeface="Montserrat"/>
            </a:endParaRPr>
          </a:p>
        </p:txBody>
      </p:sp>
      <p:pic>
        <p:nvPicPr>
          <p:cNvPr id="140" name="Immagine 5" descr="Immagine 5"/>
          <p:cNvPicPr>
            <a:picLocks noChangeAspect="1"/>
          </p:cNvPicPr>
          <p:nvPr/>
        </p:nvPicPr>
        <p:blipFill>
          <a:blip r:embed="rId4"/>
          <a:srcRect r="74862" b="11759"/>
          <a:stretch>
            <a:fillRect/>
          </a:stretch>
        </p:blipFill>
        <p:spPr>
          <a:xfrm>
            <a:off x="151922" y="21835"/>
            <a:ext cx="1337665" cy="58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oogle Shape;125;g2c77e19f900_0_28"/>
          <p:cNvSpPr txBox="1"/>
          <p:nvPr/>
        </p:nvSpPr>
        <p:spPr>
          <a:xfrm>
            <a:off x="971557" y="2029823"/>
            <a:ext cx="9723002" cy="4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>
                <a:solidFill>
                  <a:srgbClr val="0094AA"/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</a:rPr>
              <a:t>One stop shop</a:t>
            </a:r>
            <a:endParaRPr b="1" kern="0" dirty="0">
              <a:solidFill>
                <a:srgbClr val="0094AA"/>
              </a:solidFill>
              <a:uFill>
                <a:solidFill>
                  <a:srgbClr val="000000"/>
                </a:solidFill>
              </a:u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29929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27;g2c77e19f900_0_28" descr="Google Shape;127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01752" y="2151140"/>
            <a:ext cx="336000" cy="25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oogle Shape;93;g2c77e19f900_0_0"/>
          <p:cNvSpPr txBox="1"/>
          <p:nvPr/>
        </p:nvSpPr>
        <p:spPr>
          <a:xfrm>
            <a:off x="7039356" y="250782"/>
            <a:ext cx="491490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i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02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/ 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Gli obiettivi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sym typeface="Lora"/>
            </a:endParaRPr>
          </a:p>
        </p:txBody>
      </p:sp>
      <p:sp>
        <p:nvSpPr>
          <p:cNvPr id="139" name="Google Shape;126;g2c77e19f900_0_28"/>
          <p:cNvSpPr txBox="1"/>
          <p:nvPr/>
        </p:nvSpPr>
        <p:spPr>
          <a:xfrm>
            <a:off x="1058534" y="1757600"/>
            <a:ext cx="10981316" cy="386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marR="0" lvl="0" indent="-285750" algn="l" defTabSz="44958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>
                <a:solidFill>
                  <a:srgbClr val="000000"/>
                </a:solidFill>
              </a:uFill>
              <a:latin typeface="Montserrat" pitchFamily="2" charset="77"/>
              <a:cs typeface="Arial"/>
              <a:sym typeface="Montserrat"/>
            </a:endParaRPr>
          </a:p>
          <a:p>
            <a:pPr marR="0" lvl="0" algn="l" defTabSz="44958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2000" b="1" kern="0" dirty="0">
                <a:solidFill>
                  <a:srgbClr val="0094AA"/>
                </a:solidFill>
                <a:latin typeface="Montserrat" pitchFamily="2" charset="77"/>
                <a:ea typeface="Montserrat"/>
                <a:cs typeface="Montserrat SemiBold"/>
                <a:sym typeface="Montserrat"/>
              </a:rPr>
              <a:t>Gli obiettivi:</a:t>
            </a:r>
            <a:endParaRPr lang="it-IT" sz="2000" kern="0" dirty="0">
              <a:solidFill>
                <a:srgbClr val="FFFFFF">
                  <a:lumMod val="50000"/>
                </a:srgbClr>
              </a:solidFill>
              <a:uFill>
                <a:solidFill>
                  <a:srgbClr val="000000"/>
                </a:solidFill>
              </a:uFill>
              <a:latin typeface="Montserrat" pitchFamily="2" charset="77"/>
              <a:ea typeface="Montserrat"/>
              <a:cs typeface="Arial"/>
              <a:sym typeface="Montserrat SemiBold"/>
            </a:endParaRPr>
          </a:p>
          <a:p>
            <a:pPr marL="285750" lvl="0" indent="-285750" defTabSz="449580" hangingPunct="0">
              <a:spcBef>
                <a:spcPts val="800"/>
              </a:spcBef>
              <a:buFont typeface="Arial" panose="020B0604020202020204" pitchFamily="34" charset="0"/>
              <a:buChar char="•"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lang="it-IT" sz="2000" b="1" kern="0" dirty="0">
              <a:solidFill>
                <a:srgbClr val="FFFFFF">
                  <a:lumMod val="50000"/>
                </a:srgbClr>
              </a:solidFill>
              <a:uFill>
                <a:solidFill>
                  <a:srgbClr val="000000"/>
                </a:solidFill>
              </a:uFill>
              <a:latin typeface="Montserrat" pitchFamily="2" charset="77"/>
              <a:cs typeface="Arial"/>
              <a:sym typeface="Montserrat"/>
            </a:endParaRPr>
          </a:p>
          <a:p>
            <a:pPr marL="285750" lvl="0" indent="-285750" defTabSz="449580" hangingPunct="0">
              <a:spcBef>
                <a:spcPts val="800"/>
              </a:spcBef>
              <a:buFont typeface="Arial" panose="020B0604020202020204" pitchFamily="34" charset="0"/>
              <a:buChar char="•"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  <a:sym typeface="Montserrat"/>
              </a:rPr>
              <a:t>Concentrare in un unico posto l’offerta dei servizi 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  <a:sym typeface="Montserrat"/>
              </a:rPr>
              <a:t>per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</a:rPr>
              <a:t> persone migranti e rifugiate </a:t>
            </a: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  <a:sym typeface="Montserrat"/>
              </a:rPr>
              <a:t>del Comune di Milano</a:t>
            </a:r>
          </a:p>
          <a:p>
            <a:pPr marL="285750" lvl="0" indent="-285750" defTabSz="449580" hangingPunct="0">
              <a:spcBef>
                <a:spcPts val="800"/>
              </a:spcBef>
              <a:buFont typeface="Arial" panose="020B0604020202020204" pitchFamily="34" charset="0"/>
              <a:buChar char="•"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lang="it-IT" sz="2000" kern="0" dirty="0">
              <a:solidFill>
                <a:srgbClr val="FFFFFF">
                  <a:lumMod val="50000"/>
                </a:srgbClr>
              </a:solidFill>
              <a:uFill>
                <a:solidFill>
                  <a:srgbClr val="000000"/>
                </a:solidFill>
              </a:uFill>
              <a:latin typeface="Montserrat" pitchFamily="2" charset="77"/>
              <a:cs typeface="Arial"/>
              <a:sym typeface="Montserrat"/>
            </a:endParaRPr>
          </a:p>
          <a:p>
            <a:pPr marL="285750" lvl="0" indent="-285750" defTabSz="449580" hangingPunct="0">
              <a:spcBef>
                <a:spcPts val="800"/>
              </a:spcBef>
              <a:buFont typeface="Arial" panose="020B0604020202020204" pitchFamily="34" charset="0"/>
              <a:buChar char="•"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  <a:sym typeface="Montserrat"/>
              </a:rPr>
              <a:t>Essere </a:t>
            </a: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  <a:sym typeface="Montserrat"/>
              </a:rPr>
              <a:t>connettori con i servizi di altre Istituzioni</a:t>
            </a:r>
          </a:p>
          <a:p>
            <a:pPr marL="285750" lvl="0" indent="-285750" defTabSz="449580" hangingPunct="0">
              <a:spcBef>
                <a:spcPts val="800"/>
              </a:spcBef>
              <a:buFont typeface="Arial" panose="020B0604020202020204" pitchFamily="34" charset="0"/>
              <a:buChar char="•"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lang="it-IT" sz="2000" kern="0" dirty="0">
              <a:solidFill>
                <a:srgbClr val="FFFFFF">
                  <a:lumMod val="50000"/>
                </a:srgbClr>
              </a:solidFill>
              <a:uFill>
                <a:solidFill>
                  <a:srgbClr val="000000"/>
                </a:solidFill>
              </a:uFill>
              <a:latin typeface="Montserrat" pitchFamily="2" charset="77"/>
              <a:cs typeface="Arial"/>
              <a:sym typeface="Montserrat"/>
            </a:endParaRPr>
          </a:p>
          <a:p>
            <a:pPr marL="285750" lvl="0" indent="-285750" defTabSz="449580" hangingPunct="0">
              <a:spcBef>
                <a:spcPts val="800"/>
              </a:spcBef>
              <a:buFont typeface="Arial" panose="020B0604020202020204" pitchFamily="34" charset="0"/>
              <a:buChar char="•"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20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  <a:sym typeface="Montserrat"/>
              </a:rPr>
              <a:t>Agire in un’ottica </a:t>
            </a:r>
            <a:r>
              <a:rPr lang="it-IT" sz="20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cs typeface="Arial"/>
                <a:sym typeface="Montserrat"/>
              </a:rPr>
              <a:t>preventiva</a:t>
            </a:r>
          </a:p>
          <a:p>
            <a:pPr marR="0" lvl="0" algn="l" defTabSz="44958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>
                <a:solidFill>
                  <a:srgbClr val="000000"/>
                </a:solidFill>
              </a:uFill>
              <a:latin typeface="Montserrat" pitchFamily="2" charset="77"/>
              <a:cs typeface="Arial"/>
              <a:sym typeface="Montserrat"/>
            </a:endParaRPr>
          </a:p>
        </p:txBody>
      </p:sp>
      <p:pic>
        <p:nvPicPr>
          <p:cNvPr id="140" name="Immagine 5" descr="Immagine 5"/>
          <p:cNvPicPr>
            <a:picLocks noChangeAspect="1"/>
          </p:cNvPicPr>
          <p:nvPr/>
        </p:nvPicPr>
        <p:blipFill>
          <a:blip r:embed="rId4"/>
          <a:srcRect r="74862" b="11759"/>
          <a:stretch>
            <a:fillRect/>
          </a:stretch>
        </p:blipFill>
        <p:spPr>
          <a:xfrm>
            <a:off x="151922" y="21835"/>
            <a:ext cx="1337665" cy="58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oogle Shape;124;g2c77e19f900_0_28" descr="Google Shape;124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0982" y="1066800"/>
            <a:ext cx="839107" cy="62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125;g2c77e19f900_0_28"/>
          <p:cNvSpPr txBox="1"/>
          <p:nvPr/>
        </p:nvSpPr>
        <p:spPr>
          <a:xfrm>
            <a:off x="971557" y="1211354"/>
            <a:ext cx="9723002" cy="4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cs typeface="Montserrat SemiBold"/>
                <a:sym typeface="Montserrat SemiBold"/>
              </a:rPr>
              <a:t>Il one stop shop di Milano: Il Milano Welcome Center</a:t>
            </a:r>
            <a:r>
              <a:rPr lang="it-IT" b="1" kern="0" dirty="0"/>
              <a:t>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623518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27;g2c77e19f900_0_28" descr="Google Shape;127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2534" y="1811634"/>
            <a:ext cx="336000" cy="2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127;g2c77e19f900_0_28" descr="Google Shape;127;g2c77e19f900_0_28">
            <a:extLst>
              <a:ext uri="{FF2B5EF4-FFF2-40B4-BE49-F238E27FC236}">
                <a16:creationId xmlns:a16="http://schemas.microsoft.com/office/drawing/2014/main" id="{54E46DAB-976A-9EC4-30ED-1BBA8096A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5893" y="3886200"/>
            <a:ext cx="336000" cy="2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oogle Shape;124;g2c77e19f900_0_28" descr="Google Shape;124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0982" y="802649"/>
            <a:ext cx="839107" cy="62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oogle Shape;93;g2c77e19f900_0_0"/>
          <p:cNvSpPr txBox="1"/>
          <p:nvPr/>
        </p:nvSpPr>
        <p:spPr>
          <a:xfrm>
            <a:off x="7039356" y="250782"/>
            <a:ext cx="4914901" cy="37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i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03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/ 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Evoluzioni organizzative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sym typeface="Lora"/>
            </a:endParaRPr>
          </a:p>
        </p:txBody>
      </p:sp>
      <p:sp>
        <p:nvSpPr>
          <p:cNvPr id="139" name="Google Shape;126;g2c77e19f900_0_28"/>
          <p:cNvSpPr txBox="1"/>
          <p:nvPr/>
        </p:nvSpPr>
        <p:spPr>
          <a:xfrm>
            <a:off x="1058534" y="1757600"/>
            <a:ext cx="10981316" cy="3675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it-IT" sz="1700" b="1" kern="0" dirty="0">
                <a:solidFill>
                  <a:srgbClr val="0094AA"/>
                </a:solidFill>
                <a:latin typeface="Montserrat" pitchFamily="2" charset="77"/>
                <a:cs typeface="Montserrat SemiBold"/>
                <a:sym typeface="Montserrat SemiBold"/>
              </a:rPr>
              <a:t>d</a:t>
            </a:r>
            <a:r>
              <a:rPr kumimoji="0" lang="it-IT" sz="1700" b="1" i="0" u="none" strike="noStrike" kern="0" cap="none" spc="0" normalizeH="0" baseline="0" noProof="0" dirty="0">
                <a:ln>
                  <a:noFill/>
                </a:ln>
                <a:solidFill>
                  <a:srgbClr val="0094AA"/>
                </a:solidFill>
                <a:effectLst/>
                <a:uLnTx/>
                <a:uFillTx/>
                <a:latin typeface="Montserrat" pitchFamily="2" charset="77"/>
                <a:cs typeface="Montserrat SemiBold"/>
                <a:sym typeface="Montserrat SemiBold"/>
              </a:rPr>
              <a:t>al 2020 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0094AA"/>
              </a:solidFill>
              <a:effectLst/>
              <a:uLnTx/>
              <a:uFillTx/>
              <a:latin typeface="Montserrat" pitchFamily="2" charset="77"/>
              <a:cs typeface="Montserrat SemiBold"/>
              <a:sym typeface="Montserrat SemiBold"/>
            </a:endParaRPr>
          </a:p>
          <a:p>
            <a:pPr marL="0" marR="0" lvl="0" indent="0" algn="just" defTabSz="449580" rtl="0" eaLnBrk="1" fontAlgn="auto" latinLnBrk="0" hangingPunct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l’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Unità Politiche per l’Inclusione e l’Immigrazione 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ha competenza per i servizi per l’accoglienza e l’integrazione di richiedenti asilo, titolari di protezione internazionale e MSNA (tali servizi, fino a giugno 2024, avevano sede in 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via Scaldasole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)</a:t>
            </a:r>
          </a:p>
          <a:p>
            <a:pPr algn="just"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l’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Unità Sviluppo Progetti e Relazioni con Stakeholder 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ha competenza per i servizi specialistici per l’inclusione di cittadini di Paesi Terzi con altri titoli di soggiorno (tali servizi, fino a giugno 2024, avevano sede in via don Carlo san Martino con il nome di «</a:t>
            </a:r>
            <a:r>
              <a:rPr lang="it-IT" sz="1700" b="1" kern="0" dirty="0" err="1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WeMi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 Inclusione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»)</a:t>
            </a:r>
          </a:p>
          <a:p>
            <a:pPr marL="0" marR="0" lvl="0" indent="0" algn="just" defTabSz="449580" rtl="0" eaLnBrk="1" fontAlgn="auto" latinLnBrk="0" hangingPunct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kumimoji="0" lang="it-IT" sz="17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>
                <a:solidFill>
                  <a:srgbClr val="000000"/>
                </a:solidFill>
              </a:uFill>
              <a:latin typeface="Montserrat" pitchFamily="2" charset="77"/>
              <a:cs typeface="Arial"/>
              <a:sym typeface="Montserrat"/>
            </a:endParaRPr>
          </a:p>
          <a:p>
            <a:pPr marL="0" marR="0" lvl="0" indent="0" algn="l" defTabSz="449580" rtl="0" eaLnBrk="1" fontAlgn="auto" latinLnBrk="0" hangingPunct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b="1" kern="0" dirty="0">
                <a:solidFill>
                  <a:srgbClr val="0094AA"/>
                </a:solidFill>
                <a:latin typeface="Montserrat" pitchFamily="2" charset="77"/>
                <a:ea typeface="Montserrat SemiBold"/>
                <a:cs typeface="Montserrat SemiBold"/>
                <a:sym typeface="Montserrat"/>
              </a:rPr>
              <a:t>2024 - Via Sammartini n. 75</a:t>
            </a:r>
          </a:p>
          <a:p>
            <a:pPr lvl="0"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Le due Unità </a:t>
            </a:r>
            <a:r>
              <a:rPr lang="it-IT" sz="1700" b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INSIEME</a:t>
            </a:r>
            <a:r>
              <a:rPr lang="it-IT" sz="1700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 per la nascita del one stop shop </a:t>
            </a:r>
            <a:r>
              <a:rPr lang="it-IT" sz="1700" b="1" i="1" kern="0" dirty="0">
                <a:solidFill>
                  <a:srgbClr val="FFFFFF">
                    <a:lumMod val="50000"/>
                  </a:srgbClr>
                </a:solidFill>
                <a:uFill>
                  <a:solidFill>
                    <a:srgbClr val="000000"/>
                  </a:solidFill>
                </a:uFill>
                <a:latin typeface="Montserrat" pitchFamily="2" charset="77"/>
                <a:ea typeface="Montserrat"/>
                <a:cs typeface="Arial"/>
              </a:rPr>
              <a:t>Milano Welcome Center per persone migranti e rifugiate</a:t>
            </a:r>
            <a:endParaRPr lang="it-IT" sz="1700" b="1" i="1" kern="0" dirty="0">
              <a:solidFill>
                <a:srgbClr val="FFFFFF">
                  <a:lumMod val="50000"/>
                </a:srgbClr>
              </a:solidFill>
              <a:uFill>
                <a:solidFill>
                  <a:srgbClr val="000000"/>
                </a:solidFill>
              </a:uFill>
              <a:latin typeface="Montserrat" pitchFamily="2" charset="77"/>
              <a:ea typeface="Montserrat"/>
              <a:cs typeface="Arial"/>
              <a:sym typeface="Montserrat"/>
            </a:endParaRPr>
          </a:p>
        </p:txBody>
      </p:sp>
      <p:pic>
        <p:nvPicPr>
          <p:cNvPr id="140" name="Immagine 5" descr="Immagine 5"/>
          <p:cNvPicPr>
            <a:picLocks noChangeAspect="1"/>
          </p:cNvPicPr>
          <p:nvPr/>
        </p:nvPicPr>
        <p:blipFill>
          <a:blip r:embed="rId4"/>
          <a:srcRect r="74862" b="11759"/>
          <a:stretch>
            <a:fillRect/>
          </a:stretch>
        </p:blipFill>
        <p:spPr>
          <a:xfrm>
            <a:off x="151922" y="21835"/>
            <a:ext cx="1337665" cy="58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oogle Shape;125;g2c77e19f900_0_28"/>
          <p:cNvSpPr txBox="1"/>
          <p:nvPr/>
        </p:nvSpPr>
        <p:spPr>
          <a:xfrm>
            <a:off x="971557" y="947203"/>
            <a:ext cx="9723002" cy="40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cs typeface="Montserrat SemiBold"/>
                <a:sym typeface="Montserrat SemiBold"/>
              </a:rPr>
              <a:t>Evoluzioni Organizzative interne al Comune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790480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27;g2c77e19f900_0_28" descr="Google Shape;127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2534" y="1811634"/>
            <a:ext cx="336000" cy="2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oogle Shape;124;g2c77e19f900_0_28" descr="Google Shape;124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0982" y="802649"/>
            <a:ext cx="839107" cy="62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Google Shape;126;g2c77e19f900_0_28"/>
          <p:cNvSpPr txBox="1"/>
          <p:nvPr/>
        </p:nvSpPr>
        <p:spPr>
          <a:xfrm>
            <a:off x="1096634" y="1757600"/>
            <a:ext cx="10981316" cy="5393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/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b="1" kern="0" dirty="0" err="1">
                <a:solidFill>
                  <a:srgbClr val="0094AA"/>
                </a:solidFill>
                <a:latin typeface="Montserrat" pitchFamily="2" charset="77"/>
                <a:cs typeface="Montserrat SemiBold"/>
                <a:sym typeface="Montserrat SemiBold"/>
              </a:rPr>
              <a:t>INTRAistituzionali</a:t>
            </a:r>
            <a:endParaRPr lang="it-IT" sz="1700" b="1" kern="0" dirty="0">
              <a:solidFill>
                <a:srgbClr val="0094AA"/>
              </a:solidFill>
              <a:latin typeface="Montserrat" pitchFamily="2" charset="77"/>
              <a:cs typeface="Montserrat SemiBold"/>
              <a:sym typeface="Montserrat SemiBold"/>
            </a:endParaRPr>
          </a:p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b="1" kern="0" dirty="0">
                <a:solidFill>
                  <a:srgbClr val="0094AA"/>
                </a:solidFill>
                <a:latin typeface="Montserrat" pitchFamily="2" charset="77"/>
                <a:cs typeface="Montserrat SemiBold"/>
                <a:sym typeface="Montserrat SemiBold"/>
              </a:rPr>
              <a:t>		</a:t>
            </a:r>
            <a:r>
              <a:rPr lang="it-IT" sz="1700" dirty="0">
                <a:solidFill>
                  <a:prstClr val="white">
                    <a:lumMod val="50000"/>
                  </a:prstClr>
                </a:solidFill>
                <a:uFill>
                  <a:solidFill>
                    <a:srgbClr val="000000"/>
                  </a:solidFill>
                </a:uFill>
                <a:latin typeface="Montserrat" pitchFamily="2" charset="0"/>
                <a:ea typeface="Montserrat SemiBold"/>
                <a:cs typeface="Montserrat SemiBold"/>
                <a:sym typeface="Montserrat SemiBold"/>
              </a:rPr>
              <a:t>Direzione Educazione (orientamento scolastico ed extrascolastico fascia 0-6; 6-16)</a:t>
            </a:r>
          </a:p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dirty="0">
                <a:solidFill>
                  <a:prstClr val="white">
                    <a:lumMod val="50000"/>
                  </a:prstClr>
                </a:solidFill>
                <a:uFill>
                  <a:solidFill>
                    <a:srgbClr val="000000"/>
                  </a:solidFill>
                </a:uFill>
                <a:latin typeface="Montserrat" pitchFamily="2" charset="0"/>
                <a:ea typeface="Montserrat SemiBold"/>
                <a:cs typeface="Montserrat SemiBold"/>
                <a:sym typeface="Montserrat SemiBold"/>
              </a:rPr>
              <a:t>		Direzione Giovani, Lavoro e Sport (orientamento scolastico ed extrascolastico fascia 16-21)</a:t>
            </a:r>
          </a:p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dirty="0">
                <a:solidFill>
                  <a:prstClr val="white">
                    <a:lumMod val="50000"/>
                  </a:prstClr>
                </a:solidFill>
                <a:uFill>
                  <a:solidFill>
                    <a:srgbClr val="000000"/>
                  </a:solidFill>
                </a:uFill>
                <a:latin typeface="Montserrat" pitchFamily="2" charset="0"/>
                <a:ea typeface="Montserrat SemiBold"/>
                <a:cs typeface="Montserrat SemiBold"/>
                <a:sym typeface="Montserrat SemiBold"/>
              </a:rPr>
              <a:t>		‘ work in progress’ su Municipi, Anagrafe, Biblioteche…</a:t>
            </a:r>
          </a:p>
          <a:p>
            <a:pPr lvl="0" algn="just" defTabSz="914400" hangingPunct="0"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lang="it-IT" sz="1700" dirty="0">
              <a:solidFill>
                <a:prstClr val="white">
                  <a:lumMod val="50000"/>
                </a:prstClr>
              </a:solidFill>
              <a:uFill>
                <a:solidFill>
                  <a:srgbClr val="000000"/>
                </a:solidFill>
              </a:uFill>
              <a:latin typeface="Montserrat" pitchFamily="2" charset="0"/>
              <a:cs typeface="Montserrat SemiBold"/>
              <a:sym typeface="Montserrat SemiBold"/>
            </a:endParaRPr>
          </a:p>
          <a:p>
            <a:pPr lvl="0" algn="just" defTabSz="914400" hangingPunct="0"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it-IT" sz="1700" b="1" kern="0" dirty="0" err="1">
                <a:solidFill>
                  <a:srgbClr val="0094AA"/>
                </a:solidFill>
                <a:latin typeface="Montserrat" pitchFamily="2" charset="77"/>
                <a:cs typeface="Montserrat SemiBold"/>
                <a:sym typeface="Montserrat SemiBold"/>
              </a:rPr>
              <a:t>INTERistituzionali</a:t>
            </a:r>
            <a:endParaRPr lang="it-IT" sz="1700" b="1" kern="0" dirty="0">
              <a:solidFill>
                <a:srgbClr val="0094AA"/>
              </a:solidFill>
              <a:latin typeface="Montserrat" pitchFamily="2" charset="77"/>
              <a:cs typeface="Montserrat SemiBold"/>
              <a:sym typeface="Montserrat SemiBold"/>
            </a:endParaRPr>
          </a:p>
          <a:p>
            <a:pPr lvl="0" algn="just" defTabSz="914400" hangingPunct="0"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 lang="it-IT" sz="1700" b="1" kern="0" dirty="0">
              <a:solidFill>
                <a:srgbClr val="0094AA"/>
              </a:solidFill>
              <a:latin typeface="Montserrat" pitchFamily="2" charset="77"/>
              <a:cs typeface="Montserrat SemiBold"/>
              <a:sym typeface="Montserrat SemiBold"/>
            </a:endParaRPr>
          </a:p>
          <a:p>
            <a:pPr lvl="0" algn="just" defTabSz="914400" hangingPunct="0"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it-IT" sz="1700" b="1" kern="0" dirty="0">
                <a:solidFill>
                  <a:srgbClr val="0094AA"/>
                </a:solidFill>
                <a:latin typeface="Montserrat" pitchFamily="2" charset="77"/>
                <a:cs typeface="Montserrat SemiBold"/>
                <a:sym typeface="Montserrat SemiBold"/>
              </a:rPr>
              <a:t>	</a:t>
            </a:r>
            <a:r>
              <a:rPr lang="it-IT" dirty="0">
                <a:solidFill>
                  <a:prstClr val="white">
                    <a:lumMod val="50000"/>
                  </a:prstClr>
                </a:solidFill>
                <a:latin typeface="Montserrat" pitchFamily="2" charset="0"/>
              </a:rPr>
              <a:t>Prefettura (Protocollo di intesa su </a:t>
            </a:r>
            <a:r>
              <a:rPr lang="it-IT" dirty="0" err="1">
                <a:solidFill>
                  <a:prstClr val="white">
                    <a:lumMod val="50000"/>
                  </a:prstClr>
                </a:solidFill>
                <a:latin typeface="Montserrat" pitchFamily="2" charset="0"/>
              </a:rPr>
              <a:t>ricong</a:t>
            </a:r>
            <a:r>
              <a:rPr lang="it-IT" dirty="0">
                <a:solidFill>
                  <a:prstClr val="white">
                    <a:lumMod val="50000"/>
                  </a:prstClr>
                </a:solidFill>
                <a:latin typeface="Montserrat" pitchFamily="2" charset="0"/>
              </a:rPr>
              <a:t>. </a:t>
            </a:r>
            <a:r>
              <a:rPr lang="it-IT" dirty="0" err="1">
                <a:solidFill>
                  <a:prstClr val="white">
                    <a:lumMod val="50000"/>
                  </a:prstClr>
                </a:solidFill>
                <a:latin typeface="Montserrat" pitchFamily="2" charset="0"/>
              </a:rPr>
              <a:t>fam</a:t>
            </a:r>
            <a:r>
              <a:rPr lang="it-IT" dirty="0">
                <a:solidFill>
                  <a:prstClr val="white">
                    <a:lumMod val="50000"/>
                  </a:prstClr>
                </a:solidFill>
                <a:latin typeface="Montserrat" pitchFamily="2" charset="0"/>
              </a:rPr>
              <a:t>. ed emersione)</a:t>
            </a:r>
          </a:p>
          <a:p>
            <a:pPr lvl="0" algn="just" defTabSz="914400" hangingPunct="0"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it-IT" sz="1700" dirty="0">
                <a:solidFill>
                  <a:prstClr val="white">
                    <a:lumMod val="50000"/>
                  </a:prstClr>
                </a:solidFill>
                <a:latin typeface="Montserrat" pitchFamily="2" charset="0"/>
                <a:ea typeface="Montserrat SemiBold"/>
                <a:cs typeface="Montserrat SemiBold"/>
              </a:rPr>
              <a:t>	Questura</a:t>
            </a:r>
          </a:p>
          <a:p>
            <a:pPr lvl="0" algn="just" defTabSz="914400" hangingPunct="0">
              <a:defRPr sz="1700">
                <a:solidFill>
                  <a:srgbClr val="0094A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it-IT" sz="1700" dirty="0">
                <a:solidFill>
                  <a:prstClr val="white">
                    <a:lumMod val="50000"/>
                  </a:prstClr>
                </a:solidFill>
                <a:latin typeface="Montserrat" pitchFamily="2" charset="0"/>
                <a:ea typeface="Montserrat SemiBold"/>
                <a:cs typeface="Montserrat SemiBold"/>
              </a:rPr>
              <a:t>	CPIA</a:t>
            </a:r>
          </a:p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lang="it-IT" sz="1700" dirty="0">
              <a:solidFill>
                <a:prstClr val="white">
                  <a:lumMod val="50000"/>
                </a:prstClr>
              </a:solidFill>
              <a:uFill>
                <a:solidFill>
                  <a:srgbClr val="000000"/>
                </a:solidFill>
              </a:uFill>
              <a:latin typeface="Montserrat" pitchFamily="2" charset="0"/>
              <a:ea typeface="Montserrat SemiBold"/>
              <a:cs typeface="Montserrat SemiBold"/>
              <a:sym typeface="Montserrat SemiBold"/>
            </a:endParaRPr>
          </a:p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b="1" kern="0" dirty="0">
                <a:solidFill>
                  <a:srgbClr val="0094AA"/>
                </a:solidFill>
                <a:latin typeface="Montserrat" pitchFamily="2" charset="77"/>
                <a:cs typeface="Montserrat SemiBold"/>
                <a:sym typeface="Montserrat SemiBold"/>
              </a:rPr>
              <a:t>Internazionali</a:t>
            </a:r>
          </a:p>
          <a:p>
            <a:pPr lvl="2"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dirty="0">
                <a:solidFill>
                  <a:prstClr val="white">
                    <a:lumMod val="50000"/>
                  </a:prstClr>
                </a:solidFill>
                <a:uFill>
                  <a:solidFill>
                    <a:srgbClr val="000000"/>
                  </a:solidFill>
                </a:uFill>
                <a:latin typeface="Montserrat" pitchFamily="2" charset="0"/>
                <a:ea typeface="Montserrat SemiBold"/>
                <a:cs typeface="Montserrat SemiBold"/>
                <a:sym typeface="Montserrat SemiBold"/>
              </a:rPr>
              <a:t>UNHCR (</a:t>
            </a:r>
            <a:r>
              <a:rPr lang="it-IT" sz="1700" dirty="0">
                <a:solidFill>
                  <a:prstClr val="white">
                    <a:lumMod val="50000"/>
                  </a:prstClr>
                </a:solidFill>
                <a:uFill>
                  <a:solidFill>
                    <a:srgbClr val="000000"/>
                  </a:solidFill>
                </a:uFill>
                <a:latin typeface="Montserrat" pitchFamily="2" charset="0"/>
                <a:ea typeface="Montserrat SemiBold"/>
                <a:cs typeface="Montserrat SemiBold"/>
                <a:sym typeface="Montserrat"/>
              </a:rPr>
              <a:t>Protocollo </a:t>
            </a:r>
            <a:r>
              <a:rPr lang="it-IT" sz="1700" dirty="0">
                <a:solidFill>
                  <a:prstClr val="white">
                    <a:lumMod val="50000"/>
                  </a:prstClr>
                </a:solidFill>
                <a:latin typeface="Montserrat" pitchFamily="2" charset="0"/>
                <a:ea typeface="Montserrat SemiBold"/>
                <a:cs typeface="Montserrat SemiBold"/>
                <a:sym typeface="Montserrat"/>
              </a:rPr>
              <a:t>d’intesa)</a:t>
            </a:r>
          </a:p>
          <a:p>
            <a:pPr lvl="2"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it-IT" sz="1700" dirty="0">
                <a:solidFill>
                  <a:prstClr val="white">
                    <a:lumMod val="50000"/>
                  </a:prstClr>
                </a:solidFill>
                <a:latin typeface="Montserrat" pitchFamily="2" charset="0"/>
                <a:ea typeface="Montserrat SemiBold"/>
                <a:cs typeface="Montserrat SemiBold"/>
                <a:sym typeface="Montserrat"/>
              </a:rPr>
              <a:t>OIM (Lettera di Intenti)</a:t>
            </a:r>
            <a:endParaRPr lang="it-IT" sz="1700" dirty="0">
              <a:solidFill>
                <a:prstClr val="white">
                  <a:lumMod val="50000"/>
                </a:prstClr>
              </a:solidFill>
              <a:latin typeface="Montserrat" pitchFamily="2" charset="0"/>
              <a:ea typeface="Montserrat SemiBold"/>
              <a:cs typeface="Montserrat SemiBold"/>
              <a:sym typeface="Montserrat SemiBold"/>
            </a:endParaRPr>
          </a:p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lang="en-US" sz="1700" kern="0" dirty="0">
              <a:solidFill>
                <a:srgbClr val="FFFFFF">
                  <a:lumMod val="50000"/>
                </a:srgbClr>
              </a:solidFill>
              <a:uFill>
                <a:solidFill>
                  <a:srgbClr val="000000"/>
                </a:solidFill>
              </a:uFill>
              <a:latin typeface="Montserrat" pitchFamily="2" charset="77"/>
              <a:ea typeface="Montserrat"/>
              <a:cs typeface="Arial"/>
              <a:sym typeface="Montserrat SemiBold"/>
            </a:endParaRPr>
          </a:p>
          <a:p>
            <a:pPr defTabSz="449580" hangingPunct="0">
              <a:lnSpc>
                <a:spcPct val="107916"/>
              </a:lnSpc>
              <a:spcBef>
                <a:spcPts val="800"/>
              </a:spcBef>
              <a:defRPr sz="1700">
                <a:uFill>
                  <a:solidFill>
                    <a:srgbClr val="000000"/>
                  </a:solidFill>
                </a:uFill>
                <a:latin typeface="Montserrat"/>
                <a:ea typeface="Montserrat"/>
                <a:cs typeface="Montserrat"/>
                <a:sym typeface="Montserrat"/>
              </a:defRPr>
            </a:pPr>
            <a:endParaRPr lang="en-US" sz="1700" kern="0" dirty="0">
              <a:solidFill>
                <a:srgbClr val="FFFFFF">
                  <a:lumMod val="50000"/>
                </a:srgbClr>
              </a:solidFill>
              <a:uFill>
                <a:solidFill>
                  <a:srgbClr val="000000"/>
                </a:solidFill>
              </a:uFill>
              <a:latin typeface="Montserrat" pitchFamily="2" charset="77"/>
              <a:ea typeface="Montserrat"/>
              <a:cs typeface="Arial"/>
              <a:sym typeface="Montserrat SemiBold"/>
            </a:endParaRPr>
          </a:p>
        </p:txBody>
      </p:sp>
      <p:pic>
        <p:nvPicPr>
          <p:cNvPr id="140" name="Immagine 5" descr="Immagine 5"/>
          <p:cNvPicPr>
            <a:picLocks noChangeAspect="1"/>
          </p:cNvPicPr>
          <p:nvPr/>
        </p:nvPicPr>
        <p:blipFill>
          <a:blip r:embed="rId4"/>
          <a:srcRect r="74862" b="11759"/>
          <a:stretch>
            <a:fillRect/>
          </a:stretch>
        </p:blipFill>
        <p:spPr>
          <a:xfrm>
            <a:off x="151922" y="21835"/>
            <a:ext cx="1337665" cy="58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oogle Shape;125;g2c77e19f900_0_28"/>
          <p:cNvSpPr txBox="1"/>
          <p:nvPr/>
        </p:nvSpPr>
        <p:spPr>
          <a:xfrm>
            <a:off x="971557" y="947203"/>
            <a:ext cx="9723002" cy="7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00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defTabSz="914400" hangingPunct="0">
              <a:defRPr/>
            </a:pPr>
            <a:r>
              <a:rPr lang="it-IT" b="1" kern="0" dirty="0"/>
              <a:t>Le collaborazioni in corso (e in divenire)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 SemiBold"/>
              <a:cs typeface="Montserrat SemiBold"/>
              <a:sym typeface="Montserrat SemiBold"/>
            </a:endParaRPr>
          </a:p>
        </p:txBody>
      </p:sp>
      <p:sp>
        <p:nvSpPr>
          <p:cNvPr id="12" name="Google Shape;93;g2c77e19f900_0_0"/>
          <p:cNvSpPr txBox="1"/>
          <p:nvPr/>
        </p:nvSpPr>
        <p:spPr>
          <a:xfrm>
            <a:off x="9415271" y="132168"/>
            <a:ext cx="5553457" cy="36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699" tIns="45699" rIns="45699" bIns="45699">
            <a:spAutoFit/>
          </a:bodyPr>
          <a:lstStyle>
            <a:lvl1pPr algn="r">
              <a:defRPr i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 algn="l" defTabSz="914400"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04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/ </a:t>
            </a:r>
            <a:r>
              <a:rPr lang="it-IT" b="1" kern="0" dirty="0"/>
              <a:t>Le collaborazioni</a:t>
            </a:r>
          </a:p>
        </p:txBody>
      </p:sp>
      <p:pic>
        <p:nvPicPr>
          <p:cNvPr id="10" name="Google Shape;127;g2c77e19f900_0_28" descr="Google Shape;127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30800" y="3481800"/>
            <a:ext cx="336000" cy="25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oogle Shape;127;g2c77e19f900_0_28" descr="Google Shape;127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1584" y="5308553"/>
            <a:ext cx="336000" cy="25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35357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24;g2c77e19f900_0_28" descr="Google Shape;124;g2c77e19f900_0_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0982" y="802649"/>
            <a:ext cx="839107" cy="62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oogle Shape;93;g2c77e19f900_0_0"/>
          <p:cNvSpPr txBox="1"/>
          <p:nvPr/>
        </p:nvSpPr>
        <p:spPr>
          <a:xfrm>
            <a:off x="7039356" y="76606"/>
            <a:ext cx="4914901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699" tIns="45699" rIns="45699" bIns="45699" anchor="t">
            <a:spAutoFit/>
          </a:bodyPr>
          <a:lstStyle>
            <a:lvl1pPr algn="r">
              <a:defRPr i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/>
              <a:t>05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/</a:t>
            </a:r>
            <a:r>
              <a:rPr lang="it-IT" b="1" kern="0" dirty="0" err="1"/>
              <a:t>Coprogrammazione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 </a:t>
            </a:r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Coprogettazione</a:t>
            </a:r>
            <a:endParaRPr lang="it-IT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</a:endParaRPr>
          </a:p>
        </p:txBody>
      </p:sp>
      <p:pic>
        <p:nvPicPr>
          <p:cNvPr id="140" name="Immagine 5" descr="Immagine 5"/>
          <p:cNvPicPr>
            <a:picLocks noChangeAspect="1"/>
          </p:cNvPicPr>
          <p:nvPr/>
        </p:nvPicPr>
        <p:blipFill>
          <a:blip r:embed="rId4"/>
          <a:srcRect r="74862" b="11759"/>
          <a:stretch>
            <a:fillRect/>
          </a:stretch>
        </p:blipFill>
        <p:spPr>
          <a:xfrm>
            <a:off x="151922" y="21835"/>
            <a:ext cx="1337665" cy="58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oogle Shape;125;g2c77e19f900_0_28"/>
          <p:cNvSpPr txBox="1"/>
          <p:nvPr/>
        </p:nvSpPr>
        <p:spPr>
          <a:xfrm>
            <a:off x="936501" y="824669"/>
            <a:ext cx="9723002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699" tIns="45699" rIns="45699" bIns="45699" anchor="t">
            <a:spAutoFit/>
          </a:bodyPr>
          <a:lstStyle>
            <a:lvl1pPr>
              <a:defRPr sz="2000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 defTabSz="914400" hangingPunct="0">
              <a:defRPr/>
            </a:pPr>
            <a:r>
              <a:rPr lang="it-IT" sz="1800" b="1" kern="0" dirty="0"/>
              <a:t>COPROGRAMAZIONE E COPROGETTAZIONE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ontserrat SemiBold"/>
                <a:cs typeface="Montserrat SemiBold"/>
                <a:sym typeface="Montserrat SemiBold"/>
              </a:rPr>
              <a:t> PER LA RIDEFINIZIONE E IL POTENZIAMENTO DEL SISTEMA CITTADINO DI ACCOGLIENZA E INTEGRAZIONE</a:t>
            </a:r>
            <a:endParaRPr lang="it-IT" sz="18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Montserrat SemiBold"/>
              <a:cs typeface="Montserrat SemiBold"/>
            </a:endParaRPr>
          </a:p>
        </p:txBody>
      </p:sp>
      <p:sp>
        <p:nvSpPr>
          <p:cNvPr id="2" name="Rettangolo 7">
            <a:extLst>
              <a:ext uri="{FF2B5EF4-FFF2-40B4-BE49-F238E27FC236}">
                <a16:creationId xmlns:a16="http://schemas.microsoft.com/office/drawing/2014/main" id="{80EC3811-DAA1-1028-CDA0-0A2FF3310E63}"/>
              </a:ext>
            </a:extLst>
          </p:cNvPr>
          <p:cNvSpPr/>
          <p:nvPr/>
        </p:nvSpPr>
        <p:spPr>
          <a:xfrm>
            <a:off x="151922" y="1803191"/>
            <a:ext cx="56328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kern="0" dirty="0">
                <a:solidFill>
                  <a:schemeClr val="accent2"/>
                </a:solidFill>
                <a:latin typeface="Montserrat" pitchFamily="2" charset="77"/>
              </a:rPr>
              <a:t>Co-programmazione per un welfare collaborativo in stretta alleanza e corresponsabilità con il Terzo Settore e con tutta la Milano possibile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400" kern="0" dirty="0">
              <a:solidFill>
                <a:srgbClr val="FFFFFF">
                  <a:lumMod val="50000"/>
                </a:srgbClr>
              </a:solidFill>
              <a:latin typeface="Montserrat" pitchFamily="2" charset="77"/>
            </a:endParaRPr>
          </a:p>
          <a:p>
            <a:pPr algn="just"/>
            <a:r>
              <a:rPr lang="it-IT" sz="1400" b="1" kern="0" dirty="0">
                <a:solidFill>
                  <a:srgbClr val="0099A8"/>
                </a:solidFill>
                <a:latin typeface="Montserrat" pitchFamily="2" charset="77"/>
              </a:rPr>
              <a:t>DURATA:  </a:t>
            </a: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Gennaio – Maggio 2023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400" kern="0" dirty="0">
              <a:solidFill>
                <a:srgbClr val="FFFFFF">
                  <a:lumMod val="50000"/>
                </a:srgbClr>
              </a:solidFill>
              <a:latin typeface="Montserrat" pitchFamily="2" charset="77"/>
            </a:endParaRPr>
          </a:p>
          <a:p>
            <a:pPr algn="just"/>
            <a:r>
              <a:rPr lang="it-IT" sz="1400" b="1" kern="0" dirty="0">
                <a:solidFill>
                  <a:srgbClr val="0099A8"/>
                </a:solidFill>
                <a:latin typeface="Montserrat" pitchFamily="2" charset="77"/>
              </a:rPr>
              <a:t>OBIETTIVO: </a:t>
            </a: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Ridefinizione del sistema cittadino dell’accoglienza e integrazione dei richiedenti e titolari di protezione internazionale, dei minori stranieri non accompagnati e dei titolari delle altre tipologie di permessi di soggiorno candidabili alle misure di accoglienza e accompagnamento previste dalla normativa vigente</a:t>
            </a:r>
          </a:p>
          <a:p>
            <a:pPr algn="just"/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  <a:sym typeface="Wingdings" panose="05000000000000000000" pitchFamily="2" charset="2"/>
              </a:rPr>
              <a:t> PAROLA CHIAVE: RICOMPOSIZIONE</a:t>
            </a:r>
            <a:endParaRPr lang="it-IT" sz="1400" kern="0" dirty="0">
              <a:solidFill>
                <a:srgbClr val="FFFFFF">
                  <a:lumMod val="50000"/>
                </a:srgbClr>
              </a:solidFill>
              <a:latin typeface="Montserrat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400" kern="0" dirty="0">
              <a:solidFill>
                <a:srgbClr val="FFFFFF">
                  <a:lumMod val="50000"/>
                </a:srgbClr>
              </a:solidFill>
              <a:latin typeface="Montserrat" pitchFamily="2" charset="77"/>
            </a:endParaRPr>
          </a:p>
          <a:p>
            <a:pPr algn="just"/>
            <a:r>
              <a:rPr lang="it-IT" sz="1400" b="1" kern="0" dirty="0">
                <a:solidFill>
                  <a:srgbClr val="0099A8"/>
                </a:solidFill>
                <a:latin typeface="Montserrat" pitchFamily="2" charset="77"/>
              </a:rPr>
              <a:t>PRIORITÀ: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Nuovi spazi e modelli di governance tra Comune e Enti del Terzo Settore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Narrazione di qualità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Modelli organizzativi e gestionali replicabili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Servizi in filiera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Monitoraggio e valutazione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La gestione «programmata» delle emergenze </a:t>
            </a:r>
          </a:p>
        </p:txBody>
      </p:sp>
      <p:sp>
        <p:nvSpPr>
          <p:cNvPr id="19" name="Rettangolo 7">
            <a:extLst>
              <a:ext uri="{FF2B5EF4-FFF2-40B4-BE49-F238E27FC236}">
                <a16:creationId xmlns:a16="http://schemas.microsoft.com/office/drawing/2014/main" id="{2F028939-26F5-77C3-9685-BD35CC26948F}"/>
              </a:ext>
            </a:extLst>
          </p:cNvPr>
          <p:cNvSpPr/>
          <p:nvPr/>
        </p:nvSpPr>
        <p:spPr>
          <a:xfrm>
            <a:off x="6407234" y="1823069"/>
            <a:ext cx="5632845" cy="1106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1400" b="1" kern="0" dirty="0">
                <a:solidFill>
                  <a:schemeClr val="accent2"/>
                </a:solidFill>
                <a:latin typeface="Montserrat" pitchFamily="2" charset="77"/>
              </a:rPr>
              <a:t>Coprogettazione per la ridefinizione e il potenziamento del sistema cittadino di accoglienza e integrazione </a:t>
            </a:r>
          </a:p>
          <a:p>
            <a:pPr algn="just">
              <a:lnSpc>
                <a:spcPct val="120000"/>
              </a:lnSpc>
            </a:pPr>
            <a:endParaRPr lang="it-IT" sz="1400" kern="0" dirty="0">
              <a:solidFill>
                <a:srgbClr val="FFFFFF">
                  <a:lumMod val="50000"/>
                </a:srgbClr>
              </a:solidFill>
              <a:latin typeface="Montserrat" pitchFamily="2" charset="77"/>
            </a:endParaRPr>
          </a:p>
          <a:p>
            <a:pPr algn="just">
              <a:lnSpc>
                <a:spcPct val="120000"/>
              </a:lnSpc>
            </a:pPr>
            <a:r>
              <a:rPr lang="it-IT" sz="1400" b="1" kern="0" dirty="0">
                <a:solidFill>
                  <a:srgbClr val="0099A8"/>
                </a:solidFill>
                <a:latin typeface="Montserrat" pitchFamily="2" charset="77"/>
              </a:rPr>
              <a:t>DURATA : </a:t>
            </a:r>
            <a:r>
              <a:rPr lang="it-IT" sz="1400" kern="0" dirty="0">
                <a:solidFill>
                  <a:srgbClr val="FFFFFF">
                    <a:lumMod val="50000"/>
                  </a:srgbClr>
                </a:solidFill>
                <a:latin typeface="Montserrat" pitchFamily="2" charset="77"/>
              </a:rPr>
              <a:t>Giugno  - Novembre 2023</a:t>
            </a:r>
          </a:p>
        </p:txBody>
      </p:sp>
      <p:cxnSp>
        <p:nvCxnSpPr>
          <p:cNvPr id="20" name="Straight Connector 33">
            <a:extLst>
              <a:ext uri="{FF2B5EF4-FFF2-40B4-BE49-F238E27FC236}">
                <a16:creationId xmlns:a16="http://schemas.microsoft.com/office/drawing/2014/main" id="{D94CC421-779B-1747-AD56-191C121A3EE3}"/>
              </a:ext>
            </a:extLst>
          </p:cNvPr>
          <p:cNvCxnSpPr>
            <a:cxnSpLocks/>
          </p:cNvCxnSpPr>
          <p:nvPr/>
        </p:nvCxnSpPr>
        <p:spPr>
          <a:xfrm>
            <a:off x="6096000" y="2188029"/>
            <a:ext cx="0" cy="4485285"/>
          </a:xfrm>
          <a:prstGeom prst="line">
            <a:avLst/>
          </a:prstGeom>
          <a:ln w="19050">
            <a:solidFill>
              <a:srgbClr val="0094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9">
            <a:extLst>
              <a:ext uri="{FF2B5EF4-FFF2-40B4-BE49-F238E27FC236}">
                <a16:creationId xmlns:a16="http://schemas.microsoft.com/office/drawing/2014/main" id="{A2DB1B2C-F279-B9A6-AAD9-0946FB7650B6}"/>
              </a:ext>
            </a:extLst>
          </p:cNvPr>
          <p:cNvSpPr txBox="1"/>
          <p:nvPr/>
        </p:nvSpPr>
        <p:spPr>
          <a:xfrm>
            <a:off x="6848740" y="5967328"/>
            <a:ext cx="165070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rPr>
              <a:t>Accoglienza e accompagnamento educativo</a:t>
            </a: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rPr>
              <a:t> di sostegno alla realizzazione dei progetti individualizzati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sym typeface="Aptos"/>
            </a:endParaRP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6CAE5356-1E7B-0C97-6651-C4E0010D0374}"/>
              </a:ext>
            </a:extLst>
          </p:cNvPr>
          <p:cNvSpPr txBox="1"/>
          <p:nvPr/>
        </p:nvSpPr>
        <p:spPr>
          <a:xfrm>
            <a:off x="9407847" y="5984066"/>
            <a:ext cx="21493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rPr>
              <a:t>Territorio e Sviluppo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rPr>
              <a:t>Per raccordo e sviluppo di progetti integrativi/sinergici e complementari sia rispetto al SAI che a tutta la filiera dei servizi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" pitchFamily="2" charset="77"/>
              <a:sym typeface="Aptos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D42E549-EAF8-BC19-DA4B-BD49082C7486}"/>
              </a:ext>
            </a:extLst>
          </p:cNvPr>
          <p:cNvSpPr txBox="1"/>
          <p:nvPr/>
        </p:nvSpPr>
        <p:spPr>
          <a:xfrm>
            <a:off x="7985022" y="3016971"/>
            <a:ext cx="2154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rPr>
              <a:t>Equipe per </a:t>
            </a:r>
            <a:r>
              <a:rPr kumimoji="0" lang="it-IT" sz="10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rPr>
              <a:t>il Case Management and Network Management </a:t>
            </a: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rPr>
              <a:t>– Osservatorio e Centro di Dialogo permanente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458F891D-79F8-690B-33E2-F58942976A28}"/>
              </a:ext>
            </a:extLst>
          </p:cNvPr>
          <p:cNvGrpSpPr/>
          <p:nvPr/>
        </p:nvGrpSpPr>
        <p:grpSpPr>
          <a:xfrm>
            <a:off x="7039356" y="3961390"/>
            <a:ext cx="4085844" cy="1699434"/>
            <a:chOff x="10518877" y="5155149"/>
            <a:chExt cx="7016591" cy="3117540"/>
          </a:xfrm>
        </p:grpSpPr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B7E7F1EF-5F80-6DE4-2A40-AAD03293B13A}"/>
                </a:ext>
              </a:extLst>
            </p:cNvPr>
            <p:cNvSpPr/>
            <p:nvPr/>
          </p:nvSpPr>
          <p:spPr>
            <a:xfrm>
              <a:off x="11702933" y="7727706"/>
              <a:ext cx="0" cy="544983"/>
            </a:xfrm>
            <a:prstGeom prst="line">
              <a:avLst/>
            </a:prstGeom>
            <a:ln w="57150" cap="rnd">
              <a:solidFill>
                <a:srgbClr val="92D050"/>
              </a:solidFill>
              <a:prstDash val="sysDot"/>
              <a:headEnd type="none" w="sm" len="sm"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9BBB8AFC-E450-C981-9CD1-F1F02DF17898}"/>
                </a:ext>
              </a:extLst>
            </p:cNvPr>
            <p:cNvSpPr/>
            <p:nvPr/>
          </p:nvSpPr>
          <p:spPr>
            <a:xfrm rot="-5400000" flipH="1" flipV="1">
              <a:off x="13457650" y="6121647"/>
              <a:ext cx="1149293" cy="2368115"/>
            </a:xfrm>
            <a:custGeom>
              <a:avLst/>
              <a:gdLst/>
              <a:ahLst/>
              <a:cxnLst/>
              <a:rect l="l" t="t" r="r" b="b"/>
              <a:pathLst>
                <a:path w="1140547" h="2342919">
                  <a:moveTo>
                    <a:pt x="1140547" y="2342919"/>
                  </a:moveTo>
                  <a:lnTo>
                    <a:pt x="0" y="2342919"/>
                  </a:lnTo>
                  <a:lnTo>
                    <a:pt x="0" y="0"/>
                  </a:lnTo>
                  <a:lnTo>
                    <a:pt x="1140547" y="0"/>
                  </a:lnTo>
                  <a:lnTo>
                    <a:pt x="1140547" y="2342919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05420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5D786777-BC35-E8F6-24B3-98C562757AD7}"/>
                </a:ext>
              </a:extLst>
            </p:cNvPr>
            <p:cNvSpPr/>
            <p:nvPr/>
          </p:nvSpPr>
          <p:spPr>
            <a:xfrm rot="-5400000">
              <a:off x="12985224" y="5669637"/>
              <a:ext cx="2083898" cy="2090280"/>
            </a:xfrm>
            <a:custGeom>
              <a:avLst/>
              <a:gdLst/>
              <a:ahLst/>
              <a:cxnLst/>
              <a:rect l="l" t="t" r="r" b="b"/>
              <a:pathLst>
                <a:path w="2068041" h="2068041">
                  <a:moveTo>
                    <a:pt x="0" y="0"/>
                  </a:moveTo>
                  <a:lnTo>
                    <a:pt x="2068041" y="0"/>
                  </a:lnTo>
                  <a:lnTo>
                    <a:pt x="2068041" y="2068041"/>
                  </a:lnTo>
                  <a:lnTo>
                    <a:pt x="0" y="2068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45" name="AutoShape 13">
              <a:extLst>
                <a:ext uri="{FF2B5EF4-FFF2-40B4-BE49-F238E27FC236}">
                  <a16:creationId xmlns:a16="http://schemas.microsoft.com/office/drawing/2014/main" id="{148401E9-817B-4C3E-DF0E-3BA34EE0A2FB}"/>
                </a:ext>
              </a:extLst>
            </p:cNvPr>
            <p:cNvSpPr/>
            <p:nvPr/>
          </p:nvSpPr>
          <p:spPr>
            <a:xfrm flipH="1" flipV="1">
              <a:off x="14025346" y="5155149"/>
              <a:ext cx="3653" cy="529454"/>
            </a:xfrm>
            <a:prstGeom prst="line">
              <a:avLst/>
            </a:prstGeom>
            <a:ln w="57150" cap="rnd">
              <a:solidFill>
                <a:srgbClr val="0097B2"/>
              </a:solidFill>
              <a:prstDash val="sysDot"/>
              <a:headEnd type="none" w="sm" len="sm"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0E3E442C-CE70-5E74-62E3-161886EC5C75}"/>
                </a:ext>
              </a:extLst>
            </p:cNvPr>
            <p:cNvSpPr/>
            <p:nvPr/>
          </p:nvSpPr>
          <p:spPr>
            <a:xfrm rot="-5400000">
              <a:off x="15776764" y="4956075"/>
              <a:ext cx="1149293" cy="2368115"/>
            </a:xfrm>
            <a:custGeom>
              <a:avLst/>
              <a:gdLst/>
              <a:ahLst/>
              <a:cxnLst/>
              <a:rect l="l" t="t" r="r" b="b"/>
              <a:pathLst>
                <a:path w="1140547" h="2342919">
                  <a:moveTo>
                    <a:pt x="0" y="0"/>
                  </a:moveTo>
                  <a:lnTo>
                    <a:pt x="1140547" y="0"/>
                  </a:lnTo>
                  <a:lnTo>
                    <a:pt x="1140547" y="2342919"/>
                  </a:lnTo>
                  <a:lnTo>
                    <a:pt x="0" y="2342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05420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3919A466-C0A4-5641-0F2C-9873A9640179}"/>
                </a:ext>
              </a:extLst>
            </p:cNvPr>
            <p:cNvSpPr/>
            <p:nvPr/>
          </p:nvSpPr>
          <p:spPr>
            <a:xfrm rot="16200000">
              <a:off x="15303919" y="5662926"/>
              <a:ext cx="2083899" cy="2090280"/>
            </a:xfrm>
            <a:custGeom>
              <a:avLst/>
              <a:gdLst/>
              <a:ahLst/>
              <a:cxnLst/>
              <a:rect l="l" t="t" r="r" b="b"/>
              <a:pathLst>
                <a:path w="2068041" h="2068041">
                  <a:moveTo>
                    <a:pt x="0" y="0"/>
                  </a:moveTo>
                  <a:lnTo>
                    <a:pt x="2068041" y="0"/>
                  </a:lnTo>
                  <a:lnTo>
                    <a:pt x="2068041" y="2068041"/>
                  </a:lnTo>
                  <a:lnTo>
                    <a:pt x="0" y="2068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48" name="AutoShape 16">
              <a:extLst>
                <a:ext uri="{FF2B5EF4-FFF2-40B4-BE49-F238E27FC236}">
                  <a16:creationId xmlns:a16="http://schemas.microsoft.com/office/drawing/2014/main" id="{0E3A4444-5F1F-723E-81BE-4EA1A991DD17}"/>
                </a:ext>
              </a:extLst>
            </p:cNvPr>
            <p:cNvSpPr/>
            <p:nvPr/>
          </p:nvSpPr>
          <p:spPr>
            <a:xfrm>
              <a:off x="16431766" y="7700089"/>
              <a:ext cx="0" cy="544983"/>
            </a:xfrm>
            <a:prstGeom prst="line">
              <a:avLst/>
            </a:prstGeom>
            <a:ln w="57150" cap="rnd">
              <a:solidFill>
                <a:srgbClr val="FF914D"/>
              </a:solidFill>
              <a:prstDash val="sysDot"/>
              <a:headEnd type="none" w="sm" len="sm"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15C80B8C-D21B-849D-4A83-FA6CF645AF57}"/>
                </a:ext>
              </a:extLst>
            </p:cNvPr>
            <p:cNvSpPr/>
            <p:nvPr/>
          </p:nvSpPr>
          <p:spPr>
            <a:xfrm rot="-5400000">
              <a:off x="11128288" y="4982591"/>
              <a:ext cx="1149293" cy="2368115"/>
            </a:xfrm>
            <a:custGeom>
              <a:avLst/>
              <a:gdLst/>
              <a:ahLst/>
              <a:cxnLst/>
              <a:rect l="l" t="t" r="r" b="b"/>
              <a:pathLst>
                <a:path w="1140547" h="2342919">
                  <a:moveTo>
                    <a:pt x="0" y="0"/>
                  </a:moveTo>
                  <a:lnTo>
                    <a:pt x="1140547" y="0"/>
                  </a:lnTo>
                  <a:lnTo>
                    <a:pt x="1140547" y="2342919"/>
                  </a:lnTo>
                  <a:lnTo>
                    <a:pt x="0" y="2342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105420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82284A9D-8785-B328-2BD5-2C5C60E3A24C}"/>
                </a:ext>
              </a:extLst>
            </p:cNvPr>
            <p:cNvSpPr/>
            <p:nvPr/>
          </p:nvSpPr>
          <p:spPr>
            <a:xfrm rot="16200000">
              <a:off x="10660985" y="5692122"/>
              <a:ext cx="2083899" cy="2090280"/>
            </a:xfrm>
            <a:custGeom>
              <a:avLst/>
              <a:gdLst/>
              <a:ahLst/>
              <a:cxnLst/>
              <a:rect l="l" t="t" r="r" b="b"/>
              <a:pathLst>
                <a:path w="2068041" h="2068041">
                  <a:moveTo>
                    <a:pt x="0" y="0"/>
                  </a:moveTo>
                  <a:lnTo>
                    <a:pt x="2068041" y="0"/>
                  </a:lnTo>
                  <a:lnTo>
                    <a:pt x="2068041" y="2068041"/>
                  </a:lnTo>
                  <a:lnTo>
                    <a:pt x="0" y="2068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sym typeface="Aptos"/>
              </a:endParaRPr>
            </a:p>
          </p:txBody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D9DF8553-9258-1C65-A5F1-A5A27B715009}"/>
                </a:ext>
              </a:extLst>
            </p:cNvPr>
            <p:cNvSpPr txBox="1"/>
            <p:nvPr/>
          </p:nvSpPr>
          <p:spPr>
            <a:xfrm>
              <a:off x="11045818" y="6173522"/>
              <a:ext cx="1367037" cy="7702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ts val="3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Montserrat" pitchFamily="2" charset="77"/>
                  <a:sym typeface="Aptos"/>
                </a:rPr>
                <a:t>Area 1</a:t>
              </a:r>
            </a:p>
          </p:txBody>
        </p:sp>
        <p:sp>
          <p:nvSpPr>
            <p:cNvPr id="52" name="TextBox 33">
              <a:extLst>
                <a:ext uri="{FF2B5EF4-FFF2-40B4-BE49-F238E27FC236}">
                  <a16:creationId xmlns:a16="http://schemas.microsoft.com/office/drawing/2014/main" id="{7E3A5A83-80F0-F64B-0099-71031C004877}"/>
                </a:ext>
              </a:extLst>
            </p:cNvPr>
            <p:cNvSpPr txBox="1"/>
            <p:nvPr/>
          </p:nvSpPr>
          <p:spPr>
            <a:xfrm>
              <a:off x="13385710" y="6130927"/>
              <a:ext cx="1367037" cy="465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ts val="3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Montserrat" pitchFamily="2" charset="77"/>
                  <a:sym typeface="Aptos"/>
                </a:rPr>
                <a:t>Area 2</a:t>
              </a:r>
            </a:p>
          </p:txBody>
        </p: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722A1253-0DED-B57B-4199-ACCA1B82C06B}"/>
                </a:ext>
              </a:extLst>
            </p:cNvPr>
            <p:cNvSpPr txBox="1"/>
            <p:nvPr/>
          </p:nvSpPr>
          <p:spPr>
            <a:xfrm>
              <a:off x="15748247" y="6130927"/>
              <a:ext cx="1367037" cy="465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ts val="39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Montserrat" pitchFamily="2" charset="77"/>
                  <a:sym typeface="Aptos"/>
                </a:rPr>
                <a:t>Area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8275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4;g2c77e19f900_0_28" descr="Google Shape;124;g2c77e19f900_0_28">
            <a:extLst>
              <a:ext uri="{FF2B5EF4-FFF2-40B4-BE49-F238E27FC236}">
                <a16:creationId xmlns:a16="http://schemas.microsoft.com/office/drawing/2014/main" id="{42D2222D-7B16-724D-E35B-7406B0F3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9289" y="775834"/>
            <a:ext cx="559709" cy="37657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7"/>
          <p:cNvSpPr txBox="1"/>
          <p:nvPr/>
        </p:nvSpPr>
        <p:spPr>
          <a:xfrm>
            <a:off x="1030672" y="839836"/>
            <a:ext cx="9652002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00" hangingPunct="0">
              <a:defRPr/>
            </a:pPr>
            <a:r>
              <a:rPr lang="en-US" b="1" kern="0" dirty="0">
                <a:solidFill>
                  <a:srgbClr val="7F7F7F"/>
                </a:solidFill>
                <a:latin typeface="Montserrat SemiBold"/>
                <a:sym typeface="Montserrat SemiBold"/>
              </a:rPr>
              <a:t>COPROGETTAZIONE: ELEMENTI CHIAVE DEL PROGETTO UNITARIO</a:t>
            </a:r>
          </a:p>
        </p:txBody>
      </p:sp>
      <p:sp>
        <p:nvSpPr>
          <p:cNvPr id="14" name="Freeform 14"/>
          <p:cNvSpPr/>
          <p:nvPr/>
        </p:nvSpPr>
        <p:spPr>
          <a:xfrm>
            <a:off x="237743" y="57025"/>
            <a:ext cx="1151698" cy="564558"/>
          </a:xfrm>
          <a:custGeom>
            <a:avLst/>
            <a:gdLst/>
            <a:ahLst/>
            <a:cxnLst/>
            <a:rect l="l" t="t" r="r" b="b"/>
            <a:pathLst>
              <a:path w="1727547" h="846837">
                <a:moveTo>
                  <a:pt x="0" y="0"/>
                </a:moveTo>
                <a:lnTo>
                  <a:pt x="1727547" y="0"/>
                </a:lnTo>
                <a:lnTo>
                  <a:pt x="1727547" y="846837"/>
                </a:lnTo>
                <a:lnTo>
                  <a:pt x="0" y="846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graphicFrame>
        <p:nvGraphicFramePr>
          <p:cNvPr id="24" name="Diagramma 23">
            <a:extLst>
              <a:ext uri="{FF2B5EF4-FFF2-40B4-BE49-F238E27FC236}">
                <a16:creationId xmlns:a16="http://schemas.microsoft.com/office/drawing/2014/main" id="{1EE5387A-6884-1698-7FB3-08DAF58AA8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035458"/>
              </p:ext>
            </p:extLst>
          </p:nvPr>
        </p:nvGraphicFramePr>
        <p:xfrm>
          <a:off x="1389441" y="1263087"/>
          <a:ext cx="9452732" cy="5539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3DFF5D-722B-D2DA-4464-FA23390F26B5}"/>
              </a:ext>
            </a:extLst>
          </p:cNvPr>
          <p:cNvSpPr txBox="1"/>
          <p:nvPr/>
        </p:nvSpPr>
        <p:spPr>
          <a:xfrm>
            <a:off x="4724400" y="3810000"/>
            <a:ext cx="1683209" cy="48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926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dirty="0">
                <a:solidFill>
                  <a:schemeClr val="bg1"/>
                </a:solidFill>
                <a:latin typeface="Montserrat SemiBold" panose="00000700000000000000" pitchFamily="2" charset="0"/>
              </a:rPr>
              <a:t>RICOMPOSIZIONE </a:t>
            </a:r>
          </a:p>
          <a:p>
            <a:pPr algn="ctr" defTabSz="5926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dirty="0">
                <a:solidFill>
                  <a:schemeClr val="bg1"/>
                </a:solidFill>
                <a:latin typeface="Montserrat SemiBold" panose="00000700000000000000" pitchFamily="2" charset="0"/>
              </a:rPr>
              <a:t>ATI</a:t>
            </a:r>
            <a:endParaRPr lang="it-IT" sz="1333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" name="Google Shape;93;g2c77e19f900_0_0">
            <a:extLst>
              <a:ext uri="{FF2B5EF4-FFF2-40B4-BE49-F238E27FC236}">
                <a16:creationId xmlns:a16="http://schemas.microsoft.com/office/drawing/2014/main" id="{B2578F14-132E-FDA7-8575-4C1BF6BB5837}"/>
              </a:ext>
            </a:extLst>
          </p:cNvPr>
          <p:cNvSpPr txBox="1"/>
          <p:nvPr/>
        </p:nvSpPr>
        <p:spPr>
          <a:xfrm>
            <a:off x="7039356" y="43954"/>
            <a:ext cx="4914901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i="1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0" dirty="0"/>
              <a:t>06</a:t>
            </a: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/</a:t>
            </a:r>
            <a:r>
              <a: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Progetto </a:t>
            </a:r>
            <a:r>
              <a:rPr kumimoji="0" sz="1800" b="1" i="1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Unitario</a:t>
            </a:r>
            <a:endParaRPr lang="it-IT" b="1" kern="0" dirty="0"/>
          </a:p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Lora"/>
                <a:sym typeface="Lora"/>
              </a:rPr>
              <a:t>Coprogettazione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8644195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704A6-D883-6CCA-1152-F2E358978E65}"/>
              </a:ext>
            </a:extLst>
          </p:cNvPr>
          <p:cNvSpPr/>
          <p:nvPr/>
        </p:nvSpPr>
        <p:spPr>
          <a:xfrm>
            <a:off x="1036863" y="1432847"/>
            <a:ext cx="9045854" cy="1960220"/>
          </a:xfrm>
          <a:prstGeom prst="rect">
            <a:avLst/>
          </a:prstGeom>
          <a:solidFill>
            <a:srgbClr val="0094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1" name="Google Shape;431;p5"/>
          <p:cNvSpPr txBox="1"/>
          <p:nvPr/>
        </p:nvSpPr>
        <p:spPr>
          <a:xfrm>
            <a:off x="9525000" y="224852"/>
            <a:ext cx="4038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1" dirty="0">
                <a:solidFill>
                  <a:srgbClr val="7F7F7F"/>
                </a:solidFill>
                <a:latin typeface="Lora"/>
                <a:ea typeface="Lora"/>
                <a:cs typeface="Lora"/>
                <a:sym typeface="Lora"/>
              </a:rPr>
              <a:t>07 / I servizi del MWC</a:t>
            </a:r>
            <a:endParaRPr sz="1800" b="1" i="1" dirty="0">
              <a:solidFill>
                <a:srgbClr val="7F7F7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32" name="Google Shape;432;p5"/>
          <p:cNvPicPr preferRelativeResize="0"/>
          <p:nvPr/>
        </p:nvPicPr>
        <p:blipFill rotWithShape="1">
          <a:blip r:embed="rId3">
            <a:alphaModFix/>
          </a:blip>
          <a:srcRect t="-1" r="55944" b="5170"/>
          <a:stretch/>
        </p:blipFill>
        <p:spPr>
          <a:xfrm>
            <a:off x="304801" y="196302"/>
            <a:ext cx="1219199" cy="51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70982" y="1421450"/>
            <a:ext cx="839107" cy="62933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 txBox="1"/>
          <p:nvPr/>
        </p:nvSpPr>
        <p:spPr>
          <a:xfrm>
            <a:off x="1036863" y="1691943"/>
            <a:ext cx="904585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Montserrat SemiBold"/>
                <a:sym typeface="Montserrat SemiBold"/>
              </a:rPr>
              <a:t>I SERVIZI </a:t>
            </a:r>
            <a:endParaRPr lang="it-IT" sz="4000" b="1" dirty="0">
              <a:solidFill>
                <a:schemeClr val="bg1"/>
              </a:solidFill>
              <a:latin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bg1"/>
                </a:solidFill>
                <a:latin typeface="Montserrat SemiBold"/>
                <a:sym typeface="Montserrat SemiBold"/>
              </a:rPr>
              <a:t>DEL MILANO WELCOME CENTER</a:t>
            </a:r>
            <a:endParaRPr lang="it-IT" sz="4000" b="1" dirty="0">
              <a:solidFill>
                <a:schemeClr val="bg1"/>
              </a:solidFill>
              <a:latin typeface="Montserrat SemiBold"/>
            </a:endParaRPr>
          </a:p>
        </p:txBody>
      </p:sp>
      <p:sp>
        <p:nvSpPr>
          <p:cNvPr id="447" name="Google Shape;447;p5"/>
          <p:cNvSpPr/>
          <p:nvPr/>
        </p:nvSpPr>
        <p:spPr>
          <a:xfrm>
            <a:off x="1142999" y="2042279"/>
            <a:ext cx="104394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BFBFBF"/>
              </a:solidFill>
              <a:latin typeface="Lora"/>
              <a:ea typeface="Lora"/>
              <a:cs typeface="Lora"/>
              <a:sym typeface="L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B4B6398-F493-21AB-C688-DBBDE4F7C1E3}"/>
              </a:ext>
            </a:extLst>
          </p:cNvPr>
          <p:cNvSpPr txBox="1"/>
          <p:nvPr/>
        </p:nvSpPr>
        <p:spPr>
          <a:xfrm>
            <a:off x="914400" y="346493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Montserrat" pitchFamily="2" charset="0"/>
              </a:rPr>
              <a:t>MILANO WELCOME CENTE</a:t>
            </a:r>
          </a:p>
        </p:txBody>
      </p:sp>
    </p:spTree>
    <p:extLst>
      <p:ext uri="{BB962C8B-B14F-4D97-AF65-F5344CB8AC3E}">
        <p14:creationId xmlns:p14="http://schemas.microsoft.com/office/powerpoint/2010/main" val="196227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Tema di Office">
      <a:dk1>
        <a:srgbClr val="FFFFFF"/>
      </a:dk1>
      <a:lt1>
        <a:srgbClr val="A7A7A7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A7A7A7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2300</Words>
  <Application>Microsoft Macintosh PowerPoint</Application>
  <PresentationFormat>Widescreen</PresentationFormat>
  <Paragraphs>313</Paragraphs>
  <Slides>25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25</vt:i4>
      </vt:variant>
    </vt:vector>
  </HeadingPairs>
  <TitlesOfParts>
    <vt:vector size="39" baseType="lpstr">
      <vt:lpstr>Arial</vt:lpstr>
      <vt:lpstr>Montserrat SemiBold</vt:lpstr>
      <vt:lpstr>Canva Sans</vt:lpstr>
      <vt:lpstr>Montserrat</vt:lpstr>
      <vt:lpstr>Montserrat Light</vt:lpstr>
      <vt:lpstr>Poppins Ultra-Bold</vt:lpstr>
      <vt:lpstr>Aptos Display</vt:lpstr>
      <vt:lpstr>Calibri</vt:lpstr>
      <vt:lpstr>Lora</vt:lpstr>
      <vt:lpstr>Aptos</vt:lpstr>
      <vt:lpstr>Office Theme</vt:lpstr>
      <vt:lpstr>1_Office Theme</vt:lpstr>
      <vt:lpstr>Tema di Office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Rosanna Sucato</dc:creator>
  <cp:lastModifiedBy>Antonella Colombo</cp:lastModifiedBy>
  <cp:revision>36</cp:revision>
  <dcterms:created xsi:type="dcterms:W3CDTF">2021-05-12T10:13:30Z</dcterms:created>
  <dcterms:modified xsi:type="dcterms:W3CDTF">2024-12-04T13:10:26Z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2021-05-12T00:00:00Z</vt:filetime>
  </property>
</Properties>
</file>