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8" r:id="rId3"/>
    <p:sldId id="263" r:id="rId4"/>
    <p:sldId id="280" r:id="rId5"/>
    <p:sldId id="259" r:id="rId6"/>
    <p:sldId id="261" r:id="rId7"/>
    <p:sldId id="264" r:id="rId8"/>
    <p:sldId id="265" r:id="rId9"/>
    <p:sldId id="268" r:id="rId10"/>
    <p:sldId id="269" r:id="rId11"/>
  </p:sldIdLst>
  <p:sldSz cx="17340263" cy="9753600"/>
  <p:notesSz cx="6797675" cy="9926638"/>
  <p:embeddedFontLst>
    <p:embeddedFont>
      <p:font typeface="Lato Black" panose="020B0604020202020204" charset="0"/>
      <p:bold r:id="rId13"/>
      <p:boldItalic r:id="rId14"/>
    </p:embeddedFont>
    <p:embeddedFont>
      <p:font typeface="Calibri" panose="020F0502020204030204" pitchFamily="34" charset="0"/>
      <p:regular r:id="rId15"/>
      <p:bold r:id="rId16"/>
      <p:italic r:id="rId17"/>
      <p:boldItalic r:id="rId18"/>
    </p:embeddedFont>
    <p:embeddedFont>
      <p:font typeface="Helvetica Neue" panose="020B0604020202020204" charset="0"/>
      <p:regular r:id="rId19"/>
      <p:bold r:id="rId20"/>
      <p:italic r:id="rId21"/>
      <p:boldItalic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85">
          <p15:clr>
            <a:srgbClr val="A4A3A4"/>
          </p15:clr>
        </p15:guide>
        <p15:guide id="2" pos="1311">
          <p15:clr>
            <a:srgbClr val="A4A3A4"/>
          </p15:clr>
        </p15:guide>
        <p15:guide id="3" orient="horz" pos="577">
          <p15:clr>
            <a:srgbClr val="A4A3A4"/>
          </p15:clr>
        </p15:guide>
        <p15:guide id="4" pos="575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iA4xXFGR9N2c0KYYot6nXlQId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A01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D81533-00EA-4CEE-A557-5B90EB2683DE}">
  <a:tblStyle styleId="{C6D81533-00EA-4CEE-A557-5B90EB2683D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1A6A31-25C2-4EF8-8456-BD38EACD601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96" y="64"/>
      </p:cViewPr>
      <p:guideLst>
        <p:guide orient="horz" pos="985"/>
        <p:guide pos="1311"/>
        <p:guide orient="horz" pos="577"/>
        <p:guide pos="57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gs" Target="tags/tag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5" name="Google Shape;1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82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82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69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01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26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67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63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7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820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 In alto" type="tx">
  <p:cSld name="TITLE_AND_BODY">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0" y="7879924"/>
            <a:ext cx="1404930" cy="1988154"/>
          </a:xfrm>
          <a:prstGeom prst="rect">
            <a:avLst/>
          </a:prstGeom>
          <a:noFill/>
          <a:ln>
            <a:noFill/>
          </a:ln>
        </p:spPr>
      </p:pic>
      <p:sp>
        <p:nvSpPr>
          <p:cNvPr id="10" name="Google Shape;10;p15"/>
          <p:cNvSpPr/>
          <p:nvPr/>
        </p:nvSpPr>
        <p:spPr>
          <a:xfrm>
            <a:off x="0" y="0"/>
            <a:ext cx="195900" cy="1447500"/>
          </a:xfrm>
          <a:prstGeom prst="rect">
            <a:avLst/>
          </a:prstGeom>
          <a:solidFill>
            <a:srgbClr val="FF0000"/>
          </a:solidFill>
          <a:ln>
            <a:noFill/>
          </a:ln>
        </p:spPr>
        <p:txBody>
          <a:bodyPr spcFirstLastPara="1" wrap="square" lIns="50800" tIns="50800" rIns="50800" bIns="50800" anchor="ctr" anchorCtr="0">
            <a:noAutofit/>
          </a:bodyPr>
          <a:lstStyle/>
          <a:p>
            <a:pPr marL="0" marR="0" lvl="0" indent="0" algn="ctr" rtl="0">
              <a:lnSpc>
                <a:spcPct val="80000"/>
              </a:lnSpc>
              <a:spcBef>
                <a:spcPts val="0"/>
              </a:spcBef>
              <a:spcAft>
                <a:spcPts val="0"/>
              </a:spcAft>
              <a:buClr>
                <a:srgbClr val="000000"/>
              </a:buClr>
              <a:buSzPts val="2000"/>
              <a:buFont typeface="Arial"/>
              <a:buNone/>
            </a:pPr>
            <a:endParaRPr sz="2000" b="0" i="0" u="none" strike="noStrike" cap="none">
              <a:solidFill>
                <a:srgbClr val="838787"/>
              </a:solidFill>
              <a:latin typeface="Arial"/>
              <a:ea typeface="Arial"/>
              <a:cs typeface="Arial"/>
              <a:sym typeface="Arial"/>
            </a:endParaRPr>
          </a:p>
        </p:txBody>
      </p:sp>
      <p:sp>
        <p:nvSpPr>
          <p:cNvPr id="11" name="Google Shape;11;p15"/>
          <p:cNvSpPr txBox="1">
            <a:spLocks noGrp="1"/>
          </p:cNvSpPr>
          <p:nvPr>
            <p:ph type="title"/>
          </p:nvPr>
        </p:nvSpPr>
        <p:spPr>
          <a:xfrm>
            <a:off x="702466" y="361737"/>
            <a:ext cx="15769499" cy="723900"/>
          </a:xfrm>
          <a:prstGeom prst="rect">
            <a:avLst/>
          </a:prstGeom>
          <a:noFill/>
          <a:ln>
            <a:noFill/>
          </a:ln>
        </p:spPr>
        <p:txBody>
          <a:bodyPr spcFirstLastPara="1" wrap="square" lIns="50800" tIns="72000" rIns="50800" bIns="72000" anchor="ctr" anchorCtr="0">
            <a:noAutofit/>
          </a:bodyPr>
          <a:lstStyle>
            <a:lvl1pPr lvl="0" algn="l">
              <a:lnSpc>
                <a:spcPct val="100000"/>
              </a:lnSpc>
              <a:spcBef>
                <a:spcPts val="0"/>
              </a:spcBef>
              <a:spcAft>
                <a:spcPts val="0"/>
              </a:spcAft>
              <a:buClr>
                <a:schemeClr val="accent5"/>
              </a:buClr>
              <a:buSzPts val="6000"/>
              <a:buNone/>
              <a:defRPr sz="4400">
                <a:solidFill>
                  <a:schemeClr val="accent5"/>
                </a:solidFill>
              </a:defRPr>
            </a:lvl1pPr>
            <a:lvl2pPr lvl="1" algn="l">
              <a:lnSpc>
                <a:spcPct val="80000"/>
              </a:lnSpc>
              <a:spcBef>
                <a:spcPts val="2800"/>
              </a:spcBef>
              <a:spcAft>
                <a:spcPts val="0"/>
              </a:spcAft>
              <a:buSzPts val="6000"/>
              <a:buNone/>
              <a:defRPr/>
            </a:lvl2pPr>
            <a:lvl3pPr lvl="2" algn="l">
              <a:lnSpc>
                <a:spcPct val="80000"/>
              </a:lnSpc>
              <a:spcBef>
                <a:spcPts val="2800"/>
              </a:spcBef>
              <a:spcAft>
                <a:spcPts val="0"/>
              </a:spcAft>
              <a:buSzPts val="6000"/>
              <a:buNone/>
              <a:defRPr/>
            </a:lvl3pPr>
            <a:lvl4pPr lvl="3" algn="l">
              <a:lnSpc>
                <a:spcPct val="80000"/>
              </a:lnSpc>
              <a:spcBef>
                <a:spcPts val="2800"/>
              </a:spcBef>
              <a:spcAft>
                <a:spcPts val="0"/>
              </a:spcAft>
              <a:buSzPts val="6000"/>
              <a:buNone/>
              <a:defRPr/>
            </a:lvl4pPr>
            <a:lvl5pPr lvl="4" algn="l">
              <a:lnSpc>
                <a:spcPct val="80000"/>
              </a:lnSpc>
              <a:spcBef>
                <a:spcPts val="2800"/>
              </a:spcBef>
              <a:spcAft>
                <a:spcPts val="0"/>
              </a:spcAft>
              <a:buSzPts val="6000"/>
              <a:buNone/>
              <a:defRPr/>
            </a:lvl5pPr>
            <a:lvl6pPr lvl="5" algn="l">
              <a:lnSpc>
                <a:spcPct val="80000"/>
              </a:lnSpc>
              <a:spcBef>
                <a:spcPts val="2800"/>
              </a:spcBef>
              <a:spcAft>
                <a:spcPts val="0"/>
              </a:spcAft>
              <a:buSzPts val="6000"/>
              <a:buNone/>
              <a:defRPr/>
            </a:lvl6pPr>
            <a:lvl7pPr lvl="6" algn="l">
              <a:lnSpc>
                <a:spcPct val="80000"/>
              </a:lnSpc>
              <a:spcBef>
                <a:spcPts val="2800"/>
              </a:spcBef>
              <a:spcAft>
                <a:spcPts val="0"/>
              </a:spcAft>
              <a:buSzPts val="6000"/>
              <a:buNone/>
              <a:defRPr/>
            </a:lvl7pPr>
            <a:lvl8pPr lvl="7" algn="l">
              <a:lnSpc>
                <a:spcPct val="80000"/>
              </a:lnSpc>
              <a:spcBef>
                <a:spcPts val="2800"/>
              </a:spcBef>
              <a:spcAft>
                <a:spcPts val="0"/>
              </a:spcAft>
              <a:buSzPts val="6000"/>
              <a:buNone/>
              <a:defRPr/>
            </a:lvl8pPr>
            <a:lvl9pPr lvl="8" algn="l">
              <a:lnSpc>
                <a:spcPct val="80000"/>
              </a:lnSpc>
              <a:spcBef>
                <a:spcPts val="2800"/>
              </a:spcBef>
              <a:spcAft>
                <a:spcPts val="0"/>
              </a:spcAft>
              <a:buSzPts val="6000"/>
              <a:buNone/>
              <a:defRPr/>
            </a:lvl9pPr>
          </a:lstStyle>
          <a:p>
            <a:endParaRPr/>
          </a:p>
        </p:txBody>
      </p:sp>
      <p:sp>
        <p:nvSpPr>
          <p:cNvPr id="12" name="Google Shape;12;p15"/>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lvl1pPr marL="0" marR="0" lvl="0"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1pPr>
            <a:lvl2pPr marL="0" marR="0" lvl="1"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2pPr>
            <a:lvl3pPr marL="0" marR="0" lvl="2"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3pPr>
            <a:lvl4pPr marL="0" marR="0" lvl="3"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4pPr>
            <a:lvl5pPr marL="0" marR="0" lvl="4"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5pPr>
            <a:lvl6pPr marL="0" marR="0" lvl="5"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6pPr>
            <a:lvl7pPr marL="0" marR="0" lvl="6"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7pPr>
            <a:lvl8pPr marL="0" marR="0" lvl="7"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8pPr>
            <a:lvl9pPr marL="0" marR="0" lvl="8" indent="0" algn="ctr">
              <a:lnSpc>
                <a:spcPct val="100000"/>
              </a:lnSpc>
              <a:spcBef>
                <a:spcPts val="0"/>
              </a:spcBef>
              <a:spcAft>
                <a:spcPts val="0"/>
              </a:spcAft>
              <a:buClr>
                <a:srgbClr val="838787"/>
              </a:buClr>
              <a:buSzPts val="2400"/>
              <a:buFont typeface="Arial"/>
              <a:buNone/>
              <a:defRPr sz="2000" b="0" i="0" u="none" strike="noStrike" cap="none">
                <a:solidFill>
                  <a:srgbClr val="83878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41883" y="1536700"/>
            <a:ext cx="16256400" cy="723900"/>
          </a:xfrm>
          <a:prstGeom prst="rect">
            <a:avLst/>
          </a:prstGeom>
          <a:noFill/>
          <a:ln>
            <a:noFill/>
          </a:ln>
        </p:spPr>
        <p:txBody>
          <a:bodyPr spcFirstLastPara="1" wrap="square" lIns="50800" tIns="50800" rIns="50800" bIns="50800" anchor="t" anchorCtr="0">
            <a:noAutofit/>
          </a:bodyPr>
          <a:lstStyle>
            <a:lvl1pPr marR="0" lvl="0"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1pPr>
            <a:lvl2pPr marR="0" lvl="1"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2pPr>
            <a:lvl3pPr marR="0" lvl="2"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3pPr>
            <a:lvl4pPr marR="0" lvl="3"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4pPr>
            <a:lvl5pPr marR="0" lvl="4"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5pPr>
            <a:lvl6pPr marR="0" lvl="5"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6pPr>
            <a:lvl7pPr marR="0" lvl="6"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7pPr>
            <a:lvl8pPr marR="0" lvl="7"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8pPr>
            <a:lvl9pPr marR="0" lvl="8" algn="l" rtl="0">
              <a:lnSpc>
                <a:spcPct val="80000"/>
              </a:lnSpc>
              <a:spcBef>
                <a:spcPts val="280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9pPr>
          </a:lstStyle>
          <a:p>
            <a:endParaRPr/>
          </a:p>
        </p:txBody>
      </p:sp>
      <p:sp>
        <p:nvSpPr>
          <p:cNvPr id="7" name="Google Shape;7;p14"/>
          <p:cNvSpPr txBox="1">
            <a:spLocks noGrp="1"/>
          </p:cNvSpPr>
          <p:nvPr>
            <p:ph type="sldNum" idx="12"/>
          </p:nvPr>
        </p:nvSpPr>
        <p:spPr>
          <a:xfrm>
            <a:off x="16249327" y="431800"/>
            <a:ext cx="542400" cy="457200"/>
          </a:xfrm>
          <a:prstGeom prst="rect">
            <a:avLst/>
          </a:prstGeom>
          <a:noFill/>
          <a:ln>
            <a:noFill/>
          </a:ln>
        </p:spPr>
        <p:txBody>
          <a:bodyPr spcFirstLastPara="1" wrap="square" lIns="50800" tIns="50800" rIns="50800" bIns="50800" anchor="t" anchorCtr="0">
            <a:noAutofit/>
          </a:bodyPr>
          <a:lstStyle>
            <a:lvl1pPr marL="0" marR="0" lvl="0"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1pPr>
            <a:lvl2pPr marL="0" marR="0" lvl="1"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2pPr>
            <a:lvl3pPr marL="0" marR="0" lvl="2"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3pPr>
            <a:lvl4pPr marL="0" marR="0" lvl="3"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4pPr>
            <a:lvl5pPr marL="0" marR="0" lvl="4"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5pPr>
            <a:lvl6pPr marL="0" marR="0" lvl="5"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6pPr>
            <a:lvl7pPr marL="0" marR="0" lvl="6"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7pPr>
            <a:lvl8pPr marL="0" marR="0" lvl="7"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8pPr>
            <a:lvl9pPr marL="0" marR="0" lvl="8" indent="0" algn="r" rtl="0">
              <a:lnSpc>
                <a:spcPct val="80000"/>
              </a:lnSpc>
              <a:spcBef>
                <a:spcPts val="0"/>
              </a:spcBef>
              <a:spcAft>
                <a:spcPts val="0"/>
              </a:spcAft>
              <a:buClr>
                <a:srgbClr val="838787"/>
              </a:buClr>
              <a:buSzPts val="2400"/>
              <a:buFont typeface="Arial"/>
              <a:buNone/>
              <a:defRPr sz="2400" b="0" i="0" u="none" strike="noStrike" cap="none">
                <a:solidFill>
                  <a:srgbClr val="83878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1"/>
          <p:cNvSpPr/>
          <p:nvPr/>
        </p:nvSpPr>
        <p:spPr>
          <a:xfrm>
            <a:off x="-1" y="4838701"/>
            <a:ext cx="17340262" cy="4914900"/>
          </a:xfrm>
          <a:prstGeom prst="rect">
            <a:avLst/>
          </a:prstGeom>
          <a:solidFill>
            <a:srgbClr val="EB212E"/>
          </a:solidFill>
          <a:ln>
            <a:noFill/>
          </a:ln>
        </p:spPr>
        <p:txBody>
          <a:bodyPr spcFirstLastPara="1" wrap="square" lIns="50800" tIns="50800" rIns="50800" bIns="50800" anchor="ctr" anchorCtr="0">
            <a:noAutofit/>
          </a:bodyPr>
          <a:lstStyle/>
          <a:p>
            <a:pPr marL="0" marR="0" lvl="0" indent="0" algn="ctr" rtl="0">
              <a:lnSpc>
                <a:spcPct val="80000"/>
              </a:lnSpc>
              <a:spcBef>
                <a:spcPts val="0"/>
              </a:spcBef>
              <a:spcAft>
                <a:spcPts val="0"/>
              </a:spcAft>
              <a:buClr>
                <a:srgbClr val="000000"/>
              </a:buClr>
              <a:buSzPts val="2000"/>
              <a:buFont typeface="Arial"/>
              <a:buNone/>
            </a:pPr>
            <a:endParaRPr sz="2000" b="0" i="0" u="none" strike="noStrike" cap="none">
              <a:solidFill>
                <a:srgbClr val="838787"/>
              </a:solidFill>
              <a:latin typeface="Arial"/>
              <a:ea typeface="Arial"/>
              <a:cs typeface="Arial"/>
              <a:sym typeface="Arial"/>
            </a:endParaRPr>
          </a:p>
        </p:txBody>
      </p:sp>
      <p:sp>
        <p:nvSpPr>
          <p:cNvPr id="18" name="Google Shape;18;p1"/>
          <p:cNvSpPr/>
          <p:nvPr/>
        </p:nvSpPr>
        <p:spPr>
          <a:xfrm>
            <a:off x="-4" y="-14515"/>
            <a:ext cx="17340262" cy="4838700"/>
          </a:xfrm>
          <a:prstGeom prst="rect">
            <a:avLst/>
          </a:prstGeom>
          <a:solidFill>
            <a:srgbClr val="E6E6E6"/>
          </a:solidFill>
          <a:ln>
            <a:noFill/>
          </a:ln>
        </p:spPr>
        <p:txBody>
          <a:bodyPr spcFirstLastPara="1" wrap="square" lIns="50800" tIns="50800" rIns="50800" bIns="50800" anchor="ctr" anchorCtr="0">
            <a:noAutofit/>
          </a:bodyPr>
          <a:lstStyle/>
          <a:p>
            <a:pPr marL="0" marR="0" lvl="0" indent="0" algn="ctr" rtl="0">
              <a:lnSpc>
                <a:spcPct val="80000"/>
              </a:lnSpc>
              <a:spcBef>
                <a:spcPts val="0"/>
              </a:spcBef>
              <a:spcAft>
                <a:spcPts val="0"/>
              </a:spcAft>
              <a:buClr>
                <a:srgbClr val="000000"/>
              </a:buClr>
              <a:buSzPts val="2000"/>
              <a:buFont typeface="Arial"/>
              <a:buNone/>
            </a:pPr>
            <a:endParaRPr sz="2000" b="0" i="0" u="none" strike="noStrike" cap="none">
              <a:solidFill>
                <a:srgbClr val="838787"/>
              </a:solidFill>
              <a:latin typeface="Arial"/>
              <a:ea typeface="Arial"/>
              <a:cs typeface="Arial"/>
              <a:sym typeface="Arial"/>
            </a:endParaRPr>
          </a:p>
        </p:txBody>
      </p:sp>
      <p:sp>
        <p:nvSpPr>
          <p:cNvPr id="19" name="Google Shape;19;p1"/>
          <p:cNvSpPr txBox="1"/>
          <p:nvPr/>
        </p:nvSpPr>
        <p:spPr>
          <a:xfrm>
            <a:off x="2516977" y="5613790"/>
            <a:ext cx="12306300" cy="2169329"/>
          </a:xfrm>
          <a:prstGeom prst="rect">
            <a:avLst/>
          </a:prstGeom>
          <a:noFill/>
          <a:ln>
            <a:noFill/>
          </a:ln>
        </p:spPr>
        <p:txBody>
          <a:bodyPr spcFirstLastPara="1" wrap="square" lIns="50800" tIns="50800" rIns="50800" bIns="50800" anchor="b" anchorCtr="0">
            <a:noAutofit/>
          </a:bodyPr>
          <a:lstStyle/>
          <a:p>
            <a:pPr marL="0" marR="0" lvl="0" indent="0" algn="ctr" rtl="0">
              <a:lnSpc>
                <a:spcPct val="150000"/>
              </a:lnSpc>
              <a:spcBef>
                <a:spcPts val="0"/>
              </a:spcBef>
              <a:spcAft>
                <a:spcPts val="0"/>
              </a:spcAft>
              <a:buClr>
                <a:srgbClr val="000000"/>
              </a:buClr>
              <a:buSzPts val="4000"/>
              <a:buFont typeface="Arial"/>
              <a:buNone/>
            </a:pPr>
            <a:r>
              <a:rPr lang="it-IT" sz="4000" b="0" i="0" u="none" strike="noStrike" cap="none" dirty="0" smtClean="0">
                <a:solidFill>
                  <a:srgbClr val="FFFFFF"/>
                </a:solidFill>
                <a:latin typeface="Lato Black"/>
                <a:ea typeface="Lato Black"/>
                <a:cs typeface="Lato Black"/>
                <a:sym typeface="Lato Black"/>
              </a:rPr>
              <a:t>DIREZIONE SERVIZI CIVICI E MUNICIPI</a:t>
            </a:r>
          </a:p>
          <a:p>
            <a:pPr marL="0" marR="0" lvl="0" indent="0" algn="ctr" rtl="0">
              <a:spcBef>
                <a:spcPts val="0"/>
              </a:spcBef>
              <a:spcAft>
                <a:spcPts val="0"/>
              </a:spcAft>
              <a:buClr>
                <a:srgbClr val="000000"/>
              </a:buClr>
              <a:buSzPts val="4000"/>
              <a:buFont typeface="Arial"/>
              <a:buNone/>
            </a:pPr>
            <a:endParaRPr lang="it-IT" sz="4000" b="0" i="0" u="none" strike="noStrike" cap="none" dirty="0" smtClean="0">
              <a:solidFill>
                <a:srgbClr val="FFFFFF"/>
              </a:solidFill>
              <a:latin typeface="Lato Black"/>
              <a:ea typeface="Lato Black"/>
              <a:cs typeface="Lato Black"/>
              <a:sym typeface="Lato Black"/>
            </a:endParaRPr>
          </a:p>
          <a:p>
            <a:pPr marL="0" marR="0" lvl="0" indent="0" algn="ctr" rtl="0">
              <a:lnSpc>
                <a:spcPct val="100000"/>
              </a:lnSpc>
              <a:spcBef>
                <a:spcPts val="0"/>
              </a:spcBef>
              <a:spcAft>
                <a:spcPts val="0"/>
              </a:spcAft>
              <a:buClr>
                <a:srgbClr val="000000"/>
              </a:buClr>
              <a:buSzPts val="4000"/>
              <a:buFont typeface="Arial"/>
              <a:buNone/>
            </a:pPr>
            <a:r>
              <a:rPr lang="it-IT" sz="4000" dirty="0" smtClean="0">
                <a:solidFill>
                  <a:srgbClr val="FFFFFF"/>
                </a:solidFill>
                <a:latin typeface="Lato Black"/>
                <a:ea typeface="Lato Black"/>
                <a:cs typeface="Lato Black"/>
                <a:sym typeface="Lato Black"/>
              </a:rPr>
              <a:t>AREA MUNICIPI</a:t>
            </a:r>
            <a:endParaRPr sz="4000" b="0" i="0" u="none" strike="noStrike" cap="none" dirty="0">
              <a:solidFill>
                <a:srgbClr val="FFFFFF"/>
              </a:solidFill>
              <a:latin typeface="Lato Black"/>
              <a:ea typeface="Lato Black"/>
              <a:cs typeface="Lato Black"/>
              <a:sym typeface="Lato Black"/>
            </a:endParaRPr>
          </a:p>
        </p:txBody>
      </p:sp>
      <p:pic>
        <p:nvPicPr>
          <p:cNvPr id="20" name="Google Shape;20;p1"/>
          <p:cNvPicPr preferRelativeResize="0"/>
          <p:nvPr/>
        </p:nvPicPr>
        <p:blipFill rotWithShape="1">
          <a:blip r:embed="rId3">
            <a:alphaModFix/>
          </a:blip>
          <a:srcRect/>
          <a:stretch/>
        </p:blipFill>
        <p:spPr>
          <a:xfrm>
            <a:off x="5836444" y="-1888785"/>
            <a:ext cx="5667375" cy="8020050"/>
          </a:xfrm>
          <a:prstGeom prst="rect">
            <a:avLst/>
          </a:prstGeom>
          <a:noFill/>
          <a:ln>
            <a:noFill/>
          </a:ln>
        </p:spPr>
      </p:pic>
      <p:sp>
        <p:nvSpPr>
          <p:cNvPr id="3" name="CasellaDiTesto 2"/>
          <p:cNvSpPr txBox="1"/>
          <p:nvPr/>
        </p:nvSpPr>
        <p:spPr>
          <a:xfrm>
            <a:off x="13935501" y="8889167"/>
            <a:ext cx="3404762" cy="646331"/>
          </a:xfrm>
          <a:prstGeom prst="rect">
            <a:avLst/>
          </a:prstGeom>
          <a:noFill/>
        </p:spPr>
        <p:txBody>
          <a:bodyPr wrap="square" rtlCol="0">
            <a:spAutoFit/>
          </a:bodyPr>
          <a:lstStyle/>
          <a:p>
            <a:pPr algn="ctr"/>
            <a:r>
              <a:rPr lang="it-IT" sz="1800" dirty="0" smtClean="0">
                <a:solidFill>
                  <a:srgbClr val="FFFFFF"/>
                </a:solidFill>
                <a:latin typeface="Lato Black"/>
                <a:ea typeface="Lato Black"/>
                <a:cs typeface="Lato Black"/>
              </a:rPr>
              <a:t>COMMISSIONE CONSILIARE</a:t>
            </a:r>
          </a:p>
          <a:p>
            <a:pPr algn="ctr"/>
            <a:r>
              <a:rPr lang="it-IT" sz="1800" dirty="0" smtClean="0">
                <a:solidFill>
                  <a:srgbClr val="FFFFFF"/>
                </a:solidFill>
                <a:latin typeface="Lato Black"/>
                <a:ea typeface="Lato Black"/>
                <a:cs typeface="Lato Black"/>
              </a:rPr>
              <a:t>DEL 29 MARZO 2022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10</a:t>
            </a:fld>
            <a:endParaRPr/>
          </a:p>
        </p:txBody>
      </p:sp>
      <p:sp>
        <p:nvSpPr>
          <p:cNvPr id="4" name="Titolo 1"/>
          <p:cNvSpPr>
            <a:spLocks noGrp="1"/>
          </p:cNvSpPr>
          <p:nvPr>
            <p:ph type="title"/>
          </p:nvPr>
        </p:nvSpPr>
        <p:spPr>
          <a:xfrm>
            <a:off x="702466" y="361737"/>
            <a:ext cx="15769499" cy="723900"/>
          </a:xfrm>
          <a:ln w="12700">
            <a:solidFill>
              <a:schemeClr val="accent5"/>
            </a:solidFill>
          </a:ln>
        </p:spPr>
        <p:txBody>
          <a:bodyPr/>
          <a:lstStyle/>
          <a:p>
            <a:pPr algn="ctr"/>
            <a:r>
              <a:rPr lang="it-IT" sz="4000" b="1" dirty="0"/>
              <a:t>To </a:t>
            </a:r>
            <a:r>
              <a:rPr lang="it-IT" sz="4000" b="1" dirty="0" smtClean="0"/>
              <a:t>be – Terzo ambito di </a:t>
            </a:r>
            <a:r>
              <a:rPr lang="it-IT" sz="4000" b="1" dirty="0" smtClean="0"/>
              <a:t>intervento </a:t>
            </a:r>
            <a:r>
              <a:rPr lang="it-IT" sz="3600" b="1" dirty="0" smtClean="0"/>
              <a:t>(4</a:t>
            </a:r>
            <a:r>
              <a:rPr lang="it-IT" sz="3200" b="1" dirty="0" smtClean="0"/>
              <a:t>/</a:t>
            </a:r>
            <a:r>
              <a:rPr lang="it-IT" sz="3600" b="1" dirty="0" smtClean="0"/>
              <a:t>4</a:t>
            </a:r>
            <a:r>
              <a:rPr lang="it-IT" sz="3600" b="1" dirty="0"/>
              <a:t>)</a:t>
            </a:r>
            <a:endParaRPr lang="it-IT" sz="3200" dirty="0"/>
          </a:p>
        </p:txBody>
      </p:sp>
      <p:sp>
        <p:nvSpPr>
          <p:cNvPr id="5" name="Rettangolo 4"/>
          <p:cNvSpPr/>
          <p:nvPr/>
        </p:nvSpPr>
        <p:spPr>
          <a:xfrm>
            <a:off x="7454920" y="1362829"/>
            <a:ext cx="2532103" cy="622799"/>
          </a:xfrm>
          <a:prstGeom prst="rect">
            <a:avLst/>
          </a:prstGeom>
        </p:spPr>
        <p:txBody>
          <a:bodyPr wrap="none">
            <a:spAutoFit/>
          </a:bodyPr>
          <a:lstStyle/>
          <a:p>
            <a:pPr marL="248285" algn="just">
              <a:lnSpc>
                <a:spcPct val="115000"/>
              </a:lnSpc>
              <a:spcBef>
                <a:spcPts val="600"/>
              </a:spcBef>
              <a:spcAft>
                <a:spcPts val="1000"/>
              </a:spcAft>
            </a:pPr>
            <a:r>
              <a:rPr lang="it-IT" sz="3200" b="1" dirty="0" smtClean="0">
                <a:solidFill>
                  <a:schemeClr val="bg2"/>
                </a:solidFill>
                <a:uFill>
                  <a:solidFill>
                    <a:srgbClr val="000000"/>
                  </a:solidFill>
                </a:uFill>
                <a:latin typeface="Times New Roman" panose="02020603050405020304" pitchFamily="18" charset="0"/>
                <a:ea typeface="Arial Unicode MS"/>
                <a:cs typeface="Arial Unicode MS"/>
              </a:rPr>
              <a:t>Formazione</a:t>
            </a:r>
            <a:endParaRPr lang="it-IT" sz="2800" dirty="0">
              <a:solidFill>
                <a:schemeClr val="bg2"/>
              </a:solidFill>
              <a:uFill>
                <a:solidFill>
                  <a:srgbClr val="000000"/>
                </a:solidFill>
              </a:uFill>
              <a:latin typeface="Calibri" panose="020F0502020204030204" pitchFamily="34" charset="0"/>
              <a:ea typeface="Arial Unicode MS"/>
              <a:cs typeface="Arial Unicode MS"/>
            </a:endParaRPr>
          </a:p>
        </p:txBody>
      </p:sp>
      <p:sp>
        <p:nvSpPr>
          <p:cNvPr id="3" name="Rettangolo 2"/>
          <p:cNvSpPr/>
          <p:nvPr/>
        </p:nvSpPr>
        <p:spPr>
          <a:xfrm>
            <a:off x="2383437" y="2367752"/>
            <a:ext cx="12047134" cy="5748240"/>
          </a:xfrm>
          <a:prstGeom prst="rect">
            <a:avLst/>
          </a:prstGeom>
        </p:spPr>
        <p:txBody>
          <a:bodyPr wrap="square">
            <a:spAutoFit/>
          </a:bodyPr>
          <a:lstStyle/>
          <a:p>
            <a:pPr marL="450215" algn="just">
              <a:lnSpc>
                <a:spcPct val="115000"/>
              </a:lnSpc>
              <a:spcBef>
                <a:spcPts val="600"/>
              </a:spcBef>
              <a:spcAft>
                <a:spcPts val="1000"/>
              </a:spcAft>
            </a:pPr>
            <a:r>
              <a:rPr lang="it-IT" sz="2800" dirty="0">
                <a:uFill>
                  <a:solidFill>
                    <a:srgbClr val="000000"/>
                  </a:solidFill>
                </a:uFill>
                <a:latin typeface="Times New Roman" panose="02020603050405020304" pitchFamily="18" charset="0"/>
                <a:ea typeface="Arial Unicode MS"/>
                <a:cs typeface="Times New Roman" panose="02020603050405020304" pitchFamily="18" charset="0"/>
              </a:rPr>
              <a:t>Ad implementazione del processo formativo del personale assegnato alle Strutture municipali, che ha accompagnato la prima fase di attuazione del cambiamento istituzionale avvenuto con il passaggio dalle Zone ai Municipi, saranno attivate anche sessioni informative e di aggiornamento dedicate, per ambiti di competenza, ai componenti degli Organi politici municipali.</a:t>
            </a:r>
          </a:p>
          <a:p>
            <a:pPr marL="450215" algn="just">
              <a:lnSpc>
                <a:spcPct val="115000"/>
              </a:lnSpc>
              <a:spcBef>
                <a:spcPts val="600"/>
              </a:spcBef>
              <a:spcAft>
                <a:spcPts val="1000"/>
              </a:spcAft>
            </a:pPr>
            <a:r>
              <a:rPr lang="it-IT" sz="2800" dirty="0">
                <a:uFill>
                  <a:solidFill>
                    <a:srgbClr val="000000"/>
                  </a:solidFill>
                </a:uFill>
                <a:latin typeface="Times New Roman" panose="02020603050405020304" pitchFamily="18" charset="0"/>
                <a:ea typeface="Arial Unicode MS"/>
                <a:cs typeface="Times New Roman" panose="02020603050405020304" pitchFamily="18" charset="0"/>
              </a:rPr>
              <a:t>Continuerà il processo di formazione del personale dipendente assegnato ai Municipi, specie in presenza di introduzione di nuovi processi lavorativi e di assegnazione di nuove funzioni e servizi ai Municipi, in modo da consentire al suddetto personale di gestirli efficacemente, nel contesto di una regia unitaria e coordinata di indirizzi ed interventi dell’Amministrazione comunale, nelle sue diverse articolazioni, centrale e municipale.</a:t>
            </a:r>
          </a:p>
        </p:txBody>
      </p:sp>
    </p:spTree>
    <p:extLst>
      <p:ext uri="{BB962C8B-B14F-4D97-AF65-F5344CB8AC3E}">
        <p14:creationId xmlns:p14="http://schemas.microsoft.com/office/powerpoint/2010/main" val="618664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2</a:t>
            </a:fld>
            <a:endParaRPr/>
          </a:p>
        </p:txBody>
      </p:sp>
      <p:sp>
        <p:nvSpPr>
          <p:cNvPr id="2" name="Titolo 1"/>
          <p:cNvSpPr>
            <a:spLocks noGrp="1"/>
          </p:cNvSpPr>
          <p:nvPr>
            <p:ph type="title"/>
          </p:nvPr>
        </p:nvSpPr>
        <p:spPr>
          <a:xfrm>
            <a:off x="973767" y="496648"/>
            <a:ext cx="15769499" cy="723900"/>
          </a:xfrm>
        </p:spPr>
        <p:txBody>
          <a:bodyPr/>
          <a:lstStyle/>
          <a:p>
            <a:r>
              <a:rPr lang="it-IT" sz="4000" b="1" dirty="0" smtClean="0"/>
              <a:t>INDICE</a:t>
            </a:r>
            <a:endParaRPr lang="it-IT" sz="4000" b="1" dirty="0"/>
          </a:p>
        </p:txBody>
      </p:sp>
      <p:sp>
        <p:nvSpPr>
          <p:cNvPr id="4" name="CasellaDiTesto 3"/>
          <p:cNvSpPr txBox="1"/>
          <p:nvPr/>
        </p:nvSpPr>
        <p:spPr>
          <a:xfrm>
            <a:off x="1199214" y="1883307"/>
            <a:ext cx="14840262" cy="6617196"/>
          </a:xfrm>
          <a:prstGeom prst="rect">
            <a:avLst/>
          </a:prstGeom>
          <a:noFill/>
        </p:spPr>
        <p:txBody>
          <a:bodyPr wrap="square" rtlCol="0">
            <a:spAutoFit/>
          </a:bodyPr>
          <a:lstStyle/>
          <a:p>
            <a:pPr marL="342900" indent="-342900" algn="just">
              <a:spcAft>
                <a:spcPts val="1800"/>
              </a:spcAft>
              <a:buFont typeface="Wingdings" panose="05000000000000000000" pitchFamily="2" charset="2"/>
              <a:buChar char="v"/>
            </a:pPr>
            <a:r>
              <a:rPr lang="it-IT" sz="2800" dirty="0" smtClean="0"/>
              <a:t> Organigramma Direzione Servizi Civici e Municipi</a:t>
            </a:r>
          </a:p>
          <a:p>
            <a:pPr marL="342900" indent="-342900" algn="just">
              <a:spcBef>
                <a:spcPts val="600"/>
              </a:spcBef>
              <a:spcAft>
                <a:spcPts val="1800"/>
              </a:spcAft>
              <a:buFont typeface="Wingdings" panose="05000000000000000000" pitchFamily="2" charset="2"/>
              <a:buChar char="v"/>
            </a:pPr>
            <a:r>
              <a:rPr lang="it-IT" sz="2800" dirty="0" smtClean="0"/>
              <a:t> Organigramma </a:t>
            </a:r>
            <a:r>
              <a:rPr lang="it-IT" sz="2800" dirty="0"/>
              <a:t>Area </a:t>
            </a:r>
            <a:r>
              <a:rPr lang="it-IT" sz="2800" dirty="0" smtClean="0"/>
              <a:t>Municipi</a:t>
            </a:r>
          </a:p>
          <a:p>
            <a:pPr marL="342900" indent="-342900" algn="just">
              <a:spcBef>
                <a:spcPts val="1800"/>
              </a:spcBef>
              <a:spcAft>
                <a:spcPts val="1800"/>
              </a:spcAft>
              <a:buFont typeface="Wingdings" panose="05000000000000000000" pitchFamily="2" charset="2"/>
              <a:buChar char="v"/>
            </a:pPr>
            <a:r>
              <a:rPr lang="it-IT" sz="2800" dirty="0" smtClean="0"/>
              <a:t> </a:t>
            </a:r>
            <a:r>
              <a:rPr lang="it-IT" sz="2800" dirty="0" err="1" smtClean="0"/>
              <a:t>As</a:t>
            </a:r>
            <a:r>
              <a:rPr lang="it-IT" sz="2800" dirty="0" smtClean="0"/>
              <a:t> </a:t>
            </a:r>
            <a:r>
              <a:rPr lang="it-IT" sz="2800" dirty="0" err="1"/>
              <a:t>is</a:t>
            </a:r>
            <a:r>
              <a:rPr lang="it-IT" sz="2800" dirty="0"/>
              <a:t> - Quadro </a:t>
            </a:r>
            <a:r>
              <a:rPr lang="it-IT" sz="2800" dirty="0" smtClean="0"/>
              <a:t>normativo e istituzionale </a:t>
            </a:r>
            <a:r>
              <a:rPr lang="it-IT" sz="2800" dirty="0"/>
              <a:t>di </a:t>
            </a:r>
            <a:r>
              <a:rPr lang="it-IT" sz="2800" dirty="0" smtClean="0"/>
              <a:t>riferimento</a:t>
            </a:r>
          </a:p>
          <a:p>
            <a:pPr marL="342900" indent="-342900" algn="just">
              <a:spcBef>
                <a:spcPts val="1800"/>
              </a:spcBef>
              <a:spcAft>
                <a:spcPts val="1800"/>
              </a:spcAft>
              <a:buFont typeface="Wingdings" panose="05000000000000000000" pitchFamily="2" charset="2"/>
              <a:buChar char="v"/>
            </a:pPr>
            <a:r>
              <a:rPr lang="it-IT" sz="2800" dirty="0" smtClean="0"/>
              <a:t> </a:t>
            </a:r>
            <a:r>
              <a:rPr lang="it-IT" sz="2800" dirty="0" err="1" smtClean="0"/>
              <a:t>As</a:t>
            </a:r>
            <a:r>
              <a:rPr lang="it-IT" sz="2800" dirty="0" smtClean="0"/>
              <a:t> </a:t>
            </a:r>
            <a:r>
              <a:rPr lang="it-IT" sz="2800" dirty="0" err="1"/>
              <a:t>is</a:t>
            </a:r>
            <a:r>
              <a:rPr lang="it-IT" sz="2800" dirty="0"/>
              <a:t> - Provvedimenti attuativi</a:t>
            </a:r>
            <a:endParaRPr lang="it-IT" sz="2800" dirty="0" smtClean="0"/>
          </a:p>
          <a:p>
            <a:pPr marL="342900" indent="-342900" algn="just">
              <a:spcBef>
                <a:spcPts val="1800"/>
              </a:spcBef>
              <a:spcAft>
                <a:spcPts val="1800"/>
              </a:spcAft>
              <a:buFont typeface="Wingdings" panose="05000000000000000000" pitchFamily="2" charset="2"/>
              <a:buChar char="v"/>
            </a:pPr>
            <a:r>
              <a:rPr lang="it-IT" sz="2800" dirty="0" smtClean="0"/>
              <a:t> To </a:t>
            </a:r>
            <a:r>
              <a:rPr lang="it-IT" sz="2800" dirty="0"/>
              <a:t>be </a:t>
            </a:r>
            <a:r>
              <a:rPr lang="it-IT" sz="2800" dirty="0" smtClean="0"/>
              <a:t>– Atto di indirizzo </a:t>
            </a:r>
            <a:r>
              <a:rPr lang="it-IT" sz="2800" dirty="0" smtClean="0"/>
              <a:t>politico</a:t>
            </a:r>
          </a:p>
          <a:p>
            <a:pPr marL="342900" indent="-342900" algn="just">
              <a:spcBef>
                <a:spcPts val="1800"/>
              </a:spcBef>
              <a:spcAft>
                <a:spcPts val="1800"/>
              </a:spcAft>
              <a:buFont typeface="Wingdings" panose="05000000000000000000" pitchFamily="2" charset="2"/>
              <a:buChar char="v"/>
            </a:pPr>
            <a:r>
              <a:rPr lang="it-IT" sz="2800" dirty="0"/>
              <a:t> To be – </a:t>
            </a:r>
            <a:r>
              <a:rPr lang="it-IT" sz="2800" dirty="0" smtClean="0"/>
              <a:t>Primo </a:t>
            </a:r>
            <a:r>
              <a:rPr lang="it-IT" sz="2800" dirty="0"/>
              <a:t>ambito di intervento</a:t>
            </a:r>
            <a:endParaRPr lang="it-IT" sz="2800" dirty="0" smtClean="0"/>
          </a:p>
          <a:p>
            <a:pPr marL="342900" indent="-342900" algn="just">
              <a:spcBef>
                <a:spcPts val="1800"/>
              </a:spcBef>
              <a:spcAft>
                <a:spcPts val="1800"/>
              </a:spcAft>
              <a:buFont typeface="Wingdings" panose="05000000000000000000" pitchFamily="2" charset="2"/>
              <a:buChar char="v"/>
            </a:pPr>
            <a:r>
              <a:rPr lang="it-IT" sz="2800" dirty="0" smtClean="0"/>
              <a:t> To </a:t>
            </a:r>
            <a:r>
              <a:rPr lang="it-IT" sz="2800" dirty="0"/>
              <a:t>be – Secondo ambito di </a:t>
            </a:r>
            <a:r>
              <a:rPr lang="it-IT" sz="2800" dirty="0" smtClean="0"/>
              <a:t>intervento</a:t>
            </a:r>
          </a:p>
          <a:p>
            <a:pPr marL="342900" indent="-342900" algn="just">
              <a:spcBef>
                <a:spcPts val="1800"/>
              </a:spcBef>
              <a:spcAft>
                <a:spcPts val="1800"/>
              </a:spcAft>
              <a:buFont typeface="Wingdings" panose="05000000000000000000" pitchFamily="2" charset="2"/>
              <a:buChar char="v"/>
            </a:pPr>
            <a:r>
              <a:rPr lang="it-IT" sz="2800" dirty="0" smtClean="0"/>
              <a:t> To </a:t>
            </a:r>
            <a:r>
              <a:rPr lang="it-IT" sz="2800" dirty="0"/>
              <a:t>be – </a:t>
            </a:r>
            <a:r>
              <a:rPr lang="it-IT" sz="2800" dirty="0" smtClean="0"/>
              <a:t>Terzo </a:t>
            </a:r>
            <a:r>
              <a:rPr lang="it-IT" sz="2800" dirty="0"/>
              <a:t>ambito di </a:t>
            </a:r>
            <a:r>
              <a:rPr lang="it-IT" sz="2800" dirty="0" smtClean="0"/>
              <a:t>intervento</a:t>
            </a:r>
          </a:p>
        </p:txBody>
      </p:sp>
    </p:spTree>
    <p:extLst>
      <p:ext uri="{BB962C8B-B14F-4D97-AF65-F5344CB8AC3E}">
        <p14:creationId xmlns:p14="http://schemas.microsoft.com/office/powerpoint/2010/main" val="1008097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3</a:t>
            </a:fld>
            <a:endParaRPr/>
          </a:p>
        </p:txBody>
      </p:sp>
      <p:sp>
        <p:nvSpPr>
          <p:cNvPr id="2" name="Titolo 1"/>
          <p:cNvSpPr>
            <a:spLocks noGrp="1"/>
          </p:cNvSpPr>
          <p:nvPr>
            <p:ph type="title"/>
          </p:nvPr>
        </p:nvSpPr>
        <p:spPr>
          <a:ln w="12700">
            <a:solidFill>
              <a:schemeClr val="accent5"/>
            </a:solidFill>
          </a:ln>
        </p:spPr>
        <p:txBody>
          <a:bodyPr/>
          <a:lstStyle/>
          <a:p>
            <a:pPr algn="ctr"/>
            <a:r>
              <a:rPr lang="it-IT" sz="4000" b="1" dirty="0" smtClean="0"/>
              <a:t>DIREZIONE SERVIZI CIVICI E MUNICIPI</a:t>
            </a:r>
            <a:endParaRPr lang="it-IT" sz="4000" b="1" dirty="0"/>
          </a:p>
        </p:txBody>
      </p:sp>
      <p:sp>
        <p:nvSpPr>
          <p:cNvPr id="5" name="CasellaDiTesto 4"/>
          <p:cNvSpPr txBox="1"/>
          <p:nvPr/>
        </p:nvSpPr>
        <p:spPr>
          <a:xfrm>
            <a:off x="7475621" y="1652337"/>
            <a:ext cx="2165684" cy="673768"/>
          </a:xfrm>
          <a:prstGeom prst="rect">
            <a:avLst/>
          </a:prstGeom>
          <a:solidFill>
            <a:srgbClr val="FFFFFF"/>
          </a:solidFill>
        </p:spPr>
        <p:txBody>
          <a:bodyPr wrap="square" rtlCol="0">
            <a:spAutoFit/>
          </a:bodyPr>
          <a:lstStyle/>
          <a:p>
            <a:endParaRPr lang="it-IT" dirty="0"/>
          </a:p>
        </p:txBody>
      </p:sp>
      <p:pic>
        <p:nvPicPr>
          <p:cNvPr id="3" name="Immagine 2"/>
          <p:cNvPicPr>
            <a:picLocks noChangeAspect="1"/>
          </p:cNvPicPr>
          <p:nvPr/>
        </p:nvPicPr>
        <p:blipFill>
          <a:blip r:embed="rId3"/>
          <a:stretch>
            <a:fillRect/>
          </a:stretch>
        </p:blipFill>
        <p:spPr>
          <a:xfrm>
            <a:off x="1588957" y="1259174"/>
            <a:ext cx="14615410" cy="8199619"/>
          </a:xfrm>
          <a:prstGeom prst="rect">
            <a:avLst/>
          </a:prstGeom>
        </p:spPr>
      </p:pic>
    </p:spTree>
    <p:extLst>
      <p:ext uri="{BB962C8B-B14F-4D97-AF65-F5344CB8AC3E}">
        <p14:creationId xmlns:p14="http://schemas.microsoft.com/office/powerpoint/2010/main" val="1496584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4</a:t>
            </a:fld>
            <a:endParaRPr/>
          </a:p>
        </p:txBody>
      </p:sp>
      <p:sp>
        <p:nvSpPr>
          <p:cNvPr id="2" name="Titolo 1"/>
          <p:cNvSpPr>
            <a:spLocks noGrp="1"/>
          </p:cNvSpPr>
          <p:nvPr>
            <p:ph type="title"/>
          </p:nvPr>
        </p:nvSpPr>
        <p:spPr>
          <a:ln w="12700">
            <a:solidFill>
              <a:schemeClr val="accent5"/>
            </a:solidFill>
          </a:ln>
        </p:spPr>
        <p:txBody>
          <a:bodyPr/>
          <a:lstStyle/>
          <a:p>
            <a:pPr algn="ctr"/>
            <a:r>
              <a:rPr lang="it-IT" sz="4000" b="1" dirty="0" smtClean="0"/>
              <a:t>AREA MUNICIPI</a:t>
            </a:r>
            <a:endParaRPr lang="it-IT" sz="4000" b="1" dirty="0"/>
          </a:p>
        </p:txBody>
      </p:sp>
      <p:sp>
        <p:nvSpPr>
          <p:cNvPr id="5" name="CasellaDiTesto 4"/>
          <p:cNvSpPr txBox="1"/>
          <p:nvPr/>
        </p:nvSpPr>
        <p:spPr>
          <a:xfrm>
            <a:off x="7475621" y="1652337"/>
            <a:ext cx="2165684" cy="673768"/>
          </a:xfrm>
          <a:prstGeom prst="rect">
            <a:avLst/>
          </a:prstGeom>
          <a:solidFill>
            <a:srgbClr val="FFFFFF"/>
          </a:solidFill>
        </p:spPr>
        <p:txBody>
          <a:bodyPr wrap="square" rtlCol="0">
            <a:spAutoFit/>
          </a:bodyPr>
          <a:lstStyle/>
          <a:p>
            <a:endParaRPr lang="it-IT" dirty="0"/>
          </a:p>
        </p:txBody>
      </p:sp>
      <p:pic>
        <p:nvPicPr>
          <p:cNvPr id="3" name="Immagine 2"/>
          <p:cNvPicPr>
            <a:picLocks noChangeAspect="1"/>
          </p:cNvPicPr>
          <p:nvPr/>
        </p:nvPicPr>
        <p:blipFill>
          <a:blip r:embed="rId3"/>
          <a:stretch>
            <a:fillRect/>
          </a:stretch>
        </p:blipFill>
        <p:spPr>
          <a:xfrm>
            <a:off x="2173574" y="1387477"/>
            <a:ext cx="13431186" cy="7775786"/>
          </a:xfrm>
          <a:prstGeom prst="rect">
            <a:avLst/>
          </a:prstGeom>
        </p:spPr>
      </p:pic>
    </p:spTree>
    <p:extLst>
      <p:ext uri="{BB962C8B-B14F-4D97-AF65-F5344CB8AC3E}">
        <p14:creationId xmlns:p14="http://schemas.microsoft.com/office/powerpoint/2010/main" val="143403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5</a:t>
            </a:fld>
            <a:endParaRPr/>
          </a:p>
        </p:txBody>
      </p:sp>
      <p:sp>
        <p:nvSpPr>
          <p:cNvPr id="5" name="Titolo 1"/>
          <p:cNvSpPr>
            <a:spLocks noGrp="1"/>
          </p:cNvSpPr>
          <p:nvPr>
            <p:ph type="title"/>
          </p:nvPr>
        </p:nvSpPr>
        <p:spPr>
          <a:xfrm>
            <a:off x="702466" y="361737"/>
            <a:ext cx="15769499" cy="723900"/>
          </a:xfrm>
          <a:ln w="12700">
            <a:solidFill>
              <a:schemeClr val="accent5"/>
            </a:solidFill>
          </a:ln>
        </p:spPr>
        <p:txBody>
          <a:bodyPr/>
          <a:lstStyle/>
          <a:p>
            <a:pPr algn="ctr"/>
            <a:r>
              <a:rPr lang="it-IT" sz="4000" b="1" dirty="0" err="1"/>
              <a:t>As</a:t>
            </a:r>
            <a:r>
              <a:rPr lang="it-IT" sz="4000" b="1" dirty="0"/>
              <a:t> </a:t>
            </a:r>
            <a:r>
              <a:rPr lang="it-IT" sz="4000" b="1" dirty="0" err="1"/>
              <a:t>is</a:t>
            </a:r>
            <a:r>
              <a:rPr lang="it-IT" sz="4000" b="1" dirty="0"/>
              <a:t> </a:t>
            </a:r>
            <a:r>
              <a:rPr lang="it-IT" sz="4000" b="1" dirty="0" smtClean="0"/>
              <a:t>- </a:t>
            </a:r>
            <a:r>
              <a:rPr lang="it-IT" sz="4000" b="1" dirty="0"/>
              <a:t>Quadro </a:t>
            </a:r>
            <a:r>
              <a:rPr lang="it-IT" sz="4000" b="1" dirty="0" smtClean="0"/>
              <a:t>normativo e istituzionale </a:t>
            </a:r>
            <a:r>
              <a:rPr lang="it-IT" sz="4000" b="1" dirty="0"/>
              <a:t>di riferimento </a:t>
            </a:r>
            <a:endParaRPr lang="it-IT" sz="4000" dirty="0"/>
          </a:p>
        </p:txBody>
      </p:sp>
      <p:sp>
        <p:nvSpPr>
          <p:cNvPr id="3" name="Rettangolo 2"/>
          <p:cNvSpPr/>
          <p:nvPr/>
        </p:nvSpPr>
        <p:spPr>
          <a:xfrm>
            <a:off x="1384310" y="1831241"/>
            <a:ext cx="14405810" cy="6155531"/>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q"/>
            </a:pPr>
            <a:r>
              <a:rPr lang="it-IT" sz="2800" dirty="0">
                <a:uFill>
                  <a:solidFill>
                    <a:srgbClr val="000000"/>
                  </a:solidFill>
                </a:uFill>
                <a:latin typeface="Times New Roman" panose="02020603050405020304" pitchFamily="18" charset="0"/>
                <a:ea typeface="Arial Unicode MS"/>
                <a:cs typeface="Arial Unicode MS"/>
              </a:rPr>
              <a:t>Modifiche al Titolo VII, rubricato “</a:t>
            </a:r>
            <a:r>
              <a:rPr lang="it-IT" sz="2800" i="1" dirty="0">
                <a:uFill>
                  <a:solidFill>
                    <a:srgbClr val="000000"/>
                  </a:solidFill>
                </a:uFill>
                <a:latin typeface="Times New Roman" panose="02020603050405020304" pitchFamily="18" charset="0"/>
                <a:ea typeface="Arial Unicode MS"/>
                <a:cs typeface="Arial Unicode MS"/>
              </a:rPr>
              <a:t>Decentramento</a:t>
            </a:r>
            <a:r>
              <a:rPr lang="it-IT" sz="2800" dirty="0">
                <a:uFill>
                  <a:solidFill>
                    <a:srgbClr val="000000"/>
                  </a:solidFill>
                </a:uFill>
                <a:latin typeface="Times New Roman" panose="02020603050405020304" pitchFamily="18" charset="0"/>
                <a:ea typeface="Arial Unicode MS"/>
                <a:cs typeface="Arial Unicode MS"/>
              </a:rPr>
              <a:t>”, dello Statuto dell’Ente con il fine di introdurre il nuovo modello di decentramento, basato sull’articolazione del territorio cittadino in Municipi (deliberazione C.C.  n. 29 del 26 ottobre 2015</a:t>
            </a:r>
            <a:r>
              <a:rPr lang="it-IT" sz="2800" dirty="0" smtClean="0">
                <a:uFill>
                  <a:solidFill>
                    <a:srgbClr val="000000"/>
                  </a:solidFill>
                </a:uFill>
                <a:latin typeface="Times New Roman" panose="02020603050405020304" pitchFamily="18" charset="0"/>
                <a:ea typeface="Arial Unicode MS"/>
                <a:cs typeface="Arial Unicode MS"/>
              </a:rPr>
              <a:t>).</a:t>
            </a:r>
            <a:endParaRPr lang="it-IT" sz="2800" dirty="0">
              <a:uFill>
                <a:solidFill>
                  <a:srgbClr val="000000"/>
                </a:solidFill>
              </a:uFill>
              <a:latin typeface="Times New Roman" panose="02020603050405020304" pitchFamily="18" charset="0"/>
              <a:ea typeface="Arial Unicode MS"/>
              <a:cs typeface="Arial Unicode MS"/>
            </a:endParaRPr>
          </a:p>
          <a:p>
            <a:pPr marL="457200" indent="-457200" algn="just">
              <a:spcBef>
                <a:spcPts val="600"/>
              </a:spcBef>
              <a:spcAft>
                <a:spcPts val="600"/>
              </a:spcAft>
              <a:buFont typeface="Wingdings" panose="05000000000000000000" pitchFamily="2" charset="2"/>
              <a:buChar char="q"/>
            </a:pPr>
            <a:r>
              <a:rPr lang="it-IT" sz="2800" dirty="0">
                <a:uFill>
                  <a:solidFill>
                    <a:srgbClr val="000000"/>
                  </a:solidFill>
                </a:uFill>
                <a:latin typeface="Times New Roman" panose="02020603050405020304" pitchFamily="18" charset="0"/>
                <a:ea typeface="Arial Unicode MS"/>
                <a:cs typeface="Arial Unicode MS"/>
              </a:rPr>
              <a:t>Articolazione del territorio della Città di Milano in nove Municipi (deliberazione C.C. n. 1 del 28 gennaio 2016).</a:t>
            </a:r>
          </a:p>
          <a:p>
            <a:pPr marL="457200" indent="-457200" algn="just">
              <a:spcBef>
                <a:spcPts val="600"/>
              </a:spcBef>
              <a:spcAft>
                <a:spcPts val="600"/>
              </a:spcAft>
              <a:buFont typeface="Wingdings" panose="05000000000000000000" pitchFamily="2" charset="2"/>
              <a:buChar char="q"/>
            </a:pPr>
            <a:r>
              <a:rPr lang="it-IT" sz="2800" dirty="0">
                <a:uFill>
                  <a:solidFill>
                    <a:srgbClr val="000000"/>
                  </a:solidFill>
                </a:uFill>
                <a:latin typeface="Times New Roman" panose="02020603050405020304" pitchFamily="18" charset="0"/>
                <a:ea typeface="Arial Unicode MS"/>
                <a:cs typeface="Arial Unicode MS"/>
              </a:rPr>
              <a:t>Regolamento dei Municipi che definisce le funzioni proprie e le norme fondamentali di organizzazione e di funzionamento dei Municipi in cui è articolato il territorio cittadino </a:t>
            </a:r>
            <a:r>
              <a:rPr lang="it-IT" sz="2800" dirty="0" smtClean="0">
                <a:uFill>
                  <a:solidFill>
                    <a:srgbClr val="000000"/>
                  </a:solidFill>
                </a:uFill>
                <a:latin typeface="Times New Roman" panose="02020603050405020304" pitchFamily="18" charset="0"/>
                <a:ea typeface="Arial Unicode MS"/>
                <a:cs typeface="Arial Unicode MS"/>
              </a:rPr>
              <a:t>(deliberazione </a:t>
            </a:r>
            <a:r>
              <a:rPr lang="it-IT" sz="2800" dirty="0">
                <a:uFill>
                  <a:solidFill>
                    <a:srgbClr val="000000"/>
                  </a:solidFill>
                </a:uFill>
                <a:latin typeface="Times New Roman" panose="02020603050405020304" pitchFamily="18" charset="0"/>
                <a:ea typeface="Arial Unicode MS"/>
                <a:cs typeface="Arial Unicode MS"/>
              </a:rPr>
              <a:t>C.C. n. 14 del 14 aprile 2016).</a:t>
            </a:r>
          </a:p>
          <a:p>
            <a:pPr marL="457200" indent="-457200" algn="just">
              <a:spcBef>
                <a:spcPts val="600"/>
              </a:spcBef>
              <a:buFont typeface="Wingdings" panose="05000000000000000000" pitchFamily="2" charset="2"/>
              <a:buChar char="q"/>
            </a:pPr>
            <a:r>
              <a:rPr lang="it-IT" sz="2800" dirty="0">
                <a:uFill>
                  <a:solidFill>
                    <a:srgbClr val="000000"/>
                  </a:solidFill>
                </a:uFill>
                <a:latin typeface="Times New Roman" panose="02020603050405020304" pitchFamily="18" charset="0"/>
                <a:ea typeface="Arial Unicode MS"/>
                <a:cs typeface="Arial Unicode MS"/>
              </a:rPr>
              <a:t>Linee programmatiche relative alle azioni ed ai progetti da realizzare nel corso del nuovo mandato che riconoscono ai Municipi un rinnovato </a:t>
            </a:r>
            <a:r>
              <a:rPr lang="it-IT" sz="2800" dirty="0" smtClean="0">
                <a:uFill>
                  <a:solidFill>
                    <a:srgbClr val="000000"/>
                  </a:solidFill>
                </a:uFill>
                <a:latin typeface="Times New Roman" panose="02020603050405020304" pitchFamily="18" charset="0"/>
                <a:ea typeface="Arial Unicode MS"/>
                <a:cs typeface="Arial Unicode MS"/>
              </a:rPr>
              <a:t>ruolo, </a:t>
            </a:r>
            <a:r>
              <a:rPr lang="it-IT" sz="2800" dirty="0">
                <a:uFill>
                  <a:solidFill>
                    <a:srgbClr val="000000"/>
                  </a:solidFill>
                </a:uFill>
                <a:latin typeface="Times New Roman" panose="02020603050405020304" pitchFamily="18" charset="0"/>
                <a:ea typeface="Arial Unicode MS"/>
                <a:cs typeface="Arial Unicode MS"/>
              </a:rPr>
              <a:t>come soggetti  attivi e protagonisti del percorso che, attraverso “</a:t>
            </a:r>
            <a:r>
              <a:rPr lang="it-IT" sz="2800" i="1" dirty="0">
                <a:uFill>
                  <a:solidFill>
                    <a:srgbClr val="000000"/>
                  </a:solidFill>
                </a:uFill>
                <a:latin typeface="Times New Roman" panose="02020603050405020304" pitchFamily="18" charset="0"/>
                <a:ea typeface="Arial Unicode MS"/>
                <a:cs typeface="Arial Unicode MS"/>
              </a:rPr>
              <a:t>la valorizzazione delle</a:t>
            </a:r>
            <a:r>
              <a:rPr lang="it-IT" sz="2800" dirty="0">
                <a:uFill>
                  <a:solidFill>
                    <a:srgbClr val="000000"/>
                  </a:solidFill>
                </a:uFill>
                <a:latin typeface="Times New Roman" panose="02020603050405020304" pitchFamily="18" charset="0"/>
                <a:ea typeface="Arial Unicode MS"/>
                <a:cs typeface="Arial Unicode MS"/>
              </a:rPr>
              <a:t> [loro] </a:t>
            </a:r>
            <a:r>
              <a:rPr lang="it-IT" sz="2800" i="1" dirty="0">
                <a:uFill>
                  <a:solidFill>
                    <a:srgbClr val="000000"/>
                  </a:solidFill>
                </a:uFill>
                <a:latin typeface="Times New Roman" panose="02020603050405020304" pitchFamily="18" charset="0"/>
                <a:ea typeface="Arial Unicode MS"/>
                <a:cs typeface="Arial Unicode MS"/>
              </a:rPr>
              <a:t>deleghe, delle </a:t>
            </a:r>
            <a:r>
              <a:rPr lang="it-IT" sz="2800" dirty="0">
                <a:uFill>
                  <a:solidFill>
                    <a:srgbClr val="000000"/>
                  </a:solidFill>
                </a:uFill>
                <a:latin typeface="Times New Roman" panose="02020603050405020304" pitchFamily="18" charset="0"/>
                <a:ea typeface="Arial Unicode MS"/>
                <a:cs typeface="Arial Unicode MS"/>
              </a:rPr>
              <a:t>[loro] </a:t>
            </a:r>
            <a:r>
              <a:rPr lang="it-IT" sz="2800" i="1" dirty="0">
                <a:uFill>
                  <a:solidFill>
                    <a:srgbClr val="000000"/>
                  </a:solidFill>
                </a:uFill>
                <a:latin typeface="Times New Roman" panose="02020603050405020304" pitchFamily="18" charset="0"/>
                <a:ea typeface="Arial Unicode MS"/>
                <a:cs typeface="Arial Unicode MS"/>
              </a:rPr>
              <a:t>competenze e delle </a:t>
            </a:r>
            <a:r>
              <a:rPr lang="it-IT" sz="2800" dirty="0">
                <a:uFill>
                  <a:solidFill>
                    <a:srgbClr val="000000"/>
                  </a:solidFill>
                </a:uFill>
                <a:latin typeface="Times New Roman" panose="02020603050405020304" pitchFamily="18" charset="0"/>
                <a:ea typeface="Arial Unicode MS"/>
                <a:cs typeface="Arial Unicode MS"/>
              </a:rPr>
              <a:t>[loro] </a:t>
            </a:r>
            <a:r>
              <a:rPr lang="it-IT" sz="2800" i="1" dirty="0">
                <a:uFill>
                  <a:solidFill>
                    <a:srgbClr val="000000"/>
                  </a:solidFill>
                </a:uFill>
                <a:latin typeface="Times New Roman" panose="02020603050405020304" pitchFamily="18" charset="0"/>
                <a:ea typeface="Arial Unicode MS"/>
                <a:cs typeface="Arial Unicode MS"/>
              </a:rPr>
              <a:t>responsabilità” </a:t>
            </a:r>
            <a:r>
              <a:rPr lang="it-IT" sz="2800" dirty="0">
                <a:uFill>
                  <a:solidFill>
                    <a:srgbClr val="000000"/>
                  </a:solidFill>
                </a:uFill>
                <a:latin typeface="Times New Roman" panose="02020603050405020304" pitchFamily="18" charset="0"/>
                <a:ea typeface="Arial Unicode MS"/>
                <a:cs typeface="Arial Unicode MS"/>
              </a:rPr>
              <a:t>li porterà “</a:t>
            </a:r>
            <a:r>
              <a:rPr lang="it-IT" sz="2800" i="1" dirty="0">
                <a:uFill>
                  <a:solidFill>
                    <a:srgbClr val="000000"/>
                  </a:solidFill>
                </a:uFill>
                <a:latin typeface="Times New Roman" panose="02020603050405020304" pitchFamily="18" charset="0"/>
                <a:ea typeface="Arial Unicode MS"/>
                <a:cs typeface="Arial Unicode MS"/>
              </a:rPr>
              <a:t>con più forza rispetto al passato</a:t>
            </a:r>
            <a:r>
              <a:rPr lang="it-IT" sz="2800" dirty="0">
                <a:uFill>
                  <a:solidFill>
                    <a:srgbClr val="000000"/>
                  </a:solidFill>
                </a:uFill>
                <a:latin typeface="Times New Roman" panose="02020603050405020304" pitchFamily="18" charset="0"/>
                <a:ea typeface="Arial Unicode MS"/>
                <a:cs typeface="Arial Unicode MS"/>
              </a:rPr>
              <a:t>” a “</a:t>
            </a:r>
            <a:r>
              <a:rPr lang="it-IT" sz="2800" i="1" dirty="0">
                <a:uFill>
                  <a:solidFill>
                    <a:srgbClr val="000000"/>
                  </a:solidFill>
                </a:uFill>
                <a:latin typeface="Times New Roman" panose="02020603050405020304" pitchFamily="18" charset="0"/>
                <a:ea typeface="Arial Unicode MS"/>
                <a:cs typeface="Arial Unicode MS"/>
              </a:rPr>
              <a:t>svolgere un ruolo di regia sul territorio milanese” (</a:t>
            </a:r>
            <a:r>
              <a:rPr lang="it-IT" sz="2800" dirty="0">
                <a:uFill>
                  <a:solidFill>
                    <a:srgbClr val="000000"/>
                  </a:solidFill>
                </a:uFill>
                <a:latin typeface="Times New Roman" panose="02020603050405020304" pitchFamily="18" charset="0"/>
                <a:ea typeface="Arial Unicode MS"/>
                <a:cs typeface="Arial Unicode MS"/>
              </a:rPr>
              <a:t>deliberazione C.C. n. 90 del 21 ottobre </a:t>
            </a:r>
            <a:r>
              <a:rPr lang="it-IT" sz="2800" dirty="0" smtClean="0">
                <a:uFill>
                  <a:solidFill>
                    <a:srgbClr val="000000"/>
                  </a:solidFill>
                </a:uFill>
                <a:latin typeface="Times New Roman" panose="02020603050405020304" pitchFamily="18" charset="0"/>
                <a:ea typeface="Arial Unicode MS"/>
                <a:cs typeface="Arial Unicode MS"/>
              </a:rPr>
              <a:t>2021).</a:t>
            </a:r>
            <a:endParaRPr lang="it-IT" sz="2800"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6355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6</a:t>
            </a:fld>
            <a:endParaRPr/>
          </a:p>
        </p:txBody>
      </p:sp>
      <p:sp>
        <p:nvSpPr>
          <p:cNvPr id="4" name="Titolo 1"/>
          <p:cNvSpPr>
            <a:spLocks noGrp="1"/>
          </p:cNvSpPr>
          <p:nvPr>
            <p:ph type="title"/>
          </p:nvPr>
        </p:nvSpPr>
        <p:spPr>
          <a:xfrm>
            <a:off x="702466" y="361737"/>
            <a:ext cx="15769499" cy="723900"/>
          </a:xfrm>
          <a:ln w="12700">
            <a:solidFill>
              <a:schemeClr val="accent5"/>
            </a:solidFill>
          </a:ln>
        </p:spPr>
        <p:txBody>
          <a:bodyPr/>
          <a:lstStyle/>
          <a:p>
            <a:pPr algn="ctr"/>
            <a:r>
              <a:rPr lang="it-IT" sz="4000" b="1" dirty="0" err="1"/>
              <a:t>As</a:t>
            </a:r>
            <a:r>
              <a:rPr lang="it-IT" sz="4000" b="1" dirty="0"/>
              <a:t> </a:t>
            </a:r>
            <a:r>
              <a:rPr lang="it-IT" sz="4000" b="1" dirty="0" err="1"/>
              <a:t>is</a:t>
            </a:r>
            <a:r>
              <a:rPr lang="it-IT" sz="4000" b="1" dirty="0"/>
              <a:t> </a:t>
            </a:r>
            <a:r>
              <a:rPr lang="it-IT" sz="4000" b="1" dirty="0" smtClean="0"/>
              <a:t>- Provvedimenti attuativi</a:t>
            </a:r>
            <a:endParaRPr lang="it-IT" sz="4000" dirty="0"/>
          </a:p>
        </p:txBody>
      </p:sp>
      <p:sp>
        <p:nvSpPr>
          <p:cNvPr id="3" name="Rettangolo 2"/>
          <p:cNvSpPr/>
          <p:nvPr/>
        </p:nvSpPr>
        <p:spPr>
          <a:xfrm>
            <a:off x="2611701" y="2418581"/>
            <a:ext cx="11951028" cy="5907258"/>
          </a:xfrm>
          <a:prstGeom prst="rect">
            <a:avLst/>
          </a:prstGeom>
        </p:spPr>
        <p:txBody>
          <a:bodyPr wrap="square">
            <a:spAutoFit/>
          </a:bodyPr>
          <a:lstStyle/>
          <a:p>
            <a:pPr marL="800100" indent="-457200" algn="just">
              <a:buFont typeface="Wingdings" panose="05000000000000000000" pitchFamily="2" charset="2"/>
              <a:buChar char="q"/>
            </a:pPr>
            <a:r>
              <a:rPr lang="it-IT" sz="2800" dirty="0">
                <a:uFill>
                  <a:solidFill>
                    <a:srgbClr val="000000"/>
                  </a:solidFill>
                </a:uFill>
                <a:latin typeface="Times New Roman" panose="02020603050405020304" pitchFamily="18" charset="0"/>
                <a:ea typeface="Arial Unicode MS"/>
                <a:cs typeface="Arial Unicode MS"/>
              </a:rPr>
              <a:t>Approvazione, da parte dei nove Municipi, dei Regolamenti disciplinanti il funzionamento dei propri Organi.</a:t>
            </a:r>
          </a:p>
          <a:p>
            <a:pPr marL="342900" algn="just"/>
            <a:r>
              <a:rPr lang="it-IT" sz="2800" dirty="0">
                <a:uFill>
                  <a:solidFill>
                    <a:srgbClr val="000000"/>
                  </a:solidFill>
                </a:uFill>
                <a:latin typeface="Times New Roman" panose="02020603050405020304" pitchFamily="18" charset="0"/>
                <a:ea typeface="Arial Unicode MS"/>
                <a:cs typeface="Arial Unicode MS"/>
              </a:rPr>
              <a:t> </a:t>
            </a:r>
          </a:p>
          <a:p>
            <a:pPr marL="800100" indent="-457200" algn="just">
              <a:buFont typeface="Wingdings" panose="05000000000000000000" pitchFamily="2" charset="2"/>
              <a:buChar char="q"/>
            </a:pPr>
            <a:r>
              <a:rPr lang="it-IT" sz="2800" dirty="0">
                <a:uFill>
                  <a:solidFill>
                    <a:srgbClr val="000000"/>
                  </a:solidFill>
                </a:uFill>
                <a:latin typeface="Times New Roman" panose="02020603050405020304" pitchFamily="18" charset="0"/>
                <a:ea typeface="Arial Unicode MS"/>
                <a:cs typeface="Arial Unicode MS"/>
              </a:rPr>
              <a:t>Avviato il processo di definizione delle modalità attuative delle previsioni del Regolamento dei Municipi sotto </a:t>
            </a:r>
            <a:r>
              <a:rPr lang="it-IT" sz="2800" dirty="0" smtClean="0">
                <a:uFill>
                  <a:solidFill>
                    <a:srgbClr val="000000"/>
                  </a:solidFill>
                </a:uFill>
                <a:latin typeface="Times New Roman" panose="02020603050405020304" pitchFamily="18" charset="0"/>
                <a:ea typeface="Arial Unicode MS"/>
                <a:cs typeface="Arial Unicode MS"/>
              </a:rPr>
              <a:t>i seguenti profili:</a:t>
            </a:r>
            <a:endParaRPr lang="it-IT" sz="2800" dirty="0">
              <a:uFill>
                <a:solidFill>
                  <a:srgbClr val="000000"/>
                </a:solidFill>
              </a:uFill>
              <a:latin typeface="Times New Roman" panose="02020603050405020304" pitchFamily="18" charset="0"/>
              <a:ea typeface="Arial Unicode MS"/>
              <a:cs typeface="Arial Unicode MS"/>
            </a:endParaRPr>
          </a:p>
          <a:p>
            <a:pPr marL="342900" algn="just"/>
            <a:r>
              <a:rPr lang="it-IT" sz="2800" dirty="0">
                <a:uFill>
                  <a:solidFill>
                    <a:srgbClr val="000000"/>
                  </a:solidFill>
                </a:uFill>
                <a:latin typeface="Times New Roman" panose="02020603050405020304" pitchFamily="18" charset="0"/>
                <a:ea typeface="Arial Unicode MS"/>
                <a:cs typeface="Arial Unicode MS"/>
              </a:rPr>
              <a:t> </a:t>
            </a:r>
          </a:p>
          <a:p>
            <a:pPr marL="1266825" lvl="0" indent="-457200" algn="just">
              <a:lnSpc>
                <a:spcPct val="115000"/>
              </a:lnSpc>
              <a:spcAft>
                <a:spcPts val="1000"/>
              </a:spcAft>
              <a:buFont typeface="Arial" panose="020B0604020202020204" pitchFamily="34" charset="0"/>
              <a:buChar char="•"/>
            </a:pPr>
            <a:r>
              <a:rPr lang="it-IT" sz="2800" dirty="0">
                <a:uFill>
                  <a:solidFill>
                    <a:srgbClr val="000000"/>
                  </a:solidFill>
                </a:uFill>
                <a:latin typeface="Times New Roman" panose="02020603050405020304" pitchFamily="18" charset="0"/>
                <a:ea typeface="Arial Unicode MS"/>
                <a:cs typeface="Arial Unicode MS"/>
              </a:rPr>
              <a:t>funzioni assegnate a Municipi;</a:t>
            </a:r>
          </a:p>
          <a:p>
            <a:pPr marL="1266825" lvl="0" indent="-457200" algn="just">
              <a:lnSpc>
                <a:spcPct val="115000"/>
              </a:lnSpc>
              <a:spcAft>
                <a:spcPts val="1000"/>
              </a:spcAft>
              <a:buFont typeface="Arial" panose="020B0604020202020204" pitchFamily="34" charset="0"/>
              <a:buChar char="•"/>
            </a:pPr>
            <a:r>
              <a:rPr lang="it-IT" sz="2800" dirty="0" smtClean="0">
                <a:uFill>
                  <a:solidFill>
                    <a:srgbClr val="000000"/>
                  </a:solidFill>
                </a:uFill>
                <a:latin typeface="Times New Roman" panose="02020603050405020304" pitchFamily="18" charset="0"/>
                <a:ea typeface="Arial Unicode MS"/>
                <a:cs typeface="Arial Unicode MS"/>
              </a:rPr>
              <a:t>modalità di partecipazione </a:t>
            </a:r>
            <a:r>
              <a:rPr lang="it-IT" sz="2800" dirty="0">
                <a:uFill>
                  <a:solidFill>
                    <a:srgbClr val="000000"/>
                  </a:solidFill>
                </a:uFill>
                <a:latin typeface="Times New Roman" panose="02020603050405020304" pitchFamily="18" charset="0"/>
                <a:ea typeface="Arial Unicode MS"/>
                <a:cs typeface="Arial Unicode MS"/>
              </a:rPr>
              <a:t>alle scelte dell’Amministrazione comunale </a:t>
            </a:r>
            <a:r>
              <a:rPr lang="it-IT" sz="2800" dirty="0" smtClean="0">
                <a:uFill>
                  <a:solidFill>
                    <a:srgbClr val="000000"/>
                  </a:solidFill>
                </a:uFill>
                <a:latin typeface="Times New Roman" panose="02020603050405020304" pitchFamily="18" charset="0"/>
                <a:ea typeface="Arial Unicode MS"/>
                <a:cs typeface="Arial Unicode MS"/>
              </a:rPr>
              <a:t>centrale;</a:t>
            </a:r>
            <a:endParaRPr lang="it-IT" sz="2800" dirty="0">
              <a:uFill>
                <a:solidFill>
                  <a:srgbClr val="000000"/>
                </a:solidFill>
              </a:uFill>
              <a:latin typeface="Times New Roman" panose="02020603050405020304" pitchFamily="18" charset="0"/>
              <a:ea typeface="Arial Unicode MS"/>
              <a:cs typeface="Arial Unicode MS"/>
            </a:endParaRPr>
          </a:p>
          <a:p>
            <a:pPr marL="1266825" lvl="0" indent="-457200" algn="just">
              <a:lnSpc>
                <a:spcPct val="115000"/>
              </a:lnSpc>
              <a:spcAft>
                <a:spcPts val="1000"/>
              </a:spcAft>
              <a:buFont typeface="Arial" panose="020B0604020202020204" pitchFamily="34" charset="0"/>
              <a:buChar char="•"/>
            </a:pPr>
            <a:r>
              <a:rPr lang="it-IT" sz="2800" dirty="0">
                <a:uFill>
                  <a:solidFill>
                    <a:srgbClr val="000000"/>
                  </a:solidFill>
                </a:uFill>
                <a:latin typeface="Times New Roman" panose="02020603050405020304" pitchFamily="18" charset="0"/>
                <a:ea typeface="Arial Unicode MS"/>
                <a:cs typeface="Arial Unicode MS"/>
              </a:rPr>
              <a:t>assegnazione di personale e/o risorse economiche (ad esempio manutenzione del verde e minuta manutenzione degli edifici assegnati ai </a:t>
            </a:r>
            <a:r>
              <a:rPr lang="it-IT" sz="2800" dirty="0" smtClean="0">
                <a:uFill>
                  <a:solidFill>
                    <a:srgbClr val="000000"/>
                  </a:solidFill>
                </a:uFill>
                <a:latin typeface="Times New Roman" panose="02020603050405020304" pitchFamily="18" charset="0"/>
                <a:ea typeface="Arial Unicode MS"/>
                <a:cs typeface="Arial Unicode MS"/>
              </a:rPr>
              <a:t>Municipi).</a:t>
            </a:r>
            <a:endParaRPr lang="it-IT" sz="2800"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4016726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7</a:t>
            </a:fld>
            <a:endParaRPr/>
          </a:p>
        </p:txBody>
      </p:sp>
      <p:sp>
        <p:nvSpPr>
          <p:cNvPr id="5" name="Titolo 1"/>
          <p:cNvSpPr>
            <a:spLocks noGrp="1"/>
          </p:cNvSpPr>
          <p:nvPr>
            <p:ph type="title"/>
          </p:nvPr>
        </p:nvSpPr>
        <p:spPr>
          <a:xfrm>
            <a:off x="702466" y="361737"/>
            <a:ext cx="15769499" cy="723900"/>
          </a:xfrm>
          <a:ln w="12700">
            <a:solidFill>
              <a:schemeClr val="accent5"/>
            </a:solidFill>
          </a:ln>
        </p:spPr>
        <p:txBody>
          <a:bodyPr/>
          <a:lstStyle/>
          <a:p>
            <a:pPr algn="ctr"/>
            <a:r>
              <a:rPr lang="it-IT" sz="4000" b="1" dirty="0"/>
              <a:t>To </a:t>
            </a:r>
            <a:r>
              <a:rPr lang="it-IT" sz="4000" b="1" dirty="0" smtClean="0"/>
              <a:t>be </a:t>
            </a:r>
            <a:r>
              <a:rPr lang="it-IT" sz="4000" b="1" dirty="0" smtClean="0"/>
              <a:t>– Atto di indirizzo </a:t>
            </a:r>
            <a:r>
              <a:rPr lang="it-IT" sz="4000" b="1" dirty="0"/>
              <a:t>politico </a:t>
            </a:r>
            <a:r>
              <a:rPr lang="it-IT" sz="3600" b="1" dirty="0" smtClean="0"/>
              <a:t>(</a:t>
            </a:r>
            <a:r>
              <a:rPr lang="it-IT" sz="3200" b="1" dirty="0" smtClean="0"/>
              <a:t>1/4</a:t>
            </a:r>
            <a:r>
              <a:rPr lang="it-IT" sz="3600" b="1" dirty="0" smtClean="0"/>
              <a:t>)</a:t>
            </a:r>
            <a:endParaRPr lang="it-IT" sz="3600" dirty="0"/>
          </a:p>
        </p:txBody>
      </p:sp>
      <p:sp>
        <p:nvSpPr>
          <p:cNvPr id="3" name="Rettangolo 2"/>
          <p:cNvSpPr/>
          <p:nvPr/>
        </p:nvSpPr>
        <p:spPr>
          <a:xfrm>
            <a:off x="3102468" y="3032851"/>
            <a:ext cx="10969494" cy="3046988"/>
          </a:xfrm>
          <a:prstGeom prst="rect">
            <a:avLst/>
          </a:prstGeom>
        </p:spPr>
        <p:txBody>
          <a:bodyPr wrap="square">
            <a:spAutoFit/>
          </a:bodyPr>
          <a:lstStyle/>
          <a:p>
            <a:pPr marL="342900" algn="just">
              <a:lnSpc>
                <a:spcPct val="150000"/>
              </a:lnSpc>
            </a:pPr>
            <a:r>
              <a:rPr lang="it-IT" sz="3200" dirty="0">
                <a:uFill>
                  <a:solidFill>
                    <a:srgbClr val="000000"/>
                  </a:solidFill>
                </a:uFill>
                <a:latin typeface="Times New Roman" panose="02020603050405020304" pitchFamily="18" charset="0"/>
                <a:ea typeface="Arial Unicode MS"/>
                <a:cs typeface="Arial Unicode MS"/>
              </a:rPr>
              <a:t>Linee guida per </a:t>
            </a:r>
            <a:r>
              <a:rPr lang="it-IT" sz="3200" dirty="0" smtClean="0">
                <a:uFill>
                  <a:solidFill>
                    <a:srgbClr val="000000"/>
                  </a:solidFill>
                </a:uFill>
                <a:latin typeface="Times New Roman" panose="02020603050405020304" pitchFamily="18" charset="0"/>
                <a:ea typeface="Arial Unicode MS"/>
                <a:cs typeface="Arial Unicode MS"/>
              </a:rPr>
              <a:t>l’ulteriore </a:t>
            </a:r>
            <a:r>
              <a:rPr lang="it-IT" sz="3200" dirty="0">
                <a:uFill>
                  <a:solidFill>
                    <a:srgbClr val="000000"/>
                  </a:solidFill>
                </a:uFill>
                <a:latin typeface="Times New Roman" panose="02020603050405020304" pitchFamily="18" charset="0"/>
                <a:ea typeface="Arial Unicode MS"/>
                <a:cs typeface="Arial Unicode MS"/>
              </a:rPr>
              <a:t>prosecuzione del processo di valorizzazione delle deleghe, delle competenze e delle responsabilità dei nove Municipi di </a:t>
            </a:r>
            <a:r>
              <a:rPr lang="it-IT" sz="3200" dirty="0" smtClean="0">
                <a:uFill>
                  <a:solidFill>
                    <a:srgbClr val="000000"/>
                  </a:solidFill>
                </a:uFill>
                <a:latin typeface="Times New Roman" panose="02020603050405020304" pitchFamily="18" charset="0"/>
                <a:ea typeface="Arial Unicode MS"/>
                <a:cs typeface="Arial Unicode MS"/>
              </a:rPr>
              <a:t>Milano, approvate con Deliberazione di </a:t>
            </a:r>
            <a:r>
              <a:rPr lang="it-IT" sz="3200" dirty="0">
                <a:uFill>
                  <a:solidFill>
                    <a:srgbClr val="000000"/>
                  </a:solidFill>
                </a:uFill>
                <a:latin typeface="Times New Roman" panose="02020603050405020304" pitchFamily="18" charset="0"/>
                <a:ea typeface="Arial Unicode MS"/>
                <a:cs typeface="Arial Unicode MS"/>
              </a:rPr>
              <a:t>Giunta </a:t>
            </a:r>
            <a:r>
              <a:rPr lang="it-IT" sz="3200" dirty="0" smtClean="0">
                <a:uFill>
                  <a:solidFill>
                    <a:srgbClr val="000000"/>
                  </a:solidFill>
                </a:uFill>
                <a:latin typeface="Times New Roman" panose="02020603050405020304" pitchFamily="18" charset="0"/>
                <a:ea typeface="Arial Unicode MS"/>
                <a:cs typeface="Arial Unicode MS"/>
              </a:rPr>
              <a:t>comunale n. 324 del </a:t>
            </a:r>
            <a:r>
              <a:rPr lang="it-IT" sz="3200" dirty="0">
                <a:uFill>
                  <a:solidFill>
                    <a:srgbClr val="000000"/>
                  </a:solidFill>
                </a:uFill>
                <a:latin typeface="Times New Roman" panose="02020603050405020304" pitchFamily="18" charset="0"/>
                <a:ea typeface="Arial Unicode MS"/>
                <a:cs typeface="Arial Unicode MS"/>
              </a:rPr>
              <a:t>18 marzo </a:t>
            </a:r>
            <a:r>
              <a:rPr lang="it-IT" sz="3200" dirty="0" smtClean="0">
                <a:uFill>
                  <a:solidFill>
                    <a:srgbClr val="000000"/>
                  </a:solidFill>
                </a:uFill>
                <a:latin typeface="Times New Roman" panose="02020603050405020304" pitchFamily="18" charset="0"/>
                <a:ea typeface="Arial Unicode MS"/>
                <a:cs typeface="Arial Unicode MS"/>
              </a:rPr>
              <a:t>2022.</a:t>
            </a:r>
            <a:endParaRPr lang="it-IT" sz="3200"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96922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8</a:t>
            </a:fld>
            <a:endParaRPr/>
          </a:p>
        </p:txBody>
      </p:sp>
      <p:sp>
        <p:nvSpPr>
          <p:cNvPr id="4" name="Titolo 1"/>
          <p:cNvSpPr>
            <a:spLocks noGrp="1"/>
          </p:cNvSpPr>
          <p:nvPr>
            <p:ph type="title"/>
          </p:nvPr>
        </p:nvSpPr>
        <p:spPr>
          <a:xfrm>
            <a:off x="702466" y="361737"/>
            <a:ext cx="15769499" cy="723900"/>
          </a:xfrm>
          <a:ln w="12700">
            <a:solidFill>
              <a:schemeClr val="accent5"/>
            </a:solidFill>
          </a:ln>
        </p:spPr>
        <p:txBody>
          <a:bodyPr/>
          <a:lstStyle/>
          <a:p>
            <a:pPr algn="ctr"/>
            <a:r>
              <a:rPr lang="it-IT" sz="4000" b="1" dirty="0"/>
              <a:t>To </a:t>
            </a:r>
            <a:r>
              <a:rPr lang="it-IT" sz="4000" b="1" dirty="0" smtClean="0"/>
              <a:t>be – Primo ambito di intervento </a:t>
            </a:r>
            <a:r>
              <a:rPr lang="it-IT" sz="3600" b="1" dirty="0" smtClean="0"/>
              <a:t>(</a:t>
            </a:r>
            <a:r>
              <a:rPr lang="it-IT" sz="3200" b="1" dirty="0" smtClean="0"/>
              <a:t>2/4</a:t>
            </a:r>
            <a:r>
              <a:rPr lang="it-IT" sz="3600" b="1" dirty="0" smtClean="0"/>
              <a:t>)</a:t>
            </a:r>
            <a:endParaRPr lang="it-IT" sz="3600" dirty="0"/>
          </a:p>
        </p:txBody>
      </p:sp>
      <p:sp>
        <p:nvSpPr>
          <p:cNvPr id="3" name="Rettangolo 2"/>
          <p:cNvSpPr/>
          <p:nvPr/>
        </p:nvSpPr>
        <p:spPr>
          <a:xfrm>
            <a:off x="2090631" y="1677865"/>
            <a:ext cx="12389867" cy="6893169"/>
          </a:xfrm>
          <a:prstGeom prst="rect">
            <a:avLst/>
          </a:prstGeom>
        </p:spPr>
        <p:txBody>
          <a:bodyPr wrap="square">
            <a:spAutoFit/>
          </a:bodyPr>
          <a:lstStyle/>
          <a:p>
            <a:pPr marL="248285" algn="just">
              <a:lnSpc>
                <a:spcPct val="115000"/>
              </a:lnSpc>
              <a:spcBef>
                <a:spcPts val="600"/>
              </a:spcBef>
              <a:spcAft>
                <a:spcPts val="1000"/>
              </a:spcAft>
            </a:pPr>
            <a:r>
              <a:rPr lang="it-IT" sz="2800" b="1" dirty="0">
                <a:uFill>
                  <a:solidFill>
                    <a:srgbClr val="000000"/>
                  </a:solidFill>
                </a:uFill>
                <a:latin typeface="Times New Roman" panose="02020603050405020304" pitchFamily="18" charset="0"/>
                <a:ea typeface="Arial Unicode MS"/>
                <a:cs typeface="Times New Roman" panose="02020603050405020304" pitchFamily="18" charset="0"/>
              </a:rPr>
              <a:t>Osservatorio sulle Municipalità e </a:t>
            </a:r>
            <a:r>
              <a:rPr lang="it-IT" sz="2800" b="1" dirty="0" smtClean="0">
                <a:uFill>
                  <a:solidFill>
                    <a:srgbClr val="000000"/>
                  </a:solidFill>
                </a:uFill>
                <a:latin typeface="Times New Roman" panose="02020603050405020304" pitchFamily="18" charset="0"/>
                <a:ea typeface="Arial Unicode MS"/>
                <a:cs typeface="Times New Roman" panose="02020603050405020304" pitchFamily="18" charset="0"/>
              </a:rPr>
              <a:t>Conferenza </a:t>
            </a:r>
            <a:r>
              <a:rPr lang="it-IT" sz="2800" b="1" dirty="0">
                <a:uFill>
                  <a:solidFill>
                    <a:srgbClr val="000000"/>
                  </a:solidFill>
                </a:uFill>
                <a:latin typeface="Times New Roman" panose="02020603050405020304" pitchFamily="18" charset="0"/>
                <a:ea typeface="Arial Unicode MS"/>
                <a:cs typeface="Times New Roman" panose="02020603050405020304" pitchFamily="18" charset="0"/>
              </a:rPr>
              <a:t>permanente dei Presidenti dei Municipi.</a:t>
            </a:r>
            <a:endParaRPr lang="it-IT" sz="2800" dirty="0">
              <a:uFill>
                <a:solidFill>
                  <a:srgbClr val="000000"/>
                </a:solidFill>
              </a:uFill>
              <a:latin typeface="Times New Roman" panose="02020603050405020304" pitchFamily="18" charset="0"/>
              <a:ea typeface="Arial Unicode MS"/>
              <a:cs typeface="Times New Roman" panose="02020603050405020304" pitchFamily="18" charset="0"/>
            </a:endParaRPr>
          </a:p>
          <a:p>
            <a:pPr marL="269875" algn="just">
              <a:lnSpc>
                <a:spcPct val="115000"/>
              </a:lnSpc>
              <a:spcBef>
                <a:spcPts val="600"/>
              </a:spcBef>
              <a:spcAft>
                <a:spcPts val="600"/>
              </a:spcAft>
            </a:pPr>
            <a:r>
              <a:rPr lang="it-IT" sz="2800" dirty="0">
                <a:uFill>
                  <a:solidFill>
                    <a:srgbClr val="000000"/>
                  </a:solidFill>
                </a:uFill>
                <a:latin typeface="Times New Roman" panose="02020603050405020304" pitchFamily="18" charset="0"/>
                <a:ea typeface="Arial Unicode MS"/>
                <a:cs typeface="Times New Roman" panose="02020603050405020304" pitchFamily="18" charset="0"/>
              </a:rPr>
              <a:t>Per essere sempre più efficaci nello svolgimento dei compiti ad essi attribuiti, tali Organismi si riuniranno periodicamente e riporteranno tempestivamente gli esiti delle analisi e dell’attività svolte ai diversi Organi e/o Strutture amministrative, centrali e municipali, competenti ad assumere le conseguenti determinazione ai fini della loro attuazione.</a:t>
            </a:r>
          </a:p>
          <a:p>
            <a:pPr marL="269875" algn="just">
              <a:lnSpc>
                <a:spcPct val="115000"/>
              </a:lnSpc>
              <a:spcBef>
                <a:spcPts val="600"/>
              </a:spcBef>
              <a:spcAft>
                <a:spcPts val="600"/>
              </a:spcAft>
            </a:pPr>
            <a:r>
              <a:rPr lang="it-IT" sz="2800" dirty="0">
                <a:uFill>
                  <a:solidFill>
                    <a:srgbClr val="000000"/>
                  </a:solidFill>
                </a:uFill>
                <a:latin typeface="Times New Roman" panose="02020603050405020304" pitchFamily="18" charset="0"/>
                <a:ea typeface="Arial Unicode MS"/>
                <a:cs typeface="Times New Roman" panose="02020603050405020304" pitchFamily="18" charset="0"/>
              </a:rPr>
              <a:t>Nell’ambito dell’Osservatorio verranno valutate le istanze di attribuzione di nuove funzioni e risorse economiche espresse dai Municipi al fine di consentire ai competenti Organi comunali di assumere le conseguenti </a:t>
            </a:r>
            <a:r>
              <a:rPr lang="it-IT" sz="2800" dirty="0" smtClean="0">
                <a:uFill>
                  <a:solidFill>
                    <a:srgbClr val="000000"/>
                  </a:solidFill>
                </a:uFill>
                <a:latin typeface="Times New Roman" panose="02020603050405020304" pitchFamily="18" charset="0"/>
                <a:ea typeface="Arial Unicode MS"/>
                <a:cs typeface="Times New Roman" panose="02020603050405020304" pitchFamily="18" charset="0"/>
              </a:rPr>
              <a:t>determinazioni, </a:t>
            </a:r>
            <a:r>
              <a:rPr lang="it-IT" sz="2800" dirty="0">
                <a:uFill>
                  <a:solidFill>
                    <a:srgbClr val="000000"/>
                  </a:solidFill>
                </a:uFill>
                <a:latin typeface="Times New Roman" panose="02020603050405020304" pitchFamily="18" charset="0"/>
                <a:ea typeface="Arial Unicode MS"/>
                <a:cs typeface="Times New Roman" panose="02020603050405020304" pitchFamily="18" charset="0"/>
              </a:rPr>
              <a:t>avuto riguardo agli esiti delle necessarie propedeutiche analisi del contesto di riferimento, organizzative, economico finanziarie e gestionali, proponendo, nel rispetto degli equilibri complessivi del Bilancio </a:t>
            </a:r>
            <a:r>
              <a:rPr lang="it-IT" sz="2800" dirty="0" smtClean="0">
                <a:uFill>
                  <a:solidFill>
                    <a:srgbClr val="000000"/>
                  </a:solidFill>
                </a:uFill>
                <a:latin typeface="Times New Roman" panose="02020603050405020304" pitchFamily="18" charset="0"/>
                <a:ea typeface="Arial Unicode MS"/>
                <a:cs typeface="Times New Roman" panose="02020603050405020304" pitchFamily="18" charset="0"/>
              </a:rPr>
              <a:t>comunale, le possibili soluzioni.</a:t>
            </a:r>
            <a:endParaRPr lang="it-IT" sz="2800" dirty="0">
              <a:uFill>
                <a:solidFill>
                  <a:srgbClr val="000000"/>
                </a:solidFill>
              </a:uFill>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379449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7" name="Google Shape;27;p2"/>
          <p:cNvSpPr txBox="1">
            <a:spLocks noGrp="1"/>
          </p:cNvSpPr>
          <p:nvPr>
            <p:ph type="sldNum" idx="12"/>
          </p:nvPr>
        </p:nvSpPr>
        <p:spPr>
          <a:xfrm>
            <a:off x="16472066" y="9163263"/>
            <a:ext cx="542400" cy="4572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0"/>
              </a:spcBef>
              <a:spcAft>
                <a:spcPts val="0"/>
              </a:spcAft>
              <a:buSzPts val="2400"/>
              <a:buNone/>
            </a:pPr>
            <a:fld id="{00000000-1234-1234-1234-123412341234}" type="slidenum">
              <a:rPr lang="it-IT"/>
              <a:t>9</a:t>
            </a:fld>
            <a:endParaRPr/>
          </a:p>
        </p:txBody>
      </p:sp>
      <p:sp>
        <p:nvSpPr>
          <p:cNvPr id="4" name="Titolo 1"/>
          <p:cNvSpPr>
            <a:spLocks noGrp="1"/>
          </p:cNvSpPr>
          <p:nvPr>
            <p:ph type="title"/>
          </p:nvPr>
        </p:nvSpPr>
        <p:spPr>
          <a:xfrm>
            <a:off x="702567" y="325894"/>
            <a:ext cx="15769499" cy="723900"/>
          </a:xfrm>
          <a:ln w="12700">
            <a:solidFill>
              <a:schemeClr val="accent5"/>
            </a:solidFill>
          </a:ln>
        </p:spPr>
        <p:txBody>
          <a:bodyPr/>
          <a:lstStyle/>
          <a:p>
            <a:pPr algn="ctr"/>
            <a:r>
              <a:rPr lang="it-IT" sz="4000" b="1" dirty="0"/>
              <a:t>To </a:t>
            </a:r>
            <a:r>
              <a:rPr lang="it-IT" sz="4000" b="1" dirty="0" smtClean="0"/>
              <a:t>be – Secondo ambito di </a:t>
            </a:r>
            <a:r>
              <a:rPr lang="it-IT" sz="4000" b="1" dirty="0" smtClean="0"/>
              <a:t>intervento </a:t>
            </a:r>
            <a:r>
              <a:rPr lang="it-IT" sz="3600" b="1" dirty="0" smtClean="0"/>
              <a:t>(3</a:t>
            </a:r>
            <a:r>
              <a:rPr lang="it-IT" sz="3200" b="1" dirty="0" smtClean="0"/>
              <a:t>/</a:t>
            </a:r>
            <a:r>
              <a:rPr lang="it-IT" sz="3600" b="1" dirty="0" smtClean="0"/>
              <a:t>4</a:t>
            </a:r>
            <a:r>
              <a:rPr lang="it-IT" sz="3600" b="1" dirty="0"/>
              <a:t>)</a:t>
            </a:r>
            <a:endParaRPr lang="it-IT" sz="3200" dirty="0"/>
          </a:p>
        </p:txBody>
      </p:sp>
      <p:sp>
        <p:nvSpPr>
          <p:cNvPr id="5" name="Rettangolo 4"/>
          <p:cNvSpPr/>
          <p:nvPr/>
        </p:nvSpPr>
        <p:spPr>
          <a:xfrm>
            <a:off x="5650935" y="1123469"/>
            <a:ext cx="5872762" cy="622799"/>
          </a:xfrm>
          <a:prstGeom prst="rect">
            <a:avLst/>
          </a:prstGeom>
        </p:spPr>
        <p:txBody>
          <a:bodyPr wrap="none">
            <a:spAutoFit/>
          </a:bodyPr>
          <a:lstStyle/>
          <a:p>
            <a:pPr marL="248285" algn="just">
              <a:lnSpc>
                <a:spcPct val="115000"/>
              </a:lnSpc>
              <a:spcBef>
                <a:spcPts val="600"/>
              </a:spcBef>
              <a:spcAft>
                <a:spcPts val="1000"/>
              </a:spcAft>
            </a:pPr>
            <a:r>
              <a:rPr lang="it-IT" sz="3200" b="1" dirty="0" smtClean="0">
                <a:solidFill>
                  <a:schemeClr val="bg2"/>
                </a:solidFill>
                <a:uFill>
                  <a:solidFill>
                    <a:srgbClr val="000000"/>
                  </a:solidFill>
                </a:uFill>
                <a:latin typeface="Times New Roman" panose="02020603050405020304" pitchFamily="18" charset="0"/>
                <a:ea typeface="Arial Unicode MS"/>
                <a:cs typeface="Arial Unicode MS"/>
              </a:rPr>
              <a:t>Informazione e partecipazione </a:t>
            </a:r>
            <a:endParaRPr lang="it-IT" sz="2800" dirty="0">
              <a:solidFill>
                <a:schemeClr val="bg2"/>
              </a:solidFill>
              <a:uFill>
                <a:solidFill>
                  <a:srgbClr val="000000"/>
                </a:solidFill>
              </a:uFill>
              <a:latin typeface="Calibri" panose="020F0502020204030204" pitchFamily="34" charset="0"/>
              <a:ea typeface="Arial Unicode MS"/>
              <a:cs typeface="Arial Unicode MS"/>
            </a:endParaRPr>
          </a:p>
        </p:txBody>
      </p:sp>
      <p:sp>
        <p:nvSpPr>
          <p:cNvPr id="7" name="CasellaDiTesto 6"/>
          <p:cNvSpPr txBox="1"/>
          <p:nvPr/>
        </p:nvSpPr>
        <p:spPr>
          <a:xfrm>
            <a:off x="1735553" y="1819943"/>
            <a:ext cx="13970833" cy="7140416"/>
          </a:xfrm>
          <a:prstGeom prst="rect">
            <a:avLst/>
          </a:prstGeom>
          <a:noFill/>
        </p:spPr>
        <p:txBody>
          <a:bodyPr wrap="square" rtlCol="0">
            <a:spAutoFit/>
          </a:bodyPr>
          <a:lstStyle/>
          <a:p>
            <a:pPr algn="just">
              <a:spcAft>
                <a:spcPts val="600"/>
              </a:spcAft>
            </a:pPr>
            <a:r>
              <a:rPr lang="it-IT" sz="2800" dirty="0">
                <a:latin typeface="Times New Roman" panose="02020603050405020304" pitchFamily="18" charset="0"/>
                <a:cs typeface="Times New Roman" panose="02020603050405020304" pitchFamily="18" charset="0"/>
              </a:rPr>
              <a:t>I  processi di informazione tra livello centrale e </a:t>
            </a:r>
            <a:r>
              <a:rPr lang="it-IT" sz="2800" dirty="0" smtClean="0">
                <a:latin typeface="Times New Roman" panose="02020603050405020304" pitchFamily="18" charset="0"/>
                <a:cs typeface="Times New Roman" panose="02020603050405020304" pitchFamily="18" charset="0"/>
              </a:rPr>
              <a:t>municipale, per essere efficaci, </a:t>
            </a:r>
            <a:r>
              <a:rPr lang="it-IT" sz="2800" dirty="0">
                <a:latin typeface="Times New Roman" panose="02020603050405020304" pitchFamily="18" charset="0"/>
                <a:cs typeface="Times New Roman" panose="02020603050405020304" pitchFamily="18" charset="0"/>
              </a:rPr>
              <a:t>si </a:t>
            </a:r>
            <a:r>
              <a:rPr lang="it-IT" sz="2800" dirty="0" smtClean="0">
                <a:latin typeface="Times New Roman" panose="02020603050405020304" pitchFamily="18" charset="0"/>
                <a:cs typeface="Times New Roman" panose="02020603050405020304" pitchFamily="18" charset="0"/>
              </a:rPr>
              <a:t>realizzeranno </a:t>
            </a:r>
            <a:r>
              <a:rPr lang="it-IT" sz="2800" dirty="0">
                <a:latin typeface="Times New Roman" panose="02020603050405020304" pitchFamily="18" charset="0"/>
                <a:cs typeface="Times New Roman" panose="02020603050405020304" pitchFamily="18" charset="0"/>
              </a:rPr>
              <a:t>in due ambiti</a:t>
            </a:r>
            <a:r>
              <a:rPr lang="it-IT" sz="2800" dirty="0" smtClean="0">
                <a:latin typeface="Times New Roman" panose="02020603050405020304" pitchFamily="18" charset="0"/>
                <a:cs typeface="Times New Roman" panose="02020603050405020304" pitchFamily="18" charset="0"/>
              </a:rPr>
              <a:t>:</a:t>
            </a:r>
            <a:endParaRPr lang="it-IT" sz="2800" dirty="0">
              <a:latin typeface="Times New Roman" panose="02020603050405020304" pitchFamily="18" charset="0"/>
              <a:cs typeface="Times New Roman" panose="02020603050405020304" pitchFamily="18" charset="0"/>
            </a:endParaRPr>
          </a:p>
          <a:p>
            <a:pPr marL="457200" lvl="0" indent="-457200" algn="just" fontAlgn="base">
              <a:spcAft>
                <a:spcPts val="600"/>
              </a:spcAft>
              <a:buFont typeface="Wingdings" panose="05000000000000000000" pitchFamily="2" charset="2"/>
              <a:buChar char="§"/>
            </a:pPr>
            <a:r>
              <a:rPr lang="it-IT" sz="2800" dirty="0">
                <a:latin typeface="Times New Roman" panose="02020603050405020304" pitchFamily="18" charset="0"/>
                <a:cs typeface="Times New Roman" panose="02020603050405020304" pitchFamily="18" charset="0"/>
              </a:rPr>
              <a:t>ambito di indirizzo e di controllo politico, che afferisce i Presidenti dei Municipi, e/o loro delegati, e gli Assessori comunali in relazione deleghe agli stessi attribuite, da attuarsi nella forma di incontri periodici tra i singoli Assessori e ciascun Presidente di Municipio sulle tematiche relative alle specifiche realtà territoriali. Gli esiti di tali incontri verranno tempestivamente riportati negli ambiti tecnico-amministrativo al fine di assicurare la correlazione tra i tra i due livelli di attività;</a:t>
            </a:r>
          </a:p>
          <a:p>
            <a:pPr marL="457200" indent="-457200" algn="just">
              <a:buFont typeface="Wingdings" panose="05000000000000000000" pitchFamily="2" charset="2"/>
              <a:buChar char="§"/>
            </a:pPr>
            <a:r>
              <a:rPr lang="it-IT" sz="2800" dirty="0">
                <a:latin typeface="Times New Roman" panose="02020603050405020304" pitchFamily="18" charset="0"/>
                <a:cs typeface="Times New Roman" panose="02020603050405020304" pitchFamily="18" charset="0"/>
              </a:rPr>
              <a:t>l’ambito tecnico - amministrativo, che riguarda la Direzione/l’Area preposta al presidio dei Municipi e le Direzioni/Aree comunali competenti per materia –e, ove occorra, la Direzione Generale -, da attuarsi con le modalità previste </a:t>
            </a:r>
            <a:r>
              <a:rPr lang="it-IT" sz="2800" dirty="0" smtClean="0">
                <a:latin typeface="Times New Roman" panose="02020603050405020304" pitchFamily="18" charset="0"/>
                <a:cs typeface="Times New Roman" panose="02020603050405020304" pitchFamily="18" charset="0"/>
              </a:rPr>
              <a:t>dall’Ordinamento </a:t>
            </a:r>
            <a:r>
              <a:rPr lang="it-IT" sz="2800" dirty="0">
                <a:latin typeface="Times New Roman" panose="02020603050405020304" pitchFamily="18" charset="0"/>
                <a:cs typeface="Times New Roman" panose="02020603050405020304" pitchFamily="18" charset="0"/>
              </a:rPr>
              <a:t>(incontri, tavoli di lavoro, conferenze di servizi) e la periodicità richieste dalla natura e tipologia dei singoli processi e attività. Tali momenti di confronto sono e/o dovranno essere codificati anche con la previsione di fasi sperimentali. La Direzione Generale relazionerà con cadenza trimestrale al Sindaco e all’Assessore con delega alle Politiche per il Decentramento, sullo stato di attuazione della codificazione di tali processi.</a:t>
            </a:r>
          </a:p>
        </p:txBody>
      </p:sp>
    </p:spTree>
    <p:extLst>
      <p:ext uri="{BB962C8B-B14F-4D97-AF65-F5344CB8AC3E}">
        <p14:creationId xmlns:p14="http://schemas.microsoft.com/office/powerpoint/2010/main" val="3359459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STSLIDEVIEWED" val="256,1,Slide1"/>
</p:tagLst>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11238</TotalTime>
  <Words>904</Words>
  <Application>Microsoft Office PowerPoint</Application>
  <PresentationFormat>Personalizzato</PresentationFormat>
  <Paragraphs>53</Paragraphs>
  <Slides>10</Slides>
  <Notes>10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Lato Black</vt:lpstr>
      <vt:lpstr>Arial Unicode MS</vt:lpstr>
      <vt:lpstr>Calibri</vt:lpstr>
      <vt:lpstr>Helvetica Neue</vt:lpstr>
      <vt:lpstr>Arial</vt:lpstr>
      <vt:lpstr>Wingdings</vt:lpstr>
      <vt:lpstr>Times New Roman</vt:lpstr>
      <vt:lpstr>New_Template7</vt:lpstr>
      <vt:lpstr>Presentazione standard di PowerPoint</vt:lpstr>
      <vt:lpstr>INDICE</vt:lpstr>
      <vt:lpstr>DIREZIONE SERVIZI CIVICI E MUNICIPI</vt:lpstr>
      <vt:lpstr>AREA MUNICIPI</vt:lpstr>
      <vt:lpstr>As is - Quadro normativo e istituzionale di riferimento </vt:lpstr>
      <vt:lpstr>As is - Provvedimenti attuativi</vt:lpstr>
      <vt:lpstr>To be – Atto di indirizzo politico (1/4)</vt:lpstr>
      <vt:lpstr>To be – Primo ambito di intervento (2/4)</vt:lpstr>
      <vt:lpstr>To be – Secondo ambito di intervento (3/4)</vt:lpstr>
      <vt:lpstr>To be – Terzo ambito di intervento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Baldassarre</dc:creator>
  <cp:lastModifiedBy>Angela Iacovelli</cp:lastModifiedBy>
  <cp:revision>131</cp:revision>
  <dcterms:modified xsi:type="dcterms:W3CDTF">2022-03-28T14:45:32Z</dcterms:modified>
</cp:coreProperties>
</file>