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theme/themeOverride3.xml" ContentType="application/vnd.openxmlformats-officedocument.themeOverrid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3.xml" ContentType="application/vnd.openxmlformats-officedocument.drawingml.chartshapes+xml"/>
  <Override PartName="/ppt/charts/chart9.xml" ContentType="application/vnd.openxmlformats-officedocument.drawingml.chart+xml"/>
  <Override PartName="/ppt/theme/themeOverride4.xml" ContentType="application/vnd.openxmlformats-officedocument.themeOverride+xml"/>
  <Override PartName="/ppt/charts/chart1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1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4.xml" ContentType="application/vnd.openxmlformats-officedocument.drawingml.chartshapes+xml"/>
  <Override PartName="/ppt/charts/chart12.xml" ContentType="application/vnd.openxmlformats-officedocument.drawingml.chart+xml"/>
  <Override PartName="/ppt/theme/themeOverride5.xml" ContentType="application/vnd.openxmlformats-officedocument.themeOverride+xml"/>
  <Override PartName="/ppt/charts/chart13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4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5.xml" ContentType="application/vnd.openxmlformats-officedocument.drawingml.chartshapes+xml"/>
  <Override PartName="/ppt/charts/chart15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2.xml" ContentType="application/vnd.openxmlformats-officedocument.presentationml.notesSlide+xml"/>
  <Override PartName="/ppt/charts/chart16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6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17.xml" ContentType="application/vnd.openxmlformats-officedocument.drawingml.chart+xml"/>
  <Override PartName="/ppt/theme/themeOverride6.xml" ContentType="application/vnd.openxmlformats-officedocument.themeOverride+xml"/>
  <Override PartName="/ppt/charts/chart18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9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drawings/drawing7.xml" ContentType="application/vnd.openxmlformats-officedocument.drawingml.chartshapes+xml"/>
  <Override PartName="/ppt/charts/chart20.xml" ContentType="application/vnd.openxmlformats-officedocument.drawingml.chart+xml"/>
  <Override PartName="/ppt/theme/themeOverride7.xml" ContentType="application/vnd.openxmlformats-officedocument.themeOverride+xml"/>
  <Override PartName="/ppt/charts/chart21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22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3.xml" ContentType="application/vnd.openxmlformats-officedocument.drawingml.chart+xml"/>
  <Override PartName="/ppt/theme/themeOverride8.xml" ContentType="application/vnd.openxmlformats-officedocument.themeOverride+xml"/>
  <Override PartName="/ppt/charts/chart24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9.xml" ContentType="application/vnd.openxmlformats-officedocument.themeOverride+xml"/>
  <Override PartName="/ppt/drawings/drawing8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  <p:sldMasterId id="2147483672" r:id="rId5"/>
  </p:sldMasterIdLst>
  <p:notesMasterIdLst>
    <p:notesMasterId r:id="rId20"/>
  </p:notesMasterIdLst>
  <p:handoutMasterIdLst>
    <p:handoutMasterId r:id="rId21"/>
  </p:handoutMasterIdLst>
  <p:sldIdLst>
    <p:sldId id="391" r:id="rId6"/>
    <p:sldId id="403" r:id="rId7"/>
    <p:sldId id="404" r:id="rId8"/>
    <p:sldId id="427" r:id="rId9"/>
    <p:sldId id="406" r:id="rId10"/>
    <p:sldId id="408" r:id="rId11"/>
    <p:sldId id="410" r:id="rId12"/>
    <p:sldId id="429" r:id="rId13"/>
    <p:sldId id="431" r:id="rId14"/>
    <p:sldId id="434" r:id="rId15"/>
    <p:sldId id="411" r:id="rId16"/>
    <p:sldId id="412" r:id="rId17"/>
    <p:sldId id="432" r:id="rId18"/>
    <p:sldId id="435" r:id="rId19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zione" id="{E75E278A-FF0E-49A4-B170-79828D63BBAD}">
          <p14:sldIdLst>
            <p14:sldId id="391"/>
            <p14:sldId id="403"/>
            <p14:sldId id="404"/>
            <p14:sldId id="427"/>
            <p14:sldId id="406"/>
            <p14:sldId id="408"/>
            <p14:sldId id="410"/>
            <p14:sldId id="429"/>
            <p14:sldId id="431"/>
            <p14:sldId id="434"/>
            <p14:sldId id="411"/>
            <p14:sldId id="412"/>
            <p14:sldId id="432"/>
            <p14:sldId id="435"/>
          </p14:sldIdLst>
        </p14:section>
        <p14:section name="Progettare. Catturare l'attenzione. Collaborare." id="{B9B51309-D148-4332-87C2-07BE32FBCA3B}">
          <p14:sldIdLst/>
        </p14:section>
        <p14:section name="Ulteriori informazioni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8" name="Autore" initials="A" lastIdx="0" clrIdx="8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1835"/>
    <a:srgbClr val="FF9900"/>
    <a:srgbClr val="FF6600"/>
    <a:srgbClr val="FF9933"/>
    <a:srgbClr val="D2B4A6"/>
    <a:srgbClr val="DD462F"/>
    <a:srgbClr val="734F29"/>
    <a:srgbClr val="D24726"/>
    <a:srgbClr val="AEB785"/>
    <a:srgbClr val="EFD5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E4EE5E-D65D-440A-AAB5-CF91EF8B42C8}" v="1" dt="2021-03-31T17:25:40.1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152" autoAdjust="0"/>
    <p:restoredTop sz="96265" autoAdjust="0"/>
  </p:normalViewPr>
  <p:slideViewPr>
    <p:cSldViewPr snapToGrid="0">
      <p:cViewPr>
        <p:scale>
          <a:sx n="125" d="100"/>
          <a:sy n="125" d="100"/>
        </p:scale>
        <p:origin x="90" y="-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71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8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9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4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10.xlsx"/><Relationship Id="rId1" Type="http://schemas.openxmlformats.org/officeDocument/2006/relationships/themeOverride" Target="../theme/themeOverride5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1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2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5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3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\\m-smb.comune.milano.local\Direzione\Staff%20Bilancio\Bilancio\2022\Bilancio%202022-2024\Commissione%20Bilancio\Estrazione%20Bilancio%20al%2024.05.2022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6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14.xlsx"/><Relationship Id="rId1" Type="http://schemas.openxmlformats.org/officeDocument/2006/relationships/themeOverride" Target="../theme/themeOverride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5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6.xlsx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chartUserShapes" Target="../drawings/drawing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pezzettifr\Desktop\Cartelle\PER%20ASSESSORE%20COCCO\Per%20Commissione%20bilancio%20gennaio%202017\bilancio%202011-2016%20generale.xlsx" TargetMode="External"/><Relationship Id="rId1" Type="http://schemas.openxmlformats.org/officeDocument/2006/relationships/themeOverride" Target="../theme/themeOverride7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7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8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pezzettifr\Desktop\Cartelle\PER%20ASSESSORE%20COCCO\Per%20Commissione%20bilancio%20gennaio%202017\bilancio%202011-2016%20generale.xlsx" TargetMode="External"/><Relationship Id="rId1" Type="http://schemas.openxmlformats.org/officeDocument/2006/relationships/themeOverride" Target="../theme/themeOverride8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6.xml"/><Relationship Id="rId1" Type="http://schemas.microsoft.com/office/2011/relationships/chartStyle" Target="style16.xml"/><Relationship Id="rId5" Type="http://schemas.openxmlformats.org/officeDocument/2006/relationships/chartUserShapes" Target="../drawings/drawing8.xml"/><Relationship Id="rId4" Type="http://schemas.openxmlformats.org/officeDocument/2006/relationships/package" Target="../embeddings/Foglio_di_lavoro_di_Microsoft_Excel19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\\dsc.fs.comune.milano.local\Staff_Direzione_Servizi_Civici\Acquisti-Bilancio\2018\BILANCIO%202018\BILANCIO%20ASSESSORE%20COCCO%202018-2020\BILANCIO%202018-2020.xlsx" TargetMode="External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4.xlsx"/><Relationship Id="rId1" Type="http://schemas.openxmlformats.org/officeDocument/2006/relationships/themeOverride" Target="../theme/themeOverrid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6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3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7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5272287839020127"/>
          <c:y val="0.29051509186351704"/>
          <c:w val="0.33061045494313213"/>
          <c:h val="0.48378463108778069"/>
        </c:manualLayout>
      </c:layout>
      <c:overlay val="0"/>
      <c:txPr>
        <a:bodyPr/>
        <a:lstStyle/>
        <a:p>
          <a:pPr>
            <a:defRPr b="1"/>
          </a:pPr>
          <a:endParaRPr lang="it-IT"/>
        </a:p>
      </c:txPr>
    </c:legend>
    <c:plotVisOnly val="1"/>
    <c:dispBlanksAs val="gap"/>
    <c:showDLblsOverMax val="0"/>
  </c:chart>
  <c:spPr>
    <a:noFill/>
    <a:ln w="19050">
      <a:solidFill>
        <a:srgbClr val="5B9BD5"/>
      </a:solidFill>
    </a:ln>
  </c:sp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SPESA CORRENTE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197-4857-AE5B-350E7D03771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197-4857-AE5B-350E7D03771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3197-4857-AE5B-350E7D03771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197-4857-AE5B-350E7D03771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0-67C0-4C47-90AD-FF194693C20A}"/>
              </c:ext>
            </c:extLst>
          </c:dPt>
          <c:dLbls>
            <c:dLbl>
              <c:idx val="0"/>
              <c:layout>
                <c:manualLayout>
                  <c:x val="-0.33964761006729211"/>
                  <c:y val="2.9072566752799303E-2"/>
                </c:manualLayout>
              </c:layout>
              <c:numFmt formatCode="0.00%" sourceLinked="0"/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  <a:extLst>
                    <a:ext uri="{C807C97D-BFC1-408E-A445-0C87EB9F89A2}">
                      <ask:lineSketchStyleProps xmlns:ask="http://schemas.microsoft.com/office/drawing/2018/sketchyshapes" xmlns:c16r2="http://schemas.microsoft.com/office/drawing/2015/06/chart" xmlns:r="http://schemas.openxmlformats.org/officeDocument/2006/relationships" xmlns="" sd="0"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/>
                        </a:custGeom>
                        <ask:type/>
                      </ask:lineSketchStyleProps>
                    </a:ext>
                  </a:extLst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127171"/>
                        <a:gd name="adj2" fmla="val -18760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3197-4857-AE5B-350E7D03771B}"/>
                </c:ext>
              </c:extLst>
            </c:dLbl>
            <c:dLbl>
              <c:idx val="1"/>
              <c:layout>
                <c:manualLayout>
                  <c:x val="5.9736879425537549E-2"/>
                  <c:y val="0.34363006029285093"/>
                </c:manualLayout>
              </c:layout>
              <c:numFmt formatCode="0.00%" sourceLinked="0"/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  <a:extLst>
                    <a:ext uri="{C807C97D-BFC1-408E-A445-0C87EB9F89A2}">
                      <ask:lineSketchStyleProps xmlns:ask="http://schemas.microsoft.com/office/drawing/2018/sketchyshapes" xmlns:c16r2="http://schemas.microsoft.com/office/drawing/2015/06/chart" xmlns:r="http://schemas.openxmlformats.org/officeDocument/2006/relationships" xmlns="" sd="0"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/>
                        </a:custGeom>
                        <ask:type/>
                      </ask:lineSketchStyleProps>
                    </a:ext>
                  </a:extLst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35763"/>
                        <a:gd name="adj2" fmla="val -162635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2-3197-4857-AE5B-350E7D03771B}"/>
                </c:ext>
              </c:extLst>
            </c:dLbl>
            <c:dLbl>
              <c:idx val="2"/>
              <c:layout>
                <c:manualLayout>
                  <c:x val="0.17209600264301533"/>
                  <c:y val="9.3053402239448718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197-4857-AE5B-350E7D03771B}"/>
                </c:ext>
              </c:extLst>
            </c:dLbl>
            <c:dLbl>
              <c:idx val="3"/>
              <c:layout>
                <c:manualLayout>
                  <c:x val="-2.9071617255962811E-3"/>
                  <c:y val="0.23870650301464255"/>
                </c:manualLayout>
              </c:layout>
              <c:numFmt formatCode="0.00%" sourceLinked="0"/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  <a:extLst>
                    <a:ext uri="{C807C97D-BFC1-408E-A445-0C87EB9F89A2}">
                      <ask:lineSketchStyleProps xmlns:ask="http://schemas.microsoft.com/office/drawing/2018/sketchyshapes" xmlns:c16r2="http://schemas.microsoft.com/office/drawing/2015/06/chart" xmlns:r="http://schemas.openxmlformats.org/officeDocument/2006/relationships" xmlns="" sd="0"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/>
                        </a:custGeom>
                        <ask:type/>
                      </ask:lineSketchStyleProps>
                    </a:ext>
                  </a:extLst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72933"/>
                        <a:gd name="adj2" fmla="val -370881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3197-4857-AE5B-350E7D03771B}"/>
                </c:ext>
              </c:extLst>
            </c:dLbl>
            <c:dLbl>
              <c:idx val="4"/>
              <c:layout>
                <c:manualLayout>
                  <c:x val="5.3431104702172806E-2"/>
                  <c:y val="0.24006944444444439"/>
                </c:manualLayout>
              </c:layout>
              <c:numFmt formatCode="0.00%" sourceLinked="0"/>
              <c:spPr>
                <a:xfrm>
                  <a:off x="482599" y="1744082"/>
                  <a:ext cx="1415020" cy="970363"/>
                </a:xfrm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  <a:extLst>
                    <a:ext uri="{C807C97D-BFC1-408E-A445-0C87EB9F89A2}">
                      <ask:lineSketchStyleProps xmlns:ask="http://schemas.microsoft.com/office/drawing/2018/sketchyshapes" xmlns:c16r2="http://schemas.microsoft.com/office/drawing/2015/06/chart" xmlns:r="http://schemas.openxmlformats.org/officeDocument/2006/relationships" xmlns="" sd="0"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/>
                        </a:custGeom>
                        <ask:type/>
                      </ask:lineSketchStyleProps>
                    </a:ext>
                  </a:extLst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24899"/>
                        <a:gd name="adj2" fmla="val -86226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4805203160363867"/>
                      <c:h val="0.2089500430663220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67C0-4C47-90AD-FF194693C20A}"/>
                </c:ext>
              </c:extLst>
            </c:dLbl>
            <c:numFmt formatCode="0.00%" sourceLinked="0"/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Foglio1!$A$2:$A$6</c:f>
              <c:strCache>
                <c:ptCount val="5"/>
                <c:pt idx="0">
                  <c:v>Spese per servizi anagrafici e di stato civile</c:v>
                </c:pt>
                <c:pt idx="1">
                  <c:v>Spese per servizio elettorale</c:v>
                </c:pt>
                <c:pt idx="2">
                  <c:v>Spese per gestione magazzini economali</c:v>
                </c:pt>
                <c:pt idx="3">
                  <c:v>Spese postali e Stampa</c:v>
                </c:pt>
                <c:pt idx="4">
                  <c:v>Spese a carico comunale per Referendum 2022</c:v>
                </c:pt>
              </c:strCache>
            </c:strRef>
          </c:cat>
          <c:val>
            <c:numRef>
              <c:f>Foglio1!$B$2:$B$6</c:f>
              <c:numCache>
                <c:formatCode>#,##0.00</c:formatCode>
                <c:ptCount val="5"/>
                <c:pt idx="0">
                  <c:v>341070</c:v>
                </c:pt>
                <c:pt idx="1">
                  <c:v>102500</c:v>
                </c:pt>
                <c:pt idx="2">
                  <c:v>8000</c:v>
                </c:pt>
                <c:pt idx="3">
                  <c:v>1349490</c:v>
                </c:pt>
                <c:pt idx="4">
                  <c:v>1351000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97-4857-AE5B-350E7D0377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479941302820057"/>
          <c:y val="0.63271748492678725"/>
          <c:w val="0.53040117394359887"/>
          <c:h val="0.312588285960378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7252261904843929E-2"/>
          <c:y val="2.8016921563121404E-2"/>
          <c:w val="0.74406385630746064"/>
          <c:h val="0.97198307843687837"/>
        </c:manualLayout>
      </c:layout>
      <c:pie3D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SPESA CORRENTE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415-45E7-AE1E-CAEF615A6AB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415-45E7-AE1E-CAEF615A6AB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415-45E7-AE1E-CAEF615A6AB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415-45E7-AE1E-CAEF615A6ABB}"/>
              </c:ext>
            </c:extLst>
          </c:dPt>
          <c:dLbls>
            <c:dLbl>
              <c:idx val="0"/>
              <c:layout>
                <c:manualLayout>
                  <c:x val="3.0224705630249957E-2"/>
                  <c:y val="0.2112329089244579"/>
                </c:manualLayout>
              </c:layout>
              <c:numFmt formatCode="0.00%" sourceLinked="0"/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63791"/>
                        <a:gd name="adj2" fmla="val -112942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4450989822375615"/>
                      <c:h val="0.1193981567093815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0415-45E7-AE1E-CAEF615A6ABB}"/>
                </c:ext>
              </c:extLst>
            </c:dLbl>
            <c:dLbl>
              <c:idx val="1"/>
              <c:layout>
                <c:manualLayout>
                  <c:x val="1.852303866615311E-2"/>
                  <c:y val="-8.9929706566580198E-2"/>
                </c:manualLayout>
              </c:layout>
              <c:numFmt formatCode="0.00%" sourceLinked="0"/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140528"/>
                        <a:gd name="adj2" fmla="val -26542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7196299095789283"/>
                      <c:h val="0.133895178541668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0415-45E7-AE1E-CAEF615A6ABB}"/>
                </c:ext>
              </c:extLst>
            </c:dLbl>
            <c:dLbl>
              <c:idx val="2"/>
              <c:layout>
                <c:manualLayout>
                  <c:x val="0.53077333747991506"/>
                  <c:y val="2.44844153690909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415-45E7-AE1E-CAEF615A6ABB}"/>
                </c:ext>
              </c:extLst>
            </c:dLbl>
            <c:dLbl>
              <c:idx val="3"/>
              <c:layout>
                <c:manualLayout>
                  <c:x val="-0.16124915772559995"/>
                  <c:y val="7.775157084705641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415-45E7-AE1E-CAEF615A6ABB}"/>
                </c:ext>
              </c:extLst>
            </c:dLbl>
            <c:numFmt formatCode="0.00%" sourceLinked="0"/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Foglio1!$A$2:$A$4</c:f>
              <c:strCache>
                <c:ptCount val="3"/>
                <c:pt idx="0">
                  <c:v>Software</c:v>
                </c:pt>
                <c:pt idx="1">
                  <c:v>Hardware</c:v>
                </c:pt>
                <c:pt idx="2">
                  <c:v>Acquisto beni materiali, attrezzature, mobili e arredi</c:v>
                </c:pt>
              </c:strCache>
            </c:strRef>
          </c:cat>
          <c:val>
            <c:numRef>
              <c:f>Foglio1!$B$2:$B$4</c:f>
              <c:numCache>
                <c:formatCode>#,##0.00</c:formatCode>
                <c:ptCount val="3"/>
                <c:pt idx="0">
                  <c:v>148556</c:v>
                </c:pt>
                <c:pt idx="1">
                  <c:v>200314.91</c:v>
                </c:pt>
                <c:pt idx="2">
                  <c:v>25000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415-45E7-AE1E-CAEF615A6A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solidFill>
        <a:srgbClr val="00B0F0"/>
      </a:solidFill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5272287839020127"/>
          <c:y val="0.29051509186351704"/>
          <c:w val="0.33061045494313213"/>
          <c:h val="0.48378463108778069"/>
        </c:manualLayout>
      </c:layout>
      <c:overlay val="0"/>
      <c:txPr>
        <a:bodyPr/>
        <a:lstStyle/>
        <a:p>
          <a:pPr>
            <a:defRPr b="1"/>
          </a:pPr>
          <a:endParaRPr lang="it-IT"/>
        </a:p>
      </c:txPr>
    </c:legend>
    <c:plotVisOnly val="1"/>
    <c:dispBlanksAs val="gap"/>
    <c:showDLblsOverMax val="0"/>
  </c:chart>
  <c:spPr>
    <a:noFill/>
    <a:ln w="9525">
      <a:solidFill>
        <a:srgbClr val="5B9BD5"/>
      </a:solidFill>
    </a:ln>
  </c:sp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SPESA CORRENTE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197-4857-AE5B-350E7D03771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197-4857-AE5B-350E7D03771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3197-4857-AE5B-350E7D03771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197-4857-AE5B-350E7D03771B}"/>
              </c:ext>
            </c:extLst>
          </c:dPt>
          <c:dLbls>
            <c:dLbl>
              <c:idx val="0"/>
              <c:layout>
                <c:manualLayout>
                  <c:x val="-3.2279806285050547E-2"/>
                  <c:y val="-4.4675381187692202E-2"/>
                </c:manualLayout>
              </c:layout>
              <c:numFmt formatCode="0.00%" sourceLinked="0"/>
              <c:spPr>
                <a:xfrm>
                  <a:off x="3766049" y="201337"/>
                  <a:ext cx="1459536" cy="855106"/>
                </a:xfrm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  <a:extLst>
                    <a:ext uri="{C807C97D-BFC1-408E-A445-0C87EB9F89A2}">
                      <ask:lineSketchStyleProps xmlns:ask="http://schemas.microsoft.com/office/drawing/2018/sketchyshapes" xmlns:c16r2="http://schemas.microsoft.com/office/drawing/2015/06/chart" xmlns:r="http://schemas.openxmlformats.org/officeDocument/2006/relationships" xmlns="" sd="0"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/>
                        </a:custGeom>
                        <ask:type/>
                      </ask:lineSketchStyleProps>
                    </a:ext>
                  </a:extLst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86416"/>
                        <a:gd name="adj2" fmla="val 53959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7028998537563609"/>
                      <c:h val="0.2013502688340415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3197-4857-AE5B-350E7D03771B}"/>
                </c:ext>
              </c:extLst>
            </c:dLbl>
            <c:dLbl>
              <c:idx val="1"/>
              <c:layout>
                <c:manualLayout>
                  <c:x val="0.12700270172020067"/>
                  <c:y val="-0.10781829766853518"/>
                </c:manualLayout>
              </c:layout>
              <c:numFmt formatCode="0.00%" sourceLinked="0"/>
              <c:spPr>
                <a:xfrm>
                  <a:off x="2783983" y="1897584"/>
                  <a:ext cx="2299821" cy="742723"/>
                </a:xfrm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  <a:extLst>
                    <a:ext uri="{C807C97D-BFC1-408E-A445-0C87EB9F89A2}">
                      <ask:lineSketchStyleProps xmlns:ask="http://schemas.microsoft.com/office/drawing/2018/sketchyshapes" xmlns:c16r2="http://schemas.microsoft.com/office/drawing/2015/06/chart" xmlns:r="http://schemas.openxmlformats.org/officeDocument/2006/relationships" xmlns="" sd="0"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/>
                        </a:custGeom>
                        <ask:type/>
                      </ask:lineSketchStyleProps>
                    </a:ext>
                  </a:extLst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48232"/>
                        <a:gd name="adj2" fmla="val -101317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42590121693152067"/>
                      <c:h val="0.1748876463493717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3197-4857-AE5B-350E7D03771B}"/>
                </c:ext>
              </c:extLst>
            </c:dLbl>
            <c:dLbl>
              <c:idx val="2"/>
              <c:layout>
                <c:manualLayout>
                  <c:x val="1.7639145812704059E-2"/>
                  <c:y val="0.12858918287355028"/>
                </c:manualLayout>
              </c:layout>
              <c:numFmt formatCode="0.00%" sourceLinked="0"/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  <a:extLst>
                    <a:ext uri="{C807C97D-BFC1-408E-A445-0C87EB9F89A2}">
                      <ask:lineSketchStyleProps xmlns:ask="http://schemas.microsoft.com/office/drawing/2018/sketchyshapes" xmlns:c16r2="http://schemas.microsoft.com/office/drawing/2015/06/chart" xmlns:r="http://schemas.openxmlformats.org/officeDocument/2006/relationships" xmlns="" sd="0"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/>
                        </a:custGeom>
                        <ask:type/>
                      </ask:lineSketchStyleProps>
                    </a:ext>
                  </a:extLst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66332"/>
                        <a:gd name="adj2" fmla="val -100255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7953868715546765"/>
                      <c:h val="0.2013502688340415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3197-4857-AE5B-350E7D03771B}"/>
                </c:ext>
              </c:extLst>
            </c:dLbl>
            <c:dLbl>
              <c:idx val="3"/>
              <c:layout>
                <c:manualLayout>
                  <c:x val="-9.6020421145381993E-2"/>
                  <c:y val="2.6914015020045409E-2"/>
                </c:manualLayout>
              </c:layout>
              <c:numFmt formatCode="0.00%" sourceLinked="0"/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139143"/>
                        <a:gd name="adj2" fmla="val 59895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3197-4857-AE5B-350E7D03771B}"/>
                </c:ext>
              </c:extLst>
            </c:dLbl>
            <c:dLbl>
              <c:idx val="4"/>
              <c:layout>
                <c:manualLayout>
                  <c:x val="-0.26811642378839728"/>
                  <c:y val="2.691401502004540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7C0-4C47-90AD-FF194693C20A}"/>
                </c:ext>
              </c:extLst>
            </c:dLbl>
            <c:numFmt formatCode="0.00%" sourceLinked="0"/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Foglio1!$A$2:$A$5</c:f>
              <c:strCache>
                <c:ptCount val="4"/>
                <c:pt idx="0">
                  <c:v>SPESE DI FUNZIONAMENTO</c:v>
                </c:pt>
                <c:pt idx="1">
                  <c:v>ORGANIZZAZIONE EVENTI E SPESE DI RAPPRESENTANZA</c:v>
                </c:pt>
                <c:pt idx="2">
                  <c:v>UFFICIO PARTECIPAZIONE</c:v>
                </c:pt>
                <c:pt idx="3">
                  <c:v>TIROCINI</c:v>
                </c:pt>
              </c:strCache>
            </c:strRef>
          </c:cat>
          <c:val>
            <c:numRef>
              <c:f>Foglio1!$B$2:$B$5</c:f>
              <c:numCache>
                <c:formatCode>#,##0.00</c:formatCode>
                <c:ptCount val="4"/>
                <c:pt idx="0">
                  <c:v>96500</c:v>
                </c:pt>
                <c:pt idx="1">
                  <c:v>40000</c:v>
                </c:pt>
                <c:pt idx="2">
                  <c:v>90300</c:v>
                </c:pt>
                <c:pt idx="3">
                  <c:v>10000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97-4857-AE5B-350E7D0377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257105378977947"/>
          <c:y val="1.6419300348773157E-2"/>
          <c:w val="0.73750074285758582"/>
          <c:h val="0.97152397452999406"/>
        </c:manualLayout>
      </c:layout>
      <c:pie3D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SPESA CORRENTE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415-45E7-AE1E-CAEF615A6AB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415-45E7-AE1E-CAEF615A6AB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415-45E7-AE1E-CAEF615A6AB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415-45E7-AE1E-CAEF615A6ABB}"/>
              </c:ext>
            </c:extLst>
          </c:dPt>
          <c:dLbls>
            <c:dLbl>
              <c:idx val="0"/>
              <c:layout>
                <c:manualLayout>
                  <c:x val="-0.48807043926353316"/>
                  <c:y val="-1.416529934288554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415-45E7-AE1E-CAEF615A6ABB}"/>
                </c:ext>
              </c:extLst>
            </c:dLbl>
            <c:dLbl>
              <c:idx val="1"/>
              <c:layout>
                <c:manualLayout>
                  <c:x val="7.00051763177863E-2"/>
                  <c:y val="0.1478695889307615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415-45E7-AE1E-CAEF615A6ABB}"/>
                </c:ext>
              </c:extLst>
            </c:dLbl>
            <c:dLbl>
              <c:idx val="2"/>
              <c:layout>
                <c:manualLayout>
                  <c:x val="-0.15117948558942412"/>
                  <c:y val="-0.3154723596648655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021439085247323"/>
                      <c:h val="0.1486108774212018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0415-45E7-AE1E-CAEF615A6ABB}"/>
                </c:ext>
              </c:extLst>
            </c:dLbl>
            <c:dLbl>
              <c:idx val="3"/>
              <c:layout>
                <c:manualLayout>
                  <c:x val="-0.16124915772559995"/>
                  <c:y val="7.775157084705641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415-45E7-AE1E-CAEF615A6ABB}"/>
                </c:ext>
              </c:extLst>
            </c:dLbl>
            <c:numFmt formatCode="0.00%" sourceLinked="0"/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Foglio1!$A$2:$A$4</c:f>
              <c:strCache>
                <c:ptCount val="3"/>
                <c:pt idx="0">
                  <c:v>IMPIANTI E MACCHINARI</c:v>
                </c:pt>
                <c:pt idx="1">
                  <c:v>UFFICIO PARTECIPAZIONE-ALTRI BENI MATERIALI</c:v>
                </c:pt>
                <c:pt idx="2">
                  <c:v>MANUTENZIONE CIMITERI</c:v>
                </c:pt>
              </c:strCache>
            </c:strRef>
          </c:cat>
          <c:val>
            <c:numRef>
              <c:f>Foglio1!$B$2:$B$4</c:f>
              <c:numCache>
                <c:formatCode>#,##0.00</c:formatCode>
                <c:ptCount val="3"/>
                <c:pt idx="0">
                  <c:v>55000</c:v>
                </c:pt>
                <c:pt idx="1">
                  <c:v>35000</c:v>
                </c:pt>
                <c:pt idx="2">
                  <c:v>900000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415-45E7-AE1E-CAEF615A6A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  <c:userShapes r:id="rId4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CONSUNTIVO 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0312941929777468E-2"/>
                  <c:y val="-4.6961816280328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060-4368-9063-DA06CDCCDA60}"/>
                </c:ext>
              </c:extLst>
            </c:dLbl>
            <c:dLbl>
              <c:idx val="1"/>
              <c:layout>
                <c:manualLayout>
                  <c:x val="-4.5704119341999298E-2"/>
                  <c:y val="-1.10498391247831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1A4-455C-B7C4-1307C7086FB6}"/>
                </c:ext>
              </c:extLst>
            </c:dLbl>
            <c:dLbl>
              <c:idx val="2"/>
              <c:layout>
                <c:manualLayout>
                  <c:x val="-2.3698432251407043E-2"/>
                  <c:y val="-3.31495173743493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060-4368-9063-DA06CDCCDA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Foglio1!$A$2:$A$4</c:f>
              <c:strCache>
                <c:ptCount val="3"/>
                <c:pt idx="0">
                  <c:v>Area Servizi al Cittadino</c:v>
                </c:pt>
                <c:pt idx="1">
                  <c:v>Area Servizi Funebri e Cimiteriali</c:v>
                </c:pt>
                <c:pt idx="2">
                  <c:v>Direzione</c:v>
                </c:pt>
              </c:strCache>
            </c:strRef>
          </c:cat>
          <c:val>
            <c:numRef>
              <c:f>Foglio1!$B$2:$B$4</c:f>
              <c:numCache>
                <c:formatCode>#,##0.00</c:formatCode>
                <c:ptCount val="3"/>
                <c:pt idx="0">
                  <c:v>3918659.53</c:v>
                </c:pt>
                <c:pt idx="1">
                  <c:v>6562046.3499999996</c:v>
                </c:pt>
                <c:pt idx="2">
                  <c:v>119797.17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2F-4F8A-98C1-1593874C4358}"/>
            </c:ext>
          </c:extLst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PROPOSTA 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5547648377110566E-2"/>
                  <c:y val="-3.31495173743494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1A4-455C-B7C4-1307C7086FB6}"/>
                </c:ext>
              </c:extLst>
            </c:dLbl>
            <c:dLbl>
              <c:idx val="2"/>
              <c:layout>
                <c:manualLayout>
                  <c:x val="1.1849216125703521E-2"/>
                  <c:y val="-8.01113336546777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1A4-455C-B7C4-1307C7086F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Foglio1!$A$2:$A$4</c:f>
              <c:strCache>
                <c:ptCount val="3"/>
                <c:pt idx="0">
                  <c:v>Area Servizi al Cittadino</c:v>
                </c:pt>
                <c:pt idx="1">
                  <c:v>Area Servizi Funebri e Cimiteriali</c:v>
                </c:pt>
                <c:pt idx="2">
                  <c:v>Direzione</c:v>
                </c:pt>
              </c:strCache>
            </c:strRef>
          </c:cat>
          <c:val>
            <c:numRef>
              <c:f>Foglio1!$C$2:$C$4</c:f>
              <c:numCache>
                <c:formatCode>#,##0.00</c:formatCode>
                <c:ptCount val="3"/>
                <c:pt idx="0">
                  <c:v>3152060</c:v>
                </c:pt>
                <c:pt idx="1">
                  <c:v>7489000</c:v>
                </c:pt>
                <c:pt idx="2">
                  <c:v>236800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82F-4F8A-98C1-1593874C43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2378784"/>
        <c:axId val="762387520"/>
      </c:barChart>
      <c:catAx>
        <c:axId val="762378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62387520"/>
        <c:crosses val="autoZero"/>
        <c:auto val="1"/>
        <c:lblAlgn val="ctr"/>
        <c:lblOffset val="100"/>
        <c:noMultiLvlLbl val="0"/>
      </c:catAx>
      <c:valAx>
        <c:axId val="762387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62378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0.1292195214032642"/>
          <c:y val="3.7608053007135565E-2"/>
          <c:w val="0.85049529534762158"/>
          <c:h val="0.749429663608562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GRAFICI!$A$3</c:f>
              <c:strCache>
                <c:ptCount val="1"/>
                <c:pt idx="0">
                  <c:v>ASSESTATO 2021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GRAFICI!$B$2</c:f>
              <c:strCache>
                <c:ptCount val="1"/>
                <c:pt idx="0">
                  <c:v>SPESA CORRENTE</c:v>
                </c:pt>
              </c:strCache>
            </c:strRef>
          </c:cat>
          <c:val>
            <c:numRef>
              <c:f>GRAFICI!$B$3</c:f>
              <c:numCache>
                <c:formatCode>#,##0.00</c:formatCode>
                <c:ptCount val="1"/>
                <c:pt idx="0">
                  <c:v>10037100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4B-4221-82CE-1B4985F40C60}"/>
            </c:ext>
          </c:extLst>
        </c:ser>
        <c:ser>
          <c:idx val="1"/>
          <c:order val="1"/>
          <c:tx>
            <c:strRef>
              <c:f>GRAFICI!$A$4</c:f>
              <c:strCache>
                <c:ptCount val="1"/>
                <c:pt idx="0">
                  <c:v>RENDICONTO 2021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GRAFICI!$B$2</c:f>
              <c:strCache>
                <c:ptCount val="1"/>
                <c:pt idx="0">
                  <c:v>SPESA CORRENTE</c:v>
                </c:pt>
              </c:strCache>
            </c:strRef>
          </c:cat>
          <c:val>
            <c:numRef>
              <c:f>GRAFICI!$B$4</c:f>
              <c:numCache>
                <c:formatCode>#,##0.00</c:formatCode>
                <c:ptCount val="1"/>
                <c:pt idx="0">
                  <c:v>8267056.8399999999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4B-4221-82CE-1B4985F40C60}"/>
            </c:ext>
          </c:extLst>
        </c:ser>
        <c:ser>
          <c:idx val="2"/>
          <c:order val="2"/>
          <c:tx>
            <c:strRef>
              <c:f>GRAFICI!$A$5</c:f>
              <c:strCache>
                <c:ptCount val="1"/>
                <c:pt idx="0">
                  <c:v>PROPOSTA 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GRAFICI!$B$2</c:f>
              <c:strCache>
                <c:ptCount val="1"/>
                <c:pt idx="0">
                  <c:v>SPESA CORRENTE</c:v>
                </c:pt>
              </c:strCache>
            </c:strRef>
          </c:cat>
          <c:val>
            <c:numRef>
              <c:f>GRAFICI!$B$5</c:f>
              <c:numCache>
                <c:formatCode>#,##0.00</c:formatCode>
                <c:ptCount val="1"/>
                <c:pt idx="0">
                  <c:v>10533070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B4B-4221-82CE-1B4985F40C6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918114671"/>
        <c:axId val="1918113007"/>
      </c:barChart>
      <c:catAx>
        <c:axId val="191811467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18113007"/>
        <c:crosses val="autoZero"/>
        <c:auto val="1"/>
        <c:lblAlgn val="ctr"/>
        <c:lblOffset val="100"/>
        <c:noMultiLvlLbl val="0"/>
      </c:catAx>
      <c:valAx>
        <c:axId val="19181130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5B9BD5"/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9181146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4091890282859964"/>
          <c:y val="0.91649745158002038"/>
          <c:w val="0.51356116048092004"/>
          <c:h val="7.05565749235474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solidFill>
        <a:srgbClr val="5B9BD5"/>
      </a:solidFill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  <c:userShapes r:id="rId4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5272287839020127"/>
          <c:y val="0.29051509186351704"/>
          <c:w val="0.33061045494313213"/>
          <c:h val="0.48378463108778069"/>
        </c:manualLayout>
      </c:layout>
      <c:overlay val="0"/>
      <c:txPr>
        <a:bodyPr/>
        <a:lstStyle/>
        <a:p>
          <a:pPr>
            <a:defRPr b="1"/>
          </a:pPr>
          <a:endParaRPr lang="it-IT"/>
        </a:p>
      </c:txPr>
    </c:legend>
    <c:plotVisOnly val="1"/>
    <c:dispBlanksAs val="gap"/>
    <c:showDLblsOverMax val="0"/>
  </c:chart>
  <c:spPr>
    <a:noFill/>
    <a:ln w="19050">
      <a:solidFill>
        <a:srgbClr val="5B9BD5"/>
      </a:solidFill>
    </a:ln>
  </c:sp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ENTRATE  CORRENTI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197-4857-AE5B-350E7D03771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197-4857-AE5B-350E7D03771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3197-4857-AE5B-350E7D03771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75A3-426F-A7C7-BC22F2F92E11}"/>
              </c:ext>
            </c:extLst>
          </c:dPt>
          <c:dLbls>
            <c:dLbl>
              <c:idx val="0"/>
              <c:layout>
                <c:manualLayout>
                  <c:x val="8.1041791013266293E-2"/>
                  <c:y val="-2.5117392670063483E-2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12638"/>
                        <a:gd name="adj2" fmla="val 30275"/>
                      </a:avLst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3-3197-4857-AE5B-350E7D03771B}"/>
                </c:ext>
              </c:extLst>
            </c:dLbl>
            <c:dLbl>
              <c:idx val="1"/>
              <c:layout>
                <c:manualLayout>
                  <c:x val="-0.17492420683150575"/>
                  <c:y val="3.0331129507979671E-2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146274"/>
                        <a:gd name="adj2" fmla="val -207766"/>
                      </a:avLst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2-3197-4857-AE5B-350E7D03771B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197-4857-AE5B-350E7D03771B}"/>
                </c:ext>
              </c:extLst>
            </c:dLbl>
            <c:dLbl>
              <c:idx val="3"/>
              <c:layout>
                <c:manualLayout>
                  <c:x val="-0.35278476814262799"/>
                  <c:y val="-9.5694275626828168E-2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229420"/>
                        <a:gd name="adj2" fmla="val 20780"/>
                      </a:avLst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6-75A3-426F-A7C7-BC22F2F92E11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Foglio1!$A$2:$A$5</c:f>
              <c:strCache>
                <c:ptCount val="4"/>
                <c:pt idx="0">
                  <c:v>AREA SERVIZI AL CITTADINO</c:v>
                </c:pt>
                <c:pt idx="1">
                  <c:v>AREA SERVIZI FUNEBRI E CIMITERIALI</c:v>
                </c:pt>
                <c:pt idx="2">
                  <c:v>DIREZIONE/UFF. PARTECIPAZIONE</c:v>
                </c:pt>
                <c:pt idx="3">
                  <c:v>MUNICIPI E AREA MUNICIPI</c:v>
                </c:pt>
              </c:strCache>
            </c:strRef>
          </c:cat>
          <c:val>
            <c:numRef>
              <c:f>Foglio1!$B$2:$B$5</c:f>
              <c:numCache>
                <c:formatCode>#,##0.00</c:formatCode>
                <c:ptCount val="4"/>
                <c:pt idx="0">
                  <c:v>1897630</c:v>
                </c:pt>
                <c:pt idx="1">
                  <c:v>11471000</c:v>
                </c:pt>
                <c:pt idx="2">
                  <c:v>0</c:v>
                </c:pt>
                <c:pt idx="3">
                  <c:v>634640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97-4857-AE5B-350E7D0377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>
        <c:manualLayout>
          <c:xMode val="edge"/>
          <c:yMode val="edge"/>
          <c:x val="0.15300210578246642"/>
          <c:y val="0.72624514405708884"/>
          <c:w val="0.72457046834076166"/>
          <c:h val="0.255812179262880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ENTRATE CONTO CAPITALE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415-45E7-AE1E-CAEF615A6AB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415-45E7-AE1E-CAEF615A6AB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415-45E7-AE1E-CAEF615A6ABB}"/>
              </c:ext>
            </c:extLst>
          </c:dPt>
          <c:dLbls>
            <c:dLbl>
              <c:idx val="0"/>
              <c:layout>
                <c:manualLayout>
                  <c:x val="0.2911215024105625"/>
                  <c:y val="-0.15121261309389275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79317"/>
                        <a:gd name="adj2" fmla="val -185480"/>
                      </a:avLst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1-0415-45E7-AE1E-CAEF615A6ABB}"/>
                </c:ext>
              </c:extLst>
            </c:dLbl>
            <c:dLbl>
              <c:idx val="1"/>
              <c:layout>
                <c:manualLayout>
                  <c:x val="4.1345091816350531E-3"/>
                  <c:y val="-0.50349869070204401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944"/>
                        <a:gd name="adj2" fmla="val 70564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0415-45E7-AE1E-CAEF615A6ABB}"/>
                </c:ext>
              </c:extLst>
            </c:dLbl>
            <c:dLbl>
              <c:idx val="2"/>
              <c:layout>
                <c:manualLayout>
                  <c:x val="0"/>
                  <c:y val="-9.0414044075512359E-2"/>
                </c:manualLayout>
              </c:layout>
              <c:spPr>
                <a:xfrm>
                  <a:off x="0" y="77203"/>
                  <a:ext cx="1422657" cy="932263"/>
                </a:xfrm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67420"/>
                        <a:gd name="adj2" fmla="val 51403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450624293316227"/>
                      <c:h val="0.2128354576607057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0415-45E7-AE1E-CAEF615A6ABB}"/>
                </c:ext>
              </c:extLst>
            </c:dLbl>
            <c:dLbl>
              <c:idx val="3"/>
              <c:layout>
                <c:manualLayout>
                  <c:x val="-0.11594609324884024"/>
                  <c:y val="0.55378623399334737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189753"/>
                        <a:gd name="adj2" fmla="val -239211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6-706D-471E-9FAB-3CC920F7BAEA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Foglio1!$A$2:$A$2</c:f>
              <c:strCache>
                <c:ptCount val="1"/>
                <c:pt idx="0">
                  <c:v>AREA SERVIZI FUNEBRI E CIMITERIALI</c:v>
                </c:pt>
              </c:strCache>
            </c:strRef>
          </c:cat>
          <c:val>
            <c:numRef>
              <c:f>Foglio1!$B$2:$B$2</c:f>
              <c:numCache>
                <c:formatCode>#,##0.00</c:formatCode>
                <c:ptCount val="1"/>
                <c:pt idx="0">
                  <c:v>2655000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415-45E7-AE1E-CAEF615A6A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 w="9525">
      <a:solidFill>
        <a:schemeClr val="accent1"/>
      </a:solidFill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SPESA CORRENTE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197-4857-AE5B-350E7D03771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197-4857-AE5B-350E7D03771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3197-4857-AE5B-350E7D03771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75A3-426F-A7C7-BC22F2F92E11}"/>
              </c:ext>
            </c:extLst>
          </c:dPt>
          <c:dLbls>
            <c:dLbl>
              <c:idx val="0"/>
              <c:layout>
                <c:manualLayout>
                  <c:x val="8.1041791013266293E-2"/>
                  <c:y val="-2.5117392670063483E-2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12638"/>
                        <a:gd name="adj2" fmla="val 30275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3197-4857-AE5B-350E7D03771B}"/>
                </c:ext>
              </c:extLst>
            </c:dLbl>
            <c:dLbl>
              <c:idx val="1"/>
              <c:layout>
                <c:manualLayout>
                  <c:x val="3.8200756940924528E-3"/>
                  <c:y val="0.29156849605049184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81395"/>
                        <a:gd name="adj2" fmla="val -269962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2-3197-4857-AE5B-350E7D03771B}"/>
                </c:ext>
              </c:extLst>
            </c:dLbl>
            <c:dLbl>
              <c:idx val="2"/>
              <c:layout>
                <c:manualLayout>
                  <c:x val="-0.30486200577261446"/>
                  <c:y val="-1.4952230566691899E-2"/>
                </c:manualLayout>
              </c:layout>
              <c:spPr>
                <a:xfrm>
                  <a:off x="0" y="2601181"/>
                  <a:ext cx="1393515" cy="1034823"/>
                </a:xfrm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82272"/>
                        <a:gd name="adj2" fmla="val -80885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5100793663874449"/>
                      <c:h val="0.2346965686161392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3197-4857-AE5B-350E7D03771B}"/>
                </c:ext>
              </c:extLst>
            </c:dLbl>
            <c:dLbl>
              <c:idx val="3"/>
              <c:layout>
                <c:manualLayout>
                  <c:x val="-0.35278476814262799"/>
                  <c:y val="-9.5694275626828168E-2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169335"/>
                        <a:gd name="adj2" fmla="val 4587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6-75A3-426F-A7C7-BC22F2F92E11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Foglio1!$A$2:$A$5</c:f>
              <c:strCache>
                <c:ptCount val="4"/>
                <c:pt idx="0">
                  <c:v>AREA SERVIZI AL CITTADINO</c:v>
                </c:pt>
                <c:pt idx="1">
                  <c:v>AREA SERVIZI FUNEBRI E CIMITERIALI</c:v>
                </c:pt>
                <c:pt idx="2">
                  <c:v>DIREZIONE/UFF. PARTECIPAZIONE</c:v>
                </c:pt>
                <c:pt idx="3">
                  <c:v>MUNICIPI E AREA MUNICIPI</c:v>
                </c:pt>
              </c:strCache>
            </c:strRef>
          </c:cat>
          <c:val>
            <c:numRef>
              <c:f>Foglio1!$B$2:$B$5</c:f>
              <c:numCache>
                <c:formatCode>#,##0.00</c:formatCode>
                <c:ptCount val="4"/>
                <c:pt idx="0">
                  <c:v>3152060</c:v>
                </c:pt>
                <c:pt idx="1">
                  <c:v>7489000</c:v>
                </c:pt>
                <c:pt idx="2">
                  <c:v>236800</c:v>
                </c:pt>
                <c:pt idx="3">
                  <c:v>8267056.8399999999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97-4857-AE5B-350E7D0377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300210578246642"/>
          <c:y val="0.72624514405708884"/>
          <c:w val="0.72457046834076166"/>
          <c:h val="0.255812179262880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spPr>
    <a:noFill/>
  </c:sp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CONSUNTIVO 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609888586699362E-2"/>
                  <c:y val="-5.45394071909994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235-4977-B0B1-5450E93A01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Foglio1!$A$2:$A$3</c:f>
              <c:strCache>
                <c:ptCount val="2"/>
                <c:pt idx="0">
                  <c:v>Entrate Correnti</c:v>
                </c:pt>
                <c:pt idx="1">
                  <c:v>Entrate Conto Capitale</c:v>
                </c:pt>
              </c:strCache>
            </c:strRef>
          </c:cat>
          <c:val>
            <c:numRef>
              <c:f>Foglio1!$B$2:$B$3</c:f>
              <c:numCache>
                <c:formatCode>#,##0.00</c:formatCode>
                <c:ptCount val="2"/>
                <c:pt idx="0">
                  <c:v>13553259.130000001</c:v>
                </c:pt>
                <c:pt idx="1">
                  <c:v>4183419.66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B5-4A87-B1E4-A3BF7AD58FB6}"/>
            </c:ext>
          </c:extLst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PROPOSTO 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5210060737754883E-2"/>
                  <c:y val="-4.09045553932495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235-4977-B0B1-5450E93A0112}"/>
                </c:ext>
              </c:extLst>
            </c:dLbl>
            <c:dLbl>
              <c:idx val="1"/>
              <c:layout>
                <c:manualLayout>
                  <c:x val="4.4592741365109718E-2"/>
                  <c:y val="-1.90887925168497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235-4977-B0B1-5450E93A01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Foglio1!$A$2:$A$3</c:f>
              <c:strCache>
                <c:ptCount val="2"/>
                <c:pt idx="0">
                  <c:v>Entrate Correnti</c:v>
                </c:pt>
                <c:pt idx="1">
                  <c:v>Entrate Conto Capitale</c:v>
                </c:pt>
              </c:strCache>
            </c:strRef>
          </c:cat>
          <c:val>
            <c:numRef>
              <c:f>Foglio1!$C$2:$C$3</c:f>
              <c:numCache>
                <c:formatCode>#,##0.00</c:formatCode>
                <c:ptCount val="2"/>
                <c:pt idx="0">
                  <c:v>13368630</c:v>
                </c:pt>
                <c:pt idx="1">
                  <c:v>2655000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B5-4A87-B1E4-A3BF7AD58F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1686224"/>
        <c:axId val="571683728"/>
      </c:barChart>
      <c:catAx>
        <c:axId val="571686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571683728"/>
        <c:crosses val="autoZero"/>
        <c:auto val="1"/>
        <c:lblAlgn val="ctr"/>
        <c:lblOffset val="100"/>
        <c:noMultiLvlLbl val="0"/>
      </c:catAx>
      <c:valAx>
        <c:axId val="571683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571686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CONSUNTIVO 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5.49993600249445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E55-4822-BF63-AC9C5445DA84}"/>
                </c:ext>
              </c:extLst>
            </c:dLbl>
            <c:dLbl>
              <c:idx val="1"/>
              <c:layout>
                <c:manualLayout>
                  <c:x val="-3.9322886356154725E-2"/>
                  <c:y val="-9.1665600041574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E55-4822-BF63-AC9C5445DA84}"/>
                </c:ext>
              </c:extLst>
            </c:dLbl>
            <c:dLbl>
              <c:idx val="2"/>
              <c:layout>
                <c:manualLayout>
                  <c:x val="-1.9661443178077363E-2"/>
                  <c:y val="-4.88883200221729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E55-4822-BF63-AC9C5445DA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Foglio1!$A$2:$A$4</c:f>
              <c:strCache>
                <c:ptCount val="2"/>
                <c:pt idx="0">
                  <c:v>Are Servizi al Cittadino</c:v>
                </c:pt>
                <c:pt idx="1">
                  <c:v>Area Servizi Funebri e Cimiteriali</c:v>
                </c:pt>
              </c:strCache>
            </c:strRef>
          </c:cat>
          <c:val>
            <c:numRef>
              <c:f>Foglio1!$B$2:$B$4</c:f>
              <c:numCache>
                <c:formatCode>#,##0.00</c:formatCode>
                <c:ptCount val="3"/>
                <c:pt idx="0">
                  <c:v>1419027.48</c:v>
                </c:pt>
                <c:pt idx="1">
                  <c:v>12134231.65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2F-4F8A-98C1-1593874C4358}"/>
            </c:ext>
          </c:extLst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PROPOSTA 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3622117758392748E-2"/>
                  <c:y val="-0.100832160045731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E55-4822-BF63-AC9C5445DA84}"/>
                </c:ext>
              </c:extLst>
            </c:dLbl>
            <c:dLbl>
              <c:idx val="1"/>
              <c:layout>
                <c:manualLayout>
                  <c:x val="6.9708753085910652E-2"/>
                  <c:y val="-1.22220800055432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E55-4822-BF63-AC9C5445DA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Foglio1!$A$2:$A$4</c:f>
              <c:strCache>
                <c:ptCount val="2"/>
                <c:pt idx="0">
                  <c:v>Are Servizi al Cittadino</c:v>
                </c:pt>
                <c:pt idx="1">
                  <c:v>Area Servizi Funebri e Cimiteriali</c:v>
                </c:pt>
              </c:strCache>
            </c:strRef>
          </c:cat>
          <c:val>
            <c:numRef>
              <c:f>Foglio1!$C$2:$C$4</c:f>
              <c:numCache>
                <c:formatCode>#,##0.00</c:formatCode>
                <c:ptCount val="3"/>
                <c:pt idx="0">
                  <c:v>1897630</c:v>
                </c:pt>
                <c:pt idx="1">
                  <c:v>11471000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82F-4F8A-98C1-1593874C43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2378784"/>
        <c:axId val="762387520"/>
      </c:barChart>
      <c:catAx>
        <c:axId val="762378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62387520"/>
        <c:crosses val="autoZero"/>
        <c:auto val="1"/>
        <c:lblAlgn val="ctr"/>
        <c:lblOffset val="100"/>
        <c:noMultiLvlLbl val="0"/>
      </c:catAx>
      <c:valAx>
        <c:axId val="762387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62378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spPr>
    <a:noFill/>
  </c:spPr>
  <c:externalData r:id="rId2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baseline="0"/>
              <a:t> </a:t>
            </a:r>
            <a:endParaRPr lang="it-IT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0.10798732356679376"/>
          <c:y val="6.2949295895586482E-2"/>
          <c:w val="0.85803047026556956"/>
          <c:h val="0.796638760089301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GRAFICI!$A$36</c:f>
              <c:strCache>
                <c:ptCount val="1"/>
                <c:pt idx="0">
                  <c:v>ASSESTATO 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noFill/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46C3-42A9-A029-B89B6B72F55B}"/>
              </c:ext>
            </c:extLst>
          </c:dPt>
          <c:dLbls>
            <c:delete val="1"/>
            <c:extLst/>
          </c:dLbls>
          <c:cat>
            <c:strRef>
              <c:f>GRAFICI!$B$35</c:f>
              <c:strCache>
                <c:ptCount val="1"/>
                <c:pt idx="0">
                  <c:v>SPESA CORRENTE</c:v>
                </c:pt>
              </c:strCache>
            </c:strRef>
          </c:cat>
          <c:val>
            <c:numRef>
              <c:f>GRAFICI!$B$36</c:f>
              <c:numCache>
                <c:formatCode>#,##0.00</c:formatCode>
                <c:ptCount val="1"/>
                <c:pt idx="0">
                  <c:v>499850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D3-44E3-9E15-1E9304D05422}"/>
            </c:ext>
          </c:extLst>
        </c:ser>
        <c:ser>
          <c:idx val="1"/>
          <c:order val="1"/>
          <c:tx>
            <c:strRef>
              <c:f>GRAFICI!$A$37</c:f>
              <c:strCache>
                <c:ptCount val="1"/>
                <c:pt idx="0">
                  <c:v>RENDICONTO 2021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GRAFICI!$B$35</c:f>
              <c:strCache>
                <c:ptCount val="1"/>
                <c:pt idx="0">
                  <c:v>SPESA CORRENTE</c:v>
                </c:pt>
              </c:strCache>
            </c:strRef>
          </c:cat>
          <c:val>
            <c:numRef>
              <c:f>GRAFICI!$B$37</c:f>
              <c:numCache>
                <c:formatCode>#,##0.00</c:formatCode>
                <c:ptCount val="1"/>
                <c:pt idx="0">
                  <c:v>481572.95999999996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D3-44E3-9E15-1E9304D05422}"/>
            </c:ext>
          </c:extLst>
        </c:ser>
        <c:ser>
          <c:idx val="2"/>
          <c:order val="2"/>
          <c:tx>
            <c:strRef>
              <c:f>GRAFICI!$A$38</c:f>
              <c:strCache>
                <c:ptCount val="1"/>
                <c:pt idx="0">
                  <c:v>PROPOSTO 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GRAFICI!$B$35</c:f>
              <c:strCache>
                <c:ptCount val="1"/>
                <c:pt idx="0">
                  <c:v>SPESA CORRENTE</c:v>
                </c:pt>
              </c:strCache>
            </c:strRef>
          </c:cat>
          <c:val>
            <c:numRef>
              <c:f>GRAFICI!$B$38</c:f>
              <c:numCache>
                <c:formatCode>#,##0.00</c:formatCode>
                <c:ptCount val="1"/>
                <c:pt idx="0">
                  <c:v>634640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2D3-44E3-9E15-1E9304D0542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54284256"/>
        <c:axId val="654284672"/>
      </c:barChart>
      <c:catAx>
        <c:axId val="6542842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54284672"/>
        <c:crosses val="autoZero"/>
        <c:auto val="1"/>
        <c:lblAlgn val="ctr"/>
        <c:lblOffset val="100"/>
        <c:noMultiLvlLbl val="0"/>
      </c:catAx>
      <c:valAx>
        <c:axId val="654284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654284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38706134189577895"/>
          <c:y val="0.93558732743297246"/>
          <c:w val="0.51897367716904141"/>
          <c:h val="5.58979477932337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  <c:userShapes r:id="rId5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SPESA CONTO CAPITALE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415-45E7-AE1E-CAEF615A6AB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415-45E7-AE1E-CAEF615A6AB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415-45E7-AE1E-CAEF615A6AB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706D-471E-9FAB-3CC920F7BAEA}"/>
              </c:ext>
            </c:extLst>
          </c:dPt>
          <c:dLbls>
            <c:dLbl>
              <c:idx val="0"/>
              <c:layout>
                <c:manualLayout>
                  <c:x val="0.10298255864829352"/>
                  <c:y val="0.34299360076343371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79317"/>
                        <a:gd name="adj2" fmla="val -185480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0415-45E7-AE1E-CAEF615A6ABB}"/>
                </c:ext>
              </c:extLst>
            </c:dLbl>
            <c:dLbl>
              <c:idx val="1"/>
              <c:layout>
                <c:manualLayout>
                  <c:x val="4.1345091816350531E-3"/>
                  <c:y val="-0.50349869070204401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944"/>
                        <a:gd name="adj2" fmla="val 70564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0415-45E7-AE1E-CAEF615A6ABB}"/>
                </c:ext>
              </c:extLst>
            </c:dLbl>
            <c:dLbl>
              <c:idx val="2"/>
              <c:layout>
                <c:manualLayout>
                  <c:x val="0"/>
                  <c:y val="-9.0414044075512359E-2"/>
                </c:manualLayout>
              </c:layout>
              <c:spPr>
                <a:xfrm>
                  <a:off x="0" y="77203"/>
                  <a:ext cx="1422657" cy="932263"/>
                </a:xfrm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67420"/>
                        <a:gd name="adj2" fmla="val 51403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450624293316227"/>
                      <c:h val="0.2128354576607057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0415-45E7-AE1E-CAEF615A6ABB}"/>
                </c:ext>
              </c:extLst>
            </c:dLbl>
            <c:dLbl>
              <c:idx val="3"/>
              <c:layout>
                <c:manualLayout>
                  <c:x val="-0.11594609324884024"/>
                  <c:y val="0.55378623399334737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189753"/>
                        <a:gd name="adj2" fmla="val -239211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6-706D-471E-9FAB-3CC920F7BAEA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Foglio1!$A$2:$A$5</c:f>
              <c:strCache>
                <c:ptCount val="4"/>
                <c:pt idx="0">
                  <c:v>AREA SERVIZI AL CITTADINO</c:v>
                </c:pt>
                <c:pt idx="1">
                  <c:v>AREA SERVIZI FUNEBRI E CIMITERIALI</c:v>
                </c:pt>
                <c:pt idx="2">
                  <c:v>DIREZIONE/UFF. PARTECIPAZIONE</c:v>
                </c:pt>
                <c:pt idx="3">
                  <c:v>MUNICIPI E AREA MUNICIPI</c:v>
                </c:pt>
              </c:strCache>
            </c:strRef>
          </c:cat>
          <c:val>
            <c:numRef>
              <c:f>Foglio1!$B$2:$B$5</c:f>
              <c:numCache>
                <c:formatCode>#,##0.00</c:formatCode>
                <c:ptCount val="4"/>
                <c:pt idx="0">
                  <c:v>373870.91</c:v>
                </c:pt>
                <c:pt idx="1">
                  <c:v>12563689.93</c:v>
                </c:pt>
                <c:pt idx="2">
                  <c:v>990000</c:v>
                </c:pt>
                <c:pt idx="3">
                  <c:v>3230000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415-45E7-AE1E-CAEF615A6A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 w="9525">
      <a:solidFill>
        <a:schemeClr val="accent1"/>
      </a:solidFill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1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250560"/>
        <c:axId val="101252096"/>
      </c:barChart>
      <c:catAx>
        <c:axId val="10125056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01252096"/>
        <c:crosses val="autoZero"/>
        <c:auto val="1"/>
        <c:lblAlgn val="ctr"/>
        <c:lblOffset val="100"/>
        <c:noMultiLvlLbl val="0"/>
      </c:catAx>
      <c:valAx>
        <c:axId val="101252096"/>
        <c:scaling>
          <c:orientation val="minMax"/>
        </c:scaling>
        <c:delete val="1"/>
        <c:axPos val="l"/>
        <c:majorGridlines/>
        <c:numFmt formatCode="#,##0.00" sourceLinked="1"/>
        <c:majorTickMark val="out"/>
        <c:minorTickMark val="none"/>
        <c:tickLblPos val="nextTo"/>
        <c:crossAx val="101250560"/>
        <c:crosses val="autoZero"/>
        <c:crossBetween val="between"/>
        <c:majorUnit val="200000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877726480374568"/>
          <c:y val="0.10251912058919516"/>
          <c:w val="0.8345295494097088"/>
          <c:h val="0.687320631027211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PREVISIONE 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noFill/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995-40B0-90B5-8A7CD947CAEC}"/>
              </c:ext>
            </c:extLst>
          </c:dPt>
          <c:cat>
            <c:strRef>
              <c:f>Foglio1!$A$2</c:f>
              <c:strCache>
                <c:ptCount val="1"/>
                <c:pt idx="0">
                  <c:v>SPESA CORRENTE</c:v>
                </c:pt>
              </c:strCache>
            </c:strRef>
          </c:cat>
          <c:val>
            <c:numRef>
              <c:f>Foglio1!$B$2</c:f>
              <c:numCache>
                <c:formatCode>#,##0.00</c:formatCode>
                <c:ptCount val="1"/>
                <c:pt idx="0">
                  <c:v>14732790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07-45E7-9A83-3CF9DEF04053}"/>
            </c:ext>
          </c:extLst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CONSUNTIVO 2021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8725949653361298E-2"/>
                  <c:y val="-0.165009901358370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995-40B0-90B5-8A7CD947CA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05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</c:f>
              <c:strCache>
                <c:ptCount val="1"/>
                <c:pt idx="0">
                  <c:v>SPESA CORRENTE</c:v>
                </c:pt>
              </c:strCache>
            </c:strRef>
          </c:cat>
          <c:val>
            <c:numRef>
              <c:f>Foglio1!$C$2</c:f>
              <c:numCache>
                <c:formatCode>#,##0.00</c:formatCode>
                <c:ptCount val="1"/>
                <c:pt idx="0">
                  <c:v>10600503.049999999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07-45E7-9A83-3CF9DEF04053}"/>
            </c:ext>
          </c:extLst>
        </c:ser>
        <c:ser>
          <c:idx val="2"/>
          <c:order val="2"/>
          <c:tx>
            <c:strRef>
              <c:f>Foglio1!$D$1</c:f>
              <c:strCache>
                <c:ptCount val="1"/>
                <c:pt idx="0">
                  <c:v>PROPOSTA 2022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1232877857452155E-2"/>
                  <c:y val="-3.93218625333581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277-4462-B498-19A0AAF02B8C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</c:f>
              <c:strCache>
                <c:ptCount val="1"/>
                <c:pt idx="0">
                  <c:v>SPESA CORRENTE</c:v>
                </c:pt>
              </c:strCache>
            </c:strRef>
          </c:cat>
          <c:val>
            <c:numRef>
              <c:f>Foglio1!$D$2</c:f>
              <c:numCache>
                <c:formatCode>#,##0.00</c:formatCode>
                <c:ptCount val="1"/>
                <c:pt idx="0">
                  <c:v>10877860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5C-44F2-9C7F-6F6A5E6DBD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3396400"/>
        <c:axId val="763398064"/>
      </c:barChart>
      <c:catAx>
        <c:axId val="76339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63398064"/>
        <c:crosses val="autoZero"/>
        <c:auto val="1"/>
        <c:lblAlgn val="ctr"/>
        <c:lblOffset val="100"/>
        <c:noMultiLvlLbl val="0"/>
      </c:catAx>
      <c:valAx>
        <c:axId val="763398064"/>
        <c:scaling>
          <c:orientation val="minMax"/>
          <c:max val="140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6339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40575734497096277"/>
          <c:y val="0.89723834517258783"/>
          <c:w val="0.51304565001005542"/>
          <c:h val="7.04067722081239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5272287839020127"/>
          <c:y val="0.29051509186351704"/>
          <c:w val="0.33061045494313213"/>
          <c:h val="0.48378463108778069"/>
        </c:manualLayout>
      </c:layout>
      <c:overlay val="0"/>
      <c:txPr>
        <a:bodyPr/>
        <a:lstStyle/>
        <a:p>
          <a:pPr>
            <a:defRPr b="1"/>
          </a:pPr>
          <a:endParaRPr lang="it-IT"/>
        </a:p>
      </c:txPr>
    </c:legend>
    <c:plotVisOnly val="1"/>
    <c:dispBlanksAs val="gap"/>
    <c:showDLblsOverMax val="0"/>
  </c:chart>
  <c:spPr>
    <a:noFill/>
    <a:ln w="9525">
      <a:solidFill>
        <a:srgbClr val="5B9BD5"/>
      </a:solidFill>
    </a:ln>
  </c:sp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SPESA CORRENTE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197-4857-AE5B-350E7D03771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197-4857-AE5B-350E7D03771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3197-4857-AE5B-350E7D03771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197-4857-AE5B-350E7D03771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0-67C0-4C47-90AD-FF194693C20A}"/>
              </c:ext>
            </c:extLst>
          </c:dPt>
          <c:dLbls>
            <c:dLbl>
              <c:idx val="0"/>
              <c:layout>
                <c:manualLayout>
                  <c:x val="0.33046914077741912"/>
                  <c:y val="2.09331227933686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197-4857-AE5B-350E7D03771B}"/>
                </c:ext>
              </c:extLst>
            </c:dLbl>
            <c:dLbl>
              <c:idx val="1"/>
              <c:layout>
                <c:manualLayout>
                  <c:x val="0.2178146863280439"/>
                  <c:y val="0.2063407818203481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197-4857-AE5B-350E7D03771B}"/>
                </c:ext>
              </c:extLst>
            </c:dLbl>
            <c:dLbl>
              <c:idx val="2"/>
              <c:layout>
                <c:manualLayout>
                  <c:x val="1.0392983712825429E-2"/>
                  <c:y val="-5.233292471752056E-2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221029"/>
                        <a:gd name="adj2" fmla="val -73965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5424657488583571"/>
                      <c:h val="0.1861722242655629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3197-4857-AE5B-350E7D03771B}"/>
                </c:ext>
              </c:extLst>
            </c:dLbl>
            <c:dLbl>
              <c:idx val="3"/>
              <c:layout>
                <c:manualLayout>
                  <c:x val="2.5870882997126053E-2"/>
                  <c:y val="8.074204506013622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197-4857-AE5B-350E7D03771B}"/>
                </c:ext>
              </c:extLst>
            </c:dLbl>
            <c:dLbl>
              <c:idx val="4"/>
              <c:layout>
                <c:manualLayout>
                  <c:x val="-7.6906153510819572E-2"/>
                  <c:y val="2.691401502004540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7C0-4C47-90AD-FF194693C20A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Foglio1!$A$2:$A$6</c:f>
              <c:strCache>
                <c:ptCount val="5"/>
                <c:pt idx="0">
                  <c:v>Direzione </c:v>
                </c:pt>
                <c:pt idx="1">
                  <c:v>Cimiteri</c:v>
                </c:pt>
                <c:pt idx="2">
                  <c:v>Appalto Cimiteri</c:v>
                </c:pt>
                <c:pt idx="3">
                  <c:v>Obitorio</c:v>
                </c:pt>
                <c:pt idx="4">
                  <c:v>Crematorio</c:v>
                </c:pt>
              </c:strCache>
            </c:strRef>
          </c:cat>
          <c:val>
            <c:numRef>
              <c:f>Foglio1!$B$2:$B$6</c:f>
              <c:numCache>
                <c:formatCode>#,##0.00</c:formatCode>
                <c:ptCount val="5"/>
                <c:pt idx="0">
                  <c:v>309000</c:v>
                </c:pt>
                <c:pt idx="1">
                  <c:v>400000</c:v>
                </c:pt>
                <c:pt idx="2">
                  <c:v>3750000</c:v>
                </c:pt>
                <c:pt idx="3">
                  <c:v>486000</c:v>
                </c:pt>
                <c:pt idx="4">
                  <c:v>2544000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97-4857-AE5B-350E7D0377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787950979150897"/>
          <c:y val="1.351989664424842E-2"/>
          <c:w val="0.73750074285758582"/>
          <c:h val="0.96572516712094458"/>
        </c:manualLayout>
      </c:layout>
      <c:pie3D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SPESA CONTO CAPITALE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415-45E7-AE1E-CAEF615A6AB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415-45E7-AE1E-CAEF615A6AB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415-45E7-AE1E-CAEF615A6AB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415-45E7-AE1E-CAEF615A6AB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8441-4BBD-AF47-9620DBE65DD9}"/>
              </c:ext>
            </c:extLst>
          </c:dPt>
          <c:dLbls>
            <c:dLbl>
              <c:idx val="0"/>
              <c:layout>
                <c:manualLayout>
                  <c:x val="-4.2313684857849435E-2"/>
                  <c:y val="-4.856158755822494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415-45E7-AE1E-CAEF615A6ABB}"/>
                </c:ext>
              </c:extLst>
            </c:dLbl>
            <c:dLbl>
              <c:idx val="1"/>
              <c:layout>
                <c:manualLayout>
                  <c:x val="0.27365426503608337"/>
                  <c:y val="9.5620964378199842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415-45E7-AE1E-CAEF615A6ABB}"/>
                </c:ext>
              </c:extLst>
            </c:dLbl>
            <c:dLbl>
              <c:idx val="2"/>
              <c:layout>
                <c:manualLayout>
                  <c:x val="0.2036198050569438"/>
                  <c:y val="-7.876812327077405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415-45E7-AE1E-CAEF615A6ABB}"/>
                </c:ext>
              </c:extLst>
            </c:dLbl>
            <c:dLbl>
              <c:idx val="3"/>
              <c:layout>
                <c:manualLayout>
                  <c:x val="-4.2298009486183709E-2"/>
                  <c:y val="7.19526981691064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415-45E7-AE1E-CAEF615A6ABB}"/>
                </c:ext>
              </c:extLst>
            </c:dLbl>
            <c:dLbl>
              <c:idx val="4"/>
              <c:layout>
                <c:manualLayout>
                  <c:x val="-0.46597195486526499"/>
                  <c:y val="3.769224815882157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441-4BBD-AF47-9620DBE65DD9}"/>
                </c:ext>
              </c:extLst>
            </c:dLbl>
            <c:numFmt formatCode="0.00%" sourceLinked="0"/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Foglio1!$A$2:$A$6</c:f>
              <c:strCache>
                <c:ptCount val="5"/>
                <c:pt idx="0">
                  <c:v>Direzione </c:v>
                </c:pt>
                <c:pt idx="1">
                  <c:v>Cimiteri</c:v>
                </c:pt>
                <c:pt idx="2">
                  <c:v>Appalto Cimiteri</c:v>
                </c:pt>
                <c:pt idx="3">
                  <c:v>Obitorio</c:v>
                </c:pt>
                <c:pt idx="4">
                  <c:v>Crematorio</c:v>
                </c:pt>
              </c:strCache>
            </c:strRef>
          </c:cat>
          <c:val>
            <c:numRef>
              <c:f>Foglio1!$B$2:$B$6</c:f>
              <c:numCache>
                <c:formatCode>#,##0.00</c:formatCode>
                <c:ptCount val="5"/>
                <c:pt idx="1">
                  <c:v>1387024.33</c:v>
                </c:pt>
                <c:pt idx="2">
                  <c:v>8955841</c:v>
                </c:pt>
                <c:pt idx="3">
                  <c:v>369454.37</c:v>
                </c:pt>
                <c:pt idx="4">
                  <c:v>1851370.23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415-45E7-AE1E-CAEF615A6A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egendEntry>
        <c:idx val="4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5272287839020127"/>
          <c:y val="0.29051509186351704"/>
          <c:w val="0.33061045494313213"/>
          <c:h val="0.48378463108778069"/>
        </c:manualLayout>
      </c:layout>
      <c:overlay val="0"/>
      <c:txPr>
        <a:bodyPr/>
        <a:lstStyle/>
        <a:p>
          <a:pPr>
            <a:defRPr b="1"/>
          </a:pPr>
          <a:endParaRPr lang="it-IT"/>
        </a:p>
      </c:txPr>
    </c:legend>
    <c:plotVisOnly val="1"/>
    <c:dispBlanksAs val="gap"/>
    <c:showDLblsOverMax val="0"/>
  </c:chart>
  <c:spPr>
    <a:noFill/>
    <a:ln w="9525">
      <a:solidFill>
        <a:srgbClr val="00B0F0"/>
      </a:solidFill>
    </a:ln>
  </c:sp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0.01365</cdr:x>
      <cdr:y>0.9232</cdr:y>
    </cdr:from>
    <cdr:to>
      <cdr:x>0.05061</cdr:x>
      <cdr:y>1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79230" y="4043801"/>
          <a:ext cx="214604" cy="33640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it-IT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0.57082</cdr:x>
      <cdr:y>0.82203</cdr:y>
    </cdr:from>
    <cdr:to>
      <cdr:x>0.89056</cdr:x>
      <cdr:y>0.88621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3931137" y="3226634"/>
          <a:ext cx="2202024" cy="2519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t-IT" b="1" dirty="0" smtClean="0"/>
            <a:t>SPESA CORRENTE</a:t>
          </a:r>
          <a:endParaRPr lang="it-IT" sz="1100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0.00775</cdr:x>
      <cdr:y>0.9232</cdr:y>
    </cdr:from>
    <cdr:to>
      <cdr:x>0.04472</cdr:x>
      <cdr:y>1</cdr:y>
    </cdr:to>
    <cdr:sp macro="" textlink="">
      <cdr:nvSpPr>
        <cdr:cNvPr id="3" name="CasellaDiTesto 1"/>
        <cdr:cNvSpPr txBox="1"/>
      </cdr:nvSpPr>
      <cdr:spPr>
        <a:xfrm xmlns:a="http://schemas.openxmlformats.org/drawingml/2006/main">
          <a:off x="45019" y="4043802"/>
          <a:ext cx="214604" cy="33640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it-IT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0.00775</cdr:x>
      <cdr:y>0.90651</cdr:y>
    </cdr:from>
    <cdr:to>
      <cdr:x>0.04472</cdr:x>
      <cdr:y>0.98331</cdr:y>
    </cdr:to>
    <cdr:sp macro="" textlink="">
      <cdr:nvSpPr>
        <cdr:cNvPr id="3" name="CasellaDiTesto 1"/>
        <cdr:cNvSpPr txBox="1"/>
      </cdr:nvSpPr>
      <cdr:spPr>
        <a:xfrm xmlns:a="http://schemas.openxmlformats.org/drawingml/2006/main">
          <a:off x="45018" y="3970716"/>
          <a:ext cx="214604" cy="33640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it-IT" sz="11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0.00775</cdr:x>
      <cdr:y>0.9232</cdr:y>
    </cdr:from>
    <cdr:to>
      <cdr:x>0.04472</cdr:x>
      <cdr:y>1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45019" y="4043802"/>
          <a:ext cx="214604" cy="33640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it-IT" sz="11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0.5134</cdr:x>
      <cdr:y>0.87678</cdr:y>
    </cdr:from>
    <cdr:to>
      <cdr:x>0.81657</cdr:x>
      <cdr:y>0.92921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3535680" y="3440468"/>
          <a:ext cx="2087880" cy="2057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it-IT" sz="1100" dirty="0"/>
        </a:p>
      </cdr:txBody>
    </cdr:sp>
  </cdr:relSizeAnchor>
  <cdr:relSizeAnchor xmlns:cdr="http://schemas.openxmlformats.org/drawingml/2006/chartDrawing">
    <cdr:from>
      <cdr:x>0.56208</cdr:x>
      <cdr:y>0.81464</cdr:y>
    </cdr:from>
    <cdr:to>
      <cdr:x>0.9073</cdr:x>
      <cdr:y>0.90008</cdr:y>
    </cdr:to>
    <cdr:sp macro="" textlink="">
      <cdr:nvSpPr>
        <cdr:cNvPr id="3" name="CasellaDiTesto 2"/>
        <cdr:cNvSpPr txBox="1"/>
      </cdr:nvSpPr>
      <cdr:spPr>
        <a:xfrm xmlns:a="http://schemas.openxmlformats.org/drawingml/2006/main">
          <a:off x="3870960" y="3196628"/>
          <a:ext cx="2377440" cy="3352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t-IT" sz="1100" b="1" dirty="0" smtClean="0"/>
            <a:t>SPESA CORRENTE</a:t>
          </a:r>
          <a:endParaRPr lang="it-IT" sz="1100" b="1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0.01365</cdr:x>
      <cdr:y>0.9232</cdr:y>
    </cdr:from>
    <cdr:to>
      <cdr:x>0.05061</cdr:x>
      <cdr:y>1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79230" y="4043801"/>
          <a:ext cx="214604" cy="33640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it-IT" sz="11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0.52524</cdr:x>
      <cdr:y>0.86981</cdr:y>
    </cdr:from>
    <cdr:to>
      <cdr:x>0.88078</cdr:x>
      <cdr:y>0.92471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3140754" y="4225436"/>
          <a:ext cx="2125980" cy="266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t-IT" sz="1100" b="1" dirty="0" smtClean="0"/>
            <a:t>SPESA CORRENTE</a:t>
          </a:r>
          <a:endParaRPr lang="it-IT" sz="11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766" cy="497047"/>
          </a:xfrm>
          <a:prstGeom prst="rect">
            <a:avLst/>
          </a:prstGeom>
        </p:spPr>
        <p:txBody>
          <a:bodyPr vert="horz" lIns="91495" tIns="45747" rIns="91495" bIns="45747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320" y="1"/>
            <a:ext cx="2945766" cy="497047"/>
          </a:xfrm>
          <a:prstGeom prst="rect">
            <a:avLst/>
          </a:prstGeom>
        </p:spPr>
        <p:txBody>
          <a:bodyPr vert="horz" lIns="91495" tIns="45747" rIns="91495" bIns="45747" rtlCol="0"/>
          <a:lstStyle>
            <a:lvl1pPr algn="r">
              <a:defRPr sz="1200"/>
            </a:lvl1pPr>
          </a:lstStyle>
          <a:p>
            <a:fld id="{0329FE96-541F-42D9-98F5-2649574C8BEB}" type="datetimeFigureOut">
              <a:rPr lang="it-IT" smtClean="0"/>
              <a:t>27/05/2022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9592"/>
            <a:ext cx="2945766" cy="497047"/>
          </a:xfrm>
          <a:prstGeom prst="rect">
            <a:avLst/>
          </a:prstGeom>
        </p:spPr>
        <p:txBody>
          <a:bodyPr vert="horz" lIns="91495" tIns="45747" rIns="91495" bIns="45747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320" y="9429592"/>
            <a:ext cx="2945766" cy="497047"/>
          </a:xfrm>
          <a:prstGeom prst="rect">
            <a:avLst/>
          </a:prstGeom>
        </p:spPr>
        <p:txBody>
          <a:bodyPr vert="horz" lIns="91495" tIns="45747" rIns="91495" bIns="45747" rtlCol="0" anchor="b"/>
          <a:lstStyle>
            <a:lvl1pPr algn="r">
              <a:defRPr sz="1200"/>
            </a:lvl1pPr>
          </a:lstStyle>
          <a:p>
            <a:fld id="{BACCBF6B-7FDB-4A69-9FEB-4C30527136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8018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8056"/>
          </a:xfrm>
          <a:prstGeom prst="rect">
            <a:avLst/>
          </a:prstGeom>
        </p:spPr>
        <p:txBody>
          <a:bodyPr vert="horz" lIns="91422" tIns="45710" rIns="91422" bIns="4571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60" cy="498056"/>
          </a:xfrm>
          <a:prstGeom prst="rect">
            <a:avLst/>
          </a:prstGeom>
        </p:spPr>
        <p:txBody>
          <a:bodyPr vert="horz" lIns="91422" tIns="45710" rIns="91422" bIns="45710" rtlCol="0"/>
          <a:lstStyle>
            <a:lvl1pPr algn="r">
              <a:defRPr sz="1200"/>
            </a:lvl1pPr>
          </a:lstStyle>
          <a:p>
            <a:fld id="{EC13577B-6902-467D-A26C-08A0DD5E4E03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2" tIns="45710" rIns="91422" bIns="4571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22" tIns="45710" rIns="91422" bIns="4571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60" cy="498055"/>
          </a:xfrm>
          <a:prstGeom prst="rect">
            <a:avLst/>
          </a:prstGeom>
        </p:spPr>
        <p:txBody>
          <a:bodyPr vert="horz" lIns="91422" tIns="45710" rIns="91422" bIns="4571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60" cy="498055"/>
          </a:xfrm>
          <a:prstGeom prst="rect">
            <a:avLst/>
          </a:prstGeom>
        </p:spPr>
        <p:txBody>
          <a:bodyPr vert="horz" lIns="91422" tIns="45710" rIns="91422" bIns="45710" rtlCol="0" anchor="b"/>
          <a:lstStyle>
            <a:lvl1pPr algn="r">
              <a:defRPr sz="1200"/>
            </a:lvl1pPr>
          </a:lstStyle>
          <a:p>
            <a:fld id="{DF61EA0F-A667-4B49-8422-0062BC55E249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07">
              <a:defRPr/>
            </a:pPr>
            <a:fld id="{DF61EA0F-A667-4B49-8422-0062BC55E249}" type="slidenum">
              <a:rPr lang="en-US">
                <a:solidFill>
                  <a:prstClr val="black"/>
                </a:solidFill>
                <a:latin typeface="Calibri"/>
              </a:rPr>
              <a:pPr defTabSz="914307">
                <a:defRPr/>
              </a:pPr>
              <a:t>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3533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07">
              <a:defRPr/>
            </a:pPr>
            <a:fld id="{DF61EA0F-A667-4B49-8422-0062BC55E249}" type="slidenum">
              <a:rPr lang="en-US">
                <a:solidFill>
                  <a:prstClr val="black"/>
                </a:solidFill>
                <a:latin typeface="Calibri"/>
              </a:rPr>
              <a:pPr defTabSz="914307">
                <a:defRPr/>
              </a:pPr>
              <a:t>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65839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07">
              <a:defRPr/>
            </a:pPr>
            <a:fld id="{DF61EA0F-A667-4B49-8422-0062BC55E249}" type="slidenum">
              <a:rPr lang="en-US">
                <a:solidFill>
                  <a:prstClr val="black"/>
                </a:solidFill>
                <a:latin typeface="Calibri"/>
              </a:rPr>
              <a:pPr defTabSz="914307">
                <a:defRPr/>
              </a:pPr>
              <a:t>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2342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486646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061006"/>
            <a:ext cx="10515600" cy="2387600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2" y="5110609"/>
            <a:ext cx="6705599" cy="1137793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spcBef>
                <a:spcPts val="600"/>
              </a:spcBef>
              <a:buNone/>
              <a:defRPr sz="2800">
                <a:solidFill>
                  <a:srgbClr val="DD1835"/>
                </a:solidFill>
                <a:latin typeface="Palatino Linotype" panose="0204050205050503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A6F6-8414-4BF2-A76E-70147360B1BA}" type="datetime1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92000" cy="4866468"/>
          </a:xfrm>
          <a:prstGeom prst="rect">
            <a:avLst/>
          </a:prstGeom>
          <a:solidFill>
            <a:srgbClr val="DD1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"/>
            <a:ext cx="10744200" cy="1228436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1BF91-07C3-49B6-91EA-AA31B3474C3F}" type="datetime1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D1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596921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95346" y="0"/>
            <a:ext cx="2096655" cy="68580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15419" y="365125"/>
            <a:ext cx="1819564" cy="5811838"/>
          </a:xfrm>
        </p:spPr>
        <p:txBody>
          <a:bodyPr vert="eaVert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0450-54B8-4712-AC1F-FA545CF5F977}" type="datetime1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095346" y="0"/>
            <a:ext cx="2096655" cy="6858000"/>
          </a:xfrm>
          <a:prstGeom prst="rect">
            <a:avLst/>
          </a:prstGeom>
          <a:solidFill>
            <a:srgbClr val="DD1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302266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9A5EF-513E-4B57-BEB5-8A9F9E4BEA2C}" type="datetime1">
              <a:rPr lang="en-US" smtClean="0"/>
              <a:t>5/27/2022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DA17-9F1F-44A1-B77C-8667D646D8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1227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E9C68-175E-498C-AAFA-0036FE190966}" type="datetime1">
              <a:rPr lang="en-US" smtClean="0"/>
              <a:t>5/27/2022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DA17-9F1F-44A1-B77C-8667D646D8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92474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CFFA6-CC30-4110-8ED5-FEA5CDEFC265}" type="datetime1">
              <a:rPr lang="en-US" smtClean="0"/>
              <a:t>5/27/2022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DA17-9F1F-44A1-B77C-8667D646D8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62357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61CB0-931F-47AC-B9F1-87CBD83BAA65}" type="datetime1">
              <a:rPr lang="en-US" smtClean="0"/>
              <a:t>5/27/2022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DA17-9F1F-44A1-B77C-8667D646D8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53375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A9C6-991F-4B2F-A2D8-D18A88FEE8D9}" type="datetime1">
              <a:rPr lang="en-US" smtClean="0"/>
              <a:t>5/27/2022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DA17-9F1F-44A1-B77C-8667D646D8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1635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4689A-F3F5-432C-BFD6-4BC7376ECC6F}" type="datetime1">
              <a:rPr lang="en-US" smtClean="0"/>
              <a:t>5/27/2022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DA17-9F1F-44A1-B77C-8667D646D8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78978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D7472-1D51-473A-9B51-B02C265E79F9}" type="datetime1">
              <a:rPr lang="en-US" smtClean="0"/>
              <a:t>5/27/2022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DA17-9F1F-44A1-B77C-8667D646D8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81249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D7FA5-B23E-47CE-9FBB-8236C6D432C7}" type="datetime1">
              <a:rPr lang="en-US" smtClean="0"/>
              <a:t>5/27/2022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DA17-9F1F-44A1-B77C-8667D646D8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7831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4167753" cy="435133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Aft>
                <a:spcPts val="1200"/>
              </a:spcAft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>
              <a:lnSpc>
                <a:spcPct val="150000"/>
              </a:lnSpc>
              <a:spcAft>
                <a:spcPts val="1200"/>
              </a:spcAft>
              <a:defRPr sz="1400">
                <a:solidFill>
                  <a:schemeClr val="bg1">
                    <a:lumMod val="50000"/>
                  </a:schemeClr>
                </a:solidFill>
              </a:defRPr>
            </a:lvl2pPr>
            <a:lvl3pPr>
              <a:lnSpc>
                <a:spcPct val="150000"/>
              </a:lnSpc>
              <a:spcAft>
                <a:spcPts val="1200"/>
              </a:spcAft>
              <a:defRPr sz="1200">
                <a:solidFill>
                  <a:schemeClr val="bg1">
                    <a:lumMod val="50000"/>
                  </a:schemeClr>
                </a:solidFill>
              </a:defRPr>
            </a:lvl3pPr>
            <a:lvl4pPr>
              <a:lnSpc>
                <a:spcPct val="150000"/>
              </a:lnSpc>
              <a:spcAft>
                <a:spcPts val="1200"/>
              </a:spcAft>
              <a:defRPr sz="1100">
                <a:solidFill>
                  <a:schemeClr val="bg1">
                    <a:lumMod val="50000"/>
                  </a:schemeClr>
                </a:solidFill>
              </a:defRPr>
            </a:lvl4pPr>
            <a:lvl5pPr>
              <a:lnSpc>
                <a:spcPct val="150000"/>
              </a:lnSpc>
              <a:spcAft>
                <a:spcPts val="1200"/>
              </a:spcAft>
              <a:defRPr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26B3-AA7A-4469-AB85-084A1C141532}" type="datetime1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D1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63718-FE4C-4B52-A2A9-3E07914F1F71}" type="datetime1">
              <a:rPr lang="en-US" smtClean="0"/>
              <a:t>5/27/2022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DA17-9F1F-44A1-B77C-8667D646D8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25740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4446-3DA8-40C8-91DC-BE6CD318CBFE}" type="datetime1">
              <a:rPr lang="en-US" smtClean="0"/>
              <a:t>5/27/2022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DA17-9F1F-44A1-B77C-8667D646D8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3722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6056-B5F2-432F-A02F-2E177C0E5149}" type="datetime1">
              <a:rPr lang="en-US" smtClean="0"/>
              <a:t>5/27/2022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DA17-9F1F-44A1-B77C-8667D646D8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8041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656882" y="1709738"/>
            <a:ext cx="6535119" cy="35751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2402238"/>
            <a:ext cx="4508715" cy="2187227"/>
          </a:xfrm>
        </p:spPr>
        <p:txBody>
          <a:bodyPr anchor="ctr">
            <a:noAutofit/>
          </a:bodyPr>
          <a:lstStyle>
            <a:lvl1pPr algn="l">
              <a:defRPr sz="4800">
                <a:solidFill>
                  <a:srgbClr val="DD1835"/>
                </a:solidFill>
              </a:defRPr>
            </a:lvl1pPr>
          </a:lstStyle>
          <a:p>
            <a:r>
              <a:rPr lang="it-IT" dirty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3308" y="2402237"/>
            <a:ext cx="5269424" cy="2187226"/>
          </a:xfrm>
        </p:spPr>
        <p:txBody>
          <a:bodyPr anchor="ctr">
            <a:normAutofit/>
          </a:bodyPr>
          <a:lstStyle>
            <a:lvl1pPr marL="0" indent="0">
              <a:lnSpc>
                <a:spcPct val="150000"/>
              </a:lnSpc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3B214-AEEF-4763-9D79-91C80BA16D5A}" type="datetime1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5656882" y="1709738"/>
            <a:ext cx="6535119" cy="3575184"/>
          </a:xfrm>
          <a:prstGeom prst="rect">
            <a:avLst/>
          </a:prstGeom>
          <a:solidFill>
            <a:srgbClr val="DD1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"/>
            <a:ext cx="10744200" cy="1228436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Fare clic per modificare stili del testo dello schema</a:t>
            </a:r>
          </a:p>
          <a:p>
            <a:pPr marL="0" lvl="1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Secondo livello</a:t>
            </a:r>
          </a:p>
          <a:p>
            <a:pPr marL="0" lvl="2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Terzo livello</a:t>
            </a:r>
          </a:p>
          <a:p>
            <a:pPr marL="0" lvl="3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Quarto livello</a:t>
            </a:r>
          </a:p>
          <a:p>
            <a:pPr marL="0" lvl="4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Quinto livello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Fare clic per modificare stili del testo dello schema</a:t>
            </a:r>
          </a:p>
          <a:p>
            <a:pPr marL="0" lvl="1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Secondo livello</a:t>
            </a:r>
          </a:p>
          <a:p>
            <a:pPr marL="0" lvl="2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Terzo livello</a:t>
            </a:r>
          </a:p>
          <a:p>
            <a:pPr marL="0" lvl="3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Quarto livello</a:t>
            </a:r>
          </a:p>
          <a:p>
            <a:pPr marL="0" lvl="4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Quinto livello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56D13-3FF8-4F3D-8943-AB0250FEF2F1}" type="datetime1">
              <a:rPr lang="en-US" smtClean="0"/>
              <a:t>5/27/2022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D1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8223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737851" cy="1228436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489075"/>
            <a:ext cx="5156200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1851" y="2193927"/>
            <a:ext cx="5156200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Fare clic per modificare stili del testo dello schema</a:t>
            </a:r>
          </a:p>
          <a:p>
            <a:pPr marL="0" lvl="1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Secondo livello</a:t>
            </a:r>
          </a:p>
          <a:p>
            <a:pPr marL="0" lvl="2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Terzo livello</a:t>
            </a:r>
          </a:p>
          <a:p>
            <a:pPr marL="0" lvl="3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Quarto livello</a:t>
            </a:r>
          </a:p>
          <a:p>
            <a:pPr marL="0" lvl="4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9664" y="1489075"/>
            <a:ext cx="5157787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664" y="2193927"/>
            <a:ext cx="5157787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Fare clic per modificare stili del testo dello schema</a:t>
            </a:r>
          </a:p>
          <a:p>
            <a:pPr marL="0" lvl="1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Secondo livello</a:t>
            </a:r>
          </a:p>
          <a:p>
            <a:pPr marL="0" lvl="2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Terzo livello</a:t>
            </a:r>
          </a:p>
          <a:p>
            <a:pPr marL="0" lvl="3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Quarto livello</a:t>
            </a:r>
          </a:p>
          <a:p>
            <a:pPr marL="0" lvl="4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A6A77-525E-48AB-851D-D45292CACA66}" type="datetime1">
              <a:rPr lang="en-US" smtClean="0"/>
              <a:t>5/27/2022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‹N›</a:t>
            </a:fld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D1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606029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"/>
            <a:ext cx="10744200" cy="1228436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F867-E18D-48DC-94CF-A8FF42B65705}" type="datetime1">
              <a:rPr lang="en-US" smtClean="0"/>
              <a:t>5/27/2022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D1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00814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1579D-1DBF-4A0E-B6B6-1011AC40F474}" type="datetime1">
              <a:rPr lang="en-US" smtClean="0"/>
              <a:t>5/27/2022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43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Fare clic per modificare stili del testo dello schema</a:t>
            </a:r>
          </a:p>
          <a:p>
            <a:pPr marL="0" lvl="1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Secondo livello</a:t>
            </a:r>
          </a:p>
          <a:p>
            <a:pPr marL="0" lvl="2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Terzo livello</a:t>
            </a:r>
          </a:p>
          <a:p>
            <a:pPr marL="0" lvl="3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Quarto livello</a:t>
            </a:r>
          </a:p>
          <a:p>
            <a:pPr marL="0" lvl="4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/>
              <a:t>Quinto livello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6E0DE-9949-487D-80D0-C1F4CE119802}" type="datetime1">
              <a:rPr lang="en-US" smtClean="0"/>
              <a:t>5/27/2022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193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0C56-1A33-4FFC-91EE-C537A5D2BB1F}" type="datetime1">
              <a:rPr lang="en-US" smtClean="0"/>
              <a:t>5/27/2022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095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246C5-5DE6-4C03-8DC1-F238B57925A0}" type="datetime1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Palatino Linotype" panose="0204050205050503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alatino Linotype" panose="02040502050505030304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alatino Linotype" panose="02040502050505030304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alatino Linotype" panose="020405020505050303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alatino Linotype" panose="020405020505050303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alatino Linotype" panose="0204050205050503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87D04-04C2-497F-B306-B0D71E9973CA}" type="datetime1">
              <a:rPr lang="en-US" smtClean="0"/>
              <a:t>5/27/2022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5DA17-9F1F-44A1-B77C-8667D646D8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4719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isultati immagini per milano gae aulenti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1" b="4498"/>
          <a:stretch/>
        </p:blipFill>
        <p:spPr bwMode="auto">
          <a:xfrm>
            <a:off x="-4763" y="-843147"/>
            <a:ext cx="12191639" cy="770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/>
          <p:cNvSpPr/>
          <p:nvPr/>
        </p:nvSpPr>
        <p:spPr>
          <a:xfrm>
            <a:off x="5321788" y="2542264"/>
            <a:ext cx="6865088" cy="1711843"/>
          </a:xfrm>
          <a:prstGeom prst="rect">
            <a:avLst/>
          </a:prstGeom>
          <a:solidFill>
            <a:srgbClr val="DD1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58811" y="2728985"/>
            <a:ext cx="6833189" cy="136248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it-IT" b="1" dirty="0" smtClean="0">
                <a:latin typeface="Palatino Linotype" panose="02040502050505030304" pitchFamily="18" charset="0"/>
                <a:ea typeface="+mj-ea"/>
                <a:cs typeface="+mj-cs"/>
              </a:rPr>
              <a:t>Commissioni consiliari congiunte Bilancio Servizi Civici e Municipi</a:t>
            </a:r>
          </a:p>
          <a:p>
            <a:pPr>
              <a:lnSpc>
                <a:spcPct val="100000"/>
              </a:lnSpc>
            </a:pPr>
            <a:endParaRPr lang="it-IT" i="1" dirty="0">
              <a:latin typeface="+mn-lt"/>
            </a:endParaRPr>
          </a:p>
        </p:txBody>
      </p:sp>
      <p:pic>
        <p:nvPicPr>
          <p:cNvPr id="1028" name="Picture 4" descr="AraldicaComune di Milan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62" y="2066880"/>
            <a:ext cx="1040807" cy="188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1</a:t>
            </a:fld>
            <a:endParaRPr lang="en-US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8F19B98-D345-45AC-8426-EF360D9328FB}"/>
              </a:ext>
            </a:extLst>
          </p:cNvPr>
          <p:cNvSpPr txBox="1"/>
          <p:nvPr/>
        </p:nvSpPr>
        <p:spPr>
          <a:xfrm>
            <a:off x="10360059" y="3906807"/>
            <a:ext cx="2413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27 Maggio 2022</a:t>
            </a:r>
            <a:endParaRPr lang="en-US" b="1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7890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261244" y="-384772"/>
            <a:ext cx="10737851" cy="1228436"/>
          </a:xfrm>
        </p:spPr>
        <p:txBody>
          <a:bodyPr>
            <a:normAutofit/>
          </a:bodyPr>
          <a:lstStyle/>
          <a:p>
            <a:r>
              <a:rPr lang="it-IT" sz="2800" b="1" dirty="0"/>
              <a:t>DIREZIONE SERVIZI </a:t>
            </a:r>
            <a:r>
              <a:rPr lang="it-IT" sz="2800" b="1" dirty="0" smtClean="0"/>
              <a:t>CIVICI E MUNICIPI</a:t>
            </a:r>
            <a:endParaRPr lang="it-IT" sz="2800" b="1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>
          <a:xfrm>
            <a:off x="261243" y="1605317"/>
            <a:ext cx="11517430" cy="1184536"/>
          </a:xfrm>
        </p:spPr>
        <p:txBody>
          <a:bodyPr>
            <a:noAutofit/>
          </a:bodyPr>
          <a:lstStyle/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800" dirty="0" smtClean="0">
                <a:solidFill>
                  <a:srgbClr val="FF0000"/>
                </a:solidFill>
              </a:rPr>
              <a:t>Entrate Complessive</a:t>
            </a:r>
            <a:endParaRPr lang="it-IT" sz="1800" dirty="0">
              <a:solidFill>
                <a:srgbClr val="FF0000"/>
              </a:solidFill>
            </a:endParaRPr>
          </a:p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400" dirty="0">
                <a:solidFill>
                  <a:srgbClr val="FF0000"/>
                </a:solidFill>
              </a:rPr>
              <a:t>                 </a:t>
            </a:r>
            <a:r>
              <a:rPr lang="it-IT" sz="1800" dirty="0" smtClean="0">
                <a:solidFill>
                  <a:srgbClr val="FF0000"/>
                </a:solidFill>
              </a:rPr>
              <a:t>Entrate correnti: </a:t>
            </a:r>
            <a:r>
              <a:rPr lang="it-IT" sz="1800" dirty="0">
                <a:solidFill>
                  <a:srgbClr val="FF0000"/>
                </a:solidFill>
              </a:rPr>
              <a:t>€ </a:t>
            </a:r>
            <a:r>
              <a:rPr lang="it-IT" sz="1800" dirty="0" smtClean="0">
                <a:solidFill>
                  <a:srgbClr val="FF0000"/>
                </a:solidFill>
              </a:rPr>
              <a:t>	14.003.270,00	</a:t>
            </a:r>
            <a:r>
              <a:rPr lang="it-IT" sz="1800" dirty="0">
                <a:solidFill>
                  <a:srgbClr val="FF0000"/>
                </a:solidFill>
              </a:rPr>
              <a:t>	</a:t>
            </a:r>
            <a:r>
              <a:rPr lang="it-IT" sz="1400" dirty="0">
                <a:solidFill>
                  <a:srgbClr val="FF0000"/>
                </a:solidFill>
              </a:rPr>
              <a:t>		</a:t>
            </a:r>
            <a:r>
              <a:rPr lang="it-IT" sz="1800" dirty="0" smtClean="0">
                <a:solidFill>
                  <a:srgbClr val="FF0000"/>
                </a:solidFill>
              </a:rPr>
              <a:t>Entrate </a:t>
            </a:r>
            <a:r>
              <a:rPr lang="it-IT" sz="1800" dirty="0">
                <a:solidFill>
                  <a:srgbClr val="FF0000"/>
                </a:solidFill>
              </a:rPr>
              <a:t>Conto Capitale € 2.655.000,00	</a:t>
            </a:r>
          </a:p>
        </p:txBody>
      </p:sp>
      <p:sp>
        <p:nvSpPr>
          <p:cNvPr id="2" name="AutoShape 2" descr="Risultati immagini per MILANO SMART CITY"/>
          <p:cNvSpPr>
            <a:spLocks noChangeAspect="1" noChangeArrowheads="1"/>
          </p:cNvSpPr>
          <p:nvPr/>
        </p:nvSpPr>
        <p:spPr bwMode="auto">
          <a:xfrm>
            <a:off x="155494" y="-144463"/>
            <a:ext cx="304641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aphicFrame>
        <p:nvGraphicFramePr>
          <p:cNvPr id="13" name="Segnaposto contenuto 12"/>
          <p:cNvGraphicFramePr>
            <a:graphicFrameLocks noGrp="1"/>
          </p:cNvGraphicFramePr>
          <p:nvPr>
            <p:ph sz="quarter" idx="4"/>
          </p:nvPr>
        </p:nvGraphicFramePr>
        <p:xfrm>
          <a:off x="155494" y="2325250"/>
          <a:ext cx="5864465" cy="4380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686300" y="6369052"/>
            <a:ext cx="32766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</a:t>
            </a:r>
          </a:p>
        </p:txBody>
      </p:sp>
      <p:graphicFrame>
        <p:nvGraphicFramePr>
          <p:cNvPr id="15" name="Grafico 14"/>
          <p:cNvGraphicFramePr/>
          <p:nvPr>
            <p:extLst>
              <p:ext uri="{D42A27DB-BD31-4B8C-83A1-F6EECF244321}">
                <p14:modId xmlns:p14="http://schemas.microsoft.com/office/powerpoint/2010/main" val="302564816"/>
              </p:ext>
            </p:extLst>
          </p:nvPr>
        </p:nvGraphicFramePr>
        <p:xfrm>
          <a:off x="460135" y="2458603"/>
          <a:ext cx="5399893" cy="4246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Segnaposto contenuto 1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975974733"/>
              </p:ext>
            </p:extLst>
          </p:nvPr>
        </p:nvGraphicFramePr>
        <p:xfrm>
          <a:off x="6172280" y="2325251"/>
          <a:ext cx="5805284" cy="4380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Rettangolo 2"/>
          <p:cNvSpPr/>
          <p:nvPr/>
        </p:nvSpPr>
        <p:spPr>
          <a:xfrm>
            <a:off x="261244" y="978822"/>
            <a:ext cx="11517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600" dirty="0">
                <a:solidFill>
                  <a:schemeClr val="bg1"/>
                </a:solidFill>
              </a:rPr>
              <a:t>(Nell’analisi non si tiene conto delle spese/entrate Correnti Vincolate/Correlate e del </a:t>
            </a:r>
            <a:r>
              <a:rPr lang="it-IT" sz="1600" dirty="0" smtClean="0">
                <a:solidFill>
                  <a:schemeClr val="bg1"/>
                </a:solidFill>
              </a:rPr>
              <a:t>Fondo Pluriennale Vincolato)</a:t>
            </a:r>
            <a:endParaRPr lang="it-IT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539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155494" y="-608595"/>
            <a:ext cx="10737851" cy="1228436"/>
          </a:xfrm>
        </p:spPr>
        <p:txBody>
          <a:bodyPr>
            <a:normAutofit/>
          </a:bodyPr>
          <a:lstStyle/>
          <a:p>
            <a:r>
              <a:rPr lang="it-IT" sz="2800" dirty="0"/>
              <a:t>DIREZIONE SERVIZI </a:t>
            </a:r>
            <a:r>
              <a:rPr lang="it-IT" sz="2800" dirty="0" smtClean="0"/>
              <a:t>CIVICI E MUNICIPI</a:t>
            </a:r>
            <a:endParaRPr lang="it-IT" sz="2800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>
          <a:xfrm>
            <a:off x="307814" y="1390505"/>
            <a:ext cx="11517430" cy="934745"/>
          </a:xfrm>
        </p:spPr>
        <p:txBody>
          <a:bodyPr>
            <a:noAutofit/>
          </a:bodyPr>
          <a:lstStyle/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800" dirty="0" smtClean="0">
                <a:solidFill>
                  <a:srgbClr val="FF0000"/>
                </a:solidFill>
              </a:rPr>
              <a:t>Entrate </a:t>
            </a:r>
            <a:r>
              <a:rPr lang="it-IT" sz="1800" dirty="0">
                <a:solidFill>
                  <a:srgbClr val="FF0000"/>
                </a:solidFill>
              </a:rPr>
              <a:t>Correnti </a:t>
            </a:r>
            <a:r>
              <a:rPr lang="it-IT" sz="1800" dirty="0" smtClean="0">
                <a:solidFill>
                  <a:srgbClr val="FF0000"/>
                </a:solidFill>
              </a:rPr>
              <a:t>Servizi Direzione, Area Servizi al Cittadino e Area Servizi Funebri – </a:t>
            </a:r>
            <a:r>
              <a:rPr lang="it-IT" sz="1800" dirty="0">
                <a:solidFill>
                  <a:srgbClr val="FF0000"/>
                </a:solidFill>
              </a:rPr>
              <a:t>Confronto  2021-2022</a:t>
            </a:r>
          </a:p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400" dirty="0">
                <a:solidFill>
                  <a:srgbClr val="FF0000"/>
                </a:solidFill>
              </a:rPr>
              <a:t>	</a:t>
            </a:r>
          </a:p>
        </p:txBody>
      </p:sp>
      <p:sp>
        <p:nvSpPr>
          <p:cNvPr id="2" name="AutoShape 2" descr="Risultati immagini per MILANO SMART CITY"/>
          <p:cNvSpPr>
            <a:spLocks noChangeAspect="1" noChangeArrowheads="1"/>
          </p:cNvSpPr>
          <p:nvPr/>
        </p:nvSpPr>
        <p:spPr bwMode="auto">
          <a:xfrm>
            <a:off x="155494" y="-144463"/>
            <a:ext cx="304641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quarter" idx="4"/>
          </p:nvPr>
        </p:nvSpPr>
        <p:spPr>
          <a:xfrm>
            <a:off x="590366" y="2455529"/>
            <a:ext cx="3876901" cy="3721336"/>
          </a:xfrm>
        </p:spPr>
        <p:txBody>
          <a:bodyPr>
            <a:noAutofit/>
          </a:bodyPr>
          <a:lstStyle/>
          <a:p>
            <a:pPr algn="just">
              <a:buClr>
                <a:srgbClr val="DD1835"/>
              </a:buClr>
            </a:pPr>
            <a:r>
              <a:rPr lang="it-IT" dirty="0" smtClean="0">
                <a:solidFill>
                  <a:schemeClr val="tx1"/>
                </a:solidFill>
              </a:rPr>
              <a:t>La previsione di </a:t>
            </a:r>
            <a:r>
              <a:rPr lang="it-IT" b="1" dirty="0" smtClean="0">
                <a:solidFill>
                  <a:schemeClr val="tx1"/>
                </a:solidFill>
              </a:rPr>
              <a:t>Entrate Correnti</a:t>
            </a:r>
            <a:r>
              <a:rPr lang="it-IT" b="1" dirty="0">
                <a:solidFill>
                  <a:schemeClr val="tx1"/>
                </a:solidFill>
              </a:rPr>
              <a:t> </a:t>
            </a:r>
            <a:r>
              <a:rPr lang="it-IT" b="1" dirty="0" smtClean="0">
                <a:solidFill>
                  <a:schemeClr val="tx1"/>
                </a:solidFill>
              </a:rPr>
              <a:t>2022 è sostanzialmente in linea con il dato del Consuntivo 2021,</a:t>
            </a:r>
            <a:r>
              <a:rPr lang="it-IT" dirty="0" smtClean="0">
                <a:solidFill>
                  <a:schemeClr val="tx1"/>
                </a:solidFill>
              </a:rPr>
              <a:t> attestandosi la previsione ben oltre i 13 milioni di euro, riconducibili in particolare agli introiti derivanti dalle attività ed ai servizi erogati dall’Area Servizi Funebri e Cimiteriali. </a:t>
            </a:r>
            <a:endParaRPr lang="it-IT" dirty="0">
              <a:solidFill>
                <a:schemeClr val="tx1"/>
              </a:solidFill>
            </a:endParaRPr>
          </a:p>
          <a:p>
            <a:pPr algn="just">
              <a:buClr>
                <a:srgbClr val="FF0000"/>
              </a:buClr>
            </a:pPr>
            <a:r>
              <a:rPr lang="it-IT" dirty="0" smtClean="0">
                <a:solidFill>
                  <a:schemeClr val="tx1"/>
                </a:solidFill>
              </a:rPr>
              <a:t>La previsione di </a:t>
            </a:r>
            <a:r>
              <a:rPr lang="it-IT" b="1" dirty="0" smtClean="0">
                <a:solidFill>
                  <a:schemeClr val="tx1"/>
                </a:solidFill>
              </a:rPr>
              <a:t>Entrate </a:t>
            </a:r>
            <a:r>
              <a:rPr lang="it-IT" b="1" dirty="0">
                <a:solidFill>
                  <a:schemeClr val="tx1"/>
                </a:solidFill>
              </a:rPr>
              <a:t>in Conto Capitale </a:t>
            </a:r>
            <a:r>
              <a:rPr lang="it-IT" dirty="0">
                <a:solidFill>
                  <a:schemeClr val="tx1"/>
                </a:solidFill>
              </a:rPr>
              <a:t>(presenti solo </a:t>
            </a:r>
            <a:r>
              <a:rPr lang="it-IT" dirty="0" smtClean="0">
                <a:solidFill>
                  <a:schemeClr val="tx1"/>
                </a:solidFill>
              </a:rPr>
              <a:t>nell’Area </a:t>
            </a:r>
            <a:r>
              <a:rPr lang="it-IT" dirty="0">
                <a:solidFill>
                  <a:schemeClr val="tx1"/>
                </a:solidFill>
              </a:rPr>
              <a:t>Servizi </a:t>
            </a:r>
            <a:r>
              <a:rPr lang="it-IT" dirty="0" smtClean="0">
                <a:solidFill>
                  <a:schemeClr val="tx1"/>
                </a:solidFill>
              </a:rPr>
              <a:t>Funebri) è </a:t>
            </a:r>
            <a:r>
              <a:rPr lang="it-IT" b="1" dirty="0" smtClean="0">
                <a:solidFill>
                  <a:schemeClr val="tx1"/>
                </a:solidFill>
              </a:rPr>
              <a:t>stimata in riduzione rispetto al dato del Consuntivo 2021, </a:t>
            </a:r>
            <a:r>
              <a:rPr lang="it-IT" dirty="0" smtClean="0">
                <a:solidFill>
                  <a:schemeClr val="tx1"/>
                </a:solidFill>
              </a:rPr>
              <a:t>avendo registrato </a:t>
            </a:r>
            <a:r>
              <a:rPr lang="it-IT" dirty="0">
                <a:solidFill>
                  <a:schemeClr val="tx1"/>
                </a:solidFill>
              </a:rPr>
              <a:t>i</a:t>
            </a:r>
            <a:r>
              <a:rPr lang="it-IT" dirty="0" smtClean="0">
                <a:solidFill>
                  <a:schemeClr val="tx1"/>
                </a:solidFill>
              </a:rPr>
              <a:t>l 2021 una vendita straordinaria di manufatti di pregio al Cimitero Monumentale. </a:t>
            </a:r>
            <a:endParaRPr lang="it-IT" dirty="0">
              <a:solidFill>
                <a:schemeClr val="tx1"/>
              </a:solidFill>
            </a:endParaRPr>
          </a:p>
          <a:p>
            <a:endParaRPr lang="it-IT" sz="1800" dirty="0">
              <a:solidFill>
                <a:schemeClr val="tx1"/>
              </a:solidFill>
            </a:endParaRPr>
          </a:p>
        </p:txBody>
      </p:sp>
      <p:graphicFrame>
        <p:nvGraphicFramePr>
          <p:cNvPr id="19" name="Segnaposto contenuto 12"/>
          <p:cNvGraphicFramePr>
            <a:graphicFrameLocks/>
          </p:cNvGraphicFramePr>
          <p:nvPr/>
        </p:nvGraphicFramePr>
        <p:xfrm>
          <a:off x="6948486" y="1885950"/>
          <a:ext cx="4657725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Grafico 7"/>
          <p:cNvGraphicFramePr/>
          <p:nvPr>
            <p:extLst>
              <p:ext uri="{D42A27DB-BD31-4B8C-83A1-F6EECF244321}">
                <p14:modId xmlns:p14="http://schemas.microsoft.com/office/powerpoint/2010/main" val="612630567"/>
              </p:ext>
            </p:extLst>
          </p:nvPr>
        </p:nvGraphicFramePr>
        <p:xfrm>
          <a:off x="5366657" y="1885950"/>
          <a:ext cx="5980794" cy="4657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686300" y="6369052"/>
            <a:ext cx="32766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10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E9D02BFC-0CDD-4E5F-83C3-AE85A2CB2645}"/>
              </a:ext>
            </a:extLst>
          </p:cNvPr>
          <p:cNvSpPr/>
          <p:nvPr/>
        </p:nvSpPr>
        <p:spPr>
          <a:xfrm>
            <a:off x="261244" y="978822"/>
            <a:ext cx="11517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600" dirty="0">
                <a:solidFill>
                  <a:schemeClr val="bg1"/>
                </a:solidFill>
              </a:rPr>
              <a:t>(Nell’analisi non si tiene conto delle spese/entrate Correnti Vincolate/Correlate e del </a:t>
            </a:r>
            <a:r>
              <a:rPr lang="it-IT" sz="1600" dirty="0" smtClean="0">
                <a:solidFill>
                  <a:schemeClr val="bg1"/>
                </a:solidFill>
              </a:rPr>
              <a:t>Fondo Pluriennale Vincolato)</a:t>
            </a:r>
            <a:endParaRPr lang="it-IT" sz="1600" dirty="0">
              <a:solidFill>
                <a:schemeClr val="bg1"/>
              </a:solidFill>
            </a:endParaRPr>
          </a:p>
        </p:txBody>
      </p:sp>
      <p:sp>
        <p:nvSpPr>
          <p:cNvPr id="11" name="CasellaDiTesto 1"/>
          <p:cNvSpPr txBox="1"/>
          <p:nvPr/>
        </p:nvSpPr>
        <p:spPr>
          <a:xfrm>
            <a:off x="6217298" y="6500817"/>
            <a:ext cx="214604" cy="336409"/>
          </a:xfrm>
          <a:prstGeom prst="rect">
            <a:avLst/>
          </a:prstGeom>
          <a:solidFill>
            <a:schemeClr val="bg1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it-IT" sz="1100" dirty="0"/>
          </a:p>
        </p:txBody>
      </p:sp>
    </p:spTree>
    <p:extLst>
      <p:ext uri="{BB962C8B-B14F-4D97-AF65-F5344CB8AC3E}">
        <p14:creationId xmlns:p14="http://schemas.microsoft.com/office/powerpoint/2010/main" val="3656951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155494" y="-606281"/>
            <a:ext cx="10737851" cy="1228436"/>
          </a:xfrm>
        </p:spPr>
        <p:txBody>
          <a:bodyPr>
            <a:normAutofit/>
          </a:bodyPr>
          <a:lstStyle/>
          <a:p>
            <a:r>
              <a:rPr lang="it-IT" sz="2800" dirty="0"/>
              <a:t>DIREZIONE SERVIZI </a:t>
            </a:r>
            <a:r>
              <a:rPr lang="it-IT" sz="2800" dirty="0" smtClean="0"/>
              <a:t>CIVICI E MUNICIPI</a:t>
            </a:r>
            <a:endParaRPr lang="it-IT" sz="2800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>
          <a:xfrm>
            <a:off x="175970" y="1846514"/>
            <a:ext cx="11693686" cy="840250"/>
          </a:xfrm>
        </p:spPr>
        <p:txBody>
          <a:bodyPr>
            <a:noAutofit/>
          </a:bodyPr>
          <a:lstStyle/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800" dirty="0" smtClean="0">
                <a:solidFill>
                  <a:srgbClr val="FF0000"/>
                </a:solidFill>
              </a:rPr>
              <a:t>Entrate </a:t>
            </a:r>
            <a:r>
              <a:rPr lang="it-IT" sz="1800" dirty="0">
                <a:solidFill>
                  <a:srgbClr val="FF0000"/>
                </a:solidFill>
              </a:rPr>
              <a:t>Correnti </a:t>
            </a:r>
            <a:r>
              <a:rPr lang="it-IT" sz="1800" dirty="0" smtClean="0">
                <a:solidFill>
                  <a:srgbClr val="FF0000"/>
                </a:solidFill>
              </a:rPr>
              <a:t>Direzione, Area Servizi al Cittadino e Area Servizi Funebri  – </a:t>
            </a:r>
            <a:r>
              <a:rPr lang="it-IT" sz="1800" dirty="0">
                <a:solidFill>
                  <a:srgbClr val="FF0000"/>
                </a:solidFill>
              </a:rPr>
              <a:t>Confronto </a:t>
            </a:r>
            <a:r>
              <a:rPr lang="it-IT" sz="1800" dirty="0" smtClean="0">
                <a:solidFill>
                  <a:srgbClr val="FF0000"/>
                </a:solidFill>
              </a:rPr>
              <a:t>Consuntivo </a:t>
            </a:r>
            <a:r>
              <a:rPr lang="it-IT" sz="1800" dirty="0">
                <a:solidFill>
                  <a:srgbClr val="FF0000"/>
                </a:solidFill>
              </a:rPr>
              <a:t>2021 </a:t>
            </a:r>
            <a:r>
              <a:rPr lang="it-IT" sz="1800" dirty="0" smtClean="0">
                <a:solidFill>
                  <a:srgbClr val="FF0000"/>
                </a:solidFill>
              </a:rPr>
              <a:t>- </a:t>
            </a:r>
            <a:r>
              <a:rPr lang="it-IT" sz="1800" dirty="0">
                <a:solidFill>
                  <a:srgbClr val="FF0000"/>
                </a:solidFill>
              </a:rPr>
              <a:t>previsione 2022</a:t>
            </a:r>
          </a:p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400" dirty="0">
                <a:solidFill>
                  <a:srgbClr val="FF0000"/>
                </a:solidFill>
              </a:rPr>
              <a:t>	</a:t>
            </a:r>
          </a:p>
        </p:txBody>
      </p:sp>
      <p:sp>
        <p:nvSpPr>
          <p:cNvPr id="2" name="AutoShape 2" descr="Risultati immagini per MILANO SMART CITY"/>
          <p:cNvSpPr>
            <a:spLocks noChangeAspect="1" noChangeArrowheads="1"/>
          </p:cNvSpPr>
          <p:nvPr/>
        </p:nvSpPr>
        <p:spPr bwMode="auto">
          <a:xfrm>
            <a:off x="155494" y="-144463"/>
            <a:ext cx="304641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686300" y="6369052"/>
            <a:ext cx="32766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11</a:t>
            </a:r>
          </a:p>
        </p:txBody>
      </p:sp>
      <p:graphicFrame>
        <p:nvGraphicFramePr>
          <p:cNvPr id="7" name="Grafico 6"/>
          <p:cNvGraphicFramePr/>
          <p:nvPr>
            <p:extLst>
              <p:ext uri="{D42A27DB-BD31-4B8C-83A1-F6EECF244321}">
                <p14:modId xmlns:p14="http://schemas.microsoft.com/office/powerpoint/2010/main" val="2594552442"/>
              </p:ext>
            </p:extLst>
          </p:nvPr>
        </p:nvGraphicFramePr>
        <p:xfrm>
          <a:off x="155494" y="2298817"/>
          <a:ext cx="7105277" cy="415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43645"/>
              </p:ext>
            </p:extLst>
          </p:nvPr>
        </p:nvGraphicFramePr>
        <p:xfrm>
          <a:off x="7260772" y="3366915"/>
          <a:ext cx="4608884" cy="1143000"/>
        </p:xfrm>
        <a:graphic>
          <a:graphicData uri="http://schemas.openxmlformats.org/drawingml/2006/table">
            <a:tbl>
              <a:tblPr/>
              <a:tblGrid>
                <a:gridCol w="2129146">
                  <a:extLst>
                    <a:ext uri="{9D8B030D-6E8A-4147-A177-3AD203B41FA5}">
                      <a16:colId xmlns:a16="http://schemas.microsoft.com/office/drawing/2014/main" val="54899402"/>
                    </a:ext>
                  </a:extLst>
                </a:gridCol>
                <a:gridCol w="1166935">
                  <a:extLst>
                    <a:ext uri="{9D8B030D-6E8A-4147-A177-3AD203B41FA5}">
                      <a16:colId xmlns:a16="http://schemas.microsoft.com/office/drawing/2014/main" val="462441964"/>
                    </a:ext>
                  </a:extLst>
                </a:gridCol>
                <a:gridCol w="1312803">
                  <a:extLst>
                    <a:ext uri="{9D8B030D-6E8A-4147-A177-3AD203B41FA5}">
                      <a16:colId xmlns:a16="http://schemas.microsoft.com/office/drawing/2014/main" val="409039223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rtl="0" fontAlgn="b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DIREZIONE SERVIZI CIVICI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it-IT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CONSUNTIVO</a:t>
                      </a:r>
                      <a:r>
                        <a:rPr lang="it-IT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2021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PROPOSTO </a:t>
                      </a:r>
                      <a:r>
                        <a:rPr lang="it-IT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 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11135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Area Servizi al Cittadino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1.419.027,48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1.897.630,00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50018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Area Servizi Funebri e Cimiteriali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12.134.231,65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11.471.000,00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9625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Direzione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5863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9374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13.553.259,13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13.368.630,00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273516"/>
                  </a:ext>
                </a:extLst>
              </a:tr>
            </a:tbl>
          </a:graphicData>
        </a:graphic>
      </p:graphicFrame>
      <p:sp>
        <p:nvSpPr>
          <p:cNvPr id="9" name="Rettangolo 8">
            <a:extLst>
              <a:ext uri="{FF2B5EF4-FFF2-40B4-BE49-F238E27FC236}">
                <a16:creationId xmlns:a16="http://schemas.microsoft.com/office/drawing/2014/main" id="{4BF8A0CC-E57E-48A2-9607-FE2771D4FA9B}"/>
              </a:ext>
            </a:extLst>
          </p:cNvPr>
          <p:cNvSpPr/>
          <p:nvPr/>
        </p:nvSpPr>
        <p:spPr>
          <a:xfrm>
            <a:off x="261244" y="978822"/>
            <a:ext cx="11517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600" dirty="0">
                <a:solidFill>
                  <a:schemeClr val="bg1"/>
                </a:solidFill>
              </a:rPr>
              <a:t>(Nell’analisi non si tiene conto delle spese/entrate Correnti Vincolate/Correlate e del </a:t>
            </a:r>
            <a:r>
              <a:rPr lang="it-IT" sz="1600" dirty="0" smtClean="0">
                <a:solidFill>
                  <a:schemeClr val="bg1"/>
                </a:solidFill>
              </a:rPr>
              <a:t>Fondo Pluriennale Vincolato)</a:t>
            </a:r>
            <a:endParaRPr lang="it-IT" sz="1600" dirty="0">
              <a:solidFill>
                <a:schemeClr val="bg1"/>
              </a:solidFill>
            </a:endParaRPr>
          </a:p>
        </p:txBody>
      </p:sp>
      <p:sp>
        <p:nvSpPr>
          <p:cNvPr id="10" name="CasellaDiTesto 1"/>
          <p:cNvSpPr txBox="1"/>
          <p:nvPr/>
        </p:nvSpPr>
        <p:spPr>
          <a:xfrm>
            <a:off x="6217298" y="6455229"/>
            <a:ext cx="214604" cy="336409"/>
          </a:xfrm>
          <a:prstGeom prst="rect">
            <a:avLst/>
          </a:prstGeom>
          <a:solidFill>
            <a:schemeClr val="bg1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it-IT" sz="1100" dirty="0"/>
          </a:p>
        </p:txBody>
      </p:sp>
    </p:spTree>
    <p:extLst>
      <p:ext uri="{BB962C8B-B14F-4D97-AF65-F5344CB8AC3E}">
        <p14:creationId xmlns:p14="http://schemas.microsoft.com/office/powerpoint/2010/main" val="403764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155494" y="-614218"/>
            <a:ext cx="10737851" cy="1228436"/>
          </a:xfrm>
        </p:spPr>
        <p:txBody>
          <a:bodyPr>
            <a:normAutofit/>
          </a:bodyPr>
          <a:lstStyle/>
          <a:p>
            <a:r>
              <a:rPr lang="it-IT" sz="2800" dirty="0"/>
              <a:t>DIREZIONE SERVIZI CIVICI E MUNICIPI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>
          <a:xfrm>
            <a:off x="307814" y="1390505"/>
            <a:ext cx="11517430" cy="934745"/>
          </a:xfrm>
        </p:spPr>
        <p:txBody>
          <a:bodyPr>
            <a:noAutofit/>
          </a:bodyPr>
          <a:lstStyle/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800" dirty="0" smtClean="0">
                <a:solidFill>
                  <a:srgbClr val="FF0000"/>
                </a:solidFill>
              </a:rPr>
              <a:t>Municipi: Entrate </a:t>
            </a:r>
            <a:r>
              <a:rPr lang="it-IT" sz="1800" dirty="0">
                <a:solidFill>
                  <a:srgbClr val="FF0000"/>
                </a:solidFill>
              </a:rPr>
              <a:t>Correnti – Confronto  2021-2022</a:t>
            </a:r>
          </a:p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400" dirty="0">
                <a:solidFill>
                  <a:srgbClr val="FF0000"/>
                </a:solidFill>
              </a:rPr>
              <a:t>	</a:t>
            </a:r>
          </a:p>
        </p:txBody>
      </p:sp>
      <p:sp>
        <p:nvSpPr>
          <p:cNvPr id="2" name="AutoShape 2" descr="Risultati immagini per MILANO SMART CITY"/>
          <p:cNvSpPr>
            <a:spLocks noChangeAspect="1" noChangeArrowheads="1"/>
          </p:cNvSpPr>
          <p:nvPr/>
        </p:nvSpPr>
        <p:spPr bwMode="auto">
          <a:xfrm>
            <a:off x="155494" y="-144463"/>
            <a:ext cx="304641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quarter" idx="4"/>
          </p:nvPr>
        </p:nvSpPr>
        <p:spPr>
          <a:xfrm>
            <a:off x="590366" y="1848259"/>
            <a:ext cx="3876901" cy="4732564"/>
          </a:xfrm>
        </p:spPr>
        <p:txBody>
          <a:bodyPr>
            <a:noAutofit/>
          </a:bodyPr>
          <a:lstStyle/>
          <a:p>
            <a:pPr>
              <a:buClr>
                <a:srgbClr val="DD1835"/>
              </a:buClr>
            </a:pPr>
            <a:endParaRPr lang="it-IT" dirty="0">
              <a:solidFill>
                <a:schemeClr val="tx1"/>
              </a:solidFill>
            </a:endParaRPr>
          </a:p>
          <a:p>
            <a:pPr>
              <a:buClr>
                <a:srgbClr val="DD1835"/>
              </a:buClr>
            </a:pPr>
            <a:endParaRPr lang="it-IT" dirty="0">
              <a:solidFill>
                <a:schemeClr val="tx1"/>
              </a:solidFill>
            </a:endParaRPr>
          </a:p>
          <a:p>
            <a:pPr>
              <a:buClr>
                <a:srgbClr val="DD1835"/>
              </a:buClr>
            </a:pPr>
            <a:endParaRPr lang="it-IT" dirty="0">
              <a:solidFill>
                <a:schemeClr val="tx1"/>
              </a:solidFill>
            </a:endParaRPr>
          </a:p>
          <a:p>
            <a:pPr algn="just">
              <a:buClr>
                <a:srgbClr val="DD1835"/>
              </a:buClr>
            </a:pPr>
            <a:r>
              <a:rPr lang="it-IT" dirty="0" smtClean="0">
                <a:solidFill>
                  <a:schemeClr val="tx1"/>
                </a:solidFill>
              </a:rPr>
              <a:t>La Previsione di </a:t>
            </a:r>
            <a:r>
              <a:rPr lang="it-IT" b="1" dirty="0" smtClean="0">
                <a:solidFill>
                  <a:schemeClr val="tx1"/>
                </a:solidFill>
              </a:rPr>
              <a:t>Entrate Correnti 2022 viene stimata in aumento rispetto al </a:t>
            </a:r>
            <a:r>
              <a:rPr lang="it-IT" b="1" smtClean="0">
                <a:solidFill>
                  <a:schemeClr val="tx1"/>
                </a:solidFill>
              </a:rPr>
              <a:t>dato </a:t>
            </a:r>
            <a:r>
              <a:rPr lang="it-IT" b="1" smtClean="0">
                <a:solidFill>
                  <a:schemeClr val="tx1"/>
                </a:solidFill>
              </a:rPr>
              <a:t>del </a:t>
            </a:r>
            <a:r>
              <a:rPr lang="it-IT" b="1" dirty="0" smtClean="0">
                <a:solidFill>
                  <a:schemeClr val="tx1"/>
                </a:solidFill>
              </a:rPr>
              <a:t>Consuntivo </a:t>
            </a:r>
            <a:r>
              <a:rPr lang="it-IT" b="1" dirty="0">
                <a:solidFill>
                  <a:schemeClr val="tx1"/>
                </a:solidFill>
              </a:rPr>
              <a:t>2021, </a:t>
            </a:r>
            <a:r>
              <a:rPr lang="it-IT" dirty="0" smtClean="0">
                <a:solidFill>
                  <a:schemeClr val="tx1"/>
                </a:solidFill>
              </a:rPr>
              <a:t>posto che </a:t>
            </a:r>
            <a:r>
              <a:rPr lang="it-IT" dirty="0">
                <a:solidFill>
                  <a:schemeClr val="tx1"/>
                </a:solidFill>
              </a:rPr>
              <a:t>col termine dell’emergenza sanitaria </a:t>
            </a:r>
            <a:r>
              <a:rPr lang="it-IT" dirty="0" smtClean="0">
                <a:solidFill>
                  <a:schemeClr val="tx1"/>
                </a:solidFill>
              </a:rPr>
              <a:t>si prevede un aumento del </a:t>
            </a:r>
            <a:r>
              <a:rPr lang="it-IT" dirty="0">
                <a:solidFill>
                  <a:schemeClr val="tx1"/>
                </a:solidFill>
              </a:rPr>
              <a:t>trend di richiesta, da parte di Associazioni e Cittadini, delle concessioni d’uso degli immobili in carico ai </a:t>
            </a:r>
            <a:r>
              <a:rPr lang="it-IT" dirty="0" smtClean="0">
                <a:solidFill>
                  <a:schemeClr val="tx1"/>
                </a:solidFill>
              </a:rPr>
              <a:t>Municipi.</a:t>
            </a:r>
            <a:endParaRPr lang="it-IT" sz="1800" dirty="0">
              <a:solidFill>
                <a:schemeClr val="tx1"/>
              </a:solidFill>
            </a:endParaRPr>
          </a:p>
        </p:txBody>
      </p:sp>
      <p:graphicFrame>
        <p:nvGraphicFramePr>
          <p:cNvPr id="19" name="Segnaposto contenuto 12"/>
          <p:cNvGraphicFramePr>
            <a:graphicFrameLocks/>
          </p:cNvGraphicFramePr>
          <p:nvPr/>
        </p:nvGraphicFramePr>
        <p:xfrm>
          <a:off x="6948486" y="1885950"/>
          <a:ext cx="4657725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686300" y="6369052"/>
            <a:ext cx="32766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10</a:t>
            </a:r>
          </a:p>
        </p:txBody>
      </p:sp>
      <p:graphicFrame>
        <p:nvGraphicFramePr>
          <p:cNvPr id="11" name="Grafico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1011681"/>
              </p:ext>
            </p:extLst>
          </p:nvPr>
        </p:nvGraphicFramePr>
        <p:xfrm>
          <a:off x="5710431" y="1836684"/>
          <a:ext cx="5979600" cy="4857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CasellaDiTesto 1"/>
          <p:cNvSpPr txBox="1"/>
          <p:nvPr/>
        </p:nvSpPr>
        <p:spPr>
          <a:xfrm>
            <a:off x="6217298" y="6412618"/>
            <a:ext cx="214604" cy="336409"/>
          </a:xfrm>
          <a:prstGeom prst="rect">
            <a:avLst/>
          </a:prstGeom>
          <a:solidFill>
            <a:schemeClr val="bg1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it-IT" sz="1100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B6616022-2263-4C42-AD43-128420A05B7D}"/>
              </a:ext>
            </a:extLst>
          </p:cNvPr>
          <p:cNvSpPr/>
          <p:nvPr/>
        </p:nvSpPr>
        <p:spPr>
          <a:xfrm>
            <a:off x="261244" y="978822"/>
            <a:ext cx="11517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600" dirty="0">
                <a:solidFill>
                  <a:schemeClr val="bg1"/>
                </a:solidFill>
              </a:rPr>
              <a:t>(Nell’analisi non si tiene conto delle spese/entrate Correnti Vincolate/Correlate e del </a:t>
            </a:r>
            <a:r>
              <a:rPr lang="it-IT" sz="1600" dirty="0" smtClean="0">
                <a:solidFill>
                  <a:schemeClr val="bg1"/>
                </a:solidFill>
              </a:rPr>
              <a:t>Fondo Pluriennale Vincolato)</a:t>
            </a:r>
            <a:endParaRPr lang="it-IT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305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245386" y="3682646"/>
            <a:ext cx="9232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it-IT" sz="5400" dirty="0" smtClean="0">
                <a:solidFill>
                  <a:srgbClr val="FF0000"/>
                </a:solidFill>
              </a:rPr>
              <a:t>GRAZIE</a:t>
            </a:r>
          </a:p>
          <a:p>
            <a:pPr lvl="0" algn="ctr"/>
            <a:r>
              <a:rPr lang="it-IT" sz="5400" smtClean="0">
                <a:solidFill>
                  <a:srgbClr val="FF0000"/>
                </a:solidFill>
              </a:rPr>
              <a:t>PER L’ATTENZIONE</a:t>
            </a:r>
            <a:endParaRPr lang="it-IT" sz="5400" dirty="0">
              <a:solidFill>
                <a:srgbClr val="FF0000"/>
              </a:solidFill>
            </a:endParaRPr>
          </a:p>
        </p:txBody>
      </p:sp>
      <p:pic>
        <p:nvPicPr>
          <p:cNvPr id="5" name="Picture 4" descr="AraldicaComune di Milan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93" y="0"/>
            <a:ext cx="683391" cy="123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722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261244" y="-384772"/>
            <a:ext cx="10737851" cy="1228436"/>
          </a:xfrm>
        </p:spPr>
        <p:txBody>
          <a:bodyPr>
            <a:normAutofit/>
          </a:bodyPr>
          <a:lstStyle/>
          <a:p>
            <a:r>
              <a:rPr lang="it-IT" sz="2800" b="1" dirty="0"/>
              <a:t>DIREZIONE SERVIZI </a:t>
            </a:r>
            <a:r>
              <a:rPr lang="it-IT" sz="2800" b="1" dirty="0" smtClean="0"/>
              <a:t>CIVICI E MUNICIPI</a:t>
            </a:r>
            <a:endParaRPr lang="it-IT" sz="2800" b="1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>
          <a:xfrm>
            <a:off x="307814" y="1390505"/>
            <a:ext cx="11517430" cy="934745"/>
          </a:xfrm>
        </p:spPr>
        <p:txBody>
          <a:bodyPr>
            <a:noAutofit/>
          </a:bodyPr>
          <a:lstStyle/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800" dirty="0">
                <a:solidFill>
                  <a:srgbClr val="FF0000"/>
                </a:solidFill>
              </a:rPr>
              <a:t>PREVISIONI DI BILANCIO 2022 – Spesa </a:t>
            </a:r>
            <a:r>
              <a:rPr lang="it-IT" sz="1800" dirty="0" smtClean="0">
                <a:solidFill>
                  <a:srgbClr val="FF0000"/>
                </a:solidFill>
              </a:rPr>
              <a:t>Complessiva</a:t>
            </a:r>
            <a:endParaRPr lang="it-IT" sz="1800" dirty="0">
              <a:solidFill>
                <a:srgbClr val="FF0000"/>
              </a:solidFill>
            </a:endParaRPr>
          </a:p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400" dirty="0">
                <a:solidFill>
                  <a:srgbClr val="FF0000"/>
                </a:solidFill>
              </a:rPr>
              <a:t>                 </a:t>
            </a:r>
            <a:r>
              <a:rPr lang="it-IT" sz="1800" dirty="0">
                <a:solidFill>
                  <a:srgbClr val="FF0000"/>
                </a:solidFill>
              </a:rPr>
              <a:t>Spesa corrente: € </a:t>
            </a:r>
            <a:r>
              <a:rPr lang="it-IT" sz="1800" dirty="0" smtClean="0">
                <a:solidFill>
                  <a:srgbClr val="FF0000"/>
                </a:solidFill>
              </a:rPr>
              <a:t>21.410.930,00</a:t>
            </a:r>
            <a:r>
              <a:rPr lang="it-IT" sz="1800" dirty="0">
                <a:solidFill>
                  <a:srgbClr val="FF0000"/>
                </a:solidFill>
              </a:rPr>
              <a:t>	</a:t>
            </a:r>
            <a:r>
              <a:rPr lang="it-IT" sz="1400" dirty="0">
                <a:solidFill>
                  <a:srgbClr val="FF0000"/>
                </a:solidFill>
              </a:rPr>
              <a:t>		</a:t>
            </a:r>
            <a:r>
              <a:rPr lang="it-IT" sz="1800" dirty="0">
                <a:solidFill>
                  <a:srgbClr val="FF0000"/>
                </a:solidFill>
              </a:rPr>
              <a:t>Spesa Conto Capitale € 17.157.560,84	</a:t>
            </a:r>
          </a:p>
        </p:txBody>
      </p:sp>
      <p:sp>
        <p:nvSpPr>
          <p:cNvPr id="2" name="AutoShape 2" descr="Risultati immagini per MILANO SMART CITY"/>
          <p:cNvSpPr>
            <a:spLocks noChangeAspect="1" noChangeArrowheads="1"/>
          </p:cNvSpPr>
          <p:nvPr/>
        </p:nvSpPr>
        <p:spPr bwMode="auto">
          <a:xfrm>
            <a:off x="155494" y="-144463"/>
            <a:ext cx="304641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aphicFrame>
        <p:nvGraphicFramePr>
          <p:cNvPr id="13" name="Segnaposto contenuto 12"/>
          <p:cNvGraphicFramePr>
            <a:graphicFrameLocks noGrp="1"/>
          </p:cNvGraphicFramePr>
          <p:nvPr>
            <p:ph sz="quarter" idx="4"/>
          </p:nvPr>
        </p:nvGraphicFramePr>
        <p:xfrm>
          <a:off x="155494" y="2325250"/>
          <a:ext cx="5864465" cy="4380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686300" y="6369052"/>
            <a:ext cx="32766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</a:t>
            </a:r>
          </a:p>
        </p:txBody>
      </p:sp>
      <p:graphicFrame>
        <p:nvGraphicFramePr>
          <p:cNvPr id="15" name="Grafico 14"/>
          <p:cNvGraphicFramePr/>
          <p:nvPr>
            <p:extLst>
              <p:ext uri="{D42A27DB-BD31-4B8C-83A1-F6EECF244321}">
                <p14:modId xmlns:p14="http://schemas.microsoft.com/office/powerpoint/2010/main" val="2308888482"/>
              </p:ext>
            </p:extLst>
          </p:nvPr>
        </p:nvGraphicFramePr>
        <p:xfrm>
          <a:off x="460135" y="2458603"/>
          <a:ext cx="5399893" cy="4246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Segnaposto contenuto 1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928816680"/>
              </p:ext>
            </p:extLst>
          </p:nvPr>
        </p:nvGraphicFramePr>
        <p:xfrm>
          <a:off x="6172280" y="2325251"/>
          <a:ext cx="5805284" cy="4380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Rettangolo 2"/>
          <p:cNvSpPr/>
          <p:nvPr/>
        </p:nvSpPr>
        <p:spPr>
          <a:xfrm>
            <a:off x="261244" y="978822"/>
            <a:ext cx="11517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600" dirty="0">
                <a:solidFill>
                  <a:schemeClr val="bg1"/>
                </a:solidFill>
              </a:rPr>
              <a:t>(Nell’analisi non si tiene conto delle spese/entrate Correnti Vincolate/Correlate e del </a:t>
            </a:r>
            <a:r>
              <a:rPr lang="it-IT" sz="1600" dirty="0" smtClean="0">
                <a:solidFill>
                  <a:schemeClr val="bg1"/>
                </a:solidFill>
              </a:rPr>
              <a:t>Fondo Pluriennale Vincolato)</a:t>
            </a:r>
            <a:endParaRPr lang="it-IT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81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>
          <a:xfrm>
            <a:off x="307814" y="1302086"/>
            <a:ext cx="11756668" cy="92631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endParaRPr lang="it-IT" sz="1800" dirty="0" smtClean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endParaRPr lang="it-IT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endParaRPr lang="it-IT" sz="1800" dirty="0" smtClean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endParaRPr lang="it-IT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endParaRPr lang="it-IT" sz="1800" dirty="0" smtClean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endParaRPr lang="it-IT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800" dirty="0" smtClean="0">
                <a:solidFill>
                  <a:srgbClr val="FF0000"/>
                </a:solidFill>
              </a:rPr>
              <a:t>Spesa </a:t>
            </a:r>
            <a:r>
              <a:rPr lang="it-IT" sz="1800" dirty="0">
                <a:solidFill>
                  <a:srgbClr val="FF0000"/>
                </a:solidFill>
              </a:rPr>
              <a:t>Corrente </a:t>
            </a:r>
            <a:r>
              <a:rPr lang="it-IT" sz="1800" dirty="0" smtClean="0">
                <a:solidFill>
                  <a:srgbClr val="FF0000"/>
                </a:solidFill>
              </a:rPr>
              <a:t>Complessiva – Direzione, Area Servizi al Cittadino e Area Servizi Funebri</a:t>
            </a:r>
            <a:endParaRPr lang="it-IT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800" dirty="0" smtClean="0">
                <a:solidFill>
                  <a:srgbClr val="FF0000"/>
                </a:solidFill>
              </a:rPr>
              <a:t>Confronto </a:t>
            </a:r>
            <a:r>
              <a:rPr lang="it-IT" sz="1800" dirty="0">
                <a:solidFill>
                  <a:srgbClr val="FF0000"/>
                </a:solidFill>
              </a:rPr>
              <a:t>2022 – 2021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400" dirty="0">
                <a:solidFill>
                  <a:srgbClr val="FF0000"/>
                </a:solidFill>
              </a:rPr>
              <a:t>	</a:t>
            </a:r>
          </a:p>
        </p:txBody>
      </p:sp>
      <p:sp>
        <p:nvSpPr>
          <p:cNvPr id="2" name="AutoShape 2" descr="Risultati immagini per MILANO SMART CITY"/>
          <p:cNvSpPr>
            <a:spLocks noChangeAspect="1" noChangeArrowheads="1"/>
          </p:cNvSpPr>
          <p:nvPr/>
        </p:nvSpPr>
        <p:spPr bwMode="auto">
          <a:xfrm>
            <a:off x="155494" y="-144463"/>
            <a:ext cx="304641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quarter" idx="4"/>
          </p:nvPr>
        </p:nvSpPr>
        <p:spPr>
          <a:xfrm>
            <a:off x="155494" y="3557795"/>
            <a:ext cx="3865900" cy="1221514"/>
          </a:xfrm>
        </p:spPr>
        <p:txBody>
          <a:bodyPr>
            <a:noAutofit/>
          </a:bodyPr>
          <a:lstStyle/>
          <a:p>
            <a:pPr algn="just">
              <a:buClr>
                <a:srgbClr val="FF0000"/>
              </a:buClr>
            </a:pPr>
            <a:r>
              <a:rPr lang="it-IT" sz="1800" dirty="0" smtClean="0">
                <a:solidFill>
                  <a:schemeClr val="tx1"/>
                </a:solidFill>
              </a:rPr>
              <a:t>La </a:t>
            </a:r>
            <a:r>
              <a:rPr lang="it-IT" sz="1800" b="1" dirty="0" smtClean="0">
                <a:solidFill>
                  <a:schemeClr val="tx1"/>
                </a:solidFill>
              </a:rPr>
              <a:t>Previsione di </a:t>
            </a:r>
            <a:r>
              <a:rPr lang="it-IT" sz="1800" b="1" dirty="0">
                <a:solidFill>
                  <a:schemeClr val="tx1"/>
                </a:solidFill>
              </a:rPr>
              <a:t>Spesa </a:t>
            </a:r>
            <a:r>
              <a:rPr lang="it-IT" sz="1800" b="1" dirty="0" smtClean="0">
                <a:solidFill>
                  <a:schemeClr val="tx1"/>
                </a:solidFill>
              </a:rPr>
              <a:t>Corrente 2022 è sostanzialmente in linea con quella del </a:t>
            </a:r>
            <a:r>
              <a:rPr lang="it-IT" sz="1800" b="1" dirty="0">
                <a:solidFill>
                  <a:schemeClr val="tx1"/>
                </a:solidFill>
              </a:rPr>
              <a:t>C</a:t>
            </a:r>
            <a:r>
              <a:rPr lang="it-IT" sz="1800" b="1" dirty="0" smtClean="0">
                <a:solidFill>
                  <a:schemeClr val="tx1"/>
                </a:solidFill>
              </a:rPr>
              <a:t>onsuntivo </a:t>
            </a:r>
            <a:r>
              <a:rPr lang="it-IT" sz="1800" b="1" dirty="0" smtClean="0">
                <a:solidFill>
                  <a:schemeClr val="tx1"/>
                </a:solidFill>
              </a:rPr>
              <a:t>2021</a:t>
            </a:r>
            <a:r>
              <a:rPr lang="it-IT" sz="1800" dirty="0">
                <a:solidFill>
                  <a:schemeClr val="tx1"/>
                </a:solidFill>
              </a:rPr>
              <a:t>.</a:t>
            </a:r>
            <a:endParaRPr lang="it-IT" sz="1800" dirty="0">
              <a:solidFill>
                <a:schemeClr val="tx1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686300" y="6369052"/>
            <a:ext cx="32766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3</a:t>
            </a:r>
          </a:p>
        </p:txBody>
      </p:sp>
      <p:graphicFrame>
        <p:nvGraphicFramePr>
          <p:cNvPr id="8" name="Grafico 7"/>
          <p:cNvGraphicFramePr>
            <a:graphicFrameLocks/>
          </p:cNvGraphicFramePr>
          <p:nvPr/>
        </p:nvGraphicFramePr>
        <p:xfrm>
          <a:off x="7188200" y="1892300"/>
          <a:ext cx="4572000" cy="421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Grafico 10"/>
          <p:cNvGraphicFramePr/>
          <p:nvPr>
            <p:extLst>
              <p:ext uri="{D42A27DB-BD31-4B8C-83A1-F6EECF244321}">
                <p14:modId xmlns:p14="http://schemas.microsoft.com/office/powerpoint/2010/main" val="722873336"/>
              </p:ext>
            </p:extLst>
          </p:nvPr>
        </p:nvGraphicFramePr>
        <p:xfrm>
          <a:off x="4178709" y="2213113"/>
          <a:ext cx="6886855" cy="3925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Rettangolo 8">
            <a:extLst>
              <a:ext uri="{FF2B5EF4-FFF2-40B4-BE49-F238E27FC236}">
                <a16:creationId xmlns:a16="http://schemas.microsoft.com/office/drawing/2014/main" id="{B6616022-2263-4C42-AD43-128420A05B7D}"/>
              </a:ext>
            </a:extLst>
          </p:cNvPr>
          <p:cNvSpPr/>
          <p:nvPr/>
        </p:nvSpPr>
        <p:spPr>
          <a:xfrm>
            <a:off x="261244" y="978822"/>
            <a:ext cx="11517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600" dirty="0">
                <a:solidFill>
                  <a:schemeClr val="bg1"/>
                </a:solidFill>
              </a:rPr>
              <a:t>(Nell’analisi non si tiene conto delle spese/entrate Correnti Vincolate/Correlate e del </a:t>
            </a:r>
            <a:r>
              <a:rPr lang="it-IT" sz="1600" dirty="0" smtClean="0">
                <a:solidFill>
                  <a:schemeClr val="bg1"/>
                </a:solidFill>
              </a:rPr>
              <a:t>Fondo Pluriennale Vincolato)</a:t>
            </a:r>
            <a:endParaRPr lang="it-IT" sz="1600" dirty="0">
              <a:solidFill>
                <a:schemeClr val="bg1"/>
              </a:solidFill>
            </a:endParaRPr>
          </a:p>
        </p:txBody>
      </p:sp>
      <p:sp>
        <p:nvSpPr>
          <p:cNvPr id="12" name="CasellaDiTesto 1"/>
          <p:cNvSpPr txBox="1"/>
          <p:nvPr/>
        </p:nvSpPr>
        <p:spPr>
          <a:xfrm>
            <a:off x="6186148" y="6459145"/>
            <a:ext cx="214604" cy="336409"/>
          </a:xfrm>
          <a:prstGeom prst="rect">
            <a:avLst/>
          </a:prstGeom>
          <a:solidFill>
            <a:schemeClr val="bg1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it-IT" sz="1100" dirty="0"/>
          </a:p>
        </p:txBody>
      </p:sp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327713" y="-453880"/>
            <a:ext cx="10737851" cy="1228436"/>
          </a:xfrm>
        </p:spPr>
        <p:txBody>
          <a:bodyPr>
            <a:normAutofit/>
          </a:bodyPr>
          <a:lstStyle/>
          <a:p>
            <a:r>
              <a:rPr lang="it-IT" sz="2800" b="1" dirty="0"/>
              <a:t>DIREZIONE SERVIZI CIVICI E MUNICIPI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802978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155494" y="-490395"/>
            <a:ext cx="10737851" cy="1228436"/>
          </a:xfrm>
        </p:spPr>
        <p:txBody>
          <a:bodyPr>
            <a:normAutofit/>
          </a:bodyPr>
          <a:lstStyle/>
          <a:p>
            <a:r>
              <a:rPr lang="it-IT" sz="2800" dirty="0"/>
              <a:t>DIREZIONE SERVIZI </a:t>
            </a:r>
            <a:r>
              <a:rPr lang="it-IT" sz="2800" dirty="0" smtClean="0"/>
              <a:t>CIVICI E MUNICIPI</a:t>
            </a:r>
            <a:endParaRPr lang="it-IT" sz="2800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>
          <a:xfrm>
            <a:off x="307814" y="1390505"/>
            <a:ext cx="11517430" cy="934745"/>
          </a:xfrm>
        </p:spPr>
        <p:txBody>
          <a:bodyPr>
            <a:noAutofit/>
          </a:bodyPr>
          <a:lstStyle/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800" dirty="0">
                <a:solidFill>
                  <a:srgbClr val="FF0000"/>
                </a:solidFill>
              </a:rPr>
              <a:t>PREVISIONI DI BILANCIO 2022 – Area Servizi Funebri e Cimiteriali</a:t>
            </a:r>
          </a:p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400" dirty="0">
                <a:solidFill>
                  <a:srgbClr val="FF0000"/>
                </a:solidFill>
              </a:rPr>
              <a:t>                 </a:t>
            </a:r>
            <a:r>
              <a:rPr lang="it-IT" sz="1800" dirty="0">
                <a:solidFill>
                  <a:srgbClr val="FF0000"/>
                </a:solidFill>
              </a:rPr>
              <a:t>Spesa corrente: € 7.489 .000,00 	</a:t>
            </a:r>
            <a:r>
              <a:rPr lang="it-IT" sz="1400" dirty="0">
                <a:solidFill>
                  <a:srgbClr val="FF0000"/>
                </a:solidFill>
              </a:rPr>
              <a:t>		</a:t>
            </a:r>
            <a:r>
              <a:rPr lang="it-IT" sz="1800" dirty="0">
                <a:solidFill>
                  <a:srgbClr val="FF0000"/>
                </a:solidFill>
              </a:rPr>
              <a:t>Spesa Conto Capitale </a:t>
            </a:r>
            <a:r>
              <a:rPr lang="it-IT" sz="1800" dirty="0" smtClean="0">
                <a:solidFill>
                  <a:srgbClr val="FF0000"/>
                </a:solidFill>
              </a:rPr>
              <a:t>12.563.689,93</a:t>
            </a:r>
            <a:r>
              <a:rPr lang="it-IT" sz="1400" dirty="0">
                <a:solidFill>
                  <a:srgbClr val="FF0000"/>
                </a:solidFill>
              </a:rPr>
              <a:t>	</a:t>
            </a:r>
          </a:p>
        </p:txBody>
      </p:sp>
      <p:sp>
        <p:nvSpPr>
          <p:cNvPr id="2" name="AutoShape 2" descr="Risultati immagini per MILANO SMART CITY"/>
          <p:cNvSpPr>
            <a:spLocks noChangeAspect="1" noChangeArrowheads="1"/>
          </p:cNvSpPr>
          <p:nvPr/>
        </p:nvSpPr>
        <p:spPr bwMode="auto">
          <a:xfrm>
            <a:off x="155494" y="-144463"/>
            <a:ext cx="304641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aphicFrame>
        <p:nvGraphicFramePr>
          <p:cNvPr id="13" name="Segnaposto contenuto 12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12664377"/>
              </p:ext>
            </p:extLst>
          </p:nvPr>
        </p:nvGraphicFramePr>
        <p:xfrm>
          <a:off x="155494" y="2325250"/>
          <a:ext cx="5864465" cy="4380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686300" y="6369052"/>
            <a:ext cx="32766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4</a:t>
            </a:r>
          </a:p>
        </p:txBody>
      </p:sp>
      <p:graphicFrame>
        <p:nvGraphicFramePr>
          <p:cNvPr id="15" name="Grafico 14"/>
          <p:cNvGraphicFramePr/>
          <p:nvPr>
            <p:extLst>
              <p:ext uri="{D42A27DB-BD31-4B8C-83A1-F6EECF244321}">
                <p14:modId xmlns:p14="http://schemas.microsoft.com/office/powerpoint/2010/main" val="1989869803"/>
              </p:ext>
            </p:extLst>
          </p:nvPr>
        </p:nvGraphicFramePr>
        <p:xfrm>
          <a:off x="460135" y="2458603"/>
          <a:ext cx="5399893" cy="4246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Segnaposto contenuto 1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518699795"/>
              </p:ext>
            </p:extLst>
          </p:nvPr>
        </p:nvGraphicFramePr>
        <p:xfrm>
          <a:off x="6172279" y="2325250"/>
          <a:ext cx="5805285" cy="4380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Rettangolo 8">
            <a:extLst>
              <a:ext uri="{FF2B5EF4-FFF2-40B4-BE49-F238E27FC236}">
                <a16:creationId xmlns:a16="http://schemas.microsoft.com/office/drawing/2014/main" id="{B29AB55B-1050-4417-A7C3-487504C53FDC}"/>
              </a:ext>
            </a:extLst>
          </p:cNvPr>
          <p:cNvSpPr/>
          <p:nvPr/>
        </p:nvSpPr>
        <p:spPr>
          <a:xfrm>
            <a:off x="261244" y="978822"/>
            <a:ext cx="11517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600" dirty="0">
                <a:solidFill>
                  <a:schemeClr val="bg1"/>
                </a:solidFill>
              </a:rPr>
              <a:t>(Nell’analisi non si tiene conto delle spese/entrate Correnti Vincolate/Correlate e del </a:t>
            </a:r>
            <a:r>
              <a:rPr lang="it-IT" sz="1600" dirty="0" smtClean="0">
                <a:solidFill>
                  <a:schemeClr val="bg1"/>
                </a:solidFill>
              </a:rPr>
              <a:t>Fondo Pluriennale Vincolato)</a:t>
            </a:r>
            <a:endParaRPr lang="it-IT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63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155494" y="-599860"/>
            <a:ext cx="10737851" cy="1228436"/>
          </a:xfrm>
        </p:spPr>
        <p:txBody>
          <a:bodyPr>
            <a:normAutofit/>
          </a:bodyPr>
          <a:lstStyle/>
          <a:p>
            <a:r>
              <a:rPr lang="it-IT" sz="2800" dirty="0"/>
              <a:t>DIREZIONE SERVIZI CIVICI E MUNICIPI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>
          <a:xfrm>
            <a:off x="307814" y="1390505"/>
            <a:ext cx="11517430" cy="934745"/>
          </a:xfrm>
        </p:spPr>
        <p:txBody>
          <a:bodyPr>
            <a:noAutofit/>
          </a:bodyPr>
          <a:lstStyle/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800" dirty="0">
                <a:solidFill>
                  <a:srgbClr val="FF0000"/>
                </a:solidFill>
              </a:rPr>
              <a:t>PREVISIONI DI BILANCIO 2022 – Area Servizi al Cittadino</a:t>
            </a:r>
          </a:p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400" dirty="0">
                <a:solidFill>
                  <a:srgbClr val="FF0000"/>
                </a:solidFill>
              </a:rPr>
              <a:t>                 </a:t>
            </a:r>
            <a:r>
              <a:rPr lang="it-IT" sz="1800" dirty="0">
                <a:solidFill>
                  <a:srgbClr val="FF0000"/>
                </a:solidFill>
              </a:rPr>
              <a:t>Spesa corrente: € 3.152.060 ,00	</a:t>
            </a:r>
            <a:r>
              <a:rPr lang="it-IT" sz="1400" dirty="0">
                <a:solidFill>
                  <a:srgbClr val="FF0000"/>
                </a:solidFill>
              </a:rPr>
              <a:t>		</a:t>
            </a:r>
            <a:r>
              <a:rPr lang="it-IT" sz="1800" dirty="0">
                <a:solidFill>
                  <a:srgbClr val="FF0000"/>
                </a:solidFill>
              </a:rPr>
              <a:t>Spesa Conto Capitale € 373.870,91	</a:t>
            </a:r>
          </a:p>
        </p:txBody>
      </p:sp>
      <p:sp>
        <p:nvSpPr>
          <p:cNvPr id="2" name="AutoShape 2" descr="Risultati immagini per MILANO SMART CITY"/>
          <p:cNvSpPr>
            <a:spLocks noChangeAspect="1" noChangeArrowheads="1"/>
          </p:cNvSpPr>
          <p:nvPr/>
        </p:nvSpPr>
        <p:spPr bwMode="auto">
          <a:xfrm>
            <a:off x="155494" y="-144463"/>
            <a:ext cx="304641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aphicFrame>
        <p:nvGraphicFramePr>
          <p:cNvPr id="13" name="Segnaposto contenuto 12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919875099"/>
              </p:ext>
            </p:extLst>
          </p:nvPr>
        </p:nvGraphicFramePr>
        <p:xfrm>
          <a:off x="155494" y="2325250"/>
          <a:ext cx="5864465" cy="4380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686300" y="6369052"/>
            <a:ext cx="32766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5</a:t>
            </a:r>
          </a:p>
        </p:txBody>
      </p:sp>
      <p:graphicFrame>
        <p:nvGraphicFramePr>
          <p:cNvPr id="15" name="Grafico 14"/>
          <p:cNvGraphicFramePr/>
          <p:nvPr>
            <p:extLst>
              <p:ext uri="{D42A27DB-BD31-4B8C-83A1-F6EECF244321}">
                <p14:modId xmlns:p14="http://schemas.microsoft.com/office/powerpoint/2010/main" val="4290610332"/>
              </p:ext>
            </p:extLst>
          </p:nvPr>
        </p:nvGraphicFramePr>
        <p:xfrm>
          <a:off x="155494" y="2325250"/>
          <a:ext cx="5704533" cy="46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Segnaposto contenuto 1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410932587"/>
              </p:ext>
            </p:extLst>
          </p:nvPr>
        </p:nvGraphicFramePr>
        <p:xfrm>
          <a:off x="6172280" y="2325251"/>
          <a:ext cx="5805284" cy="4380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Rettangolo 8">
            <a:extLst>
              <a:ext uri="{FF2B5EF4-FFF2-40B4-BE49-F238E27FC236}">
                <a16:creationId xmlns:a16="http://schemas.microsoft.com/office/drawing/2014/main" id="{8631CC33-472E-4F61-96DF-A7BCF62DDA82}"/>
              </a:ext>
            </a:extLst>
          </p:cNvPr>
          <p:cNvSpPr/>
          <p:nvPr/>
        </p:nvSpPr>
        <p:spPr>
          <a:xfrm>
            <a:off x="261244" y="978822"/>
            <a:ext cx="11517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600" dirty="0">
                <a:solidFill>
                  <a:schemeClr val="bg1"/>
                </a:solidFill>
              </a:rPr>
              <a:t>(Nell’analisi non si tiene conto delle spese/entrate Correnti Vincolate/Correlate e del </a:t>
            </a:r>
            <a:r>
              <a:rPr lang="it-IT" sz="1600" dirty="0" smtClean="0">
                <a:solidFill>
                  <a:schemeClr val="bg1"/>
                </a:solidFill>
              </a:rPr>
              <a:t>Fondo Pluriennale Vincolato)</a:t>
            </a:r>
            <a:endParaRPr lang="it-IT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72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155494" y="-453880"/>
            <a:ext cx="10737851" cy="1228436"/>
          </a:xfrm>
        </p:spPr>
        <p:txBody>
          <a:bodyPr>
            <a:normAutofit/>
          </a:bodyPr>
          <a:lstStyle/>
          <a:p>
            <a:r>
              <a:rPr lang="it-IT" sz="2800" dirty="0"/>
              <a:t>DIREZIONE SERVIZI </a:t>
            </a:r>
            <a:r>
              <a:rPr lang="it-IT" sz="2800" dirty="0" smtClean="0"/>
              <a:t>CIVICI E MUNICIPI</a:t>
            </a:r>
            <a:endParaRPr lang="it-IT" sz="2800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>
          <a:xfrm>
            <a:off x="307814" y="1390505"/>
            <a:ext cx="11517430" cy="934745"/>
          </a:xfrm>
        </p:spPr>
        <p:txBody>
          <a:bodyPr>
            <a:noAutofit/>
          </a:bodyPr>
          <a:lstStyle/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800" dirty="0">
                <a:solidFill>
                  <a:srgbClr val="FF0000"/>
                </a:solidFill>
              </a:rPr>
              <a:t>PREVISIONI DI BILANCIO 2022 – Direzione e Ufficio Partecipazione</a:t>
            </a:r>
          </a:p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400" dirty="0">
                <a:solidFill>
                  <a:srgbClr val="FF0000"/>
                </a:solidFill>
              </a:rPr>
              <a:t>                 </a:t>
            </a:r>
            <a:r>
              <a:rPr lang="it-IT" sz="1800" dirty="0">
                <a:solidFill>
                  <a:srgbClr val="FF0000"/>
                </a:solidFill>
              </a:rPr>
              <a:t>Spesa corrente: €  236.800,00</a:t>
            </a:r>
            <a:r>
              <a:rPr lang="it-IT" sz="1400" dirty="0">
                <a:solidFill>
                  <a:srgbClr val="FF0000"/>
                </a:solidFill>
              </a:rPr>
              <a:t>				</a:t>
            </a:r>
            <a:r>
              <a:rPr lang="it-IT" sz="1800" dirty="0">
                <a:solidFill>
                  <a:srgbClr val="FF0000"/>
                </a:solidFill>
              </a:rPr>
              <a:t>Spesa Conto Capitale €  990.000,00	</a:t>
            </a:r>
          </a:p>
        </p:txBody>
      </p:sp>
      <p:sp>
        <p:nvSpPr>
          <p:cNvPr id="2" name="AutoShape 2" descr="Risultati immagini per MILANO SMART CITY"/>
          <p:cNvSpPr>
            <a:spLocks noChangeAspect="1" noChangeArrowheads="1"/>
          </p:cNvSpPr>
          <p:nvPr/>
        </p:nvSpPr>
        <p:spPr bwMode="auto">
          <a:xfrm>
            <a:off x="155494" y="-144463"/>
            <a:ext cx="304641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aphicFrame>
        <p:nvGraphicFramePr>
          <p:cNvPr id="13" name="Segnaposto contenuto 12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13523899"/>
              </p:ext>
            </p:extLst>
          </p:nvPr>
        </p:nvGraphicFramePr>
        <p:xfrm>
          <a:off x="155494" y="2325250"/>
          <a:ext cx="5864465" cy="4380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686300" y="6369052"/>
            <a:ext cx="32766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7</a:t>
            </a:r>
          </a:p>
        </p:txBody>
      </p:sp>
      <p:graphicFrame>
        <p:nvGraphicFramePr>
          <p:cNvPr id="15" name="Grafico 14"/>
          <p:cNvGraphicFramePr/>
          <p:nvPr>
            <p:extLst>
              <p:ext uri="{D42A27DB-BD31-4B8C-83A1-F6EECF244321}">
                <p14:modId xmlns:p14="http://schemas.microsoft.com/office/powerpoint/2010/main" val="1744821801"/>
              </p:ext>
            </p:extLst>
          </p:nvPr>
        </p:nvGraphicFramePr>
        <p:xfrm>
          <a:off x="460135" y="2458603"/>
          <a:ext cx="5399893" cy="4246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Segnaposto contenuto 1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526991419"/>
              </p:ext>
            </p:extLst>
          </p:nvPr>
        </p:nvGraphicFramePr>
        <p:xfrm>
          <a:off x="6172279" y="2325249"/>
          <a:ext cx="5805285" cy="4380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Rettangolo 8">
            <a:extLst>
              <a:ext uri="{FF2B5EF4-FFF2-40B4-BE49-F238E27FC236}">
                <a16:creationId xmlns:a16="http://schemas.microsoft.com/office/drawing/2014/main" id="{C7C692DC-53F6-4963-9C9C-769FB3264CFB}"/>
              </a:ext>
            </a:extLst>
          </p:cNvPr>
          <p:cNvSpPr/>
          <p:nvPr/>
        </p:nvSpPr>
        <p:spPr>
          <a:xfrm>
            <a:off x="261244" y="978822"/>
            <a:ext cx="11517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600" dirty="0">
                <a:solidFill>
                  <a:schemeClr val="bg1"/>
                </a:solidFill>
              </a:rPr>
              <a:t>(Nell’analisi non si tiene conto delle spese/entrate Correnti Vincolate/Correlate e del </a:t>
            </a:r>
            <a:r>
              <a:rPr lang="it-IT" sz="1600" dirty="0" smtClean="0">
                <a:solidFill>
                  <a:schemeClr val="bg1"/>
                </a:solidFill>
              </a:rPr>
              <a:t>Fondo Pluriennale Vincolato)</a:t>
            </a:r>
            <a:endParaRPr lang="it-IT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51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155494" y="-540901"/>
            <a:ext cx="10737851" cy="1228436"/>
          </a:xfrm>
        </p:spPr>
        <p:txBody>
          <a:bodyPr/>
          <a:lstStyle/>
          <a:p>
            <a:r>
              <a:rPr lang="it-IT" dirty="0"/>
              <a:t>DIREZIONE SERVIZI </a:t>
            </a:r>
            <a:r>
              <a:rPr lang="it-IT" dirty="0" smtClean="0"/>
              <a:t>CIVICI E MUNICIPI</a:t>
            </a:r>
            <a:endParaRPr lang="it-IT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>
          <a:xfrm>
            <a:off x="737021" y="1831520"/>
            <a:ext cx="11693686" cy="934745"/>
          </a:xfrm>
        </p:spPr>
        <p:txBody>
          <a:bodyPr>
            <a:noAutofit/>
          </a:bodyPr>
          <a:lstStyle/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800" dirty="0" smtClean="0">
                <a:solidFill>
                  <a:srgbClr val="FF0000"/>
                </a:solidFill>
              </a:rPr>
              <a:t>PREVISIONI DI BILANCIO 2022  Spesa Corrente  Servizi Civici e Direzione – Confronto   2021-2022  										</a:t>
            </a:r>
          </a:p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400" dirty="0">
                <a:solidFill>
                  <a:srgbClr val="FF0000"/>
                </a:solidFill>
              </a:rPr>
              <a:t>	</a:t>
            </a:r>
          </a:p>
        </p:txBody>
      </p:sp>
      <p:sp>
        <p:nvSpPr>
          <p:cNvPr id="2" name="AutoShape 2" descr="Risultati immagini per MILANO SMART CITY"/>
          <p:cNvSpPr>
            <a:spLocks noChangeAspect="1" noChangeArrowheads="1"/>
          </p:cNvSpPr>
          <p:nvPr/>
        </p:nvSpPr>
        <p:spPr bwMode="auto">
          <a:xfrm>
            <a:off x="155494" y="-144463"/>
            <a:ext cx="304641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686300" y="6369052"/>
            <a:ext cx="32766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9</a:t>
            </a:r>
          </a:p>
        </p:txBody>
      </p:sp>
      <p:graphicFrame>
        <p:nvGraphicFramePr>
          <p:cNvPr id="7" name="Grafico 6"/>
          <p:cNvGraphicFramePr/>
          <p:nvPr>
            <p:extLst>
              <p:ext uri="{D42A27DB-BD31-4B8C-83A1-F6EECF244321}">
                <p14:modId xmlns:p14="http://schemas.microsoft.com/office/powerpoint/2010/main" val="3337323828"/>
              </p:ext>
            </p:extLst>
          </p:nvPr>
        </p:nvGraphicFramePr>
        <p:xfrm>
          <a:off x="155494" y="1857877"/>
          <a:ext cx="7502606" cy="459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791451"/>
              </p:ext>
            </p:extLst>
          </p:nvPr>
        </p:nvGraphicFramePr>
        <p:xfrm>
          <a:off x="7529804" y="3454882"/>
          <a:ext cx="4471696" cy="1205747"/>
        </p:xfrm>
        <a:graphic>
          <a:graphicData uri="http://schemas.openxmlformats.org/drawingml/2006/table">
            <a:tbl>
              <a:tblPr/>
              <a:tblGrid>
                <a:gridCol w="2134120">
                  <a:extLst>
                    <a:ext uri="{9D8B030D-6E8A-4147-A177-3AD203B41FA5}">
                      <a16:colId xmlns:a16="http://schemas.microsoft.com/office/drawing/2014/main" val="1915258672"/>
                    </a:ext>
                  </a:extLst>
                </a:gridCol>
                <a:gridCol w="1286237">
                  <a:extLst>
                    <a:ext uri="{9D8B030D-6E8A-4147-A177-3AD203B41FA5}">
                      <a16:colId xmlns:a16="http://schemas.microsoft.com/office/drawing/2014/main" val="3154408152"/>
                    </a:ext>
                  </a:extLst>
                </a:gridCol>
                <a:gridCol w="1051339">
                  <a:extLst>
                    <a:ext uri="{9D8B030D-6E8A-4147-A177-3AD203B41FA5}">
                      <a16:colId xmlns:a16="http://schemas.microsoft.com/office/drawing/2014/main" val="4202139578"/>
                    </a:ext>
                  </a:extLst>
                </a:gridCol>
              </a:tblGrid>
              <a:tr h="319922">
                <a:tc>
                  <a:txBody>
                    <a:bodyPr/>
                    <a:lstStyle/>
                    <a:p>
                      <a:pPr algn="ctr" rtl="0" fontAlgn="b"/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DIREZIONE SERVIZI CIVICI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it-IT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CONSUNTIVO</a:t>
                      </a:r>
                      <a:r>
                        <a:rPr lang="it-IT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it-IT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PROPOSTO </a:t>
                      </a:r>
                      <a:r>
                        <a:rPr lang="it-IT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 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262661"/>
                  </a:ext>
                </a:extLst>
              </a:tr>
              <a:tr h="164380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Area Servizi al Cittadino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3.918.659,53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3.152.060,00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618877"/>
                  </a:ext>
                </a:extLst>
              </a:tr>
              <a:tr h="164380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Area Servizi Funebri e Cimiteriali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6.562.046,35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7.489.000,00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3054598"/>
                  </a:ext>
                </a:extLst>
              </a:tr>
              <a:tr h="164380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Direzione</a:t>
                      </a:r>
                      <a:r>
                        <a:rPr lang="it-IT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 Uff. Partecipazione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119.797,17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236.800,00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4695250"/>
                  </a:ext>
                </a:extLst>
              </a:tr>
              <a:tr h="164380">
                <a:tc>
                  <a:txBody>
                    <a:bodyPr/>
                    <a:lstStyle/>
                    <a:p>
                      <a:pPr algn="l" fontAlgn="b"/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6269731"/>
                  </a:ext>
                </a:extLst>
              </a:tr>
              <a:tr h="164380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10.600.503,05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10.877.860,00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349084"/>
                  </a:ext>
                </a:extLst>
              </a:tr>
            </a:tbl>
          </a:graphicData>
        </a:graphic>
      </p:graphicFrame>
      <p:sp>
        <p:nvSpPr>
          <p:cNvPr id="9" name="Rettangolo 8">
            <a:extLst>
              <a:ext uri="{FF2B5EF4-FFF2-40B4-BE49-F238E27FC236}">
                <a16:creationId xmlns:a16="http://schemas.microsoft.com/office/drawing/2014/main" id="{8B154DF5-83E7-475E-A07C-ACD3B2E3D48E}"/>
              </a:ext>
            </a:extLst>
          </p:cNvPr>
          <p:cNvSpPr/>
          <p:nvPr/>
        </p:nvSpPr>
        <p:spPr>
          <a:xfrm>
            <a:off x="261244" y="978822"/>
            <a:ext cx="11517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600" dirty="0">
                <a:solidFill>
                  <a:schemeClr val="bg1"/>
                </a:solidFill>
              </a:rPr>
              <a:t>(Nell’analisi non si tiene conto delle spese/entrate Correnti Vincolate/Correlate e del </a:t>
            </a:r>
            <a:r>
              <a:rPr lang="it-IT" sz="1600" dirty="0" smtClean="0">
                <a:solidFill>
                  <a:schemeClr val="bg1"/>
                </a:solidFill>
              </a:rPr>
              <a:t>Fondo Pluriennale Vincolato)</a:t>
            </a:r>
            <a:endParaRPr lang="it-IT" sz="1600" dirty="0">
              <a:solidFill>
                <a:schemeClr val="bg1"/>
              </a:solidFill>
            </a:endParaRPr>
          </a:p>
        </p:txBody>
      </p:sp>
      <p:sp>
        <p:nvSpPr>
          <p:cNvPr id="10" name="CasellaDiTesto 1"/>
          <p:cNvSpPr txBox="1"/>
          <p:nvPr/>
        </p:nvSpPr>
        <p:spPr>
          <a:xfrm>
            <a:off x="6217298" y="6507246"/>
            <a:ext cx="214604" cy="336409"/>
          </a:xfrm>
          <a:prstGeom prst="rect">
            <a:avLst/>
          </a:prstGeom>
          <a:solidFill>
            <a:schemeClr val="bg1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it-IT" sz="1100" dirty="0"/>
          </a:p>
        </p:txBody>
      </p:sp>
    </p:spTree>
    <p:extLst>
      <p:ext uri="{BB962C8B-B14F-4D97-AF65-F5344CB8AC3E}">
        <p14:creationId xmlns:p14="http://schemas.microsoft.com/office/powerpoint/2010/main" val="1541277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307814" y="-453880"/>
            <a:ext cx="10737851" cy="1228436"/>
          </a:xfrm>
        </p:spPr>
        <p:txBody>
          <a:bodyPr>
            <a:normAutofit/>
          </a:bodyPr>
          <a:lstStyle/>
          <a:p>
            <a:r>
              <a:rPr lang="it-IT" sz="2800" dirty="0"/>
              <a:t>DIREZIONE SERVIZI CIVICI E MUNICIPI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>
          <a:xfrm>
            <a:off x="307814" y="1258069"/>
            <a:ext cx="11517430" cy="72432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800" dirty="0" smtClean="0">
                <a:solidFill>
                  <a:srgbClr val="FF0000"/>
                </a:solidFill>
              </a:rPr>
              <a:t>Municipi: Spesa </a:t>
            </a:r>
            <a:r>
              <a:rPr lang="it-IT" sz="1800" dirty="0">
                <a:solidFill>
                  <a:srgbClr val="FF0000"/>
                </a:solidFill>
              </a:rPr>
              <a:t>Corrente – Confronto 2021 – 2022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400" dirty="0">
                <a:solidFill>
                  <a:srgbClr val="FF0000"/>
                </a:solidFill>
              </a:rPr>
              <a:t>	</a:t>
            </a:r>
          </a:p>
        </p:txBody>
      </p:sp>
      <p:sp>
        <p:nvSpPr>
          <p:cNvPr id="2" name="AutoShape 2" descr="Risultati immagini per MILANO SMART CITY"/>
          <p:cNvSpPr>
            <a:spLocks noChangeAspect="1" noChangeArrowheads="1"/>
          </p:cNvSpPr>
          <p:nvPr/>
        </p:nvSpPr>
        <p:spPr bwMode="auto">
          <a:xfrm>
            <a:off x="155494" y="-144463"/>
            <a:ext cx="304641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quarter" idx="4"/>
          </p:nvPr>
        </p:nvSpPr>
        <p:spPr>
          <a:xfrm>
            <a:off x="460135" y="2251672"/>
            <a:ext cx="4029644" cy="4684346"/>
          </a:xfrm>
        </p:spPr>
        <p:txBody>
          <a:bodyPr>
            <a:noAutofit/>
          </a:bodyPr>
          <a:lstStyle/>
          <a:p>
            <a:pPr algn="just">
              <a:buClr>
                <a:srgbClr val="FF0000"/>
              </a:buClr>
            </a:pPr>
            <a:r>
              <a:rPr lang="it-IT" sz="1800" dirty="0" smtClean="0">
                <a:solidFill>
                  <a:schemeClr val="tx1"/>
                </a:solidFill>
              </a:rPr>
              <a:t>La </a:t>
            </a:r>
            <a:r>
              <a:rPr lang="it-IT" sz="1800" b="1" dirty="0" smtClean="0">
                <a:solidFill>
                  <a:schemeClr val="tx1"/>
                </a:solidFill>
              </a:rPr>
              <a:t>previsione di Spesa Corrente 2022 </a:t>
            </a:r>
            <a:r>
              <a:rPr lang="it-IT" sz="1800" b="1" dirty="0">
                <a:solidFill>
                  <a:schemeClr val="tx1"/>
                </a:solidFill>
              </a:rPr>
              <a:t>è </a:t>
            </a:r>
            <a:r>
              <a:rPr lang="it-IT" sz="1800" b="1" dirty="0" smtClean="0">
                <a:solidFill>
                  <a:schemeClr val="tx1"/>
                </a:solidFill>
              </a:rPr>
              <a:t>in aumento, </a:t>
            </a:r>
            <a:r>
              <a:rPr lang="it-IT" sz="1800" b="1" dirty="0">
                <a:solidFill>
                  <a:schemeClr val="tx1"/>
                </a:solidFill>
              </a:rPr>
              <a:t>rispetto al valore del </a:t>
            </a:r>
            <a:r>
              <a:rPr lang="it-IT" sz="1800" b="1" dirty="0" smtClean="0">
                <a:solidFill>
                  <a:schemeClr val="tx1"/>
                </a:solidFill>
              </a:rPr>
              <a:t>Consuntivo 2021</a:t>
            </a:r>
            <a:r>
              <a:rPr lang="it-IT" sz="1800" dirty="0" smtClean="0">
                <a:solidFill>
                  <a:schemeClr val="tx1"/>
                </a:solidFill>
              </a:rPr>
              <a:t> sul </a:t>
            </a:r>
            <a:r>
              <a:rPr lang="it-IT" sz="1800" dirty="0">
                <a:solidFill>
                  <a:schemeClr val="tx1"/>
                </a:solidFill>
              </a:rPr>
              <a:t>quale ha influito lo stato di emergenza sanitaria, </a:t>
            </a:r>
            <a:r>
              <a:rPr lang="it-IT" sz="1800" dirty="0" smtClean="0">
                <a:solidFill>
                  <a:schemeClr val="tx1"/>
                </a:solidFill>
              </a:rPr>
              <a:t>che ha fatto </a:t>
            </a:r>
            <a:r>
              <a:rPr lang="it-IT" sz="1800" dirty="0">
                <a:solidFill>
                  <a:schemeClr val="tx1"/>
                </a:solidFill>
              </a:rPr>
              <a:t>registrare una minore spesa, in particolare in ambito di iniziative aggregative e contributi a soggetti terzi. 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686300" y="6369052"/>
            <a:ext cx="32766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3</a:t>
            </a:r>
          </a:p>
        </p:txBody>
      </p:sp>
      <p:graphicFrame>
        <p:nvGraphicFramePr>
          <p:cNvPr id="8" name="Grafico 7">
            <a:extLst>
              <a:ext uri="{FF2B5EF4-FFF2-40B4-BE49-F238E27FC236}">
                <a16:creationId xmlns:a16="http://schemas.microsoft.com/office/drawing/2014/main" id="{12C8A1D8-8AC3-4197-88FD-6C1A2CEFC1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3552676"/>
              </p:ext>
            </p:extLst>
          </p:nvPr>
        </p:nvGraphicFramePr>
        <p:xfrm>
          <a:off x="4686300" y="2251672"/>
          <a:ext cx="6886800" cy="39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CasellaDiTesto 1"/>
          <p:cNvSpPr txBox="1"/>
          <p:nvPr/>
        </p:nvSpPr>
        <p:spPr>
          <a:xfrm>
            <a:off x="6217298" y="6444951"/>
            <a:ext cx="214604" cy="336409"/>
          </a:xfrm>
          <a:prstGeom prst="rect">
            <a:avLst/>
          </a:prstGeom>
          <a:solidFill>
            <a:schemeClr val="bg1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it-IT" sz="1100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6616022-2263-4C42-AD43-128420A05B7D}"/>
              </a:ext>
            </a:extLst>
          </p:cNvPr>
          <p:cNvSpPr/>
          <p:nvPr/>
        </p:nvSpPr>
        <p:spPr>
          <a:xfrm>
            <a:off x="261244" y="978822"/>
            <a:ext cx="11517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600" dirty="0">
                <a:solidFill>
                  <a:schemeClr val="bg1"/>
                </a:solidFill>
              </a:rPr>
              <a:t>(Nell’analisi non si tiene conto delle spese/entrate Correnti Vincolate/Correlate e del </a:t>
            </a:r>
            <a:r>
              <a:rPr lang="it-IT" sz="1600" dirty="0" smtClean="0">
                <a:solidFill>
                  <a:schemeClr val="bg1"/>
                </a:solidFill>
              </a:rPr>
              <a:t>Fondo Pluriennale Vincolato)</a:t>
            </a:r>
            <a:endParaRPr lang="it-IT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274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0" y="-423405"/>
            <a:ext cx="10737851" cy="1228436"/>
          </a:xfrm>
        </p:spPr>
        <p:txBody>
          <a:bodyPr>
            <a:normAutofit/>
          </a:bodyPr>
          <a:lstStyle/>
          <a:p>
            <a:r>
              <a:rPr lang="it-IT" sz="2800" dirty="0"/>
              <a:t>DIREZIONE SERVIZI CIVICI E MUNICIPI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>
          <a:xfrm>
            <a:off x="227422" y="1514710"/>
            <a:ext cx="11517430" cy="934745"/>
          </a:xfrm>
        </p:spPr>
        <p:txBody>
          <a:bodyPr>
            <a:noAutofit/>
          </a:bodyPr>
          <a:lstStyle/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800" dirty="0" smtClean="0">
                <a:solidFill>
                  <a:srgbClr val="FF0000"/>
                </a:solidFill>
              </a:rPr>
              <a:t>Municipi: Spesa </a:t>
            </a:r>
            <a:r>
              <a:rPr lang="it-IT" sz="1800" dirty="0">
                <a:solidFill>
                  <a:srgbClr val="FF0000"/>
                </a:solidFill>
              </a:rPr>
              <a:t>Corrente – Suddivisione per Macro Ambiti di intervento</a:t>
            </a:r>
          </a:p>
          <a:p>
            <a:pPr>
              <a:lnSpc>
                <a:spcPct val="180000"/>
              </a:lnSpc>
              <a:buClr>
                <a:srgbClr val="FFD200"/>
              </a:buClr>
            </a:pPr>
            <a:r>
              <a:rPr lang="it-IT" sz="1400" dirty="0">
                <a:solidFill>
                  <a:srgbClr val="FF0000"/>
                </a:solidFill>
              </a:rPr>
              <a:t>	</a:t>
            </a:r>
          </a:p>
        </p:txBody>
      </p:sp>
      <p:sp>
        <p:nvSpPr>
          <p:cNvPr id="2" name="AutoShape 2" descr="Risultati immagini per MILANO SMART CITY"/>
          <p:cNvSpPr>
            <a:spLocks noChangeAspect="1" noChangeArrowheads="1"/>
          </p:cNvSpPr>
          <p:nvPr/>
        </p:nvSpPr>
        <p:spPr bwMode="auto">
          <a:xfrm>
            <a:off x="155494" y="-144463"/>
            <a:ext cx="304641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quarter" idx="4"/>
          </p:nvPr>
        </p:nvSpPr>
        <p:spPr>
          <a:xfrm>
            <a:off x="155494" y="2614246"/>
            <a:ext cx="3865900" cy="2853249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</a:pPr>
            <a:endParaRPr lang="it-IT" sz="1800" dirty="0">
              <a:solidFill>
                <a:schemeClr val="tx1"/>
              </a:solidFill>
            </a:endParaRPr>
          </a:p>
          <a:p>
            <a:pPr>
              <a:buClr>
                <a:srgbClr val="FF0000"/>
              </a:buClr>
            </a:pPr>
            <a:endParaRPr lang="it-IT" sz="1800" dirty="0">
              <a:solidFill>
                <a:schemeClr val="tx1"/>
              </a:solidFill>
            </a:endParaRPr>
          </a:p>
          <a:p>
            <a:pPr marL="0" indent="0">
              <a:buClr>
                <a:srgbClr val="FF0000"/>
              </a:buClr>
              <a:buNone/>
            </a:pPr>
            <a:endParaRPr lang="it-IT" sz="1800" dirty="0">
              <a:solidFill>
                <a:schemeClr val="tx1"/>
              </a:solidFill>
            </a:endParaRPr>
          </a:p>
          <a:p>
            <a:pPr algn="just">
              <a:buClr>
                <a:srgbClr val="FF0000"/>
              </a:buClr>
            </a:pPr>
            <a:r>
              <a:rPr lang="it-IT" sz="1800" dirty="0" smtClean="0">
                <a:solidFill>
                  <a:schemeClr val="tx1"/>
                </a:solidFill>
              </a:rPr>
              <a:t>La tabella riporta </a:t>
            </a:r>
            <a:r>
              <a:rPr lang="it-IT" sz="1800" dirty="0">
                <a:solidFill>
                  <a:schemeClr val="tx1"/>
                </a:solidFill>
              </a:rPr>
              <a:t>la p</a:t>
            </a:r>
            <a:r>
              <a:rPr lang="it-IT" sz="1800" dirty="0" smtClean="0">
                <a:solidFill>
                  <a:schemeClr val="tx1"/>
                </a:solidFill>
              </a:rPr>
              <a:t>revisione di Spesa Corrente 2022 suddivisa </a:t>
            </a:r>
            <a:r>
              <a:rPr lang="it-IT" sz="1800" dirty="0">
                <a:solidFill>
                  <a:schemeClr val="tx1"/>
                </a:solidFill>
              </a:rPr>
              <a:t>per macro ambiti di </a:t>
            </a:r>
            <a:r>
              <a:rPr lang="it-IT" sz="1800" dirty="0" smtClean="0">
                <a:solidFill>
                  <a:schemeClr val="tx1"/>
                </a:solidFill>
              </a:rPr>
              <a:t>intervento</a:t>
            </a:r>
            <a:endParaRPr lang="it-IT" sz="1800" dirty="0">
              <a:solidFill>
                <a:schemeClr val="tx1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686300" y="6369052"/>
            <a:ext cx="32766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3</a:t>
            </a:r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114736"/>
              </p:ext>
            </p:extLst>
          </p:nvPr>
        </p:nvGraphicFramePr>
        <p:xfrm>
          <a:off x="4497355" y="2606767"/>
          <a:ext cx="4942282" cy="3604972"/>
        </p:xfrm>
        <a:graphic>
          <a:graphicData uri="http://schemas.openxmlformats.org/drawingml/2006/table">
            <a:tbl>
              <a:tblPr/>
              <a:tblGrid>
                <a:gridCol w="3463902">
                  <a:extLst>
                    <a:ext uri="{9D8B030D-6E8A-4147-A177-3AD203B41FA5}">
                      <a16:colId xmlns:a16="http://schemas.microsoft.com/office/drawing/2014/main" val="989209511"/>
                    </a:ext>
                  </a:extLst>
                </a:gridCol>
                <a:gridCol w="1478380">
                  <a:extLst>
                    <a:ext uri="{9D8B030D-6E8A-4147-A177-3AD203B41FA5}">
                      <a16:colId xmlns:a16="http://schemas.microsoft.com/office/drawing/2014/main" val="2123702550"/>
                    </a:ext>
                  </a:extLst>
                </a:gridCol>
              </a:tblGrid>
              <a:tr h="1053304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MACRO AMBITI DI INTERVENTO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PROPOSTA 2022 - SUDDIVISIONE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172781"/>
                  </a:ext>
                </a:extLst>
              </a:tr>
              <a:tr h="36452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CAM/CAG/Centri Donna/Sportelli vari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4.915.320,00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9123951"/>
                  </a:ext>
                </a:extLst>
              </a:tr>
              <a:tr h="36452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Iniziative aggregative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2.095.360,00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965362"/>
                  </a:ext>
                </a:extLst>
              </a:tr>
              <a:tr h="36452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Contributi Municipi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849.790,00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3832645"/>
                  </a:ext>
                </a:extLst>
              </a:tr>
              <a:tr h="36452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Diritto allo studio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2.016.120,00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5606470"/>
                  </a:ext>
                </a:extLst>
              </a:tr>
              <a:tr h="36452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Contributi Canone Unico ad </a:t>
                      </a:r>
                      <a:r>
                        <a:rPr lang="it-IT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Assoc</a:t>
                      </a: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  <a:r>
                        <a:rPr lang="it-IT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Impr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124.840,00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9919468"/>
                  </a:ext>
                </a:extLst>
              </a:tr>
              <a:tr h="36452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Spese funzionamento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531.640,00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6358108"/>
                  </a:ext>
                </a:extLst>
              </a:tr>
              <a:tr h="364524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10.533.070,00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923802"/>
                  </a:ext>
                </a:extLst>
              </a:tr>
            </a:tbl>
          </a:graphicData>
        </a:graphic>
      </p:graphicFrame>
      <p:sp>
        <p:nvSpPr>
          <p:cNvPr id="11" name="CasellaDiTesto 1"/>
          <p:cNvSpPr txBox="1"/>
          <p:nvPr/>
        </p:nvSpPr>
        <p:spPr>
          <a:xfrm>
            <a:off x="6217298" y="6445945"/>
            <a:ext cx="214604" cy="336409"/>
          </a:xfrm>
          <a:prstGeom prst="rect">
            <a:avLst/>
          </a:prstGeom>
          <a:solidFill>
            <a:schemeClr val="bg1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it-IT" sz="1100" dirty="0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B6616022-2263-4C42-AD43-128420A05B7D}"/>
              </a:ext>
            </a:extLst>
          </p:cNvPr>
          <p:cNvSpPr/>
          <p:nvPr/>
        </p:nvSpPr>
        <p:spPr>
          <a:xfrm>
            <a:off x="261244" y="978822"/>
            <a:ext cx="11517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FD200"/>
              </a:buClr>
            </a:pPr>
            <a:r>
              <a:rPr lang="it-IT" sz="1600" dirty="0">
                <a:solidFill>
                  <a:schemeClr val="bg1"/>
                </a:solidFill>
              </a:rPr>
              <a:t>(Nell’analisi non si tiene conto delle spese/entrate Correnti Vincolate/Correlate e del </a:t>
            </a:r>
            <a:r>
              <a:rPr lang="it-IT" sz="1600" dirty="0" smtClean="0">
                <a:solidFill>
                  <a:schemeClr val="bg1"/>
                </a:solidFill>
              </a:rPr>
              <a:t>Fondo Pluriennale Vincolato)</a:t>
            </a:r>
            <a:endParaRPr lang="it-IT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923687"/>
      </p:ext>
    </p:extLst>
  </p:cSld>
  <p:clrMapOvr>
    <a:masterClrMapping/>
  </p:clrMapOvr>
</p:sld>
</file>

<file path=ppt/theme/theme1.xml><?xml version="1.0" encoding="utf-8"?>
<a:theme xmlns:a="http://schemas.openxmlformats.org/drawingml/2006/main" name="Welcome to PowerPoint_TP10292394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1" id="{AF3C2725-E792-40C4-98FD-562AC06C582F}" vid="{94A984C3-3099-431C-9D91-059FD31E7162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058DD4FE2EE045899F381B9DA81BE5" ma:contentTypeVersion="13" ma:contentTypeDescription="Creare un nuovo documento." ma:contentTypeScope="" ma:versionID="99212e863386a4d7cbfbea775c3ab825">
  <xsd:schema xmlns:xsd="http://www.w3.org/2001/XMLSchema" xmlns:xs="http://www.w3.org/2001/XMLSchema" xmlns:p="http://schemas.microsoft.com/office/2006/metadata/properties" xmlns:ns3="6b6fb89c-b9fc-45fa-8ca8-0d221b532acc" xmlns:ns4="3ed996c8-d128-412a-a22a-209a1288997e" targetNamespace="http://schemas.microsoft.com/office/2006/metadata/properties" ma:root="true" ma:fieldsID="51b34897f2770ce4478b488420af63d7" ns3:_="" ns4:_="">
    <xsd:import namespace="6b6fb89c-b9fc-45fa-8ca8-0d221b532acc"/>
    <xsd:import namespace="3ed996c8-d128-412a-a22a-209a1288997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6fb89c-b9fc-45fa-8ca8-0d221b532ac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d996c8-d128-412a-a22a-209a1288997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 suggerimento condivisione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C757DC6-955B-4EB8-BF04-049F8F62A7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b6fb89c-b9fc-45fa-8ca8-0d221b532acc"/>
    <ds:schemaRef ds:uri="3ed996c8-d128-412a-a22a-209a128899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C0301DC-E26A-446C-A77E-4AB6881276C2}">
  <ds:schemaRefs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6b6fb89c-b9fc-45fa-8ca8-0d221b532acc"/>
    <ds:schemaRef ds:uri="http://purl.org/dc/terms/"/>
    <ds:schemaRef ds:uri="http://purl.org/dc/dcmitype/"/>
    <ds:schemaRef ds:uri="http://schemas.microsoft.com/office/infopath/2007/PartnerControls"/>
    <ds:schemaRef ds:uri="3ed996c8-d128-412a-a22a-209a1288997e"/>
  </ds:schemaRefs>
</ds:datastoreItem>
</file>

<file path=customXml/itemProps3.xml><?xml version="1.0" encoding="utf-8"?>
<ds:datastoreItem xmlns:ds="http://schemas.openxmlformats.org/officeDocument/2006/customXml" ds:itemID="{1853306D-BE8B-4956-81DF-689B06BFB12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Introduzione a PowerPoint</Template>
  <TotalTime>0</TotalTime>
  <Words>834</Words>
  <Application>Microsoft Office PowerPoint</Application>
  <PresentationFormat>Widescreen</PresentationFormat>
  <Paragraphs>144</Paragraphs>
  <Slides>14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14</vt:i4>
      </vt:variant>
    </vt:vector>
  </HeadingPairs>
  <TitlesOfParts>
    <vt:vector size="21" baseType="lpstr">
      <vt:lpstr>Arial</vt:lpstr>
      <vt:lpstr>Calibri</vt:lpstr>
      <vt:lpstr>Palatino Linotype</vt:lpstr>
      <vt:lpstr>Segoe UI</vt:lpstr>
      <vt:lpstr>Segoe UI Light</vt:lpstr>
      <vt:lpstr>Welcome to PowerPoint_TP102923943</vt:lpstr>
      <vt:lpstr>Personalizza struttura</vt:lpstr>
      <vt:lpstr>Presentazione standard di PowerPoint</vt:lpstr>
      <vt:lpstr>DIREZIONE SERVIZI CIVICI E MUNICIPI</vt:lpstr>
      <vt:lpstr>DIREZIONE SERVIZI CIVICI E MUNICIPI</vt:lpstr>
      <vt:lpstr>DIREZIONE SERVIZI CIVICI E MUNICIPI</vt:lpstr>
      <vt:lpstr>DIREZIONE SERVIZI CIVICI E MUNICIPI</vt:lpstr>
      <vt:lpstr>DIREZIONE SERVIZI CIVICI E MUNICIPI</vt:lpstr>
      <vt:lpstr>DIREZIONE SERVIZI CIVICI E MUNICIPI</vt:lpstr>
      <vt:lpstr>DIREZIONE SERVIZI CIVICI E MUNICIPI</vt:lpstr>
      <vt:lpstr>DIREZIONE SERVIZI CIVICI E MUNICIPI</vt:lpstr>
      <vt:lpstr>DIREZIONE SERVIZI CIVICI E MUNICIPI</vt:lpstr>
      <vt:lpstr>DIREZIONE SERVIZI CIVICI E MUNICIPI</vt:lpstr>
      <vt:lpstr>DIREZIONE SERVIZI CIVICI E MUNICIPI</vt:lpstr>
      <vt:lpstr>DIREZIONE SERVIZI CIVICI E MUNICIPI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2016-09-21T20:53:25Z</dcterms:created>
  <dcterms:modified xsi:type="dcterms:W3CDTF">2022-05-27T08:18:30Z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TC029239449991</vt:lpwstr>
  </property>
  <property fmtid="{D5CDD505-2E9C-101B-9397-08002B2CF9AE}" pid="3" name="ContentTypeId">
    <vt:lpwstr>0x01010045058DD4FE2EE045899F381B9DA81BE5</vt:lpwstr>
  </property>
</Properties>
</file>