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7" r:id="rId3"/>
    <p:sldId id="259" r:id="rId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276"/>
    <p:restoredTop sz="91431"/>
  </p:normalViewPr>
  <p:slideViewPr>
    <p:cSldViewPr snapToGrid="0">
      <p:cViewPr varScale="1">
        <p:scale>
          <a:sx n="105" d="100"/>
          <a:sy n="105" d="100"/>
        </p:scale>
        <p:origin x="528"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28F1DB-AACE-4C25-B951-5951B527BE05}" type="datetimeFigureOut">
              <a:rPr lang="it-IT" smtClean="0"/>
              <a:t>21/11/2023</a:t>
            </a:fld>
            <a:endParaRPr lang="it-IT"/>
          </a:p>
        </p:txBody>
      </p:sp>
      <p:sp>
        <p:nvSpPr>
          <p:cNvPr id="4" name="Segnaposto immagine diapositiva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0158EC-B481-4A75-8660-CA83F6279385}" type="slidenum">
              <a:rPr lang="it-IT" smtClean="0"/>
              <a:t>‹N›</a:t>
            </a:fld>
            <a:endParaRPr lang="it-IT"/>
          </a:p>
        </p:txBody>
      </p:sp>
    </p:spTree>
    <p:extLst>
      <p:ext uri="{BB962C8B-B14F-4D97-AF65-F5344CB8AC3E}">
        <p14:creationId xmlns:p14="http://schemas.microsoft.com/office/powerpoint/2010/main" val="31879175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a:p>
            <a:endParaRPr lang="it-IT" dirty="0"/>
          </a:p>
        </p:txBody>
      </p:sp>
      <p:sp>
        <p:nvSpPr>
          <p:cNvPr id="4" name="Segnaposto numero diapositiva 3"/>
          <p:cNvSpPr>
            <a:spLocks noGrp="1"/>
          </p:cNvSpPr>
          <p:nvPr>
            <p:ph type="sldNum" sz="quarter" idx="10"/>
          </p:nvPr>
        </p:nvSpPr>
        <p:spPr/>
        <p:txBody>
          <a:bodyPr/>
          <a:lstStyle/>
          <a:p>
            <a:fld id="{120158EC-B481-4A75-8660-CA83F6279385}" type="slidenum">
              <a:rPr lang="it-IT" smtClean="0"/>
              <a:t>2</a:t>
            </a:fld>
            <a:endParaRPr lang="it-IT"/>
          </a:p>
        </p:txBody>
      </p:sp>
    </p:spTree>
    <p:extLst>
      <p:ext uri="{BB962C8B-B14F-4D97-AF65-F5344CB8AC3E}">
        <p14:creationId xmlns:p14="http://schemas.microsoft.com/office/powerpoint/2010/main" val="37873180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a:p>
            <a:endParaRPr lang="it-IT" dirty="0"/>
          </a:p>
        </p:txBody>
      </p:sp>
      <p:sp>
        <p:nvSpPr>
          <p:cNvPr id="4" name="Segnaposto numero diapositiva 3"/>
          <p:cNvSpPr>
            <a:spLocks noGrp="1"/>
          </p:cNvSpPr>
          <p:nvPr>
            <p:ph type="sldNum" sz="quarter" idx="10"/>
          </p:nvPr>
        </p:nvSpPr>
        <p:spPr/>
        <p:txBody>
          <a:bodyPr/>
          <a:lstStyle/>
          <a:p>
            <a:fld id="{120158EC-B481-4A75-8660-CA83F6279385}" type="slidenum">
              <a:rPr lang="it-IT" smtClean="0"/>
              <a:t>3</a:t>
            </a:fld>
            <a:endParaRPr lang="it-IT"/>
          </a:p>
        </p:txBody>
      </p:sp>
    </p:spTree>
    <p:extLst>
      <p:ext uri="{BB962C8B-B14F-4D97-AF65-F5344CB8AC3E}">
        <p14:creationId xmlns:p14="http://schemas.microsoft.com/office/powerpoint/2010/main" val="2121657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FFFED0E5-E917-4EF9-8E80-F0F8F7084D53}" type="datetimeFigureOut">
              <a:rPr lang="it-IT" smtClean="0"/>
              <a:t>21/11/2023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F1FAF38-EA87-48EB-AF0A-4C3F95BEA7DF}" type="slidenum">
              <a:rPr lang="it-IT" smtClean="0"/>
              <a:t>‹N›</a:t>
            </a:fld>
            <a:endParaRPr lang="it-IT"/>
          </a:p>
        </p:txBody>
      </p:sp>
    </p:spTree>
    <p:extLst>
      <p:ext uri="{BB962C8B-B14F-4D97-AF65-F5344CB8AC3E}">
        <p14:creationId xmlns:p14="http://schemas.microsoft.com/office/powerpoint/2010/main" val="2883870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FFFED0E5-E917-4EF9-8E80-F0F8F7084D53}" type="datetimeFigureOut">
              <a:rPr lang="it-IT" smtClean="0"/>
              <a:t>21/11/2023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F1FAF38-EA87-48EB-AF0A-4C3F95BEA7DF}" type="slidenum">
              <a:rPr lang="it-IT" smtClean="0"/>
              <a:t>‹N›</a:t>
            </a:fld>
            <a:endParaRPr lang="it-IT"/>
          </a:p>
        </p:txBody>
      </p:sp>
    </p:spTree>
    <p:extLst>
      <p:ext uri="{BB962C8B-B14F-4D97-AF65-F5344CB8AC3E}">
        <p14:creationId xmlns:p14="http://schemas.microsoft.com/office/powerpoint/2010/main" val="869164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FFFED0E5-E917-4EF9-8E80-F0F8F7084D53}" type="datetimeFigureOut">
              <a:rPr lang="it-IT" smtClean="0"/>
              <a:t>21/11/2023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F1FAF38-EA87-48EB-AF0A-4C3F95BEA7DF}" type="slidenum">
              <a:rPr lang="it-IT" smtClean="0"/>
              <a:t>‹N›</a:t>
            </a:fld>
            <a:endParaRPr lang="it-IT"/>
          </a:p>
        </p:txBody>
      </p:sp>
    </p:spTree>
    <p:extLst>
      <p:ext uri="{BB962C8B-B14F-4D97-AF65-F5344CB8AC3E}">
        <p14:creationId xmlns:p14="http://schemas.microsoft.com/office/powerpoint/2010/main" val="2295195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FFFED0E5-E917-4EF9-8E80-F0F8F7084D53}" type="datetimeFigureOut">
              <a:rPr lang="it-IT" smtClean="0"/>
              <a:t>21/11/2023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F1FAF38-EA87-48EB-AF0A-4C3F95BEA7DF}" type="slidenum">
              <a:rPr lang="it-IT" smtClean="0"/>
              <a:t>‹N›</a:t>
            </a:fld>
            <a:endParaRPr lang="it-IT"/>
          </a:p>
        </p:txBody>
      </p:sp>
    </p:spTree>
    <p:extLst>
      <p:ext uri="{BB962C8B-B14F-4D97-AF65-F5344CB8AC3E}">
        <p14:creationId xmlns:p14="http://schemas.microsoft.com/office/powerpoint/2010/main" val="3846808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p:cNvSpPr>
            <a:spLocks noGrp="1"/>
          </p:cNvSpPr>
          <p:nvPr>
            <p:ph type="dt" sz="half" idx="10"/>
          </p:nvPr>
        </p:nvSpPr>
        <p:spPr/>
        <p:txBody>
          <a:bodyPr/>
          <a:lstStyle/>
          <a:p>
            <a:fld id="{FFFED0E5-E917-4EF9-8E80-F0F8F7084D53}" type="datetimeFigureOut">
              <a:rPr lang="it-IT" smtClean="0"/>
              <a:t>21/11/2023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F1FAF38-EA87-48EB-AF0A-4C3F95BEA7DF}" type="slidenum">
              <a:rPr lang="it-IT" smtClean="0"/>
              <a:t>‹N›</a:t>
            </a:fld>
            <a:endParaRPr lang="it-IT"/>
          </a:p>
        </p:txBody>
      </p:sp>
    </p:spTree>
    <p:extLst>
      <p:ext uri="{BB962C8B-B14F-4D97-AF65-F5344CB8AC3E}">
        <p14:creationId xmlns:p14="http://schemas.microsoft.com/office/powerpoint/2010/main" val="3244388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FFFED0E5-E917-4EF9-8E80-F0F8F7084D53}" type="datetimeFigureOut">
              <a:rPr lang="it-IT" smtClean="0"/>
              <a:t>21/11/2023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F1FAF38-EA87-48EB-AF0A-4C3F95BEA7DF}" type="slidenum">
              <a:rPr lang="it-IT" smtClean="0"/>
              <a:t>‹N›</a:t>
            </a:fld>
            <a:endParaRPr lang="it-IT"/>
          </a:p>
        </p:txBody>
      </p:sp>
    </p:spTree>
    <p:extLst>
      <p:ext uri="{BB962C8B-B14F-4D97-AF65-F5344CB8AC3E}">
        <p14:creationId xmlns:p14="http://schemas.microsoft.com/office/powerpoint/2010/main" val="4473613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FFFED0E5-E917-4EF9-8E80-F0F8F7084D53}" type="datetimeFigureOut">
              <a:rPr lang="it-IT" smtClean="0"/>
              <a:t>21/11/2023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F1FAF38-EA87-48EB-AF0A-4C3F95BEA7DF}" type="slidenum">
              <a:rPr lang="it-IT" smtClean="0"/>
              <a:t>‹N›</a:t>
            </a:fld>
            <a:endParaRPr lang="it-IT"/>
          </a:p>
        </p:txBody>
      </p:sp>
    </p:spTree>
    <p:extLst>
      <p:ext uri="{BB962C8B-B14F-4D97-AF65-F5344CB8AC3E}">
        <p14:creationId xmlns:p14="http://schemas.microsoft.com/office/powerpoint/2010/main" val="568403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FFFED0E5-E917-4EF9-8E80-F0F8F7084D53}" type="datetimeFigureOut">
              <a:rPr lang="it-IT" smtClean="0"/>
              <a:t>21/11/2023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F1FAF38-EA87-48EB-AF0A-4C3F95BEA7DF}" type="slidenum">
              <a:rPr lang="it-IT" smtClean="0"/>
              <a:t>‹N›</a:t>
            </a:fld>
            <a:endParaRPr lang="it-IT"/>
          </a:p>
        </p:txBody>
      </p:sp>
    </p:spTree>
    <p:extLst>
      <p:ext uri="{BB962C8B-B14F-4D97-AF65-F5344CB8AC3E}">
        <p14:creationId xmlns:p14="http://schemas.microsoft.com/office/powerpoint/2010/main" val="111271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FFED0E5-E917-4EF9-8E80-F0F8F7084D53}" type="datetimeFigureOut">
              <a:rPr lang="it-IT" smtClean="0"/>
              <a:t>21/11/2023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F1FAF38-EA87-48EB-AF0A-4C3F95BEA7DF}" type="slidenum">
              <a:rPr lang="it-IT" smtClean="0"/>
              <a:t>‹N›</a:t>
            </a:fld>
            <a:endParaRPr lang="it-IT"/>
          </a:p>
        </p:txBody>
      </p:sp>
    </p:spTree>
    <p:extLst>
      <p:ext uri="{BB962C8B-B14F-4D97-AF65-F5344CB8AC3E}">
        <p14:creationId xmlns:p14="http://schemas.microsoft.com/office/powerpoint/2010/main" val="67897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FFFED0E5-E917-4EF9-8E80-F0F8F7084D53}" type="datetimeFigureOut">
              <a:rPr lang="it-IT" smtClean="0"/>
              <a:t>21/11/2023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F1FAF38-EA87-48EB-AF0A-4C3F95BEA7DF}" type="slidenum">
              <a:rPr lang="it-IT" smtClean="0"/>
              <a:t>‹N›</a:t>
            </a:fld>
            <a:endParaRPr lang="it-IT"/>
          </a:p>
        </p:txBody>
      </p:sp>
    </p:spTree>
    <p:extLst>
      <p:ext uri="{BB962C8B-B14F-4D97-AF65-F5344CB8AC3E}">
        <p14:creationId xmlns:p14="http://schemas.microsoft.com/office/powerpoint/2010/main" val="263795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FFFED0E5-E917-4EF9-8E80-F0F8F7084D53}" type="datetimeFigureOut">
              <a:rPr lang="it-IT" smtClean="0"/>
              <a:t>21/11/2023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F1FAF38-EA87-48EB-AF0A-4C3F95BEA7DF}" type="slidenum">
              <a:rPr lang="it-IT" smtClean="0"/>
              <a:t>‹N›</a:t>
            </a:fld>
            <a:endParaRPr lang="it-IT"/>
          </a:p>
        </p:txBody>
      </p:sp>
    </p:spTree>
    <p:extLst>
      <p:ext uri="{BB962C8B-B14F-4D97-AF65-F5344CB8AC3E}">
        <p14:creationId xmlns:p14="http://schemas.microsoft.com/office/powerpoint/2010/main" val="3914020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FED0E5-E917-4EF9-8E80-F0F8F7084D53}" type="datetimeFigureOut">
              <a:rPr lang="it-IT" smtClean="0"/>
              <a:t>21/11/2023</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FAF38-EA87-48EB-AF0A-4C3F95BEA7DF}" type="slidenum">
              <a:rPr lang="it-IT" smtClean="0"/>
              <a:t>‹N›</a:t>
            </a:fld>
            <a:endParaRPr lang="it-IT"/>
          </a:p>
        </p:txBody>
      </p:sp>
    </p:spTree>
    <p:extLst>
      <p:ext uri="{BB962C8B-B14F-4D97-AF65-F5344CB8AC3E}">
        <p14:creationId xmlns:p14="http://schemas.microsoft.com/office/powerpoint/2010/main" val="1271092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094678" y="323385"/>
            <a:ext cx="10089995" cy="780585"/>
          </a:xfrm>
          <a:solidFill>
            <a:srgbClr val="FF0000"/>
          </a:solidFill>
        </p:spPr>
        <p:txBody>
          <a:bodyPr>
            <a:normAutofit/>
          </a:bodyPr>
          <a:lstStyle/>
          <a:p>
            <a:r>
              <a:rPr lang="it-IT" sz="3200" b="1" dirty="0"/>
              <a:t>Area Facility Management</a:t>
            </a:r>
          </a:p>
        </p:txBody>
      </p:sp>
      <p:sp>
        <p:nvSpPr>
          <p:cNvPr id="3" name="Sottotitolo 2"/>
          <p:cNvSpPr>
            <a:spLocks noGrp="1"/>
          </p:cNvSpPr>
          <p:nvPr>
            <p:ph type="subTitle" idx="1"/>
          </p:nvPr>
        </p:nvSpPr>
        <p:spPr>
          <a:xfrm>
            <a:off x="1094678" y="1326997"/>
            <a:ext cx="10089995" cy="5296828"/>
          </a:xfrm>
        </p:spPr>
        <p:txBody>
          <a:bodyPr>
            <a:normAutofit/>
          </a:bodyPr>
          <a:lstStyle/>
          <a:p>
            <a:pPr algn="just"/>
            <a:endParaRPr lang="it-IT" sz="1500" b="1" dirty="0"/>
          </a:p>
          <a:p>
            <a:r>
              <a:rPr lang="it-IT" sz="1500" b="1" u="sng" dirty="0"/>
              <a:t>Proposta di Deliberazione Consiliare n. 1681 del 12.10.2023</a:t>
            </a:r>
          </a:p>
          <a:p>
            <a:endParaRPr lang="it-IT" sz="1500" b="1" u="sng" dirty="0"/>
          </a:p>
          <a:p>
            <a:pPr algn="just"/>
            <a:r>
              <a:rPr lang="it-IT" sz="1400" b="1" dirty="0"/>
              <a:t>OGGETTO</a:t>
            </a:r>
            <a:r>
              <a:rPr lang="it-IT" sz="1400" dirty="0"/>
              <a:t>: Riconoscimento dei debiti fuori bilancio, ai sensi dell’art. 194, comma 1, </a:t>
            </a:r>
            <a:r>
              <a:rPr lang="it-IT" sz="1400" dirty="0" err="1"/>
              <a:t>lett</a:t>
            </a:r>
            <a:r>
              <a:rPr lang="it-IT" sz="1400" dirty="0"/>
              <a:t>. a), del D. Lgs. 267/2000, derivanti dal pagamento dei risarcimenti dei danni per Responsabilità civile del Comune di Milano, per cause seguite dalla Direzione Demanio e Patrimonio secondo le modalità previste dalla polizza di Responsabilità Civile verso Terzi, a seguito di n. 3 provvedimenti giudiziali esecutivi sfavorevoli al Comune.</a:t>
            </a:r>
          </a:p>
          <a:p>
            <a:pPr algn="just"/>
            <a:r>
              <a:rPr lang="it-IT" sz="1400" b="1" dirty="0"/>
              <a:t>IMPORTO:  € 20,233,30.=</a:t>
            </a:r>
          </a:p>
          <a:p>
            <a:pPr algn="l"/>
            <a:endParaRPr lang="it-IT" sz="1200" b="1" dirty="0"/>
          </a:p>
          <a:p>
            <a:pPr algn="l"/>
            <a:endParaRPr lang="it-IT" sz="1200" b="1" dirty="0"/>
          </a:p>
          <a:p>
            <a:pPr algn="l"/>
            <a:r>
              <a:rPr lang="it-IT" sz="1400" b="1" dirty="0"/>
              <a:t>NORMATIVA:</a:t>
            </a:r>
          </a:p>
          <a:p>
            <a:pPr algn="just">
              <a:lnSpc>
                <a:spcPct val="150000"/>
              </a:lnSpc>
              <a:tabLst>
                <a:tab pos="9728200" algn="l"/>
              </a:tabLst>
            </a:pPr>
            <a:r>
              <a:rPr lang="it-IT" sz="1400" dirty="0"/>
              <a:t>In conformità all’orientamento della Corte dei Conti - Sezione delle Autonomie - pronunciato in data 7.10.2019 e pubblicato il successivo 21.11.2019, l’accantonamento di risorse per fronteggiare eventuali contenziosi non esime l’Amministrazione dal riconoscimento degli oneri derivanti da sentenze esecutive a titolo di debiti fuori bilancio ex art. 194 TUEL, al fine di ricondurre al sistema di bilancio un fenomeno di rilevanza finanziaria che è maturato all'esterno di esso.</a:t>
            </a:r>
          </a:p>
          <a:p>
            <a:pPr algn="just">
              <a:lnSpc>
                <a:spcPct val="150000"/>
              </a:lnSpc>
              <a:tabLst>
                <a:tab pos="9728200" algn="l"/>
              </a:tabLst>
            </a:pPr>
            <a:endParaRPr lang="it-IT" sz="1400" dirty="0"/>
          </a:p>
          <a:p>
            <a:pPr algn="just">
              <a:lnSpc>
                <a:spcPct val="150000"/>
              </a:lnSpc>
              <a:tabLst>
                <a:tab pos="9728200" algn="l"/>
              </a:tabLst>
            </a:pPr>
            <a:endParaRPr lang="it-IT" sz="1400" dirty="0"/>
          </a:p>
          <a:p>
            <a:pPr algn="just">
              <a:tabLst>
                <a:tab pos="9728200" algn="l"/>
              </a:tabLst>
            </a:pPr>
            <a:endParaRPr lang="it-IT" sz="1200" dirty="0"/>
          </a:p>
          <a:p>
            <a:pPr algn="just">
              <a:tabLst>
                <a:tab pos="9728200" algn="l"/>
              </a:tabLst>
            </a:pPr>
            <a:endParaRPr lang="it-IT" sz="1200" dirty="0"/>
          </a:p>
          <a:p>
            <a:pPr algn="just">
              <a:tabLst>
                <a:tab pos="9728200" algn="l"/>
              </a:tabLst>
            </a:pPr>
            <a:endParaRPr lang="it-IT" sz="1200" dirty="0"/>
          </a:p>
          <a:p>
            <a:pPr algn="just">
              <a:tabLst>
                <a:tab pos="9728200" algn="l"/>
              </a:tabLst>
            </a:pPr>
            <a:endParaRPr lang="it-IT" sz="1200" dirty="0"/>
          </a:p>
          <a:p>
            <a:pPr algn="just">
              <a:tabLst>
                <a:tab pos="9728200" algn="l"/>
              </a:tabLst>
            </a:pPr>
            <a:endParaRPr lang="it-IT" sz="1200" dirty="0"/>
          </a:p>
          <a:p>
            <a:pPr algn="just"/>
            <a:endParaRPr lang="it-IT" sz="1000" b="1" dirty="0"/>
          </a:p>
          <a:p>
            <a:pPr algn="just"/>
            <a:endParaRPr lang="it-IT" sz="900" dirty="0"/>
          </a:p>
          <a:p>
            <a:pPr algn="just"/>
            <a:endParaRPr lang="it-IT" sz="900" dirty="0"/>
          </a:p>
          <a:p>
            <a:pPr algn="just"/>
            <a:endParaRPr lang="it-IT" sz="1600" dirty="0"/>
          </a:p>
          <a:p>
            <a:pPr algn="just"/>
            <a:endParaRPr lang="it-IT" sz="1600" dirty="0"/>
          </a:p>
          <a:p>
            <a:pPr algn="just"/>
            <a:endParaRPr lang="it-IT" sz="1600" dirty="0"/>
          </a:p>
          <a:p>
            <a:pPr algn="l"/>
            <a:endParaRPr lang="it-IT" sz="1400" dirty="0"/>
          </a:p>
          <a:p>
            <a:pPr algn="l"/>
            <a:endParaRPr lang="it-IT" sz="1400" dirty="0"/>
          </a:p>
          <a:p>
            <a:pPr algn="l"/>
            <a:endParaRPr lang="it-IT" sz="1600" b="1" dirty="0"/>
          </a:p>
          <a:p>
            <a:pPr algn="l"/>
            <a:endParaRPr lang="it-IT" sz="1600" b="1" dirty="0"/>
          </a:p>
        </p:txBody>
      </p:sp>
    </p:spTree>
    <p:extLst>
      <p:ext uri="{BB962C8B-B14F-4D97-AF65-F5344CB8AC3E}">
        <p14:creationId xmlns:p14="http://schemas.microsoft.com/office/powerpoint/2010/main" val="427985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0617B47-23DB-A24D-9B5C-C1BDC49CE949}"/>
              </a:ext>
            </a:extLst>
          </p:cNvPr>
          <p:cNvSpPr>
            <a:spLocks noGrp="1"/>
          </p:cNvSpPr>
          <p:nvPr>
            <p:ph idx="1"/>
          </p:nvPr>
        </p:nvSpPr>
        <p:spPr>
          <a:xfrm>
            <a:off x="378823" y="792481"/>
            <a:ext cx="11508377" cy="5822314"/>
          </a:xfrm>
        </p:spPr>
        <p:txBody>
          <a:bodyPr>
            <a:normAutofit fontScale="32500" lnSpcReduction="20000"/>
          </a:bodyPr>
          <a:lstStyle/>
          <a:p>
            <a:pPr marL="0" indent="0">
              <a:buNone/>
            </a:pPr>
            <a:endParaRPr lang="it-IT" u="sng" dirty="0"/>
          </a:p>
          <a:p>
            <a:pPr marL="0" indent="0">
              <a:buNone/>
            </a:pPr>
            <a:r>
              <a:rPr lang="it-IT" sz="4000" b="1" u="sng" dirty="0"/>
              <a:t>1 - Sentenza </a:t>
            </a:r>
            <a:r>
              <a:rPr lang="it-IT" sz="4000" b="1" u="sng" dirty="0" err="1"/>
              <a:t>GdP</a:t>
            </a:r>
            <a:r>
              <a:rPr lang="it-IT" sz="4000" b="1" u="sng" dirty="0"/>
              <a:t> n. 5152/2023 del 6.7.2023</a:t>
            </a:r>
            <a:r>
              <a:rPr lang="it-IT" sz="4000" dirty="0"/>
              <a:t> – RG 36405/2022 -  S.M. – danni al mezzo per caduta ramo – importo € 6.093,92.</a:t>
            </a:r>
          </a:p>
          <a:p>
            <a:pPr marL="0" indent="0">
              <a:buNone/>
            </a:pPr>
            <a:r>
              <a:rPr lang="it-IT" sz="3700" dirty="0"/>
              <a:t>L’attore chiamava in causa il Comune di Milano per ottenere il risarcimento dei danni subiti, allorquando, in data 10 aprile 2019, mentre transitava su Via Millelire a Milano, all’altezza del civico 1 la vettura veniva colpita da un ramo che si staccava dagli alberi posti lungo il bordo della sede stradale.</a:t>
            </a:r>
          </a:p>
          <a:p>
            <a:pPr marL="0" indent="0">
              <a:buNone/>
            </a:pPr>
            <a:r>
              <a:rPr lang="it-IT" sz="3700" dirty="0"/>
              <a:t>Il Comune si costituiva in giudizio contestando la pretesa avversaria e chiedendo di autorizzare la chiamata in causa di Miami Scarl in considerazione del contratto per la manutenzione del verde pubblico e dunque in qualità di manutentore e custode per le problematiche relative alla pianta in questione.</a:t>
            </a:r>
          </a:p>
          <a:p>
            <a:pPr marL="0" indent="0">
              <a:buNone/>
            </a:pPr>
            <a:r>
              <a:rPr lang="it-IT" sz="3700" dirty="0"/>
              <a:t>Il Giudice autorizzava la chiamata in causa della Società.</a:t>
            </a:r>
          </a:p>
          <a:p>
            <a:pPr marL="0" indent="0">
              <a:buNone/>
            </a:pPr>
            <a:r>
              <a:rPr lang="it-IT" sz="3700" dirty="0"/>
              <a:t>Espletata l’istruttoria attraverso la relazione di Polizia Locale ma anche attraverso i rilievi fotografici prodotti in atti, il Giudice riteneva sussistere tanto la prova del fatto storico quanto il nesso causale tra la cosa in custodia e l’evento lesivo, ed escludeva il caso fortuito stante la scheda fitosanitaria che documentava lo stato di salute compromesso della pianta. Ravvisava pertanto la responsabilità del Comune secondo l’orientamento della giurisprudenza per il quale l’affidamento in appalto alle singole imprese, da parte dell’Ente, non sottrae quest’ultimo dal dovere di sorveglianza e controllo.</a:t>
            </a:r>
          </a:p>
          <a:p>
            <a:pPr marL="0" indent="0">
              <a:buNone/>
            </a:pPr>
            <a:r>
              <a:rPr lang="it-IT" sz="3700" dirty="0"/>
              <a:t>Riteneva al contempo ammissibile la domanda di manleva, da parte del Comune, in forza del contratto, tra questo e la terza chiamata, relativo al servizio globale per la manutenzione delle aree del verde pubblico.</a:t>
            </a:r>
          </a:p>
          <a:p>
            <a:pPr marL="0" indent="0">
              <a:buNone/>
            </a:pPr>
            <a:r>
              <a:rPr lang="it-IT" sz="3700" dirty="0"/>
              <a:t>Accoglieva pertanto la domanda di risarcimento, condannando il Comune a pagare nei confronti dell’attore la somma di € 3.922,00 per i danni, oltre interessi dal fatto al saldo; liquidava inoltre le spese di lite in € 1.363,00 per compensi, oltre oneri di legge. Condannava inoltre Miami Scarl a tenere indenne e manlevare il Comune di Milano da ogni somma che avrebbe versato all’attrice a titolo di capitale, interessi e spese in forza della sentenza. </a:t>
            </a:r>
          </a:p>
          <a:p>
            <a:pPr marL="0" indent="0">
              <a:buNone/>
            </a:pPr>
            <a:endParaRPr lang="it-IT" sz="5200" b="1" u="sng" dirty="0"/>
          </a:p>
          <a:p>
            <a:pPr marL="0" indent="0">
              <a:buNone/>
            </a:pPr>
            <a:r>
              <a:rPr lang="it-IT" sz="4000" b="1" u="sng" dirty="0"/>
              <a:t>2 - Sentenza Tribunale  n. 7397/2023 del 29.9.2022</a:t>
            </a:r>
            <a:r>
              <a:rPr lang="it-IT" sz="4000" dirty="0"/>
              <a:t> – RG 38973/2020 – L.P.C. –  danni al mezzo per caduta albero - importo € 7.656,45.</a:t>
            </a:r>
          </a:p>
          <a:p>
            <a:pPr marL="0" indent="0">
              <a:buNone/>
            </a:pPr>
            <a:endParaRPr lang="it-IT" sz="5200" b="1" u="sng" dirty="0"/>
          </a:p>
          <a:p>
            <a:pPr marL="0" indent="0">
              <a:buNone/>
            </a:pPr>
            <a:r>
              <a:rPr lang="it-IT" sz="3800" dirty="0"/>
              <a:t>L’attrice chiamava in causa il Comune di Milano per ottenere il risarcimento dei danni subiti, allorquando, in data 25.4.2019, un albero che si trovava sul suolo comunale si abbatteva sulla sua autovettura parcheggiata in strada.</a:t>
            </a:r>
          </a:p>
          <a:p>
            <a:pPr marL="0" indent="0">
              <a:buNone/>
            </a:pPr>
            <a:r>
              <a:rPr lang="it-IT" sz="3800" dirty="0"/>
              <a:t>Nel corso dell’istruttoria il Giudice aveva ritenuto di non autorizzare la chiamata in causa delle società terze chiamate AVR Spa e Miami Scarl, e dal verbale della Polizia Locale e dalla documentazione relativa ai danni al mezzo, riteneva provato il fatto storico ed accertata la responsabilità ex art. 2051 c.c. del Comune quale custode dell’area verde pubblica.</a:t>
            </a:r>
          </a:p>
          <a:p>
            <a:pPr marL="0" indent="0">
              <a:buNone/>
            </a:pPr>
            <a:r>
              <a:rPr lang="it-IT" sz="3800" dirty="0"/>
              <a:t>In considerazione di quanto sopra, condannava il Comune al pagamento in favore dell'attore della somma di € 4.862,00 per sorte capitale, oltre interessi, nonché al pagamento delle spese di lite liquidate in € 1.900,00 per compensi ed € 264,00 per spese, oltre accessori di legge.</a:t>
            </a:r>
          </a:p>
          <a:p>
            <a:pPr marL="0" indent="0">
              <a:buNone/>
            </a:pPr>
            <a:endParaRPr lang="it-IT" dirty="0"/>
          </a:p>
          <a:p>
            <a:endParaRPr lang="it-IT" dirty="0"/>
          </a:p>
          <a:p>
            <a:endParaRPr lang="it-IT" dirty="0"/>
          </a:p>
        </p:txBody>
      </p:sp>
      <p:sp>
        <p:nvSpPr>
          <p:cNvPr id="4" name="Titolo 1">
            <a:extLst>
              <a:ext uri="{FF2B5EF4-FFF2-40B4-BE49-F238E27FC236}">
                <a16:creationId xmlns:a16="http://schemas.microsoft.com/office/drawing/2014/main" id="{58131226-1FFB-9844-B3C0-C981D05BC8FC}"/>
              </a:ext>
            </a:extLst>
          </p:cNvPr>
          <p:cNvSpPr>
            <a:spLocks noGrp="1"/>
          </p:cNvSpPr>
          <p:nvPr>
            <p:ph type="title"/>
          </p:nvPr>
        </p:nvSpPr>
        <p:spPr>
          <a:xfrm>
            <a:off x="472698" y="243205"/>
            <a:ext cx="11414502" cy="444500"/>
          </a:xfrm>
          <a:solidFill>
            <a:srgbClr val="FF0000"/>
          </a:solidFill>
        </p:spPr>
        <p:txBody>
          <a:bodyPr>
            <a:noAutofit/>
          </a:bodyPr>
          <a:lstStyle/>
          <a:p>
            <a:pPr marL="11113"/>
            <a:r>
              <a:rPr lang="it-IT" sz="1800" b="1" dirty="0"/>
              <a:t>Area Facility Management – Proposta di Deliberazione Consiliare n. 1681  </a:t>
            </a:r>
            <a:r>
              <a:rPr lang="it-IT" sz="1800" b="1"/>
              <a:t>del  12.10.2023</a:t>
            </a:r>
            <a:endParaRPr lang="it-IT" sz="1800" b="1" dirty="0"/>
          </a:p>
        </p:txBody>
      </p:sp>
    </p:spTree>
    <p:extLst>
      <p:ext uri="{BB962C8B-B14F-4D97-AF65-F5344CB8AC3E}">
        <p14:creationId xmlns:p14="http://schemas.microsoft.com/office/powerpoint/2010/main" val="663959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0617B47-23DB-A24D-9B5C-C1BDC49CE949}"/>
              </a:ext>
            </a:extLst>
          </p:cNvPr>
          <p:cNvSpPr>
            <a:spLocks noGrp="1"/>
          </p:cNvSpPr>
          <p:nvPr>
            <p:ph idx="1"/>
          </p:nvPr>
        </p:nvSpPr>
        <p:spPr>
          <a:xfrm>
            <a:off x="378823" y="792481"/>
            <a:ext cx="11508377" cy="5822314"/>
          </a:xfrm>
        </p:spPr>
        <p:txBody>
          <a:bodyPr>
            <a:normAutofit/>
          </a:bodyPr>
          <a:lstStyle/>
          <a:p>
            <a:pPr marL="0" indent="0">
              <a:buNone/>
            </a:pPr>
            <a:endParaRPr lang="it-IT" sz="1200" b="1" u="sng" dirty="0"/>
          </a:p>
          <a:p>
            <a:pPr marL="0" indent="0">
              <a:buNone/>
            </a:pPr>
            <a:r>
              <a:rPr lang="it-IT" sz="1200" b="1" u="sng" dirty="0"/>
              <a:t>3 - Sentenza Tribunale n. 7404/2023 del 29.9.2023</a:t>
            </a:r>
            <a:r>
              <a:rPr lang="it-IT" sz="1200" dirty="0"/>
              <a:t> – RG 42598/2020 – D.A.P. – </a:t>
            </a:r>
            <a:r>
              <a:rPr lang="it-IT" sz="1200" dirty="0" smtClean="0"/>
              <a:t>danni al mezzo per fuoriuscita massello stradale </a:t>
            </a:r>
            <a:r>
              <a:rPr lang="it-IT" sz="1200" dirty="0"/>
              <a:t>- € 6.482,93.</a:t>
            </a:r>
          </a:p>
          <a:p>
            <a:pPr marL="0" indent="0">
              <a:buNone/>
            </a:pPr>
            <a:r>
              <a:rPr lang="it-IT" sz="1200" dirty="0"/>
              <a:t>L’attore chiamava in causa il Comune di Milano per ottenere il risarcimento dei danni subiti, allorquando, in data 6.2.2017, percorrendo Via Santa Margherita a Milano, all’incrocio con Via Silvio Pellico, un massello si sollevava dalla sede stradale al passaggio del veicolo, urtando la parte inferiore dello stesso e provocando il danneggiamento della bombola GPL e del carter copri-bombole.</a:t>
            </a:r>
          </a:p>
          <a:p>
            <a:pPr marL="0" indent="0">
              <a:buNone/>
            </a:pPr>
            <a:r>
              <a:rPr lang="it-IT" sz="1200" dirty="0"/>
              <a:t>Con Sentenza n. 3844/2020 il Giudice di Pace rigettava la domanda attorea, </a:t>
            </a:r>
            <a:r>
              <a:rPr lang="it-IT" sz="1200" smtClean="0"/>
              <a:t>condannando l’attore </a:t>
            </a:r>
            <a:r>
              <a:rPr lang="it-IT" sz="1200" dirty="0"/>
              <a:t>al pagamento delle spese di lite al Comune.</a:t>
            </a:r>
          </a:p>
          <a:p>
            <a:pPr marL="0" indent="0">
              <a:buNone/>
            </a:pPr>
            <a:r>
              <a:rPr lang="it-IT" sz="1200" dirty="0"/>
              <a:t>L’attore impugnava la già menzionata sentenza con citazione in appello, chiedendone integrale riforma, deducendo l’errata valutazione delle prove, l’impossibilità di contestare una </a:t>
            </a:r>
            <a:r>
              <a:rPr lang="it-IT" sz="1200" dirty="0" err="1"/>
              <a:t>ctu</a:t>
            </a:r>
            <a:r>
              <a:rPr lang="it-IT" sz="1200" dirty="0"/>
              <a:t> </a:t>
            </a:r>
            <a:r>
              <a:rPr lang="it-IT" sz="1200" dirty="0" smtClean="0"/>
              <a:t>dedotta in giudizio </a:t>
            </a:r>
            <a:r>
              <a:rPr lang="it-IT" sz="1200" dirty="0"/>
              <a:t>e l’omessa pronuncia in merito alla liquidazione delle spese stragiudiziali.</a:t>
            </a:r>
          </a:p>
          <a:p>
            <a:pPr marL="0" indent="0">
              <a:buNone/>
            </a:pPr>
            <a:r>
              <a:rPr lang="it-IT" sz="1200" dirty="0"/>
              <a:t>In merito al primo punto, il Giudice riteneva, diversamente da quanto sostenuto dal </a:t>
            </a:r>
            <a:r>
              <a:rPr lang="it-IT" sz="1200" dirty="0" err="1"/>
              <a:t>GdP</a:t>
            </a:r>
            <a:r>
              <a:rPr lang="it-IT" sz="1200" dirty="0"/>
              <a:t>, le dichiarazioni testimoniali attendibili, e dunque provato sia lo stato dei luoghi al momento del sinistro, sia la dinamica dello stesso. Riteneva altresì provati i danni al mezzo riportati nel verbale della Polizia locale.</a:t>
            </a:r>
          </a:p>
          <a:p>
            <a:pPr marL="0" indent="0">
              <a:buNone/>
            </a:pPr>
            <a:r>
              <a:rPr lang="it-IT" sz="1200" dirty="0"/>
              <a:t>In merito al secondo punto, il Giudice d’Appello </a:t>
            </a:r>
            <a:r>
              <a:rPr lang="it-IT" sz="1200" dirty="0" smtClean="0"/>
              <a:t>riteneva inammissibile, a differenza del giudice </a:t>
            </a:r>
            <a:r>
              <a:rPr lang="it-IT" sz="1200" dirty="0"/>
              <a:t>di primo </a:t>
            </a:r>
            <a:r>
              <a:rPr lang="it-IT" sz="1200" dirty="0" smtClean="0"/>
              <a:t>grado, gli accertamenti peritali dedotti nel giudizio di primo grado riferiti a precedente sinistro dell’attore, in </a:t>
            </a:r>
            <a:r>
              <a:rPr lang="it-IT" sz="1200" dirty="0"/>
              <a:t>quanto il documento non era stato sottoposto al contraddittorio tra le parti e dunque non era utilizzabile, ed inoltre perché i danni del precedente sinistro risultavano in parte differenti da quelli cagionati dal massello fuori sede, ed oggetto di riparazione e/o sostituzione in data antecedente al sinistro per cui </a:t>
            </a:r>
            <a:r>
              <a:rPr lang="it-IT" sz="1200" dirty="0" smtClean="0"/>
              <a:t>è </a:t>
            </a:r>
            <a:r>
              <a:rPr lang="it-IT" sz="1200" dirty="0"/>
              <a:t>in causa.</a:t>
            </a:r>
          </a:p>
          <a:p>
            <a:pPr marL="0" indent="0">
              <a:buNone/>
            </a:pPr>
            <a:r>
              <a:rPr lang="it-IT" sz="1200" dirty="0"/>
              <a:t>In merito, infine, alla liquidazione delle spese </a:t>
            </a:r>
            <a:r>
              <a:rPr lang="it-IT" sz="1200" dirty="0" smtClean="0"/>
              <a:t>stragiudiziali </a:t>
            </a:r>
            <a:r>
              <a:rPr lang="it-IT" sz="1200" dirty="0"/>
              <a:t>sostenute dall’attore per l’assistenza relativa alle attività propedeutiche all’introduzione del giudizio di cui trattasi, il Giudice riteneva che tali spese rivestissero natura di danno emergente, consistente nel costo sostenuto per attività legale svolta in fase </a:t>
            </a:r>
            <a:r>
              <a:rPr lang="it-IT" sz="1200" dirty="0" err="1"/>
              <a:t>pre-conteziosa</a:t>
            </a:r>
            <a:r>
              <a:rPr lang="it-IT" sz="1200" dirty="0"/>
              <a:t>, e non assimilabile alle spese legali in fase di giudizio.</a:t>
            </a:r>
          </a:p>
          <a:p>
            <a:pPr marL="0" indent="0">
              <a:buNone/>
            </a:pPr>
            <a:r>
              <a:rPr lang="it-IT" sz="1200" dirty="0"/>
              <a:t>Pertanto, il Giudice d’Appello riteneva di liquidare in favore dell’attore € 1.526,31 per il risarcimento del danno e rimborso spese stragiudiziali, oltre alle spese di lite liquidate in € 1.205,00 per il primo grado di giudizio, € 1.661,00 per il secondo grado ed € 480,00 per esborsi, oltre oneri di legge. </a:t>
            </a:r>
          </a:p>
          <a:p>
            <a:pPr marL="0" indent="0">
              <a:buNone/>
            </a:pPr>
            <a:endParaRPr lang="it-IT" sz="4800" u="sng" dirty="0"/>
          </a:p>
          <a:p>
            <a:pPr marL="0" indent="0">
              <a:buNone/>
            </a:pPr>
            <a:endParaRPr lang="it-IT" u="sng" dirty="0"/>
          </a:p>
          <a:p>
            <a:pPr marL="0" indent="0">
              <a:buNone/>
            </a:pPr>
            <a:endParaRPr lang="it-IT" sz="3800" dirty="0"/>
          </a:p>
          <a:p>
            <a:endParaRPr lang="it-IT" dirty="0"/>
          </a:p>
          <a:p>
            <a:endParaRPr lang="it-IT" dirty="0"/>
          </a:p>
          <a:p>
            <a:endParaRPr lang="it-IT" dirty="0"/>
          </a:p>
        </p:txBody>
      </p:sp>
      <p:sp>
        <p:nvSpPr>
          <p:cNvPr id="4" name="Titolo 1">
            <a:extLst>
              <a:ext uri="{FF2B5EF4-FFF2-40B4-BE49-F238E27FC236}">
                <a16:creationId xmlns:a16="http://schemas.microsoft.com/office/drawing/2014/main" id="{58131226-1FFB-9844-B3C0-C981D05BC8FC}"/>
              </a:ext>
            </a:extLst>
          </p:cNvPr>
          <p:cNvSpPr>
            <a:spLocks noGrp="1"/>
          </p:cNvSpPr>
          <p:nvPr>
            <p:ph type="title"/>
          </p:nvPr>
        </p:nvSpPr>
        <p:spPr>
          <a:xfrm>
            <a:off x="490330" y="243205"/>
            <a:ext cx="11396870" cy="444500"/>
          </a:xfrm>
          <a:solidFill>
            <a:srgbClr val="FF0000"/>
          </a:solidFill>
        </p:spPr>
        <p:txBody>
          <a:bodyPr>
            <a:noAutofit/>
          </a:bodyPr>
          <a:lstStyle/>
          <a:p>
            <a:pPr marL="11113"/>
            <a:r>
              <a:rPr lang="it-IT" sz="1800" b="1" dirty="0"/>
              <a:t>Area Facility Management – Proposta di Deliberazione Consiliare n. 1681  del  12.10.2023</a:t>
            </a:r>
          </a:p>
        </p:txBody>
      </p:sp>
    </p:spTree>
    <p:extLst>
      <p:ext uri="{BB962C8B-B14F-4D97-AF65-F5344CB8AC3E}">
        <p14:creationId xmlns:p14="http://schemas.microsoft.com/office/powerpoint/2010/main" val="297986540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1086</TotalTime>
  <Words>1147</Words>
  <Application>Microsoft Office PowerPoint</Application>
  <PresentationFormat>Widescreen</PresentationFormat>
  <Paragraphs>57</Paragraphs>
  <Slides>3</Slides>
  <Notes>2</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3</vt:i4>
      </vt:variant>
    </vt:vector>
  </HeadingPairs>
  <TitlesOfParts>
    <vt:vector size="7" baseType="lpstr">
      <vt:lpstr>Arial</vt:lpstr>
      <vt:lpstr>Calibri</vt:lpstr>
      <vt:lpstr>Calibri Light</vt:lpstr>
      <vt:lpstr>Tema di Office</vt:lpstr>
      <vt:lpstr>Area Facility Management</vt:lpstr>
      <vt:lpstr>Area Facility Management – Proposta di Deliberazione Consiliare n. 1681  del  12.10.2023</vt:lpstr>
      <vt:lpstr>Area Facility Management – Proposta di Deliberazione Consiliare n. 1681  del  12.10.2023</vt:lpstr>
    </vt:vector>
  </TitlesOfParts>
  <Company>Comune di Milano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Area Facility Management</dc:title>
  <dc:creator>Claudio Bisi</dc:creator>
  <cp:lastModifiedBy>Claudio Bisi</cp:lastModifiedBy>
  <cp:revision>280</cp:revision>
  <dcterms:created xsi:type="dcterms:W3CDTF">2020-05-14T07:22:21Z</dcterms:created>
  <dcterms:modified xsi:type="dcterms:W3CDTF">2023-11-21T10:49:07Z</dcterms:modified>
</cp:coreProperties>
</file>