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65" r:id="rId2"/>
    <p:sldId id="306" r:id="rId3"/>
    <p:sldId id="348" r:id="rId4"/>
    <p:sldId id="347" r:id="rId5"/>
    <p:sldId id="349" r:id="rId6"/>
    <p:sldId id="322" r:id="rId7"/>
    <p:sldId id="328" r:id="rId8"/>
    <p:sldId id="329" r:id="rId9"/>
    <p:sldId id="308" r:id="rId10"/>
    <p:sldId id="350" r:id="rId11"/>
    <p:sldId id="307" r:id="rId12"/>
    <p:sldId id="341" r:id="rId13"/>
    <p:sldId id="351" r:id="rId14"/>
    <p:sldId id="330" r:id="rId15"/>
    <p:sldId id="342" r:id="rId16"/>
    <p:sldId id="352" r:id="rId17"/>
    <p:sldId id="331" r:id="rId18"/>
    <p:sldId id="343" r:id="rId19"/>
    <p:sldId id="354" r:id="rId20"/>
    <p:sldId id="355" r:id="rId21"/>
    <p:sldId id="332" r:id="rId22"/>
    <p:sldId id="334" r:id="rId23"/>
    <p:sldId id="344" r:id="rId24"/>
    <p:sldId id="333" r:id="rId25"/>
    <p:sldId id="356" r:id="rId26"/>
    <p:sldId id="358" r:id="rId27"/>
    <p:sldId id="359" r:id="rId28"/>
    <p:sldId id="360" r:id="rId29"/>
    <p:sldId id="357" r:id="rId30"/>
    <p:sldId id="335" r:id="rId31"/>
    <p:sldId id="337" r:id="rId32"/>
    <p:sldId id="338" r:id="rId33"/>
    <p:sldId id="339" r:id="rId34"/>
    <p:sldId id="345" r:id="rId35"/>
    <p:sldId id="353" r:id="rId36"/>
    <p:sldId id="336" r:id="rId37"/>
    <p:sldId id="346" r:id="rId38"/>
  </p:sldIdLst>
  <p:sldSz cx="10693400" cy="7556500"/>
  <p:notesSz cx="9926638"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4" d="100"/>
          <a:sy n="104" d="100"/>
        </p:scale>
        <p:origin x="1956" y="102"/>
      </p:cViewPr>
      <p:guideLst>
        <p:guide orient="horz" pos="2880"/>
        <p:guide pos="2160"/>
      </p:guideLst>
    </p:cSldViewPr>
  </p:slideViewPr>
  <p:notesTextViewPr>
    <p:cViewPr>
      <p:scale>
        <a:sx n="100" d="100"/>
        <a:sy n="100" d="100"/>
      </p:scale>
      <p:origin x="0" y="0"/>
    </p:cViewPr>
  </p:notesTextViewPr>
  <p:sorterViewPr>
    <p:cViewPr>
      <p:scale>
        <a:sx n="110" d="100"/>
        <a:sy n="110" d="100"/>
      </p:scale>
      <p:origin x="0" y="-6456"/>
    </p:cViewPr>
  </p:sorterViewPr>
  <p:notesViewPr>
    <p:cSldViewPr>
      <p:cViewPr varScale="1">
        <p:scale>
          <a:sx n="64" d="100"/>
          <a:sy n="64" d="100"/>
        </p:scale>
        <p:origin x="-1646" y="-62"/>
      </p:cViewPr>
      <p:guideLst>
        <p:guide orient="horz" pos="2141"/>
        <p:guide pos="312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622925" y="0"/>
            <a:ext cx="4302125" cy="341313"/>
          </a:xfrm>
          <a:prstGeom prst="rect">
            <a:avLst/>
          </a:prstGeom>
        </p:spPr>
        <p:txBody>
          <a:bodyPr vert="horz" lIns="91440" tIns="45720" rIns="91440" bIns="45720" rtlCol="0"/>
          <a:lstStyle>
            <a:lvl1pPr algn="r">
              <a:defRPr sz="1200"/>
            </a:lvl1pPr>
          </a:lstStyle>
          <a:p>
            <a:fld id="{2D46000F-80EE-48C1-AB12-7670163EAE10}" type="datetimeFigureOut">
              <a:rPr lang="it-IT" smtClean="0"/>
              <a:t>19/02/2024</a:t>
            </a:fld>
            <a:endParaRPr lang="it-IT"/>
          </a:p>
        </p:txBody>
      </p:sp>
      <p:sp>
        <p:nvSpPr>
          <p:cNvPr id="4" name="Segnaposto piè di pagina 3"/>
          <p:cNvSpPr>
            <a:spLocks noGrp="1"/>
          </p:cNvSpPr>
          <p:nvPr>
            <p:ph type="ftr" sz="quarter" idx="2"/>
          </p:nvPr>
        </p:nvSpPr>
        <p:spPr>
          <a:xfrm>
            <a:off x="0" y="6456363"/>
            <a:ext cx="4302125" cy="34131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622925" y="6456363"/>
            <a:ext cx="4302125" cy="341312"/>
          </a:xfrm>
          <a:prstGeom prst="rect">
            <a:avLst/>
          </a:prstGeom>
        </p:spPr>
        <p:txBody>
          <a:bodyPr vert="horz" lIns="91440" tIns="45720" rIns="91440" bIns="45720" rtlCol="0" anchor="b"/>
          <a:lstStyle>
            <a:lvl1pPr algn="r">
              <a:defRPr sz="1200"/>
            </a:lvl1pPr>
          </a:lstStyle>
          <a:p>
            <a:fld id="{66EDF05F-0315-46BE-A88F-2E0814F2C235}" type="slidenum">
              <a:rPr lang="it-IT" smtClean="0"/>
              <a:t>‹N›</a:t>
            </a:fld>
            <a:endParaRPr lang="it-IT"/>
          </a:p>
        </p:txBody>
      </p:sp>
    </p:spTree>
    <p:extLst>
      <p:ext uri="{BB962C8B-B14F-4D97-AF65-F5344CB8AC3E}">
        <p14:creationId xmlns:p14="http://schemas.microsoft.com/office/powerpoint/2010/main" val="25681396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4301642" cy="339884"/>
          </a:xfrm>
          <a:prstGeom prst="rect">
            <a:avLst/>
          </a:prstGeom>
        </p:spPr>
        <p:txBody>
          <a:bodyPr vert="horz" lIns="83793" tIns="41896" rIns="83793" bIns="41896" rtlCol="0"/>
          <a:lstStyle>
            <a:lvl1pPr algn="l">
              <a:defRPr sz="1100"/>
            </a:lvl1pPr>
          </a:lstStyle>
          <a:p>
            <a:endParaRPr lang="it-IT"/>
          </a:p>
        </p:txBody>
      </p:sp>
      <p:sp>
        <p:nvSpPr>
          <p:cNvPr id="3" name="Segnaposto data 2"/>
          <p:cNvSpPr>
            <a:spLocks noGrp="1"/>
          </p:cNvSpPr>
          <p:nvPr>
            <p:ph type="dt" idx="1"/>
          </p:nvPr>
        </p:nvSpPr>
        <p:spPr>
          <a:xfrm>
            <a:off x="5623524" y="0"/>
            <a:ext cx="4300168" cy="339884"/>
          </a:xfrm>
          <a:prstGeom prst="rect">
            <a:avLst/>
          </a:prstGeom>
        </p:spPr>
        <p:txBody>
          <a:bodyPr vert="horz" lIns="83793" tIns="41896" rIns="83793" bIns="41896" rtlCol="0"/>
          <a:lstStyle>
            <a:lvl1pPr algn="r">
              <a:defRPr sz="1100"/>
            </a:lvl1pPr>
          </a:lstStyle>
          <a:p>
            <a:fld id="{0789FF1A-ACE8-46DF-8510-19757C8AC10B}" type="datetimeFigureOut">
              <a:rPr lang="it-IT" smtClean="0"/>
              <a:t>19/02/2024</a:t>
            </a:fld>
            <a:endParaRPr lang="it-IT"/>
          </a:p>
        </p:txBody>
      </p:sp>
      <p:sp>
        <p:nvSpPr>
          <p:cNvPr id="4" name="Segnaposto immagine diapositiva 3"/>
          <p:cNvSpPr>
            <a:spLocks noGrp="1" noRot="1" noChangeAspect="1"/>
          </p:cNvSpPr>
          <p:nvPr>
            <p:ph type="sldImg" idx="2"/>
          </p:nvPr>
        </p:nvSpPr>
        <p:spPr>
          <a:xfrm>
            <a:off x="3159125" y="509588"/>
            <a:ext cx="3608388" cy="2549525"/>
          </a:xfrm>
          <a:prstGeom prst="rect">
            <a:avLst/>
          </a:prstGeom>
          <a:noFill/>
          <a:ln w="12700">
            <a:solidFill>
              <a:prstClr val="black"/>
            </a:solidFill>
          </a:ln>
        </p:spPr>
        <p:txBody>
          <a:bodyPr vert="horz" lIns="83793" tIns="41896" rIns="83793" bIns="41896" rtlCol="0" anchor="ctr"/>
          <a:lstStyle/>
          <a:p>
            <a:endParaRPr lang="it-IT"/>
          </a:p>
        </p:txBody>
      </p:sp>
      <p:sp>
        <p:nvSpPr>
          <p:cNvPr id="5" name="Segnaposto note 4"/>
          <p:cNvSpPr>
            <a:spLocks noGrp="1"/>
          </p:cNvSpPr>
          <p:nvPr>
            <p:ph type="body" sz="quarter" idx="3"/>
          </p:nvPr>
        </p:nvSpPr>
        <p:spPr>
          <a:xfrm>
            <a:off x="993253" y="3228896"/>
            <a:ext cx="7940132" cy="3058954"/>
          </a:xfrm>
          <a:prstGeom prst="rect">
            <a:avLst/>
          </a:prstGeom>
        </p:spPr>
        <p:txBody>
          <a:bodyPr vert="horz" lIns="83793" tIns="41896" rIns="83793" bIns="41896"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6456364"/>
            <a:ext cx="4301642" cy="339884"/>
          </a:xfrm>
          <a:prstGeom prst="rect">
            <a:avLst/>
          </a:prstGeom>
        </p:spPr>
        <p:txBody>
          <a:bodyPr vert="horz" lIns="83793" tIns="41896" rIns="83793" bIns="41896" rtlCol="0" anchor="b"/>
          <a:lstStyle>
            <a:lvl1pPr algn="l">
              <a:defRPr sz="1100"/>
            </a:lvl1pPr>
          </a:lstStyle>
          <a:p>
            <a:endParaRPr lang="it-IT"/>
          </a:p>
        </p:txBody>
      </p:sp>
      <p:sp>
        <p:nvSpPr>
          <p:cNvPr id="7" name="Segnaposto numero diapositiva 6"/>
          <p:cNvSpPr>
            <a:spLocks noGrp="1"/>
          </p:cNvSpPr>
          <p:nvPr>
            <p:ph type="sldNum" sz="quarter" idx="5"/>
          </p:nvPr>
        </p:nvSpPr>
        <p:spPr>
          <a:xfrm>
            <a:off x="5623524" y="6456364"/>
            <a:ext cx="4300168" cy="339884"/>
          </a:xfrm>
          <a:prstGeom prst="rect">
            <a:avLst/>
          </a:prstGeom>
        </p:spPr>
        <p:txBody>
          <a:bodyPr vert="horz" lIns="83793" tIns="41896" rIns="83793" bIns="41896" rtlCol="0" anchor="b"/>
          <a:lstStyle>
            <a:lvl1pPr algn="r">
              <a:defRPr sz="1100"/>
            </a:lvl1pPr>
          </a:lstStyle>
          <a:p>
            <a:fld id="{A789437E-C2D5-49FB-ABBF-87A34EBEC1A9}" type="slidenum">
              <a:rPr lang="it-IT" smtClean="0"/>
              <a:t>‹N›</a:t>
            </a:fld>
            <a:endParaRPr lang="it-IT"/>
          </a:p>
        </p:txBody>
      </p:sp>
    </p:spTree>
    <p:extLst>
      <p:ext uri="{BB962C8B-B14F-4D97-AF65-F5344CB8AC3E}">
        <p14:creationId xmlns:p14="http://schemas.microsoft.com/office/powerpoint/2010/main" val="11109429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1640"/>
            <a:ext cx="7485379"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0BAC5E6-5B63-4943-8434-D83F8B3F1456}" type="datetime1">
              <a:rPr lang="en-US" smtClean="0"/>
              <a:t>2/19/2024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2A881B3-B24C-4BD0-9D0E-DD14A01483CA}" type="datetime1">
              <a:rPr lang="en-US" smtClean="0"/>
              <a:t>2/19/2024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0"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3930136-87C8-4168-B4D1-CA9405E83CD0}" type="datetime1">
              <a:rPr lang="en-US" smtClean="0"/>
              <a:t>2/19/2024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35AB1BFC-4988-47F6-ADA9-18C938408C43}" type="datetime1">
              <a:rPr lang="en-US" smtClean="0"/>
              <a:t>2/19/2024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57956CD3-43A8-4AB1-9856-15646E58DAAE}" type="datetime1">
              <a:rPr lang="en-US" smtClean="0"/>
              <a:t>2/19/2024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05905" y="961017"/>
            <a:ext cx="996484" cy="924718"/>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74073" y="879347"/>
            <a:ext cx="9144000" cy="44450"/>
          </a:xfrm>
          <a:custGeom>
            <a:avLst/>
            <a:gdLst/>
            <a:ahLst/>
            <a:cxnLst/>
            <a:rect l="l" t="t" r="r" b="b"/>
            <a:pathLst>
              <a:path w="9144000" h="44450">
                <a:moveTo>
                  <a:pt x="9143996" y="44195"/>
                </a:moveTo>
                <a:lnTo>
                  <a:pt x="9143996" y="24383"/>
                </a:lnTo>
                <a:lnTo>
                  <a:pt x="0" y="0"/>
                </a:lnTo>
                <a:lnTo>
                  <a:pt x="0" y="19811"/>
                </a:lnTo>
                <a:lnTo>
                  <a:pt x="9143996" y="44195"/>
                </a:lnTo>
                <a:close/>
              </a:path>
            </a:pathLst>
          </a:custGeom>
          <a:solidFill>
            <a:srgbClr val="CC0000"/>
          </a:solidFill>
        </p:spPr>
        <p:txBody>
          <a:bodyPr wrap="square" lIns="0" tIns="0" rIns="0" bIns="0" rtlCol="0"/>
          <a:lstStyle/>
          <a:p>
            <a:endParaRPr/>
          </a:p>
        </p:txBody>
      </p:sp>
      <p:sp>
        <p:nvSpPr>
          <p:cNvPr id="18" name="bk object 18"/>
          <p:cNvSpPr/>
          <p:nvPr/>
        </p:nvSpPr>
        <p:spPr>
          <a:xfrm>
            <a:off x="1854586" y="348995"/>
            <a:ext cx="0" cy="6858000"/>
          </a:xfrm>
          <a:custGeom>
            <a:avLst/>
            <a:gdLst/>
            <a:ahLst/>
            <a:cxnLst/>
            <a:rect l="l" t="t" r="r" b="b"/>
            <a:pathLst>
              <a:path h="6858000">
                <a:moveTo>
                  <a:pt x="0" y="0"/>
                </a:moveTo>
                <a:lnTo>
                  <a:pt x="0" y="6857999"/>
                </a:lnTo>
              </a:path>
            </a:pathLst>
          </a:custGeom>
          <a:ln w="19557">
            <a:solidFill>
              <a:srgbClr val="CC0000"/>
            </a:solidFill>
          </a:ln>
        </p:spPr>
        <p:txBody>
          <a:bodyPr wrap="square" lIns="0" tIns="0" rIns="0" bIns="0" rtlCol="0"/>
          <a:lstStyle/>
          <a:p>
            <a:endParaRPr/>
          </a:p>
        </p:txBody>
      </p:sp>
      <p:sp>
        <p:nvSpPr>
          <p:cNvPr id="2" name="Holder 2"/>
          <p:cNvSpPr>
            <a:spLocks noGrp="1"/>
          </p:cNvSpPr>
          <p:nvPr>
            <p:ph type="title"/>
          </p:nvPr>
        </p:nvSpPr>
        <p:spPr>
          <a:xfrm>
            <a:off x="534670" y="302259"/>
            <a:ext cx="9624059" cy="12090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7995"/>
            <a:ext cx="962405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7"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E5E29884-262E-4A9F-9C22-64B3CC18DF61}" type="datetime1">
              <a:rPr lang="en-US" smtClean="0"/>
              <a:t>2/19/2024</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699" y="3092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a:t>
            </a:fld>
            <a:endParaRPr lang="it-IT" sz="1100" dirty="0">
              <a:solidFill>
                <a:schemeClr val="bg1"/>
              </a:solidFill>
            </a:endParaRPr>
          </a:p>
        </p:txBody>
      </p:sp>
      <p:sp>
        <p:nvSpPr>
          <p:cNvPr id="7" name="CasellaDiTesto 6"/>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11" name="CasellaDiTesto 10"/>
          <p:cNvSpPr txBox="1"/>
          <p:nvPr/>
        </p:nvSpPr>
        <p:spPr>
          <a:xfrm>
            <a:off x="7251700" y="6604437"/>
            <a:ext cx="3632200" cy="307777"/>
          </a:xfrm>
          <a:prstGeom prst="rect">
            <a:avLst/>
          </a:prstGeom>
          <a:noFill/>
        </p:spPr>
        <p:txBody>
          <a:bodyPr wrap="square" rtlCol="0">
            <a:spAutoFit/>
          </a:bodyPr>
          <a:lstStyle/>
          <a:p>
            <a:r>
              <a:rPr lang="it-IT" sz="1400" dirty="0"/>
              <a:t>Commissione Consiliare 20 febbraio 2024</a:t>
            </a:r>
          </a:p>
        </p:txBody>
      </p:sp>
      <p:sp>
        <p:nvSpPr>
          <p:cNvPr id="12" name="Rettangolo 11"/>
          <p:cNvSpPr/>
          <p:nvPr/>
        </p:nvSpPr>
        <p:spPr>
          <a:xfrm>
            <a:off x="2040888" y="2160935"/>
            <a:ext cx="8001000" cy="181588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it-IT" sz="2800" b="1" dirty="0">
              <a:ln>
                <a:solidFill>
                  <a:srgbClr val="C00000"/>
                </a:solidFill>
              </a:ln>
              <a:solidFill>
                <a:srgbClr val="FF0000"/>
              </a:solidFill>
              <a:effectLst>
                <a:outerShdw blurRad="50800" dist="38100" dir="2700000" algn="tl" rotWithShape="0">
                  <a:prstClr val="black">
                    <a:alpha val="40000"/>
                  </a:prstClr>
                </a:outerShdw>
              </a:effectLst>
            </a:endParaRPr>
          </a:p>
          <a:p>
            <a:pPr algn="ctr"/>
            <a:r>
              <a:rPr lang="it-IT" sz="2800" b="1" dirty="0">
                <a:ln>
                  <a:solidFill>
                    <a:srgbClr val="C00000"/>
                  </a:solidFill>
                </a:ln>
                <a:solidFill>
                  <a:srgbClr val="FF0000"/>
                </a:solidFill>
                <a:effectLst>
                  <a:outerShdw blurRad="50800" dist="38100" dir="2700000" algn="tl" rotWithShape="0">
                    <a:prstClr val="black">
                      <a:alpha val="40000"/>
                    </a:prstClr>
                  </a:outerShdw>
                </a:effectLst>
              </a:rPr>
              <a:t>Proposte di modifica al </a:t>
            </a:r>
          </a:p>
          <a:p>
            <a:pPr algn="ctr"/>
            <a:r>
              <a:rPr lang="it-IT" sz="2800" b="1" dirty="0">
                <a:ln>
                  <a:solidFill>
                    <a:srgbClr val="C00000"/>
                  </a:solidFill>
                </a:ln>
                <a:solidFill>
                  <a:srgbClr val="FF0000"/>
                </a:solidFill>
                <a:effectLst>
                  <a:outerShdw blurRad="50800" dist="38100" dir="2700000" algn="tl" rotWithShape="0">
                    <a:prstClr val="black">
                      <a:alpha val="40000"/>
                    </a:prstClr>
                  </a:outerShdw>
                </a:effectLst>
              </a:rPr>
              <a:t>Regolamento dei Municipi del Comune di Milano</a:t>
            </a:r>
          </a:p>
          <a:p>
            <a:pPr algn="ctr"/>
            <a:endParaRPr lang="it-IT" sz="2800" b="1" dirty="0">
              <a:ln>
                <a:solidFill>
                  <a:srgbClr val="C00000"/>
                </a:solidFill>
              </a:ln>
              <a:solidFill>
                <a:srgbClr val="FF0000"/>
              </a:solidFill>
              <a:effectLst>
                <a:outerShdw blurRad="50800" dist="38100" dir="2700000" algn="tl" rotWithShape="0">
                  <a:prstClr val="black">
                    <a:alpha val="40000"/>
                  </a:prstClr>
                </a:outerShdw>
              </a:effectLst>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Tree>
    <p:extLst>
      <p:ext uri="{BB962C8B-B14F-4D97-AF65-F5344CB8AC3E}">
        <p14:creationId xmlns:p14="http://schemas.microsoft.com/office/powerpoint/2010/main" val="178615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10</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120650"/>
            <a:ext cx="8291829" cy="707886"/>
          </a:xfrm>
          <a:prstGeom prst="rect">
            <a:avLst/>
          </a:prstGeom>
          <a:noFill/>
        </p:spPr>
        <p:txBody>
          <a:bodyPr wrap="square" rtlCol="0">
            <a:spAutoFit/>
          </a:bodyPr>
          <a:lstStyle/>
          <a:p>
            <a:pPr algn="ctr"/>
            <a:endParaRPr lang="it-IT" sz="2000" b="1" dirty="0">
              <a:solidFill>
                <a:srgbClr val="FF0000"/>
              </a:solidFill>
              <a:effectLst>
                <a:outerShdw blurRad="50800" dist="38100" dir="5400000" algn="t" rotWithShape="0">
                  <a:prstClr val="black">
                    <a:alpha val="40000"/>
                  </a:prstClr>
                </a:outerShdw>
              </a:effectLst>
            </a:endParaRPr>
          </a:p>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1416050"/>
            <a:ext cx="7754621" cy="3400931"/>
          </a:xfrm>
          <a:prstGeom prst="rect">
            <a:avLst/>
          </a:prstGeom>
          <a:noFill/>
        </p:spPr>
        <p:txBody>
          <a:bodyPr wrap="square" rtlCol="0">
            <a:spAutoFit/>
          </a:bodyPr>
          <a:lstStyle/>
          <a:p>
            <a:pPr algn="just">
              <a:spcAft>
                <a:spcPts val="600"/>
              </a:spcAft>
            </a:pPr>
            <a:r>
              <a:rPr lang="it-IT" sz="2000" b="1" dirty="0">
                <a:solidFill>
                  <a:srgbClr val="FF0000"/>
                </a:solidFill>
              </a:rPr>
              <a:t>2.Viabilità locale - Itinerari e piste ciclabili.  </a:t>
            </a:r>
          </a:p>
          <a:p>
            <a:pPr algn="just">
              <a:spcAft>
                <a:spcPts val="600"/>
              </a:spcAft>
            </a:pPr>
            <a:endParaRPr lang="it-IT" sz="2000" b="1" dirty="0">
              <a:solidFill>
                <a:srgbClr val="FF0000"/>
              </a:solidFill>
            </a:endParaRPr>
          </a:p>
          <a:p>
            <a:pPr algn="just">
              <a:spcAft>
                <a:spcPts val="600"/>
              </a:spcAft>
            </a:pPr>
            <a:r>
              <a:rPr lang="it-IT" sz="2000" b="1" dirty="0">
                <a:solidFill>
                  <a:srgbClr val="FF0000"/>
                </a:solidFill>
              </a:rPr>
              <a:t>Ratio.</a:t>
            </a:r>
          </a:p>
          <a:p>
            <a:pPr algn="just">
              <a:spcAft>
                <a:spcPts val="600"/>
              </a:spcAft>
            </a:pPr>
            <a:r>
              <a:rPr lang="it-IT" sz="2000" dirty="0"/>
              <a:t>Attribuzione ai Municipi della formulazione di proposte di itinerari e piste ciclabili per l’ambito del territorio di competenza.</a:t>
            </a:r>
          </a:p>
          <a:p>
            <a:pPr algn="just">
              <a:spcAft>
                <a:spcPts val="600"/>
              </a:spcAft>
            </a:pPr>
            <a:endParaRPr lang="it-IT" sz="2000" dirty="0"/>
          </a:p>
          <a:p>
            <a:pPr algn="just">
              <a:spcAft>
                <a:spcPts val="600"/>
              </a:spcAft>
            </a:pPr>
            <a:endParaRPr lang="it-IT" sz="2000" dirty="0"/>
          </a:p>
          <a:p>
            <a:pPr algn="just">
              <a:spcAft>
                <a:spcPts val="600"/>
              </a:spcAft>
            </a:pPr>
            <a:r>
              <a:rPr lang="it-IT" sz="2000" dirty="0"/>
              <a:t>Modifica del seguente articolo: </a:t>
            </a:r>
          </a:p>
          <a:p>
            <a:pPr marL="342900" indent="-342900" algn="just">
              <a:spcAft>
                <a:spcPts val="600"/>
              </a:spcAft>
              <a:buFontTx/>
              <a:buChar char="-"/>
            </a:pPr>
            <a:r>
              <a:rPr lang="it-IT" sz="2000" dirty="0"/>
              <a:t>art. 18 </a:t>
            </a:r>
            <a:r>
              <a:rPr lang="it-IT" sz="2000" i="1" dirty="0"/>
              <a:t>«Viabilità locale</a:t>
            </a:r>
            <a:r>
              <a:rPr lang="it-IT" sz="2000" dirty="0"/>
              <a:t>»: inserimento del comma 4.</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3184487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11</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240784"/>
            <a:ext cx="7391400" cy="369332"/>
          </a:xfrm>
          <a:prstGeom prst="rect">
            <a:avLst/>
          </a:prstGeom>
          <a:noFill/>
        </p:spPr>
        <p:txBody>
          <a:bodyPr wrap="square" rtlCol="0">
            <a:spAutoFit/>
          </a:bodyPr>
          <a:lstStyle/>
          <a:p>
            <a:pPr algn="ctr"/>
            <a:r>
              <a:rPr lang="it-IT" b="1" dirty="0">
                <a:solidFill>
                  <a:srgbClr val="FF0000"/>
                </a:solidFill>
              </a:rPr>
              <a:t>2. Viabilità locale – itinerari e piste ciclabili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1067312647"/>
              </p:ext>
            </p:extLst>
          </p:nvPr>
        </p:nvGraphicFramePr>
        <p:xfrm>
          <a:off x="1977388" y="1315442"/>
          <a:ext cx="8322946" cy="3637716"/>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18 – VIABILITA’ LOCALE</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18 – VIABILITA’ LOCALE</a:t>
                      </a:r>
                    </a:p>
                  </a:txBody>
                  <a:tcPr/>
                </a:tc>
                <a:extLst>
                  <a:ext uri="{0D108BD9-81ED-4DB2-BD59-A6C34878D82A}">
                    <a16:rowId xmlns:a16="http://schemas.microsoft.com/office/drawing/2014/main" val="3544973422"/>
                  </a:ext>
                </a:extLst>
              </a:tr>
              <a:tr h="2967156">
                <a:tc>
                  <a:txBody>
                    <a:bodyPr/>
                    <a:lstStyle/>
                    <a:p>
                      <a:endParaRPr lang="it-IT" sz="1600" dirty="0"/>
                    </a:p>
                  </a:txBody>
                  <a:tcPr/>
                </a:tc>
                <a:tc>
                  <a:txBody>
                    <a:bodyPr/>
                    <a:lstStyle/>
                    <a:p>
                      <a:endParaRPr lang="it-IT" sz="1800" b="1" dirty="0">
                        <a:solidFill>
                          <a:srgbClr val="FF0000"/>
                        </a:solidFill>
                        <a:effectLst/>
                        <a:latin typeface="+mn-lt"/>
                        <a:ea typeface="+mn-ea"/>
                        <a:cs typeface="+mn-cs"/>
                      </a:endParaRPr>
                    </a:p>
                    <a:p>
                      <a:pPr algn="just"/>
                      <a:r>
                        <a:rPr lang="it-IT" sz="1800" b="1" dirty="0">
                          <a:solidFill>
                            <a:srgbClr val="FF0000"/>
                          </a:solidFill>
                          <a:effectLst/>
                          <a:latin typeface="+mn-lt"/>
                          <a:ea typeface="+mn-ea"/>
                          <a:cs typeface="+mn-cs"/>
                        </a:rPr>
                        <a:t>4. I Municipi formulano proposte di itinerari e piste ciclabili per l'ambito del territorio di competenza, tenendo conto delle necessità di continuità e connessioni con la reta urbana complessiva da condividere con il livello centrale ai fini della loro realizzazione.</a:t>
                      </a:r>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1740950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102484" y="2033870"/>
            <a:ext cx="7696199" cy="4247317"/>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a:t>PARERE FAVOREVOLE: </a:t>
            </a:r>
            <a:r>
              <a:rPr lang="it-IT" dirty="0"/>
              <a:t>Municipi 2, 3, 7. </a:t>
            </a:r>
          </a:p>
          <a:p>
            <a:pPr algn="just"/>
            <a:endParaRPr lang="it-IT" b="1" dirty="0"/>
          </a:p>
          <a:p>
            <a:pPr marL="285750" indent="-285750" algn="just">
              <a:buFont typeface="Wingdings" panose="05000000000000000000" pitchFamily="2" charset="2"/>
              <a:buChar char="q"/>
            </a:pPr>
            <a:r>
              <a:rPr lang="it-IT" b="1" dirty="0"/>
              <a:t>PARERE FAVOREVOLE CON OSSERVAZIONI:  </a:t>
            </a:r>
            <a:r>
              <a:rPr lang="it-IT" dirty="0"/>
              <a:t>Municipi 1, 4, 5, 6, 8.</a:t>
            </a:r>
          </a:p>
          <a:p>
            <a:pPr algn="just"/>
            <a:endParaRPr lang="it-IT" dirty="0"/>
          </a:p>
          <a:p>
            <a:pPr algn="just"/>
            <a:r>
              <a:rPr lang="it-IT" dirty="0"/>
              <a:t>M1 – propone inserimento della previsione nel comma 1;</a:t>
            </a:r>
          </a:p>
          <a:p>
            <a:pPr algn="just"/>
            <a:r>
              <a:rPr lang="it-IT" dirty="0"/>
              <a:t>M4 , M6 e M8– dopo piste ciclabili aggiungere «</a:t>
            </a:r>
            <a:r>
              <a:rPr lang="it-IT" i="1" dirty="0"/>
              <a:t>e relative componenti funzionali</a:t>
            </a:r>
            <a:r>
              <a:rPr lang="it-IT" dirty="0"/>
              <a:t>»;</a:t>
            </a:r>
          </a:p>
          <a:p>
            <a:pPr algn="just"/>
            <a:r>
              <a:rPr lang="it-IT" dirty="0"/>
              <a:t>M5 – ampliamento delle competenze non solo alle aree, ma anche ai percorsi pedonali (comma1) e inserimento nel comma 4 del seguente inciso «</a:t>
            </a:r>
            <a:r>
              <a:rPr lang="it-IT" i="1" dirty="0"/>
              <a:t>con indicazione anche delle componenti funzionali e delle possibili modifiche connesse alla viabilità».</a:t>
            </a:r>
          </a:p>
          <a:p>
            <a:pPr algn="just"/>
            <a:endParaRPr lang="it-IT" dirty="0"/>
          </a:p>
          <a:p>
            <a:pPr marL="285750" indent="-285750" algn="just">
              <a:buFont typeface="Wingdings" panose="05000000000000000000" pitchFamily="2" charset="2"/>
              <a:buChar char="q"/>
            </a:pPr>
            <a:r>
              <a:rPr lang="it-IT" b="1" dirty="0"/>
              <a:t>PARERE UNITARIO CONTRARIO - Sulla singola proposta orientamento favorevole: </a:t>
            </a:r>
            <a:r>
              <a:rPr lang="it-IT" dirty="0"/>
              <a:t>Municipio 9.</a:t>
            </a:r>
          </a:p>
          <a:p>
            <a:endParaRPr lang="it-IT" dirty="0"/>
          </a:p>
        </p:txBody>
      </p:sp>
      <p:sp>
        <p:nvSpPr>
          <p:cNvPr id="6" name="CasellaDiTesto 5"/>
          <p:cNvSpPr txBox="1"/>
          <p:nvPr/>
        </p:nvSpPr>
        <p:spPr>
          <a:xfrm>
            <a:off x="2108257" y="1469330"/>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2. Viabilità locale – itinerari e piste ciclabili</a:t>
            </a:r>
          </a:p>
        </p:txBody>
      </p:sp>
    </p:spTree>
    <p:extLst>
      <p:ext uri="{BB962C8B-B14F-4D97-AF65-F5344CB8AC3E}">
        <p14:creationId xmlns:p14="http://schemas.microsoft.com/office/powerpoint/2010/main" val="2004803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49250"/>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p>
        </p:txBody>
      </p:sp>
      <p:sp>
        <p:nvSpPr>
          <p:cNvPr id="6" name="CasellaDiTesto 5"/>
          <p:cNvSpPr txBox="1"/>
          <p:nvPr/>
        </p:nvSpPr>
        <p:spPr>
          <a:xfrm>
            <a:off x="2070100" y="1660813"/>
            <a:ext cx="7754621" cy="5247590"/>
          </a:xfrm>
          <a:prstGeom prst="rect">
            <a:avLst/>
          </a:prstGeom>
          <a:noFill/>
        </p:spPr>
        <p:txBody>
          <a:bodyPr wrap="square" rtlCol="0">
            <a:spAutoFit/>
          </a:bodyPr>
          <a:lstStyle/>
          <a:p>
            <a:pPr algn="just">
              <a:spcAft>
                <a:spcPts val="600"/>
              </a:spcAft>
            </a:pPr>
            <a:r>
              <a:rPr lang="it-IT" sz="2000" b="1" dirty="0">
                <a:solidFill>
                  <a:srgbClr val="FF0000"/>
                </a:solidFill>
              </a:rPr>
              <a:t>3.Potenziamento del ruolo comunicativo dei Municipi.  </a:t>
            </a:r>
          </a:p>
          <a:p>
            <a:pPr algn="just">
              <a:spcAft>
                <a:spcPts val="600"/>
              </a:spcAft>
            </a:pPr>
            <a:endParaRPr lang="it-IT" sz="2000" b="1" dirty="0">
              <a:solidFill>
                <a:srgbClr val="FF0000"/>
              </a:solidFill>
            </a:endParaRPr>
          </a:p>
          <a:p>
            <a:pPr algn="just">
              <a:spcAft>
                <a:spcPts val="600"/>
              </a:spcAft>
            </a:pPr>
            <a:r>
              <a:rPr lang="it-IT" sz="2000" b="1" dirty="0">
                <a:solidFill>
                  <a:srgbClr val="FF0000"/>
                </a:solidFill>
              </a:rPr>
              <a:t>Ratio.</a:t>
            </a:r>
          </a:p>
          <a:p>
            <a:pPr algn="just">
              <a:spcAft>
                <a:spcPts val="600"/>
              </a:spcAft>
            </a:pPr>
            <a:r>
              <a:rPr lang="it-IT" sz="2000" dirty="0"/>
              <a:t>Attribuzione ai Municipi della gestione, oltre che dei portali web, dei social network, secondo gli indirizzi e le modalità indicate a livello comunale centrale.</a:t>
            </a:r>
          </a:p>
          <a:p>
            <a:pPr algn="just">
              <a:spcAft>
                <a:spcPts val="600"/>
              </a:spcAft>
            </a:pPr>
            <a:r>
              <a:rPr lang="it-IT" sz="2000" dirty="0"/>
              <a:t>Deliberazione di Giunta comunale n. 1539 del 28 ottobre 2022 di indirizzo politico per la valorizzazione del ruolo comunicativo dei Municipi.</a:t>
            </a:r>
          </a:p>
          <a:p>
            <a:pPr algn="just">
              <a:spcAft>
                <a:spcPts val="600"/>
              </a:spcAft>
            </a:pPr>
            <a:r>
              <a:rPr lang="it-IT" sz="2000" dirty="0"/>
              <a:t>Determinazione dirigenziale n. 2602 del 30 marzo 2023 con cui è stato affidato all'operatore Be Content </a:t>
            </a:r>
            <a:r>
              <a:rPr lang="it-IT" sz="2000" dirty="0" err="1"/>
              <a:t>Communication</a:t>
            </a:r>
            <a:r>
              <a:rPr lang="it-IT" sz="2000" dirty="0"/>
              <a:t> S.r.l.  il servizio di comunicazione dei social network per i Municipi. </a:t>
            </a:r>
          </a:p>
          <a:p>
            <a:pPr algn="just">
              <a:spcAft>
                <a:spcPts val="600"/>
              </a:spcAft>
            </a:pPr>
            <a:endParaRPr lang="it-IT" sz="2000" i="1" dirty="0"/>
          </a:p>
          <a:p>
            <a:pPr algn="just">
              <a:spcAft>
                <a:spcPts val="600"/>
              </a:spcAft>
            </a:pPr>
            <a:r>
              <a:rPr lang="it-IT" sz="2000" dirty="0"/>
              <a:t>Art. 20 «</a:t>
            </a:r>
            <a:r>
              <a:rPr lang="it-IT" sz="2000" i="1" dirty="0"/>
              <a:t>Funzione di relazione, informazione e comunicazione con i cittadini</a:t>
            </a:r>
            <a:r>
              <a:rPr lang="it-IT" sz="2000" dirty="0"/>
              <a:t>»: modifica comma 1, lettera a.</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4085797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14</a:t>
            </a:fld>
            <a:r>
              <a:rPr lang="it-IT" sz="1100" dirty="0">
                <a:solidFill>
                  <a:schemeClr val="bg1"/>
                </a:solidFill>
              </a:rPr>
              <a:t>55555Q</a:t>
            </a: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3. Potenziamento del ruolo comunicativo dei Municipi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1745779149"/>
              </p:ext>
            </p:extLst>
          </p:nvPr>
        </p:nvGraphicFramePr>
        <p:xfrm>
          <a:off x="1977388" y="1315442"/>
          <a:ext cx="8322946" cy="4125396"/>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20 – FUNZIONE DI RELAZIONE, INFORMAZIONE E COMUNICAZIONE CON I CITTADINI</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ART.20 – FUNZIONE DI RELAZIONE, INFORMAZIONE E COMUNICAZIONE CON I CITTADINI</a:t>
                      </a:r>
                    </a:p>
                  </a:txBody>
                  <a:tcPr/>
                </a:tc>
                <a:extLst>
                  <a:ext uri="{0D108BD9-81ED-4DB2-BD59-A6C34878D82A}">
                    <a16:rowId xmlns:a16="http://schemas.microsoft.com/office/drawing/2014/main" val="3544973422"/>
                  </a:ext>
                </a:extLst>
              </a:tr>
              <a:tr h="2967156">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it-IT" sz="1800" dirty="0">
                        <a:solidFill>
                          <a:schemeClr val="dk1"/>
                        </a:solidFill>
                        <a:effectLst/>
                        <a:latin typeface="+mn-lt"/>
                        <a:ea typeface="+mn-ea"/>
                        <a:cs typeface="+mn-cs"/>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a:solidFill>
                            <a:schemeClr val="dk1"/>
                          </a:solidFill>
                          <a:effectLst/>
                          <a:latin typeface="+mn-lt"/>
                          <a:ea typeface="+mn-ea"/>
                          <a:cs typeface="+mn-cs"/>
                        </a:rPr>
                        <a:t>1. </a:t>
                      </a:r>
                      <a:r>
                        <a:rPr lang="it-IT" sz="1800" dirty="0" err="1">
                          <a:solidFill>
                            <a:schemeClr val="dk1"/>
                          </a:solidFill>
                          <a:effectLst/>
                          <a:latin typeface="+mn-lt"/>
                          <a:ea typeface="+mn-ea"/>
                          <a:cs typeface="+mn-cs"/>
                        </a:rPr>
                        <a:t>lett.a</a:t>
                      </a:r>
                      <a:r>
                        <a:rPr lang="it-IT" sz="1800" dirty="0">
                          <a:solidFill>
                            <a:schemeClr val="dk1"/>
                          </a:solidFill>
                          <a:effectLst/>
                          <a:latin typeface="+mn-lt"/>
                          <a:ea typeface="+mn-ea"/>
                          <a:cs typeface="+mn-cs"/>
                        </a:rPr>
                        <a:t>. la gestione dei portali web comunali, secondo gli indirizzi e le modalità indicate a livello comunale centrale;</a:t>
                      </a:r>
                    </a:p>
                    <a:p>
                      <a:endParaRPr lang="it-IT" sz="1600" dirty="0"/>
                    </a:p>
                  </a:txBody>
                  <a:tcPr/>
                </a:tc>
                <a:tc>
                  <a:txBody>
                    <a:bodyPr/>
                    <a:lstStyle/>
                    <a:p>
                      <a:pPr algn="just"/>
                      <a:endParaRPr lang="it-IT" sz="1800" dirty="0">
                        <a:solidFill>
                          <a:srgbClr val="FF0000"/>
                        </a:solidFill>
                        <a:effectLst/>
                        <a:latin typeface="+mn-lt"/>
                        <a:ea typeface="+mn-ea"/>
                        <a:cs typeface="+mn-cs"/>
                      </a:endParaRPr>
                    </a:p>
                    <a:p>
                      <a:pPr algn="just"/>
                      <a:r>
                        <a:rPr lang="it-IT" sz="1800" dirty="0">
                          <a:solidFill>
                            <a:srgbClr val="FF0000"/>
                          </a:solidFill>
                          <a:effectLst/>
                          <a:latin typeface="+mn-lt"/>
                          <a:ea typeface="+mn-ea"/>
                          <a:cs typeface="+mn-cs"/>
                        </a:rPr>
                        <a:t>1. </a:t>
                      </a:r>
                      <a:r>
                        <a:rPr lang="it-IT" sz="1800" dirty="0" err="1">
                          <a:solidFill>
                            <a:srgbClr val="FF0000"/>
                          </a:solidFill>
                          <a:effectLst/>
                          <a:latin typeface="+mn-lt"/>
                          <a:ea typeface="+mn-ea"/>
                          <a:cs typeface="+mn-cs"/>
                        </a:rPr>
                        <a:t>lett.a</a:t>
                      </a:r>
                      <a:r>
                        <a:rPr lang="it-IT" sz="1800" dirty="0">
                          <a:solidFill>
                            <a:srgbClr val="FF0000"/>
                          </a:solidFill>
                          <a:effectLst/>
                          <a:latin typeface="+mn-lt"/>
                          <a:ea typeface="+mn-ea"/>
                          <a:cs typeface="+mn-cs"/>
                        </a:rPr>
                        <a:t>. la gestione dei portali web </a:t>
                      </a:r>
                      <a:r>
                        <a:rPr lang="it-IT" sz="1800" strike="sngStrike" dirty="0">
                          <a:solidFill>
                            <a:srgbClr val="FF0000"/>
                          </a:solidFill>
                          <a:effectLst/>
                          <a:latin typeface="+mn-lt"/>
                          <a:ea typeface="+mn-ea"/>
                          <a:cs typeface="+mn-cs"/>
                        </a:rPr>
                        <a:t>comunali</a:t>
                      </a:r>
                      <a:r>
                        <a:rPr lang="it-IT" sz="1800" dirty="0">
                          <a:solidFill>
                            <a:srgbClr val="FF0000"/>
                          </a:solidFill>
                          <a:effectLst/>
                          <a:latin typeface="+mn-lt"/>
                          <a:ea typeface="+mn-ea"/>
                          <a:cs typeface="+mn-cs"/>
                        </a:rPr>
                        <a:t> </a:t>
                      </a:r>
                      <a:r>
                        <a:rPr lang="it-IT" sz="1800" b="1" dirty="0">
                          <a:solidFill>
                            <a:srgbClr val="FF0000"/>
                          </a:solidFill>
                          <a:effectLst/>
                          <a:latin typeface="+mn-lt"/>
                          <a:ea typeface="+mn-ea"/>
                          <a:cs typeface="+mn-cs"/>
                        </a:rPr>
                        <a:t>e delle pagine social del Municipio</a:t>
                      </a:r>
                      <a:r>
                        <a:rPr lang="it-IT" sz="1800" dirty="0">
                          <a:solidFill>
                            <a:srgbClr val="FF0000"/>
                          </a:solidFill>
                          <a:effectLst/>
                          <a:latin typeface="+mn-lt"/>
                          <a:ea typeface="+mn-ea"/>
                          <a:cs typeface="+mn-cs"/>
                        </a:rPr>
                        <a:t>, secondo gli indirizzi e le modalità indicate a livello comunale centrale;</a:t>
                      </a: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397943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222500" y="2404924"/>
            <a:ext cx="7696199" cy="1477328"/>
          </a:xfrm>
          <a:prstGeom prst="rect">
            <a:avLst/>
          </a:prstGeom>
          <a:noFill/>
        </p:spPr>
        <p:txBody>
          <a:bodyPr wrap="square" rtlCol="0">
            <a:spAutoFit/>
          </a:bodyPr>
          <a:lstStyle/>
          <a:p>
            <a:pPr marL="285750" indent="-285750">
              <a:buFont typeface="Wingdings" panose="05000000000000000000" pitchFamily="2" charset="2"/>
              <a:buChar char="q"/>
            </a:pPr>
            <a:r>
              <a:rPr lang="it-IT" b="1" dirty="0"/>
              <a:t>PARERE FAVOREVOLE:  </a:t>
            </a:r>
            <a:r>
              <a:rPr lang="it-IT" dirty="0"/>
              <a:t>Municipi 1, 2, 3, 4, 5, 6, 7, 8.</a:t>
            </a:r>
          </a:p>
          <a:p>
            <a:endParaRPr lang="it-IT" dirty="0"/>
          </a:p>
          <a:p>
            <a:pPr marL="285750" indent="-285750">
              <a:buFont typeface="Wingdings" panose="05000000000000000000" pitchFamily="2" charset="2"/>
              <a:buChar char="q"/>
            </a:pPr>
            <a:r>
              <a:rPr lang="it-IT" b="1" dirty="0"/>
              <a:t>PARERE UNITARIO CONTRARIO - sulla singola proposta orientamento favorevole: </a:t>
            </a:r>
            <a:r>
              <a:rPr lang="it-IT" dirty="0"/>
              <a:t>Municipio 9.</a:t>
            </a:r>
          </a:p>
          <a:p>
            <a:endParaRPr lang="it-IT" dirty="0"/>
          </a:p>
        </p:txBody>
      </p:sp>
      <p:sp>
        <p:nvSpPr>
          <p:cNvPr id="6" name="CasellaDiTesto 5"/>
          <p:cNvSpPr txBox="1"/>
          <p:nvPr/>
        </p:nvSpPr>
        <p:spPr>
          <a:xfrm>
            <a:off x="2077084" y="1413187"/>
            <a:ext cx="7936230" cy="369332"/>
          </a:xfrm>
          <a:prstGeom prst="rect">
            <a:avLst/>
          </a:prstGeom>
          <a:noFill/>
        </p:spPr>
        <p:txBody>
          <a:bodyPr wrap="square" rtlCol="0">
            <a:spAutoFit/>
          </a:bodyPr>
          <a:lstStyle/>
          <a:p>
            <a:pPr algn="just"/>
            <a:r>
              <a:rPr lang="it-IT" b="1" dirty="0">
                <a:solidFill>
                  <a:srgbClr val="FF0000"/>
                </a:solidFill>
              </a:rPr>
              <a:t>Parere dei Municipi.</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3. Potenziamento del ruolo comunicativo dei Municipi</a:t>
            </a:r>
          </a:p>
        </p:txBody>
      </p:sp>
    </p:spTree>
    <p:extLst>
      <p:ext uri="{BB962C8B-B14F-4D97-AF65-F5344CB8AC3E}">
        <p14:creationId xmlns:p14="http://schemas.microsoft.com/office/powerpoint/2010/main" val="3768294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98651" y="337581"/>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1660813"/>
            <a:ext cx="7754621" cy="4247317"/>
          </a:xfrm>
          <a:prstGeom prst="rect">
            <a:avLst/>
          </a:prstGeom>
          <a:noFill/>
        </p:spPr>
        <p:txBody>
          <a:bodyPr wrap="square" rtlCol="0">
            <a:spAutoFit/>
          </a:bodyPr>
          <a:lstStyle/>
          <a:p>
            <a:pPr algn="just">
              <a:spcAft>
                <a:spcPts val="600"/>
              </a:spcAft>
            </a:pPr>
            <a:r>
              <a:rPr lang="it-IT" sz="2000" b="1" dirty="0">
                <a:solidFill>
                  <a:srgbClr val="FF0000"/>
                </a:solidFill>
              </a:rPr>
              <a:t>4.Attribuzione di nuove funzioni consultive.  </a:t>
            </a:r>
          </a:p>
          <a:p>
            <a:pPr algn="just">
              <a:spcAft>
                <a:spcPts val="600"/>
              </a:spcAft>
            </a:pPr>
            <a:endParaRPr lang="it-IT" sz="2000" b="1" dirty="0">
              <a:solidFill>
                <a:srgbClr val="FF0000"/>
              </a:solidFill>
            </a:endParaRPr>
          </a:p>
          <a:p>
            <a:pPr algn="just">
              <a:spcAft>
                <a:spcPts val="600"/>
              </a:spcAft>
            </a:pPr>
            <a:r>
              <a:rPr lang="it-IT" sz="2000" b="1" dirty="0">
                <a:solidFill>
                  <a:srgbClr val="FF0000"/>
                </a:solidFill>
              </a:rPr>
              <a:t>Ratio.</a:t>
            </a:r>
          </a:p>
          <a:p>
            <a:pPr algn="just">
              <a:spcAft>
                <a:spcPts val="600"/>
              </a:spcAft>
            </a:pPr>
            <a:r>
              <a:rPr lang="it-IT" sz="2000" dirty="0"/>
              <a:t>Attribuzione ai Municipi del parere in merito al rilascio delle autorizzazioni in deroga ai valori limite vigenti per le sorgenti sonore relativamente ad eventi con finalità socio-ricreative e di animazione di esclusiva rilevanza municipale, per i quali sussista un rilevante interesse pubblico per il quartiere.</a:t>
            </a:r>
          </a:p>
          <a:p>
            <a:pPr algn="just">
              <a:spcAft>
                <a:spcPts val="600"/>
              </a:spcAft>
            </a:pPr>
            <a:r>
              <a:rPr lang="it-IT" sz="2000" dirty="0"/>
              <a:t>Conferenza dei Presidenti dei Municipi del 13 aprile 2023.</a:t>
            </a:r>
          </a:p>
          <a:p>
            <a:pPr algn="just">
              <a:spcAft>
                <a:spcPts val="600"/>
              </a:spcAft>
            </a:pPr>
            <a:endParaRPr lang="it-IT" sz="2000" dirty="0"/>
          </a:p>
          <a:p>
            <a:pPr algn="just">
              <a:spcAft>
                <a:spcPts val="600"/>
              </a:spcAft>
            </a:pPr>
            <a:r>
              <a:rPr lang="it-IT" sz="2000" dirty="0"/>
              <a:t>Art. 22 «</a:t>
            </a:r>
            <a:r>
              <a:rPr lang="it-IT" sz="2000" i="1" dirty="0"/>
              <a:t>Funzioni consultive</a:t>
            </a:r>
            <a:r>
              <a:rPr lang="it-IT" sz="2000" dirty="0"/>
              <a:t>»: modifica comma 1 con inserimento della lettera m.</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3547053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17</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4. Attribuzione di nuove funzioni consultive – interesse pubblico ai fini dell’autorizzazione in deroga ai limiti acustici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580678668"/>
              </p:ext>
            </p:extLst>
          </p:nvPr>
        </p:nvGraphicFramePr>
        <p:xfrm>
          <a:off x="1977388" y="1315442"/>
          <a:ext cx="8322946" cy="3637716"/>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22 – FUNZIONI CONSULTIVE</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22 – FUNZIONI CONSULTIVE</a:t>
                      </a:r>
                    </a:p>
                  </a:txBody>
                  <a:tcPr/>
                </a:tc>
                <a:extLst>
                  <a:ext uri="{0D108BD9-81ED-4DB2-BD59-A6C34878D82A}">
                    <a16:rowId xmlns:a16="http://schemas.microsoft.com/office/drawing/2014/main" val="3544973422"/>
                  </a:ext>
                </a:extLst>
              </a:tr>
              <a:tr h="2967156">
                <a:tc>
                  <a:txBody>
                    <a:bodyPr/>
                    <a:lstStyle/>
                    <a:p>
                      <a:endParaRPr lang="it-IT" sz="1600" dirty="0"/>
                    </a:p>
                  </a:txBody>
                  <a:tcPr/>
                </a:tc>
                <a:tc>
                  <a:txBody>
                    <a:bodyPr/>
                    <a:lstStyle/>
                    <a:p>
                      <a:endParaRPr lang="it-IT" sz="1800" b="1" dirty="0">
                        <a:solidFill>
                          <a:srgbClr val="FF0000"/>
                        </a:solidFill>
                        <a:effectLst/>
                        <a:latin typeface="+mn-lt"/>
                        <a:ea typeface="+mn-ea"/>
                        <a:cs typeface="+mn-cs"/>
                      </a:endParaRPr>
                    </a:p>
                    <a:p>
                      <a:pPr algn="just"/>
                      <a:r>
                        <a:rPr lang="it-IT" sz="1800" b="1" dirty="0">
                          <a:solidFill>
                            <a:srgbClr val="FF0000"/>
                          </a:solidFill>
                          <a:effectLst/>
                          <a:latin typeface="+mn-lt"/>
                          <a:ea typeface="+mn-ea"/>
                          <a:cs typeface="+mn-cs"/>
                        </a:rPr>
                        <a:t>1. </a:t>
                      </a:r>
                      <a:r>
                        <a:rPr lang="it-IT" sz="1800" b="1" dirty="0" err="1">
                          <a:solidFill>
                            <a:srgbClr val="FF0000"/>
                          </a:solidFill>
                          <a:effectLst/>
                          <a:latin typeface="+mn-lt"/>
                          <a:ea typeface="+mn-ea"/>
                          <a:cs typeface="+mn-cs"/>
                        </a:rPr>
                        <a:t>lett</a:t>
                      </a:r>
                      <a:r>
                        <a:rPr lang="it-IT" sz="1800" b="1" dirty="0">
                          <a:solidFill>
                            <a:srgbClr val="FF0000"/>
                          </a:solidFill>
                          <a:effectLst/>
                          <a:latin typeface="+mn-lt"/>
                          <a:ea typeface="+mn-ea"/>
                          <a:cs typeface="+mn-cs"/>
                        </a:rPr>
                        <a:t>.</a:t>
                      </a:r>
                      <a:r>
                        <a:rPr lang="it-IT" sz="1800" b="1" baseline="0" dirty="0">
                          <a:solidFill>
                            <a:srgbClr val="FF0000"/>
                          </a:solidFill>
                          <a:effectLst/>
                          <a:latin typeface="+mn-lt"/>
                          <a:ea typeface="+mn-ea"/>
                          <a:cs typeface="+mn-cs"/>
                        </a:rPr>
                        <a:t> </a:t>
                      </a:r>
                      <a:r>
                        <a:rPr lang="it-IT" sz="1800" b="1" dirty="0">
                          <a:solidFill>
                            <a:srgbClr val="FF0000"/>
                          </a:solidFill>
                          <a:effectLst/>
                          <a:latin typeface="+mn-lt"/>
                          <a:ea typeface="+mn-ea"/>
                          <a:cs typeface="+mn-cs"/>
                        </a:rPr>
                        <a:t>m. adozione di autorizzazioni in deroga ai valori limite vigenti per le sorgenti sonore relativamente ad eventi con finalità socio-ricreative e di animazione di esclusiva rilevanza municipale per i quali sussista un rilevante interesse pubblico per il quartiere.</a:t>
                      </a:r>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1030387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18</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1993900" y="2482850"/>
            <a:ext cx="7696199" cy="2031325"/>
          </a:xfrm>
          <a:prstGeom prst="rect">
            <a:avLst/>
          </a:prstGeom>
          <a:noFill/>
        </p:spPr>
        <p:txBody>
          <a:bodyPr wrap="square" rtlCol="0">
            <a:spAutoFit/>
          </a:bodyPr>
          <a:lstStyle/>
          <a:p>
            <a:pPr marL="285750" indent="-285750">
              <a:buFont typeface="Wingdings" panose="05000000000000000000" pitchFamily="2" charset="2"/>
              <a:buChar char="q"/>
            </a:pPr>
            <a:r>
              <a:rPr lang="it-IT" b="1" dirty="0"/>
              <a:t>PARERE FAVOREVOLE:  </a:t>
            </a:r>
            <a:r>
              <a:rPr lang="it-IT" dirty="0"/>
              <a:t>Municipi 1, 2, 3, 4, 5, 6, 7.</a:t>
            </a:r>
          </a:p>
          <a:p>
            <a:endParaRPr lang="it-IT" b="1" dirty="0"/>
          </a:p>
          <a:p>
            <a:pPr marL="285750" indent="-285750">
              <a:buFont typeface="Wingdings" panose="05000000000000000000" pitchFamily="2" charset="2"/>
              <a:buChar char="q"/>
            </a:pPr>
            <a:r>
              <a:rPr lang="it-IT" b="1" dirty="0"/>
              <a:t>PARERE NON RESO: </a:t>
            </a:r>
            <a:r>
              <a:rPr lang="it-IT" dirty="0"/>
              <a:t>Municipio 8.</a:t>
            </a:r>
          </a:p>
          <a:p>
            <a:endParaRPr lang="it-IT" b="1" dirty="0"/>
          </a:p>
          <a:p>
            <a:pPr marL="285750" indent="-285750" algn="just">
              <a:buFont typeface="Wingdings" panose="05000000000000000000" pitchFamily="2" charset="2"/>
              <a:buChar char="q"/>
            </a:pPr>
            <a:r>
              <a:rPr lang="it-IT" b="1" dirty="0"/>
              <a:t>PARERE UNITARIO CONTRARIO- Contrario anche sulla singola proposta, </a:t>
            </a:r>
            <a:r>
              <a:rPr lang="it-IT" b="1" i="1" dirty="0"/>
              <a:t>«</a:t>
            </a:r>
            <a:r>
              <a:rPr lang="it-IT" i="1" dirty="0"/>
              <a:t>essendo un procedimento unicamente autorizzativo»: </a:t>
            </a:r>
            <a:r>
              <a:rPr lang="it-IT" dirty="0"/>
              <a:t>Municipio 9.</a:t>
            </a:r>
          </a:p>
          <a:p>
            <a:endParaRPr lang="it-IT" dirty="0"/>
          </a:p>
        </p:txBody>
      </p:sp>
      <p:sp>
        <p:nvSpPr>
          <p:cNvPr id="6" name="CasellaDiTesto 5"/>
          <p:cNvSpPr txBox="1"/>
          <p:nvPr/>
        </p:nvSpPr>
        <p:spPr>
          <a:xfrm>
            <a:off x="2102484" y="1705332"/>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4. Attribuzione di nuove funzioni consultive – interesse pubblico ai fini dell’autorizzazione in deroga ai limiti acustici</a:t>
            </a:r>
          </a:p>
        </p:txBody>
      </p:sp>
    </p:spTree>
    <p:extLst>
      <p:ext uri="{BB962C8B-B14F-4D97-AF65-F5344CB8AC3E}">
        <p14:creationId xmlns:p14="http://schemas.microsoft.com/office/powerpoint/2010/main" val="958728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19</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95474" y="359638"/>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1660813"/>
            <a:ext cx="7754621" cy="6170920"/>
          </a:xfrm>
          <a:prstGeom prst="rect">
            <a:avLst/>
          </a:prstGeom>
          <a:noFill/>
        </p:spPr>
        <p:txBody>
          <a:bodyPr wrap="square" rtlCol="0">
            <a:spAutoFit/>
          </a:bodyPr>
          <a:lstStyle/>
          <a:p>
            <a:pPr algn="just">
              <a:spcAft>
                <a:spcPts val="600"/>
              </a:spcAft>
            </a:pPr>
            <a:r>
              <a:rPr lang="it-IT" sz="2000" b="1" dirty="0">
                <a:solidFill>
                  <a:srgbClr val="FF0000"/>
                </a:solidFill>
              </a:rPr>
              <a:t>5.Definizione delle competenze del Consiglio e della Giunta di Municipio. </a:t>
            </a:r>
          </a:p>
          <a:p>
            <a:pPr algn="just">
              <a:spcAft>
                <a:spcPts val="600"/>
              </a:spcAft>
            </a:pPr>
            <a:endParaRPr lang="it-IT" sz="2000" b="1" dirty="0"/>
          </a:p>
          <a:p>
            <a:pPr algn="just">
              <a:spcAft>
                <a:spcPts val="600"/>
              </a:spcAft>
            </a:pPr>
            <a:r>
              <a:rPr lang="it-IT" sz="2000" b="1" dirty="0">
                <a:solidFill>
                  <a:srgbClr val="FF0000"/>
                </a:solidFill>
              </a:rPr>
              <a:t>Ratio.</a:t>
            </a:r>
          </a:p>
          <a:p>
            <a:pPr algn="just">
              <a:spcAft>
                <a:spcPts val="600"/>
              </a:spcAft>
            </a:pPr>
            <a:r>
              <a:rPr lang="it-IT" sz="2000" dirty="0"/>
              <a:t>Definizione del perimetro delle competenze degli Organi collegiali municipali. </a:t>
            </a:r>
          </a:p>
          <a:p>
            <a:pPr algn="just">
              <a:spcAft>
                <a:spcPts val="600"/>
              </a:spcAft>
            </a:pPr>
            <a:endParaRPr lang="it-IT" sz="2000" dirty="0"/>
          </a:p>
          <a:p>
            <a:pPr algn="just">
              <a:spcAft>
                <a:spcPts val="600"/>
              </a:spcAft>
            </a:pPr>
            <a:r>
              <a:rPr lang="it-IT" sz="2000" dirty="0"/>
              <a:t>Modifica dei seguenti articoli: </a:t>
            </a:r>
          </a:p>
          <a:p>
            <a:pPr marL="342900" indent="-342900" algn="just">
              <a:spcAft>
                <a:spcPts val="600"/>
              </a:spcAft>
              <a:buFontTx/>
              <a:buChar char="-"/>
            </a:pPr>
            <a:r>
              <a:rPr lang="it-IT" sz="2000" dirty="0"/>
              <a:t>art. 24 «</a:t>
            </a:r>
            <a:r>
              <a:rPr lang="it-IT" sz="2000" i="1" dirty="0"/>
              <a:t>Attribuzioni e funzionamento</a:t>
            </a:r>
            <a:r>
              <a:rPr lang="it-IT" sz="2000" dirty="0"/>
              <a:t>» del Consiglio di Municipio: modifica del comma 1 lettera k - pareri;</a:t>
            </a:r>
          </a:p>
          <a:p>
            <a:pPr marL="342900" indent="-342900" algn="just">
              <a:spcAft>
                <a:spcPts val="600"/>
              </a:spcAft>
              <a:buFontTx/>
              <a:buChar char="-"/>
            </a:pPr>
            <a:r>
              <a:rPr lang="it-IT" sz="2000" dirty="0"/>
              <a:t>art. 39 «</a:t>
            </a:r>
            <a:r>
              <a:rPr lang="it-IT" sz="2000" i="1" dirty="0"/>
              <a:t>Attribuzioni e funzionamento</a:t>
            </a:r>
            <a:r>
              <a:rPr lang="it-IT" sz="2000" dirty="0"/>
              <a:t>» della Giunta di Municipio: inserimento del comma 4 bis - pareri;</a:t>
            </a:r>
          </a:p>
          <a:p>
            <a:pPr marL="342900" indent="-342900" algn="just">
              <a:spcAft>
                <a:spcPts val="600"/>
              </a:spcAft>
              <a:buFontTx/>
              <a:buChar char="-"/>
            </a:pPr>
            <a:r>
              <a:rPr lang="it-IT" sz="2000" dirty="0"/>
              <a:t>art. 30 «</a:t>
            </a:r>
            <a:r>
              <a:rPr lang="it-IT" sz="2000" i="1" dirty="0"/>
              <a:t>Ordine del giorno delle sedute</a:t>
            </a:r>
            <a:r>
              <a:rPr lang="it-IT" sz="2000" dirty="0"/>
              <a:t>» del Consiglio di Municipio: modifica comma 4.</a:t>
            </a:r>
          </a:p>
          <a:p>
            <a:pPr algn="just">
              <a:spcAft>
                <a:spcPts val="600"/>
              </a:spcAft>
            </a:pPr>
            <a:endParaRPr lang="it-IT" sz="2000" dirty="0"/>
          </a:p>
          <a:p>
            <a:pPr algn="just">
              <a:spcAft>
                <a:spcPts val="600"/>
              </a:spcAft>
            </a:pPr>
            <a:endParaRPr lang="it-IT" sz="2000" dirty="0"/>
          </a:p>
          <a:p>
            <a:pPr algn="just">
              <a:spcAft>
                <a:spcPts val="600"/>
              </a:spcAft>
            </a:pPr>
            <a:endParaRPr lang="it-IT" sz="2000" dirty="0"/>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370691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49250"/>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MODIFICHE PROPOSTE AL REGOLAMENTO DEI MUNICIPI</a:t>
            </a:r>
          </a:p>
        </p:txBody>
      </p:sp>
      <p:sp>
        <p:nvSpPr>
          <p:cNvPr id="6" name="CasellaDiTesto 5"/>
          <p:cNvSpPr txBox="1"/>
          <p:nvPr/>
        </p:nvSpPr>
        <p:spPr>
          <a:xfrm>
            <a:off x="2128009" y="958851"/>
            <a:ext cx="7790691" cy="5478423"/>
          </a:xfrm>
          <a:prstGeom prst="rect">
            <a:avLst/>
          </a:prstGeom>
          <a:noFill/>
        </p:spPr>
        <p:txBody>
          <a:bodyPr wrap="square" rtlCol="0">
            <a:spAutoFit/>
          </a:bodyPr>
          <a:lstStyle/>
          <a:p>
            <a:pPr algn="just">
              <a:spcBef>
                <a:spcPts val="1200"/>
              </a:spcBef>
              <a:spcAft>
                <a:spcPts val="600"/>
              </a:spcAft>
            </a:pPr>
            <a:r>
              <a:rPr lang="it-IT" dirty="0"/>
              <a:t>Le modifiche proposte sono ascrivibili a due gruppi:</a:t>
            </a:r>
          </a:p>
          <a:p>
            <a:pPr algn="just">
              <a:spcBef>
                <a:spcPts val="1200"/>
              </a:spcBef>
              <a:spcAft>
                <a:spcPts val="600"/>
              </a:spcAft>
            </a:pPr>
            <a:r>
              <a:rPr lang="it-IT" i="1" dirty="0"/>
              <a:t>I° gruppo</a:t>
            </a:r>
            <a:r>
              <a:rPr lang="it-IT" dirty="0"/>
              <a:t>: - le proposte di modifica sono state esaminate favorevolmente:</a:t>
            </a:r>
          </a:p>
          <a:p>
            <a:pPr marL="1200150" lvl="2" indent="-285750" algn="just">
              <a:spcAft>
                <a:spcPts val="600"/>
              </a:spcAft>
              <a:buFont typeface="Arial" panose="020B0604020202020204" pitchFamily="34" charset="0"/>
              <a:buChar char="•"/>
            </a:pPr>
            <a:r>
              <a:rPr lang="it-IT" dirty="0"/>
              <a:t>dall’Osservatorio sulle Municipalità in data 13 luglio 2022;</a:t>
            </a:r>
          </a:p>
          <a:p>
            <a:pPr marL="1200150" lvl="2" indent="-285750" algn="just">
              <a:spcAft>
                <a:spcPts val="600"/>
              </a:spcAft>
              <a:buFont typeface="Arial" panose="020B0604020202020204" pitchFamily="34" charset="0"/>
              <a:buChar char="•"/>
            </a:pPr>
            <a:r>
              <a:rPr lang="it-IT" dirty="0"/>
              <a:t>dalla Giunta comunale in data 29 luglio 2022;</a:t>
            </a:r>
          </a:p>
          <a:p>
            <a:pPr algn="just">
              <a:spcAft>
                <a:spcPts val="600"/>
              </a:spcAft>
            </a:pPr>
            <a:r>
              <a:rPr lang="it-IT" dirty="0"/>
              <a:t>	 - sulle proposte di modifica sono stati acquisiti i pareri dei Municipi;</a:t>
            </a:r>
          </a:p>
          <a:p>
            <a:pPr algn="just">
              <a:spcAft>
                <a:spcPts val="600"/>
              </a:spcAft>
            </a:pPr>
            <a:r>
              <a:rPr lang="it-IT" dirty="0"/>
              <a:t>	- le proposte di modifica e i contenuti dei pareri dei Municipi sono stati 	  esaminati:</a:t>
            </a:r>
          </a:p>
          <a:p>
            <a:pPr marL="1200150" lvl="2" indent="-285750" algn="just">
              <a:spcAft>
                <a:spcPts val="600"/>
              </a:spcAft>
              <a:buFont typeface="Arial" panose="020B0604020202020204" pitchFamily="34" charset="0"/>
              <a:buChar char="•"/>
            </a:pPr>
            <a:r>
              <a:rPr lang="it-IT" dirty="0"/>
              <a:t>dall’Osservatorio sulle Municipalità in data 22 novembre 2022; </a:t>
            </a:r>
          </a:p>
          <a:p>
            <a:pPr marL="1200150" lvl="2" indent="-285750" algn="just">
              <a:spcAft>
                <a:spcPts val="600"/>
              </a:spcAft>
              <a:buFont typeface="Arial" panose="020B0604020202020204" pitchFamily="34" charset="0"/>
              <a:buChar char="•"/>
            </a:pPr>
            <a:r>
              <a:rPr lang="it-IT" dirty="0"/>
              <a:t>dalle Commissioni consiliari Affari Istituzionali e Città metropolitana e Servizi Civici, Rapporti con i Municipi e Digitalizzazione nella seduta congiunta del 11 ottobre 2022, con esposizione delle proposte dei Municipi ritenute accoglibili;</a:t>
            </a:r>
          </a:p>
          <a:p>
            <a:pPr marL="1200150" lvl="2" indent="-285750" algn="just">
              <a:spcAft>
                <a:spcPts val="600"/>
              </a:spcAft>
              <a:buFont typeface="Arial" panose="020B0604020202020204" pitchFamily="34" charset="0"/>
              <a:buChar char="•"/>
            </a:pPr>
            <a:r>
              <a:rPr lang="it-IT" dirty="0"/>
              <a:t>dalla Giunta comunale in data 29 novembre 2023, con accoglimento parziale delle proposte formulate dai Municipi.</a:t>
            </a:r>
          </a:p>
          <a:p>
            <a:pPr lvl="2" algn="just">
              <a:spcAft>
                <a:spcPts val="600"/>
              </a:spcAft>
            </a:pPr>
            <a:endParaRPr lang="it-IT" dirty="0"/>
          </a:p>
          <a:p>
            <a:pPr algn="just">
              <a:spcAft>
                <a:spcPts val="600"/>
              </a:spcAft>
            </a:pPr>
            <a:r>
              <a:rPr lang="it-IT" sz="2000" dirty="0"/>
              <a:t> </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12" name="CasellaDiTesto 11"/>
          <p:cNvSpPr txBox="1"/>
          <p:nvPr/>
        </p:nvSpPr>
        <p:spPr>
          <a:xfrm>
            <a:off x="2273300" y="5723225"/>
            <a:ext cx="7754621" cy="2800767"/>
          </a:xfrm>
          <a:prstGeom prst="rect">
            <a:avLst/>
          </a:prstGeom>
          <a:noFill/>
        </p:spPr>
        <p:txBody>
          <a:bodyPr wrap="square" rtlCol="0">
            <a:spAutoFit/>
          </a:bodyPr>
          <a:lstStyle/>
          <a:p>
            <a:pPr algn="just">
              <a:spcAft>
                <a:spcPts val="600"/>
              </a:spcAft>
            </a:pPr>
            <a:r>
              <a:rPr lang="it-IT" i="1" dirty="0"/>
              <a:t>II° gruppo</a:t>
            </a:r>
            <a:r>
              <a:rPr lang="it-IT" dirty="0"/>
              <a:t>: - le proposte di modifica sono state esaminate favorevolmente:              </a:t>
            </a:r>
          </a:p>
          <a:p>
            <a:pPr marL="1200150" lvl="2" indent="-285750" algn="just">
              <a:spcAft>
                <a:spcPts val="600"/>
              </a:spcAft>
              <a:buFont typeface="Arial" panose="020B0604020202020204" pitchFamily="34" charset="0"/>
              <a:buChar char="•"/>
            </a:pPr>
            <a:r>
              <a:rPr lang="it-IT" dirty="0"/>
              <a:t>dall’Osservatorio sulle Municipalità in data 9 giugno 2023 e in data 18 ottobre 2023;</a:t>
            </a:r>
          </a:p>
          <a:p>
            <a:pPr marL="1200150" lvl="2" indent="-285750" algn="just">
              <a:spcAft>
                <a:spcPts val="600"/>
              </a:spcAft>
              <a:buFont typeface="Arial" panose="020B0604020202020204" pitchFamily="34" charset="0"/>
              <a:buChar char="•"/>
            </a:pPr>
            <a:r>
              <a:rPr lang="it-IT" dirty="0"/>
              <a:t>dalla Giunta comunale in data 29 novembre 2023;</a:t>
            </a:r>
          </a:p>
          <a:p>
            <a:pPr lvl="2" algn="just">
              <a:spcAft>
                <a:spcPts val="600"/>
              </a:spcAft>
            </a:pPr>
            <a:r>
              <a:rPr lang="it-IT" dirty="0"/>
              <a:t>-  sulle proposte di modifica sono stati acquisiti i pareri dei Municipi.</a:t>
            </a:r>
          </a:p>
          <a:p>
            <a:pPr marL="1200150" lvl="2" indent="-285750" algn="just">
              <a:spcAft>
                <a:spcPts val="600"/>
              </a:spcAft>
              <a:buFont typeface="Arial" panose="020B0604020202020204" pitchFamily="34" charset="0"/>
              <a:buChar char="•"/>
            </a:pPr>
            <a:endParaRPr lang="it-IT" dirty="0"/>
          </a:p>
          <a:p>
            <a:pPr marL="1200150" lvl="2" indent="-285750" algn="just">
              <a:spcAft>
                <a:spcPts val="600"/>
              </a:spcAft>
              <a:buFont typeface="Arial" panose="020B0604020202020204" pitchFamily="34" charset="0"/>
              <a:buChar char="•"/>
            </a:pPr>
            <a:endParaRPr lang="it-IT" dirty="0"/>
          </a:p>
          <a:p>
            <a:pPr algn="just">
              <a:spcAft>
                <a:spcPts val="600"/>
              </a:spcAft>
            </a:pPr>
            <a:r>
              <a:rPr lang="it-IT" sz="2000" dirty="0"/>
              <a:t> </a:t>
            </a:r>
          </a:p>
        </p:txBody>
      </p:sp>
    </p:spTree>
    <p:extLst>
      <p:ext uri="{BB962C8B-B14F-4D97-AF65-F5344CB8AC3E}">
        <p14:creationId xmlns:p14="http://schemas.microsoft.com/office/powerpoint/2010/main" val="3778825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20</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95474" y="359638"/>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029458" y="974546"/>
            <a:ext cx="7754621" cy="7248138"/>
          </a:xfrm>
          <a:prstGeom prst="rect">
            <a:avLst/>
          </a:prstGeom>
          <a:noFill/>
        </p:spPr>
        <p:txBody>
          <a:bodyPr wrap="square" rtlCol="0">
            <a:spAutoFit/>
          </a:bodyPr>
          <a:lstStyle/>
          <a:p>
            <a:pPr algn="just">
              <a:spcAft>
                <a:spcPts val="600"/>
              </a:spcAft>
            </a:pPr>
            <a:r>
              <a:rPr lang="it-IT" sz="2000" b="1" dirty="0">
                <a:solidFill>
                  <a:srgbClr val="FF0000"/>
                </a:solidFill>
              </a:rPr>
              <a:t>5.Definizione delle competenze del Consiglio e della Giunta di Municipio. </a:t>
            </a:r>
            <a:endParaRPr lang="it-IT" sz="2000" dirty="0"/>
          </a:p>
          <a:p>
            <a:pPr algn="just">
              <a:spcAft>
                <a:spcPts val="600"/>
              </a:spcAft>
            </a:pPr>
            <a:r>
              <a:rPr lang="it-IT" sz="1400" b="1" dirty="0"/>
              <a:t>Art. 22 del Vigente Regolamento dei Municipi - Funzioni consultive. </a:t>
            </a:r>
          </a:p>
          <a:p>
            <a:pPr marL="457200" indent="-457200" algn="just">
              <a:spcAft>
                <a:spcPts val="600"/>
              </a:spcAft>
              <a:buAutoNum type="arabicPeriod"/>
            </a:pPr>
            <a:r>
              <a:rPr lang="it-IT" sz="1400" b="1" dirty="0"/>
              <a:t>La consultazione del Municipio da parte del livello comunale centrale è obbligatoria nel processo di formazione dei seguenti provvedimenti:</a:t>
            </a:r>
          </a:p>
          <a:p>
            <a:pPr marL="457200" indent="-457200" algn="just">
              <a:spcAft>
                <a:spcPts val="600"/>
              </a:spcAft>
              <a:buAutoNum type="alphaLcPeriod"/>
            </a:pPr>
            <a:r>
              <a:rPr lang="it-IT" sz="1400" dirty="0"/>
              <a:t>modifiche dello Statuto;</a:t>
            </a:r>
          </a:p>
          <a:p>
            <a:pPr marL="457200" indent="-457200" algn="just">
              <a:spcAft>
                <a:spcPts val="600"/>
              </a:spcAft>
              <a:buAutoNum type="alphaLcPeriod"/>
            </a:pPr>
            <a:r>
              <a:rPr lang="it-IT" sz="1400" dirty="0"/>
              <a:t>revisione dei Regolamenti attinenti le Municipalità, il loro funzionamento e funzioni, i confini zonali, gli istituti di partecipazione dei cittadini;</a:t>
            </a:r>
          </a:p>
          <a:p>
            <a:pPr marL="457200" indent="-457200" algn="just">
              <a:spcAft>
                <a:spcPts val="600"/>
              </a:spcAft>
              <a:buAutoNum type="alphaLcPeriod"/>
            </a:pPr>
            <a:r>
              <a:rPr lang="it-IT" sz="1400" b="1" dirty="0"/>
              <a:t>aggiornamento del Piano di Governo del Territorio e degli strumenti di pianificazione attuativa e loro varianti;</a:t>
            </a:r>
          </a:p>
          <a:p>
            <a:pPr marL="457200" indent="-457200" algn="just">
              <a:spcAft>
                <a:spcPts val="600"/>
              </a:spcAft>
              <a:buAutoNum type="alphaLcPeriod"/>
            </a:pPr>
            <a:r>
              <a:rPr lang="it-IT" sz="1400" dirty="0"/>
              <a:t>adozione ed aggiornamenti del Programma triennale delle opere pubbliche e dell’elenco annuale dei lavori;</a:t>
            </a:r>
          </a:p>
          <a:p>
            <a:pPr marL="457200" indent="-457200" algn="just">
              <a:spcAft>
                <a:spcPts val="600"/>
              </a:spcAft>
              <a:buAutoNum type="alphaLcPeriod"/>
            </a:pPr>
            <a:r>
              <a:rPr lang="it-IT" sz="1400" dirty="0"/>
              <a:t>approvazione e revisione dei Piani Urbani del Traffico e della Mobilità;</a:t>
            </a:r>
          </a:p>
          <a:p>
            <a:pPr marL="457200" indent="-457200" algn="just">
              <a:spcAft>
                <a:spcPts val="600"/>
              </a:spcAft>
              <a:buAutoNum type="alphaLcPeriod"/>
            </a:pPr>
            <a:r>
              <a:rPr lang="it-IT" sz="1400" dirty="0"/>
              <a:t>revisione del Piano di zonizzazione acustica ed approvazione dei Piani di risanamento acustico e loro varianti;</a:t>
            </a:r>
          </a:p>
          <a:p>
            <a:pPr marL="457200" indent="-457200" algn="just">
              <a:spcAft>
                <a:spcPts val="600"/>
              </a:spcAft>
              <a:buAutoNum type="alphaLcPeriod"/>
            </a:pPr>
            <a:r>
              <a:rPr lang="it-IT" sz="1400" dirty="0"/>
              <a:t>aggiornamento del Piano dei cimiteri;</a:t>
            </a:r>
          </a:p>
          <a:p>
            <a:pPr marL="457200" indent="-457200" algn="just">
              <a:spcAft>
                <a:spcPts val="600"/>
              </a:spcAft>
              <a:buAutoNum type="alphaLcPeriod"/>
            </a:pPr>
            <a:r>
              <a:rPr lang="it-IT" sz="1400" dirty="0"/>
              <a:t>approvazione dell’istituzione dei mercati d’interesse territoriale e relativa disciplina;</a:t>
            </a:r>
          </a:p>
          <a:p>
            <a:pPr marL="457200" indent="-457200" algn="just">
              <a:spcAft>
                <a:spcPts val="600"/>
              </a:spcAft>
              <a:buAutoNum type="alphaLcPeriod"/>
            </a:pPr>
            <a:r>
              <a:rPr lang="it-IT" sz="1400" dirty="0"/>
              <a:t>aggiornamento del Piano di zona dei servizi sociali;</a:t>
            </a:r>
          </a:p>
          <a:p>
            <a:pPr marL="457200" indent="-457200" algn="just">
              <a:spcAft>
                <a:spcPts val="600"/>
              </a:spcAft>
              <a:buAutoNum type="alphaLcPeriod"/>
            </a:pPr>
            <a:r>
              <a:rPr lang="it-IT" sz="1400" dirty="0"/>
              <a:t>revisione dei Regolamenti riguardanti tutti i servizi alla persona;</a:t>
            </a:r>
          </a:p>
          <a:p>
            <a:pPr marL="457200" indent="-457200" algn="just">
              <a:spcAft>
                <a:spcPts val="600"/>
              </a:spcAft>
              <a:buAutoNum type="alphaLcPeriod"/>
            </a:pPr>
            <a:r>
              <a:rPr lang="it-IT" sz="1400" b="1" dirty="0"/>
              <a:t>approvazione dei progetti di riqualificazione degli immobili e delle aree d’interesse municipale;</a:t>
            </a:r>
          </a:p>
          <a:p>
            <a:pPr marL="457200" indent="-457200" algn="just">
              <a:spcAft>
                <a:spcPts val="600"/>
              </a:spcAft>
              <a:buAutoNum type="alphaLcPeriod"/>
            </a:pPr>
            <a:r>
              <a:rPr lang="it-IT" sz="1400" b="1" dirty="0"/>
              <a:t>approvazione delle opere di urbanizzazione secondaria e servizi di interesse del territorio municipale.</a:t>
            </a:r>
          </a:p>
          <a:p>
            <a:pPr algn="just">
              <a:spcAft>
                <a:spcPts val="600"/>
              </a:spcAft>
            </a:pPr>
            <a:endParaRPr lang="it-IT" sz="2000" dirty="0"/>
          </a:p>
          <a:p>
            <a:pPr algn="just">
              <a:spcAft>
                <a:spcPts val="600"/>
              </a:spcAft>
            </a:pPr>
            <a:endParaRPr lang="it-IT" sz="2000" dirty="0"/>
          </a:p>
          <a:p>
            <a:pPr algn="just">
              <a:spcAft>
                <a:spcPts val="600"/>
              </a:spcAft>
            </a:pPr>
            <a:endParaRPr lang="it-IT" sz="2000" dirty="0"/>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46235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21</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5. Definizione delle competenze del Consiglio e della Giunta di Municipio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3427199992"/>
              </p:ext>
            </p:extLst>
          </p:nvPr>
        </p:nvGraphicFramePr>
        <p:xfrm>
          <a:off x="1905000" y="958850"/>
          <a:ext cx="8322946" cy="673608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322385">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556846">
                <a:tc>
                  <a:txBody>
                    <a:bodyPr/>
                    <a:lstStyle/>
                    <a:p>
                      <a:r>
                        <a:rPr lang="it-IT" sz="1600" dirty="0"/>
                        <a:t>ART. 24 – ATTRIBUZIONI E FUNZIONAMENTO</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24 – ATTRIBUZIONI E FUNZIONAMENTO</a:t>
                      </a:r>
                    </a:p>
                  </a:txBody>
                  <a:tcPr/>
                </a:tc>
                <a:extLst>
                  <a:ext uri="{0D108BD9-81ED-4DB2-BD59-A6C34878D82A}">
                    <a16:rowId xmlns:a16="http://schemas.microsoft.com/office/drawing/2014/main" val="3544973422"/>
                  </a:ext>
                </a:extLst>
              </a:tr>
              <a:tr h="5597769">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800" dirty="0">
                          <a:solidFill>
                            <a:schemeClr val="dk1"/>
                          </a:solidFill>
                          <a:effectLst/>
                          <a:latin typeface="+mn-lt"/>
                          <a:ea typeface="+mn-ea"/>
                          <a:cs typeface="+mn-cs"/>
                        </a:rPr>
                        <a:t>1.  Il Consiglio municipale è l’organo</a:t>
                      </a:r>
                      <a:r>
                        <a:rPr lang="it-IT" sz="1800" baseline="0" dirty="0">
                          <a:solidFill>
                            <a:schemeClr val="dk1"/>
                          </a:solidFill>
                          <a:effectLst/>
                          <a:latin typeface="+mn-lt"/>
                          <a:ea typeface="+mn-ea"/>
                          <a:cs typeface="+mn-cs"/>
                        </a:rPr>
                        <a:t> di indirizzo e di controllo politico amministrativo del Municipio. Esso rappresenta la popolazione residente e/o operante nel territorio del Municipio nell’ambito dell’unità del Comune di Milano.</a:t>
                      </a:r>
                      <a:endParaRPr lang="it-IT" sz="1800" dirty="0">
                        <a:solidFill>
                          <a:schemeClr val="dk1"/>
                        </a:solidFill>
                        <a:effectLst/>
                        <a:highlight>
                          <a:srgbClr val="FFFF00"/>
                        </a:highlight>
                        <a:latin typeface="+mn-l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lang="it-IT" sz="1800" dirty="0">
                        <a:solidFill>
                          <a:schemeClr val="dk1"/>
                        </a:solidFill>
                        <a:effectLst/>
                        <a:latin typeface="+mn-lt"/>
                        <a:ea typeface="+mn-ea"/>
                        <a:cs typeface="+mn-cs"/>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a:solidFill>
                            <a:schemeClr val="dk1"/>
                          </a:solidFill>
                          <a:effectLst/>
                          <a:latin typeface="+mn-lt"/>
                          <a:ea typeface="+mn-ea"/>
                          <a:cs typeface="+mn-cs"/>
                        </a:rPr>
                        <a:t>2.</a:t>
                      </a:r>
                      <a:r>
                        <a:rPr lang="it-IT" sz="1800" baseline="0" dirty="0">
                          <a:solidFill>
                            <a:schemeClr val="dk1"/>
                          </a:solidFill>
                          <a:effectLst/>
                          <a:latin typeface="+mn-lt"/>
                          <a:ea typeface="+mn-ea"/>
                          <a:cs typeface="+mn-cs"/>
                        </a:rPr>
                        <a:t> Il Consiglio ha competenza in merito ai seguenti atti fondamentali:</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800" baseline="0" dirty="0">
                        <a:solidFill>
                          <a:schemeClr val="dk1"/>
                        </a:solidFill>
                        <a:effectLst/>
                        <a:latin typeface="+mn-lt"/>
                        <a:ea typeface="+mn-ea"/>
                        <a:cs typeface="+mn-cs"/>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800" baseline="0" dirty="0">
                          <a:solidFill>
                            <a:schemeClr val="dk1"/>
                          </a:solidFill>
                          <a:effectLst/>
                          <a:latin typeface="+mn-lt"/>
                          <a:ea typeface="+mn-ea"/>
                          <a:cs typeface="+mn-cs"/>
                        </a:rPr>
                        <a:t>…..</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800" baseline="0" dirty="0">
                        <a:solidFill>
                          <a:schemeClr val="dk1"/>
                        </a:solidFill>
                        <a:effectLst/>
                        <a:latin typeface="+mn-lt"/>
                        <a:ea typeface="+mn-ea"/>
                        <a:cs typeface="+mn-cs"/>
                      </a:endParaRPr>
                    </a:p>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a:solidFill>
                            <a:schemeClr val="dk1"/>
                          </a:solidFill>
                          <a:effectLst/>
                          <a:latin typeface="+mn-lt"/>
                          <a:ea typeface="+mn-ea"/>
                          <a:cs typeface="+mn-cs"/>
                        </a:rPr>
                        <a:t>k. pareri obbligatori, non vincolanti, nel processo di formazione degli atti pianificatori, programmatori ed a contenuto generale indicati nel precedente art. 22, di competenza dell’Amministrazione comunale centrale;</a:t>
                      </a:r>
                    </a:p>
                    <a:p>
                      <a:endParaRPr lang="it-IT" sz="1600" dirty="0"/>
                    </a:p>
                  </a:txBody>
                  <a:tcPr/>
                </a:tc>
                <a:tc>
                  <a:txBody>
                    <a:bodyPr/>
                    <a:lstStyle/>
                    <a:p>
                      <a:pPr algn="just"/>
                      <a:r>
                        <a:rPr lang="it-IT" sz="1800" dirty="0">
                          <a:solidFill>
                            <a:schemeClr val="tx1"/>
                          </a:solidFill>
                          <a:effectLst/>
                          <a:latin typeface="+mn-lt"/>
                          <a:ea typeface="+mn-ea"/>
                          <a:cs typeface="+mn-cs"/>
                        </a:rPr>
                        <a:t>1. Invariato</a:t>
                      </a: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r>
                        <a:rPr lang="it-IT" sz="1800" dirty="0">
                          <a:solidFill>
                            <a:schemeClr val="tx1"/>
                          </a:solidFill>
                          <a:effectLst/>
                          <a:latin typeface="+mn-lt"/>
                          <a:ea typeface="+mn-ea"/>
                          <a:cs typeface="+mn-cs"/>
                        </a:rPr>
                        <a:t>2. Invariato</a:t>
                      </a: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p>
                      <a:pPr algn="just"/>
                      <a:r>
                        <a:rPr lang="it-IT" sz="1800" dirty="0">
                          <a:solidFill>
                            <a:srgbClr val="FF0000"/>
                          </a:solidFill>
                          <a:effectLst/>
                          <a:latin typeface="+mn-lt"/>
                          <a:ea typeface="+mn-ea"/>
                          <a:cs typeface="+mn-cs"/>
                        </a:rPr>
                        <a:t>k. </a:t>
                      </a:r>
                      <a:r>
                        <a:rPr lang="it-IT" sz="1800" b="1" dirty="0">
                          <a:solidFill>
                            <a:srgbClr val="FF0000"/>
                          </a:solidFill>
                          <a:effectLst/>
                          <a:latin typeface="+mn-lt"/>
                          <a:ea typeface="+mn-ea"/>
                          <a:cs typeface="+mn-cs"/>
                        </a:rPr>
                        <a:t>pareri obbligatori, non vincolanti, nel processo di formazione degli atti pianificatori, programmatori ed a contenuto generale indicati nel precedente art. 22 lettere a, b, c, d, e, f, g, h, i, j di competenza dell’Amministrazione comunale centrale;</a:t>
                      </a:r>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3339003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5. Definizione delle competenze del Consiglio e della Giunta di Municipio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653981463"/>
              </p:ext>
            </p:extLst>
          </p:nvPr>
        </p:nvGraphicFramePr>
        <p:xfrm>
          <a:off x="1977388" y="1315442"/>
          <a:ext cx="8322946" cy="539496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39 – ATTRIBUZIONI</a:t>
                      </a:r>
                      <a:r>
                        <a:rPr lang="it-IT" sz="1600" baseline="0" dirty="0"/>
                        <a:t> E FUNZIONAMENTO</a:t>
                      </a:r>
                      <a:endParaRPr lang="it-IT" sz="1600"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39 – ATTRIBUZIONI E FUNZIONAMENTO</a:t>
                      </a:r>
                    </a:p>
                  </a:txBody>
                  <a:tcPr/>
                </a:tc>
                <a:extLst>
                  <a:ext uri="{0D108BD9-81ED-4DB2-BD59-A6C34878D82A}">
                    <a16:rowId xmlns:a16="http://schemas.microsoft.com/office/drawing/2014/main" val="3544973422"/>
                  </a:ext>
                </a:extLst>
              </a:tr>
              <a:tr h="2967156">
                <a:tc>
                  <a:txBody>
                    <a:bodyPr/>
                    <a:lstStyle/>
                    <a:p>
                      <a:endParaRPr lang="it-IT" sz="1600" dirty="0"/>
                    </a:p>
                    <a:p>
                      <a:r>
                        <a:rPr lang="it-IT" sz="1600" dirty="0"/>
                        <a:t>2. Nell’ambito delle funzioni attribuite o delegate al Municipio, la Giunta compie tutti gli atti di competenza del Municipio che non siano riservati dalla Legge, dallo Statuto e dai Regolamenti comunali al</a:t>
                      </a:r>
                      <a:r>
                        <a:rPr lang="it-IT" sz="1600" baseline="0" dirty="0"/>
                        <a:t> Presidente del Municipio, al Consiglio municipale o ai Dirigenti.</a:t>
                      </a:r>
                      <a:endParaRPr lang="it-IT" sz="1600" dirty="0"/>
                    </a:p>
                    <a:p>
                      <a:r>
                        <a:rPr lang="it-IT" sz="1600" dirty="0">
                          <a:highlight>
                            <a:srgbClr val="FFFF00"/>
                          </a:highlight>
                        </a:rPr>
                        <a:t> </a:t>
                      </a:r>
                    </a:p>
                  </a:txBody>
                  <a:tcPr/>
                </a:tc>
                <a:tc>
                  <a:txBody>
                    <a:bodyPr/>
                    <a:lstStyle/>
                    <a:p>
                      <a:pPr algn="just"/>
                      <a:endParaRPr lang="it-IT" sz="1800" b="1" dirty="0">
                        <a:solidFill>
                          <a:srgbClr val="FF0000"/>
                        </a:solidFill>
                        <a:effectLst/>
                        <a:latin typeface="+mn-lt"/>
                        <a:ea typeface="+mn-ea"/>
                        <a:cs typeface="+mn-cs"/>
                      </a:endParaRPr>
                    </a:p>
                    <a:p>
                      <a:pPr algn="just"/>
                      <a:r>
                        <a:rPr lang="it-IT" sz="1800" b="0" dirty="0">
                          <a:solidFill>
                            <a:schemeClr val="tx1"/>
                          </a:solidFill>
                          <a:effectLst/>
                          <a:latin typeface="+mn-lt"/>
                          <a:ea typeface="+mn-ea"/>
                          <a:cs typeface="+mn-cs"/>
                        </a:rPr>
                        <a:t>2. Invariato.</a:t>
                      </a:r>
                    </a:p>
                    <a:p>
                      <a:pPr algn="just"/>
                      <a:endParaRPr lang="it-IT" sz="1800" b="1" dirty="0">
                        <a:solidFill>
                          <a:srgbClr val="FF0000"/>
                        </a:solidFill>
                        <a:effectLst/>
                        <a:latin typeface="+mn-lt"/>
                        <a:ea typeface="+mn-ea"/>
                        <a:cs typeface="+mn-cs"/>
                      </a:endParaRPr>
                    </a:p>
                    <a:p>
                      <a:pPr algn="just"/>
                      <a:endParaRPr lang="it-IT" sz="1800" b="1" dirty="0">
                        <a:solidFill>
                          <a:srgbClr val="FF0000"/>
                        </a:solidFill>
                        <a:effectLst/>
                        <a:latin typeface="+mn-lt"/>
                        <a:ea typeface="+mn-ea"/>
                        <a:cs typeface="+mn-cs"/>
                      </a:endParaRPr>
                    </a:p>
                    <a:p>
                      <a:pPr algn="just"/>
                      <a:endParaRPr lang="it-IT" sz="1800" b="1" dirty="0">
                        <a:solidFill>
                          <a:srgbClr val="FF0000"/>
                        </a:solidFill>
                        <a:effectLst/>
                        <a:latin typeface="+mn-lt"/>
                        <a:ea typeface="+mn-ea"/>
                        <a:cs typeface="+mn-cs"/>
                      </a:endParaRPr>
                    </a:p>
                    <a:p>
                      <a:pPr algn="just"/>
                      <a:endParaRPr lang="it-IT" sz="1800" b="1" dirty="0">
                        <a:solidFill>
                          <a:srgbClr val="FF0000"/>
                        </a:solidFill>
                        <a:effectLst/>
                        <a:latin typeface="+mn-lt"/>
                        <a:ea typeface="+mn-ea"/>
                        <a:cs typeface="+mn-cs"/>
                      </a:endParaRPr>
                    </a:p>
                    <a:p>
                      <a:pPr algn="just"/>
                      <a:endParaRPr lang="it-IT" sz="1800" b="1" dirty="0">
                        <a:solidFill>
                          <a:srgbClr val="FF0000"/>
                        </a:solidFill>
                        <a:effectLst/>
                        <a:latin typeface="+mn-lt"/>
                        <a:ea typeface="+mn-ea"/>
                        <a:cs typeface="+mn-cs"/>
                      </a:endParaRPr>
                    </a:p>
                    <a:p>
                      <a:pPr algn="just"/>
                      <a:r>
                        <a:rPr lang="it-IT" sz="1800" b="1" dirty="0">
                          <a:solidFill>
                            <a:srgbClr val="FF0000"/>
                          </a:solidFill>
                          <a:effectLst/>
                          <a:latin typeface="+mn-lt"/>
                          <a:ea typeface="+mn-ea"/>
                          <a:cs typeface="+mn-cs"/>
                        </a:rPr>
                        <a:t>4 bis. Fatta salva la tempistica diversamente disciplinata nell’ambito dei singoli procedimenti, il   parere previsto dal precedente art. 22 lettere k, l, m, di competenza della Giunta municipale, si intende reso favorevolmente decorsi 30 (trenta) giorni dal ricevimento da parte del Municipio della richiesta, corredata dalla necessaria documentazione. </a:t>
                      </a:r>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2833081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102484" y="1644650"/>
            <a:ext cx="7696199" cy="4801314"/>
          </a:xfrm>
          <a:prstGeom prst="rect">
            <a:avLst/>
          </a:prstGeom>
          <a:noFill/>
        </p:spPr>
        <p:txBody>
          <a:bodyPr wrap="square" rtlCol="0">
            <a:spAutoFit/>
          </a:bodyPr>
          <a:lstStyle/>
          <a:p>
            <a:pPr marL="285750" indent="-285750">
              <a:buFont typeface="Wingdings" panose="05000000000000000000" pitchFamily="2" charset="2"/>
              <a:buChar char="q"/>
            </a:pPr>
            <a:r>
              <a:rPr lang="it-IT" b="1" dirty="0"/>
              <a:t>PARERE FAVOREVOLE CON OSSERVAZIONI ART. 24: </a:t>
            </a:r>
          </a:p>
          <a:p>
            <a:r>
              <a:rPr lang="it-IT" b="1" dirty="0"/>
              <a:t>     </a:t>
            </a:r>
            <a:r>
              <a:rPr lang="it-IT" dirty="0"/>
              <a:t>Municipi 1, 3, 7: inserire anche le lettere k) e l);</a:t>
            </a:r>
          </a:p>
          <a:p>
            <a:r>
              <a:rPr lang="it-IT" b="1" dirty="0"/>
              <a:t>     </a:t>
            </a:r>
            <a:r>
              <a:rPr lang="it-IT" dirty="0"/>
              <a:t>Municipio 2: inserire anche la lettera l);</a:t>
            </a:r>
          </a:p>
          <a:p>
            <a:r>
              <a:rPr lang="it-IT" b="1" dirty="0"/>
              <a:t>     </a:t>
            </a:r>
            <a:r>
              <a:rPr lang="it-IT" dirty="0"/>
              <a:t>Municipi 4, 5: mantenere l’attuale formulazione.</a:t>
            </a:r>
          </a:p>
          <a:p>
            <a:r>
              <a:rPr lang="it-IT" dirty="0"/>
              <a:t>    </a:t>
            </a:r>
          </a:p>
          <a:p>
            <a:endParaRPr lang="it-IT" dirty="0"/>
          </a:p>
          <a:p>
            <a:pPr marL="285750" indent="-285750">
              <a:buFont typeface="Wingdings" panose="05000000000000000000" pitchFamily="2" charset="2"/>
              <a:buChar char="q"/>
            </a:pPr>
            <a:r>
              <a:rPr lang="it-IT" b="1" dirty="0"/>
              <a:t>PARERE FAVOREVOLE CON OSSERVAZIONI ART. 39: </a:t>
            </a:r>
          </a:p>
          <a:p>
            <a:r>
              <a:rPr lang="it-IT" b="1" dirty="0"/>
              <a:t>     </a:t>
            </a:r>
            <a:r>
              <a:rPr lang="it-IT" dirty="0"/>
              <a:t>Municipi 1, 7: togliere le lettere k) e l) ed inserire prima della lettera m) il seguente inciso  «sulla base di indirizzi generali resi dal Consiglio di Municipio»;</a:t>
            </a:r>
          </a:p>
          <a:p>
            <a:r>
              <a:rPr lang="it-IT" dirty="0"/>
              <a:t>     Municipio 2: togliere la lettera l);</a:t>
            </a:r>
          </a:p>
          <a:p>
            <a:r>
              <a:rPr lang="it-IT" dirty="0"/>
              <a:t>     Municipio 3: togliere le lettere k), l) e m) ed inserire il seguente inciso  «sulla base di indirizzi generali resi dal Consiglio di Municipio»;</a:t>
            </a:r>
          </a:p>
          <a:p>
            <a:r>
              <a:rPr lang="it-IT" dirty="0"/>
              <a:t>     Municipi 4, 5: togliere il riferimento all’art. 22 e alle lettere k), l) e m).</a:t>
            </a:r>
          </a:p>
          <a:p>
            <a:endParaRPr lang="it-IT" dirty="0"/>
          </a:p>
          <a:p>
            <a:pPr marL="285750" indent="-285750">
              <a:buFont typeface="Wingdings" panose="05000000000000000000" pitchFamily="2" charset="2"/>
              <a:buChar char="q"/>
            </a:pPr>
            <a:r>
              <a:rPr lang="it-IT" b="1" dirty="0"/>
              <a:t>PARERE CONTRARIO ARTT 24 e 39: </a:t>
            </a:r>
            <a:r>
              <a:rPr lang="it-IT" dirty="0"/>
              <a:t>Municipi 6, 8, 9.</a:t>
            </a:r>
          </a:p>
          <a:p>
            <a:endParaRPr lang="it-IT" dirty="0"/>
          </a:p>
          <a:p>
            <a:endParaRPr lang="it-IT" dirty="0"/>
          </a:p>
        </p:txBody>
      </p:sp>
      <p:sp>
        <p:nvSpPr>
          <p:cNvPr id="6" name="CasellaDiTesto 5"/>
          <p:cNvSpPr txBox="1"/>
          <p:nvPr/>
        </p:nvSpPr>
        <p:spPr>
          <a:xfrm>
            <a:off x="2102484" y="1060526"/>
            <a:ext cx="7936230" cy="369332"/>
          </a:xfrm>
          <a:prstGeom prst="rect">
            <a:avLst/>
          </a:prstGeom>
          <a:noFill/>
        </p:spPr>
        <p:txBody>
          <a:bodyPr wrap="square" rtlCol="0">
            <a:spAutoFit/>
          </a:bodyPr>
          <a:lstStyle/>
          <a:p>
            <a:pPr algn="just"/>
            <a:r>
              <a:rPr lang="it-IT" b="1" dirty="0">
                <a:solidFill>
                  <a:srgbClr val="FF0000"/>
                </a:solidFill>
              </a:rPr>
              <a:t>Pareri dei Municipi relativamente a proposte artt. 24 e 39.</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5. Definizione delle competenze del Consiglio e della Giunta di Municipio</a:t>
            </a:r>
          </a:p>
        </p:txBody>
      </p:sp>
    </p:spTree>
    <p:extLst>
      <p:ext uri="{BB962C8B-B14F-4D97-AF65-F5344CB8AC3E}">
        <p14:creationId xmlns:p14="http://schemas.microsoft.com/office/powerpoint/2010/main" val="2985156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24</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5. Definizione delle competenze del Consiglio e della Giunta di Municipio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3720083963"/>
              </p:ext>
            </p:extLst>
          </p:nvPr>
        </p:nvGraphicFramePr>
        <p:xfrm>
          <a:off x="1977388" y="1315442"/>
          <a:ext cx="8322946" cy="3881556"/>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just"/>
                      <a:r>
                        <a:rPr lang="it-IT" sz="1600" dirty="0"/>
                        <a:t>TESTO IN VIGORE</a:t>
                      </a:r>
                    </a:p>
                  </a:txBody>
                  <a:tcPr/>
                </a:tc>
                <a:tc>
                  <a:txBody>
                    <a:bodyPr/>
                    <a:lstStyle/>
                    <a:p>
                      <a:pPr algn="just"/>
                      <a:r>
                        <a:rPr lang="it-IT" sz="1600" dirty="0"/>
                        <a:t>TESTO PROPOSTO</a:t>
                      </a:r>
                    </a:p>
                  </a:txBody>
                  <a:tcPr/>
                </a:tc>
                <a:extLst>
                  <a:ext uri="{0D108BD9-81ED-4DB2-BD59-A6C34878D82A}">
                    <a16:rowId xmlns:a16="http://schemas.microsoft.com/office/drawing/2014/main" val="803111173"/>
                  </a:ext>
                </a:extLst>
              </a:tr>
              <a:tr h="185130">
                <a:tc>
                  <a:txBody>
                    <a:bodyPr/>
                    <a:lstStyle/>
                    <a:p>
                      <a:pPr algn="just"/>
                      <a:r>
                        <a:rPr lang="it-IT" sz="1600" dirty="0"/>
                        <a:t>ART. 30 – ORDINE</a:t>
                      </a:r>
                      <a:r>
                        <a:rPr lang="it-IT" sz="1600" baseline="0" dirty="0"/>
                        <a:t> DEL GIORNO DELLE SEDUTE</a:t>
                      </a:r>
                      <a:endParaRPr lang="it-IT" sz="1600" dirty="0"/>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t>ART. 30 – ORDINE DEL GIORNO DELLE SEDUTE</a:t>
                      </a:r>
                    </a:p>
                  </a:txBody>
                  <a:tcPr/>
                </a:tc>
                <a:extLst>
                  <a:ext uri="{0D108BD9-81ED-4DB2-BD59-A6C34878D82A}">
                    <a16:rowId xmlns:a16="http://schemas.microsoft.com/office/drawing/2014/main" val="3544973422"/>
                  </a:ext>
                </a:extLst>
              </a:tr>
              <a:tr h="2967156">
                <a:tc>
                  <a:txBody>
                    <a:bodyPr/>
                    <a:lstStyle/>
                    <a:p>
                      <a:pPr lvl="0" algn="just"/>
                      <a:endParaRPr lang="it-IT" sz="1800" dirty="0">
                        <a:solidFill>
                          <a:schemeClr val="dk1"/>
                        </a:solidFill>
                        <a:effectLst/>
                        <a:latin typeface="+mn-lt"/>
                        <a:ea typeface="+mn-ea"/>
                        <a:cs typeface="+mn-cs"/>
                      </a:endParaRPr>
                    </a:p>
                    <a:p>
                      <a:pPr lvl="0" algn="just"/>
                      <a:r>
                        <a:rPr lang="it-IT" sz="1800" dirty="0">
                          <a:solidFill>
                            <a:schemeClr val="dk1"/>
                          </a:solidFill>
                          <a:effectLst/>
                          <a:latin typeface="+mn-lt"/>
                          <a:ea typeface="+mn-ea"/>
                          <a:cs typeface="+mn-cs"/>
                        </a:rPr>
                        <a:t>4.Il Consiglio non può deliberare su argomenti che non siano iscritti all’Ordine del giorno, ad eccezione di mozioni urgenti, sottoscritte dai  2/3 (due terzi) dei Consiglieri assegnati, da esaminarsi dopo aver esaurito la trattazione degli argomenti già iscritti.</a:t>
                      </a:r>
                    </a:p>
                    <a:p>
                      <a:pPr algn="just"/>
                      <a:endParaRPr lang="it-IT" sz="1600" dirty="0"/>
                    </a:p>
                  </a:txBody>
                  <a:tcPr/>
                </a:tc>
                <a:tc>
                  <a:txBody>
                    <a:bodyPr/>
                    <a:lstStyle/>
                    <a:p>
                      <a:pPr lvl="0" algn="just"/>
                      <a:endParaRPr lang="it-IT" sz="1800" u="none" strike="noStrike" dirty="0">
                        <a:solidFill>
                          <a:srgbClr val="FF0000"/>
                        </a:solidFill>
                        <a:effectLst/>
                        <a:latin typeface="+mn-lt"/>
                        <a:ea typeface="+mn-ea"/>
                        <a:cs typeface="+mn-cs"/>
                      </a:endParaRPr>
                    </a:p>
                    <a:p>
                      <a:pPr lvl="0" algn="just"/>
                      <a:r>
                        <a:rPr lang="it-IT" sz="1800" u="none" strike="noStrike" dirty="0">
                          <a:solidFill>
                            <a:srgbClr val="FF0000"/>
                          </a:solidFill>
                          <a:effectLst/>
                          <a:latin typeface="+mn-lt"/>
                          <a:ea typeface="+mn-ea"/>
                          <a:cs typeface="+mn-cs"/>
                        </a:rPr>
                        <a:t>4.Il Consiglio non può </a:t>
                      </a:r>
                      <a:r>
                        <a:rPr lang="it-IT" sz="1800" b="1" u="none" strike="sngStrike" dirty="0">
                          <a:solidFill>
                            <a:srgbClr val="FF0000"/>
                          </a:solidFill>
                          <a:effectLst/>
                          <a:latin typeface="+mn-lt"/>
                          <a:ea typeface="+mn-ea"/>
                          <a:cs typeface="+mn-cs"/>
                        </a:rPr>
                        <a:t>deliberare</a:t>
                      </a:r>
                      <a:r>
                        <a:rPr lang="it-IT" sz="1800" u="none" strike="noStrike" dirty="0">
                          <a:solidFill>
                            <a:srgbClr val="FF0000"/>
                          </a:solidFill>
                          <a:effectLst/>
                          <a:latin typeface="+mn-lt"/>
                          <a:ea typeface="+mn-ea"/>
                          <a:cs typeface="+mn-cs"/>
                        </a:rPr>
                        <a:t> </a:t>
                      </a:r>
                      <a:r>
                        <a:rPr lang="it-IT" sz="1800" b="1" u="none" strike="noStrike" dirty="0">
                          <a:solidFill>
                            <a:srgbClr val="FF0000"/>
                          </a:solidFill>
                          <a:effectLst/>
                          <a:latin typeface="+mn-lt"/>
                          <a:ea typeface="+mn-ea"/>
                          <a:cs typeface="+mn-cs"/>
                        </a:rPr>
                        <a:t>trattare</a:t>
                      </a:r>
                      <a:r>
                        <a:rPr lang="it-IT" sz="1800" u="none" strike="noStrike" dirty="0">
                          <a:solidFill>
                            <a:srgbClr val="FF0000"/>
                          </a:solidFill>
                          <a:effectLst/>
                          <a:latin typeface="+mn-lt"/>
                          <a:ea typeface="+mn-ea"/>
                          <a:cs typeface="+mn-cs"/>
                        </a:rPr>
                        <a:t> su argomenti che non siano iscritti all’Ordine del giorno, ad eccezione di mozioni urgenti, sottoscritte dai 2/3 (due terzi) dei Consiglieri assegnati, da esaminarsi dopo aver esaurito la trattazione degli argomenti già iscritti.</a:t>
                      </a: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2855279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102484" y="2033870"/>
            <a:ext cx="7696199" cy="2308324"/>
          </a:xfrm>
          <a:prstGeom prst="rect">
            <a:avLst/>
          </a:prstGeom>
          <a:noFill/>
        </p:spPr>
        <p:txBody>
          <a:bodyPr wrap="square" rtlCol="0">
            <a:spAutoFit/>
          </a:bodyPr>
          <a:lstStyle/>
          <a:p>
            <a:pPr marL="285750" indent="-285750">
              <a:buFont typeface="Wingdings" panose="05000000000000000000" pitchFamily="2" charset="2"/>
              <a:buChar char="q"/>
            </a:pPr>
            <a:r>
              <a:rPr lang="it-IT" b="1" dirty="0"/>
              <a:t>PARERE FAVOREVOLE : </a:t>
            </a:r>
            <a:r>
              <a:rPr lang="it-IT" dirty="0"/>
              <a:t>Municipi 1, 2, 3, 4, 5, 7, 8.</a:t>
            </a:r>
          </a:p>
          <a:p>
            <a:endParaRPr lang="it-IT" dirty="0"/>
          </a:p>
          <a:p>
            <a:pPr marL="285750" indent="-285750">
              <a:buFont typeface="Wingdings" panose="05000000000000000000" pitchFamily="2" charset="2"/>
              <a:buChar char="q"/>
            </a:pPr>
            <a:r>
              <a:rPr lang="it-IT" b="1" dirty="0"/>
              <a:t>PARERE UNITARIO CONTRARIO - Sulla singola proposta orientamento favorevole:  </a:t>
            </a:r>
            <a:r>
              <a:rPr lang="it-IT" dirty="0"/>
              <a:t>Municipio 9.</a:t>
            </a:r>
          </a:p>
          <a:p>
            <a:endParaRPr lang="it-IT" b="1" dirty="0"/>
          </a:p>
          <a:p>
            <a:pPr marL="285750" indent="-285750" algn="just">
              <a:buFont typeface="Wingdings" panose="05000000000000000000" pitchFamily="2" charset="2"/>
              <a:buChar char="q"/>
            </a:pPr>
            <a:r>
              <a:rPr lang="it-IT" b="1" dirty="0"/>
              <a:t>PARERE CONTRARIO</a:t>
            </a:r>
            <a:r>
              <a:rPr lang="it-IT" b="1" i="1" dirty="0"/>
              <a:t>: </a:t>
            </a:r>
            <a:r>
              <a:rPr lang="it-IT" dirty="0"/>
              <a:t>Municipio 6, «tale modifica risulterebbe troppo vincolante, limita eccessivamente il dibattito consiliare, sia negli interventi sia dei consiglieri sia dei cittadini interessati al diritto di oratoria».</a:t>
            </a:r>
          </a:p>
        </p:txBody>
      </p:sp>
      <p:sp>
        <p:nvSpPr>
          <p:cNvPr id="6" name="CasellaDiTesto 5"/>
          <p:cNvSpPr txBox="1"/>
          <p:nvPr/>
        </p:nvSpPr>
        <p:spPr>
          <a:xfrm>
            <a:off x="2102484" y="1060526"/>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5. Definizione delle competenze del Consiglio e della Giunta di Municipio</a:t>
            </a:r>
          </a:p>
        </p:txBody>
      </p:sp>
    </p:spTree>
    <p:extLst>
      <p:ext uri="{BB962C8B-B14F-4D97-AF65-F5344CB8AC3E}">
        <p14:creationId xmlns:p14="http://schemas.microsoft.com/office/powerpoint/2010/main" val="3115946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49250"/>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p>
        </p:txBody>
      </p:sp>
      <p:sp>
        <p:nvSpPr>
          <p:cNvPr id="6" name="CasellaDiTesto 5"/>
          <p:cNvSpPr txBox="1"/>
          <p:nvPr/>
        </p:nvSpPr>
        <p:spPr>
          <a:xfrm>
            <a:off x="2070100" y="1660813"/>
            <a:ext cx="7754621" cy="417037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it-IT" sz="2000" b="1" dirty="0">
                <a:solidFill>
                  <a:srgbClr val="FF0000"/>
                </a:solidFill>
              </a:rPr>
              <a:t>6. </a:t>
            </a:r>
            <a:r>
              <a:rPr kumimoji="0" lang="it-IT" sz="2000" b="1" i="0" u="none" strike="noStrike" kern="1200" cap="none" spc="0" normalizeH="0" baseline="0" noProof="0" dirty="0">
                <a:ln>
                  <a:noFill/>
                </a:ln>
                <a:solidFill>
                  <a:srgbClr val="FF0000"/>
                </a:solidFill>
                <a:effectLst/>
                <a:uLnTx/>
                <a:uFillTx/>
                <a:latin typeface="Calibri"/>
                <a:ea typeface="+mn-ea"/>
                <a:cs typeface="+mn-cs"/>
              </a:rPr>
              <a:t>Partecipazione  dei Municipi al  processo  di   elaborazione   e approvazione  del   Bilancio   di   previsione.</a:t>
            </a: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2000" b="1" i="0" u="none" strike="noStrike" kern="1200" cap="none" spc="0" normalizeH="0" baseline="0" noProof="0" dirty="0">
              <a:ln>
                <a:noFill/>
              </a:ln>
              <a:solidFill>
                <a:prstClr val="black"/>
              </a:solidFill>
              <a:effectLst/>
              <a:uLnTx/>
              <a:uFillTx/>
              <a:latin typeface="Calibri"/>
              <a:ea typeface="+mn-ea"/>
              <a:cs typeface="+mn-cs"/>
            </a:endParaRPr>
          </a:p>
          <a:p>
            <a:pPr algn="just">
              <a:spcAft>
                <a:spcPts val="600"/>
              </a:spcAft>
            </a:pPr>
            <a:r>
              <a:rPr lang="it-IT" sz="2000" b="1" dirty="0">
                <a:solidFill>
                  <a:srgbClr val="FF0000"/>
                </a:solidFill>
              </a:rPr>
              <a:t>Ratio.</a:t>
            </a:r>
          </a:p>
          <a:p>
            <a:pPr algn="just">
              <a:spcAft>
                <a:spcPts val="600"/>
              </a:spcAft>
            </a:pPr>
            <a:r>
              <a:rPr lang="it-IT" sz="2000" dirty="0"/>
              <a:t>Revisione del ruolo dei Municipi nel processo di formazione del Bilancio, anche in coerenza con quanto previsto dal D.M 25 luglio 2023, recante «</a:t>
            </a:r>
            <a:r>
              <a:rPr lang="it-IT" sz="2000" i="1" dirty="0"/>
              <a:t>Aggiornamento degli allegati al decreto legislativo 23 giugno 2011, n. 188, recante: «Disposizioni in materia di armonizzazione dei sistemi contabili e degli schemi di bilancio delle regioni, degli enti locali e dei loro organismi, a norma degli articoli 1 e 2 della legge 5 maggio 2009, n. 42</a:t>
            </a:r>
            <a:r>
              <a:rPr lang="it-IT" sz="2000" dirty="0"/>
              <a:t>».</a:t>
            </a:r>
          </a:p>
          <a:p>
            <a:pPr algn="just">
              <a:spcAft>
                <a:spcPts val="600"/>
              </a:spcAft>
            </a:pPr>
            <a:endParaRPr lang="it-IT" sz="2000" dirty="0"/>
          </a:p>
          <a:p>
            <a:pPr algn="just">
              <a:spcAft>
                <a:spcPts val="600"/>
              </a:spcAft>
            </a:pPr>
            <a:r>
              <a:rPr lang="it-IT" sz="2000" dirty="0"/>
              <a:t>Modifica art. 60, comma 2.</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4087853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4" name="Segnaposto numero diapositiva 3"/>
          <p:cNvSpPr>
            <a:spLocks noGrp="1"/>
          </p:cNvSpPr>
          <p:nvPr>
            <p:ph type="sldNum" sz="quarter" idx="7"/>
          </p:nvPr>
        </p:nvSpPr>
        <p:spPr>
          <a:xfrm>
            <a:off x="7699248" y="7027545"/>
            <a:ext cx="2459482" cy="16927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it-IT" sz="11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it-IT" sz="11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30140"/>
            <a:ext cx="829182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rgbClr val="FF0000"/>
                </a:solidFill>
                <a:effectLst>
                  <a:outerShdw blurRad="50800" dist="38100" dir="5400000" algn="t" rotWithShape="0">
                    <a:prstClr val="black">
                      <a:alpha val="40000"/>
                    </a:prstClr>
                  </a:outerShdw>
                </a:effectLst>
                <a:uLnTx/>
                <a:uFillTx/>
                <a:latin typeface="Calibri"/>
                <a:ea typeface="+mn-ea"/>
                <a:cs typeface="+mn-cs"/>
              </a:rPr>
              <a:t>MODIFICHE AL REGOLAMENTO DEI MUNICIPI</a:t>
            </a:r>
            <a:endParaRPr kumimoji="0" lang="it-IT" sz="2000" b="0" i="0" u="none" strike="noStrike" kern="1200" cap="none" spc="0" normalizeH="0" baseline="0" noProof="0" dirty="0">
              <a:ln>
                <a:noFill/>
              </a:ln>
              <a:solidFill>
                <a:srgbClr val="FF0000"/>
              </a:solidFill>
              <a:effectLst>
                <a:outerShdw blurRad="50800" dist="38100" dir="5400000" algn="t" rotWithShape="0">
                  <a:prstClr val="black">
                    <a:alpha val="40000"/>
                  </a:prstClr>
                </a:outerShdw>
              </a:effectLst>
              <a:uLnTx/>
              <a:uFillTx/>
              <a:latin typeface="Calibri"/>
              <a:ea typeface="+mn-ea"/>
              <a:cs typeface="+mn-cs"/>
            </a:endParaRPr>
          </a:p>
        </p:txBody>
      </p:sp>
      <p:sp>
        <p:nvSpPr>
          <p:cNvPr id="6" name="CasellaDiTesto 5"/>
          <p:cNvSpPr txBox="1"/>
          <p:nvPr/>
        </p:nvSpPr>
        <p:spPr>
          <a:xfrm>
            <a:off x="2128009" y="1416050"/>
            <a:ext cx="7754621" cy="483209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2000" b="1" i="0" u="none" strike="noStrike" kern="1200" cap="none" spc="0" normalizeH="0" baseline="0" noProof="0" dirty="0">
                <a:ln>
                  <a:noFill/>
                </a:ln>
                <a:solidFill>
                  <a:srgbClr val="FF0000"/>
                </a:solidFill>
                <a:effectLst/>
                <a:uLnTx/>
                <a:uFillTx/>
                <a:latin typeface="Calibri"/>
                <a:ea typeface="+mn-ea"/>
                <a:cs typeface="+mn-cs"/>
              </a:rPr>
              <a:t>Partecipazione  dei Municipi al  processo  di   elaborazione   e approvazione  del   Bilancio   di   previsione.</a:t>
            </a: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alibri"/>
                <a:ea typeface="+mn-ea"/>
                <a:cs typeface="+mn-cs"/>
              </a:rPr>
              <a:t>Art. 101 Statuto Comunale «</a:t>
            </a:r>
            <a:r>
              <a:rPr kumimoji="0" lang="it-IT" sz="2000" b="1" i="1" u="none" strike="noStrike" kern="1200" cap="none" spc="0" normalizeH="0" baseline="0" noProof="0" dirty="0">
                <a:ln>
                  <a:noFill/>
                </a:ln>
                <a:solidFill>
                  <a:prstClr val="black"/>
                </a:solidFill>
                <a:effectLst/>
                <a:uLnTx/>
                <a:uFillTx/>
                <a:latin typeface="Calibri"/>
                <a:ea typeface="+mn-ea"/>
                <a:cs typeface="+mn-cs"/>
              </a:rPr>
              <a:t>Risorse del Municipio»</a:t>
            </a:r>
            <a:r>
              <a:rPr kumimoji="0" lang="it-IT" sz="2000" b="1" i="0" u="none" strike="noStrike" kern="1200" cap="none" spc="0" normalizeH="0" baseline="0" noProof="0" dirty="0">
                <a:ln>
                  <a:noFill/>
                </a:ln>
                <a:solidFill>
                  <a:prstClr val="black"/>
                </a:solidFill>
                <a:effectLst/>
                <a:uLnTx/>
                <a:uFillTx/>
                <a:latin typeface="Calibri"/>
                <a:ea typeface="+mn-ea"/>
                <a:cs typeface="+mn-cs"/>
              </a:rPr>
              <a:t>.</a:t>
            </a: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alibri"/>
                <a:ea typeface="+mn-ea"/>
                <a:cs typeface="+mn-cs"/>
              </a:rPr>
              <a:t>Comma 3: «</a:t>
            </a:r>
            <a:r>
              <a:rPr kumimoji="0" lang="it-IT" sz="2000" b="1" i="1" u="none" strike="noStrike" kern="1200" cap="none" spc="0" normalizeH="0" baseline="0" noProof="0" dirty="0">
                <a:ln>
                  <a:noFill/>
                </a:ln>
                <a:solidFill>
                  <a:prstClr val="black"/>
                </a:solidFill>
                <a:effectLst/>
                <a:uLnTx/>
                <a:uFillTx/>
                <a:latin typeface="Calibri"/>
                <a:ea typeface="+mn-ea"/>
                <a:cs typeface="+mn-cs"/>
              </a:rPr>
              <a:t>I Municipi concorrono, </a:t>
            </a:r>
            <a:r>
              <a:rPr kumimoji="0" lang="it-IT" sz="2000" b="1" i="1" u="sng" strike="noStrike" kern="1200" cap="none" spc="0" normalizeH="0" baseline="0" noProof="0" dirty="0">
                <a:ln>
                  <a:noFill/>
                </a:ln>
                <a:solidFill>
                  <a:prstClr val="black"/>
                </a:solidFill>
                <a:effectLst/>
                <a:uLnTx/>
                <a:uFillTx/>
                <a:latin typeface="Calibri"/>
                <a:ea typeface="+mn-ea"/>
                <a:cs typeface="+mn-cs"/>
              </a:rPr>
              <a:t>per quanto di competenza</a:t>
            </a:r>
            <a:r>
              <a:rPr kumimoji="0" lang="it-IT" sz="2000" b="1" i="1" u="none" strike="noStrike" kern="1200" cap="none" spc="0" normalizeH="0" baseline="0" noProof="0" dirty="0">
                <a:ln>
                  <a:noFill/>
                </a:ln>
                <a:solidFill>
                  <a:prstClr val="black"/>
                </a:solidFill>
                <a:effectLst/>
                <a:uLnTx/>
                <a:uFillTx/>
                <a:latin typeface="Calibri"/>
                <a:ea typeface="+mn-ea"/>
                <a:cs typeface="+mn-cs"/>
              </a:rPr>
              <a:t>, alla definizione del Bilancio</a:t>
            </a:r>
            <a:r>
              <a:rPr kumimoji="0" lang="it-IT" sz="2000" b="0" i="1" u="none" strike="noStrike" kern="1200" cap="none" spc="0" normalizeH="0" baseline="0" noProof="0" dirty="0">
                <a:ln>
                  <a:noFill/>
                </a:ln>
                <a:solidFill>
                  <a:prstClr val="black"/>
                </a:solidFill>
                <a:effectLst/>
                <a:uLnTx/>
                <a:uFillTx/>
                <a:latin typeface="Calibri"/>
                <a:ea typeface="+mn-ea"/>
                <a:cs typeface="+mn-cs"/>
              </a:rPr>
              <a:t> del Comune di Milano ed alle relative variazioni di Bilancio, alla salvaguardia degli equilibri di Bilancio ed al perseguimento degli obiettivi di finanza pubblica; </a:t>
            </a:r>
            <a:r>
              <a:rPr kumimoji="0" lang="it-IT" sz="2000" b="1" i="1" u="none" strike="noStrike" kern="1200" cap="none" spc="0" normalizeH="0" baseline="0" noProof="0" dirty="0">
                <a:ln>
                  <a:noFill/>
                </a:ln>
                <a:solidFill>
                  <a:prstClr val="black"/>
                </a:solidFill>
                <a:effectLst/>
                <a:uLnTx/>
                <a:uFillTx/>
                <a:latin typeface="Calibri"/>
                <a:ea typeface="+mn-ea"/>
                <a:cs typeface="+mn-cs"/>
              </a:rPr>
              <a:t>le modalità della loro partecipazione e i conseguenti rapporti con gli Organi dell'Ente sono individuati nel Regolamento comunale dei Municipi e nel Regolamento di Contabilità </a:t>
            </a:r>
            <a:r>
              <a:rPr kumimoji="0" lang="it-IT" sz="2000" b="0" i="1" u="none" strike="noStrike" kern="1200" cap="none" spc="0" normalizeH="0" baseline="0" noProof="0" dirty="0">
                <a:ln>
                  <a:noFill/>
                </a:ln>
                <a:solidFill>
                  <a:prstClr val="black"/>
                </a:solidFill>
                <a:effectLst/>
                <a:uLnTx/>
                <a:uFillTx/>
                <a:latin typeface="Calibri"/>
                <a:ea typeface="+mn-ea"/>
                <a:cs typeface="+mn-cs"/>
              </a:rPr>
              <a:t>… omissis….».</a:t>
            </a: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Lato Medium" panose="020F0502020204030203" pitchFamily="34" charset="0"/>
              <a:ea typeface="+mn-ea"/>
              <a:cs typeface="+mn-cs"/>
            </a:endParaRPr>
          </a:p>
        </p:txBody>
      </p:sp>
      <p:sp>
        <p:nvSpPr>
          <p:cNvPr id="13" name="CasellaDiTesto 12"/>
          <p:cNvSpPr txBox="1"/>
          <p:nvPr/>
        </p:nvSpPr>
        <p:spPr>
          <a:xfrm>
            <a:off x="431800" y="1315442"/>
            <a:ext cx="14351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DIREZIONE SERVIZI CIVICI E MUNICIPI</a:t>
            </a:r>
          </a:p>
        </p:txBody>
      </p:sp>
    </p:spTree>
    <p:extLst>
      <p:ext uri="{BB962C8B-B14F-4D97-AF65-F5344CB8AC3E}">
        <p14:creationId xmlns:p14="http://schemas.microsoft.com/office/powerpoint/2010/main" val="1034755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4" name="Segnaposto numero diapositiva 3"/>
          <p:cNvSpPr>
            <a:spLocks noGrp="1"/>
          </p:cNvSpPr>
          <p:nvPr>
            <p:ph type="sldNum" sz="quarter" idx="7"/>
          </p:nvPr>
        </p:nvSpPr>
        <p:spPr>
          <a:xfrm>
            <a:off x="7699248" y="7027545"/>
            <a:ext cx="2459482" cy="16927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it-IT" sz="11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it-IT" sz="11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253940"/>
            <a:ext cx="829182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rgbClr val="FF0000"/>
                </a:solidFill>
                <a:effectLst>
                  <a:outerShdw blurRad="50800" dist="38100" dir="5400000" algn="t" rotWithShape="0">
                    <a:prstClr val="black">
                      <a:alpha val="40000"/>
                    </a:prstClr>
                  </a:outerShdw>
                </a:effectLst>
                <a:uLnTx/>
                <a:uFillTx/>
                <a:latin typeface="Calibri"/>
                <a:ea typeface="+mn-ea"/>
                <a:cs typeface="+mn-cs"/>
              </a:rPr>
              <a:t>MODIFICHE AL REGOLAMENTO DEI MUNICIPI</a:t>
            </a:r>
            <a:endParaRPr kumimoji="0" lang="it-IT" sz="2000" b="0" i="0" u="none" strike="noStrike" kern="1200" cap="none" spc="0" normalizeH="0" baseline="0" noProof="0" dirty="0">
              <a:ln>
                <a:noFill/>
              </a:ln>
              <a:solidFill>
                <a:srgbClr val="FF0000"/>
              </a:solidFill>
              <a:effectLst>
                <a:outerShdw blurRad="50800" dist="38100" dir="5400000" algn="t" rotWithShape="0">
                  <a:prstClr val="black">
                    <a:alpha val="40000"/>
                  </a:prstClr>
                </a:outerShdw>
              </a:effectLst>
              <a:uLnTx/>
              <a:uFillTx/>
              <a:latin typeface="Calibri"/>
              <a:ea typeface="+mn-ea"/>
              <a:cs typeface="+mn-cs"/>
            </a:endParaRPr>
          </a:p>
        </p:txBody>
      </p:sp>
      <p:sp>
        <p:nvSpPr>
          <p:cNvPr id="6" name="CasellaDiTesto 5"/>
          <p:cNvSpPr txBox="1"/>
          <p:nvPr/>
        </p:nvSpPr>
        <p:spPr>
          <a:xfrm>
            <a:off x="2128009" y="1416050"/>
            <a:ext cx="7754621" cy="530914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1800" b="1" i="0" u="none" strike="noStrike" kern="1200" cap="none" spc="0" normalizeH="0" baseline="0" noProof="0" dirty="0">
                <a:ln>
                  <a:noFill/>
                </a:ln>
                <a:solidFill>
                  <a:srgbClr val="FF0000"/>
                </a:solidFill>
                <a:effectLst/>
                <a:uLnTx/>
                <a:uFillTx/>
                <a:latin typeface="Lato Medium" panose="020F0502020204030203" pitchFamily="34" charset="0"/>
                <a:ea typeface="+mn-ea"/>
                <a:cs typeface="+mn-cs"/>
              </a:rPr>
              <a:t>Partecipazione  dei Municipi al  processo  di   elaborazione   e approvazione  del   Bilancio   di   previsione .</a:t>
            </a: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it-IT" sz="1800" b="1" i="0" u="none" strike="noStrike" kern="1200" cap="none" spc="0" normalizeH="0" baseline="0" noProof="0" dirty="0">
              <a:ln>
                <a:noFill/>
              </a:ln>
              <a:solidFill>
                <a:srgbClr val="FF0000"/>
              </a:solidFill>
              <a:effectLst/>
              <a:uLnTx/>
              <a:uFillTx/>
              <a:latin typeface="Lato Medium" panose="020F0502020204030203" pitchFamily="34" charset="0"/>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L’art. 60 del Regolamento dei Municipi, recante «</a:t>
            </a:r>
            <a:r>
              <a:rPr kumimoji="0" lang="it-IT" sz="1800" b="0" i="1"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Determinazione delle dotazioni annue dei Municipi», </a:t>
            </a:r>
            <a:r>
              <a:rPr kumimoji="0" lang="it-IT" sz="1800" b="0"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disciplina le modalità di partecipazione dei Municipi al processo di programmazione della gestione finanziaria del Comune ai fini dell’individuazione delle dotazioni finanziarie annue da assegnare ad ogni Municipio, nell’ambito delle risorse complessivamente a disposizione dell’Ente.</a:t>
            </a: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it-IT" sz="1800" b="1"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Il </a:t>
            </a:r>
            <a:r>
              <a:rPr kumimoji="0" lang="it-IT" sz="1800" b="1" i="0" u="sng" strike="noStrike" kern="1200" cap="none" spc="0" normalizeH="0" baseline="0" noProof="0" dirty="0">
                <a:ln>
                  <a:noFill/>
                </a:ln>
                <a:solidFill>
                  <a:srgbClr val="000000"/>
                </a:solidFill>
                <a:effectLst/>
                <a:uLnTx/>
                <a:uFillTx/>
                <a:latin typeface="Lato Medium" panose="020F0502020204030203" pitchFamily="34" charset="0"/>
                <a:ea typeface="+mn-ea"/>
                <a:cs typeface="+mn-cs"/>
              </a:rPr>
              <a:t>concorso dei Municipi alla formazione del Bilancio di previsione si concretizza</a:t>
            </a:r>
            <a:r>
              <a:rPr kumimoji="0" lang="it-IT" sz="1800" b="0"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 in particolare, nell</a:t>
            </a:r>
            <a:r>
              <a:rPr kumimoji="0" lang="it-IT" sz="1800" b="1"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’approvazione</a:t>
            </a:r>
            <a:r>
              <a:rPr kumimoji="0" lang="it-IT" sz="1800" b="0"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 da parte del Consiglio di ciascun Municipio, su proposta del relativo Organo esecutivo, </a:t>
            </a:r>
            <a:r>
              <a:rPr kumimoji="0" lang="it-IT" sz="1800" b="1"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del </a:t>
            </a:r>
            <a:r>
              <a:rPr kumimoji="0" lang="it-IT" sz="1800" b="1" i="0" u="sng" strike="noStrike" kern="1200" cap="none" spc="0" normalizeH="0" baseline="0" noProof="0" dirty="0">
                <a:ln>
                  <a:noFill/>
                </a:ln>
                <a:solidFill>
                  <a:srgbClr val="000000"/>
                </a:solidFill>
                <a:effectLst/>
                <a:uLnTx/>
                <a:uFillTx/>
                <a:latin typeface="Lato Medium" panose="020F0502020204030203" pitchFamily="34" charset="0"/>
                <a:ea typeface="+mn-ea"/>
                <a:cs typeface="+mn-cs"/>
              </a:rPr>
              <a:t>Documento di programmazione e previsione annuale e triennale </a:t>
            </a:r>
            <a:r>
              <a:rPr kumimoji="0" lang="it-IT" sz="1800" b="1" i="1" u="sng" strike="noStrike" kern="1200" cap="none" spc="0" normalizeH="0" baseline="0" noProof="0" dirty="0">
                <a:ln>
                  <a:noFill/>
                </a:ln>
                <a:solidFill>
                  <a:srgbClr val="000000"/>
                </a:solidFill>
                <a:effectLst/>
                <a:uLnTx/>
                <a:uFillTx/>
                <a:latin typeface="Lato Medium" panose="020F0502020204030203" pitchFamily="34" charset="0"/>
                <a:ea typeface="+mn-ea"/>
                <a:cs typeface="+mn-cs"/>
              </a:rPr>
              <a:t>“in cui vengono individuate le risorse finanziarie ritenute necessarie per l’esercizio delle funzioni attribuite o delegate al Municipio medesimo</a:t>
            </a:r>
            <a:r>
              <a:rPr kumimoji="0" lang="it-IT" sz="1800" b="0" i="0" u="none" strike="noStrike" kern="1200" cap="none" spc="0" normalizeH="0" baseline="0" noProof="0" dirty="0">
                <a:ln>
                  <a:noFill/>
                </a:ln>
                <a:solidFill>
                  <a:srgbClr val="000000"/>
                </a:solidFill>
                <a:effectLst/>
                <a:uLnTx/>
                <a:uFillTx/>
                <a:latin typeface="Lato Medium" panose="020F0502020204030203" pitchFamily="34" charset="0"/>
                <a:ea typeface="+mn-ea"/>
                <a:cs typeface="+mn-cs"/>
              </a:rPr>
              <a:t>” da presentare alla Giunta comunale (cfr. combinato disposto dell’art. 24, comma 2, lettera c), dell’art. 39, comma 3, e dell’art. 60 commi 1 e 2, del Regolamento dei Municipi).</a:t>
            </a:r>
            <a:endParaRPr kumimoji="0" lang="it-IT"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CasellaDiTesto 12"/>
          <p:cNvSpPr txBox="1"/>
          <p:nvPr/>
        </p:nvSpPr>
        <p:spPr>
          <a:xfrm>
            <a:off x="431800" y="1315442"/>
            <a:ext cx="14351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DIREZIONE SERVIZI CIVICI E MUNICIPI</a:t>
            </a:r>
          </a:p>
        </p:txBody>
      </p:sp>
    </p:spTree>
    <p:extLst>
      <p:ext uri="{BB962C8B-B14F-4D97-AF65-F5344CB8AC3E}">
        <p14:creationId xmlns:p14="http://schemas.microsoft.com/office/powerpoint/2010/main" val="3581915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29</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120650"/>
            <a:ext cx="8737601" cy="1138773"/>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Il DECRETO MINISTERIALE 25 luglio 2023</a:t>
            </a:r>
          </a:p>
          <a:p>
            <a:pPr algn="ctr"/>
            <a:r>
              <a:rPr lang="it-IT" sz="1400" b="1" dirty="0">
                <a:solidFill>
                  <a:srgbClr val="FF0000"/>
                </a:solidFill>
                <a:latin typeface="Lato Medium" panose="020F0502020204030203" pitchFamily="34" charset="0"/>
              </a:rPr>
              <a:t>Partecipazione  dei Municipi al  processo  di   elaborazione   e approvazione  del   Bilancio   di   previsione </a:t>
            </a:r>
            <a:endParaRPr lang="it-IT" sz="1100" b="1" dirty="0">
              <a:solidFill>
                <a:srgbClr val="FF0000"/>
              </a:solidFill>
              <a:latin typeface="Lato Medium" panose="020F0502020204030203" pitchFamily="34" charset="0"/>
            </a:endParaRPr>
          </a:p>
          <a:p>
            <a:pPr algn="ctr"/>
            <a:endParaRPr lang="it-IT" sz="1400" b="1" dirty="0">
              <a:solidFill>
                <a:srgbClr val="FF0000"/>
              </a:solidFill>
              <a:latin typeface="Lato Medium" panose="020F0502020204030203" pitchFamily="34" charset="0"/>
            </a:endParaRPr>
          </a:p>
          <a:p>
            <a:pPr algn="ct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958850"/>
            <a:ext cx="8133591" cy="7402026"/>
          </a:xfrm>
          <a:prstGeom prst="rect">
            <a:avLst/>
          </a:prstGeom>
          <a:noFill/>
        </p:spPr>
        <p:txBody>
          <a:bodyPr wrap="square" rtlCol="0">
            <a:spAutoFit/>
          </a:bodyPr>
          <a:lstStyle/>
          <a:p>
            <a:pPr algn="just">
              <a:spcAft>
                <a:spcPts val="600"/>
              </a:spcAft>
            </a:pPr>
            <a:r>
              <a:rPr lang="it-IT" sz="2000" b="1" dirty="0"/>
              <a:t>Art. 1. comma 9.3.2  “</a:t>
            </a:r>
            <a:r>
              <a:rPr lang="it-IT" sz="2000" b="1" i="1" dirty="0"/>
              <a:t>Il processo di bilancio degli enti locali  articolati  in circoscrizioni o municipi</a:t>
            </a:r>
            <a:r>
              <a:rPr lang="it-IT" sz="2000" b="1" dirty="0"/>
              <a:t>».  </a:t>
            </a:r>
          </a:p>
          <a:p>
            <a:pPr algn="just"/>
            <a:r>
              <a:rPr lang="it-IT" sz="2000" dirty="0"/>
              <a:t>«Dai regolamenti di </a:t>
            </a:r>
            <a:r>
              <a:rPr lang="it-IT" sz="2000" dirty="0" err="1"/>
              <a:t>contabilita'</a:t>
            </a:r>
            <a:r>
              <a:rPr lang="it-IT" sz="2000" dirty="0"/>
              <a:t> degli enti locali articolati in circoscrizioni risulta  che  le  </a:t>
            </a:r>
            <a:r>
              <a:rPr lang="it-IT" sz="2000" dirty="0" err="1"/>
              <a:t>modalita'</a:t>
            </a:r>
            <a:r>
              <a:rPr lang="it-IT" sz="2000" dirty="0"/>
              <a:t>  di  partecipazione  delle circoscrizioni  o  dei  municipi  al  processo  di   elaborazione   e approvazione  del   bilancio   di   previsione,   sono   disciplinate prevedendo: </a:t>
            </a:r>
          </a:p>
          <a:p>
            <a:pPr algn="just"/>
            <a:r>
              <a:rPr lang="it-IT" sz="2000" dirty="0"/>
              <a:t>a) forme eventuali di concorso alla formazione  del  bilancio di  previsione,  ad  esempio  attraverso  segnalazioni  del   proprio fabbisogno  finanziario,  proposte  delle   risorse   da   assegnare, l'indicazione delle spese vincolate di competenza, ecc. </a:t>
            </a:r>
          </a:p>
          <a:p>
            <a:pPr algn="just"/>
            <a:r>
              <a:rPr lang="it-IT" sz="2000" dirty="0"/>
              <a:t>b) </a:t>
            </a:r>
            <a:r>
              <a:rPr lang="it-IT" sz="2000" b="1" dirty="0"/>
              <a:t>un parere obbligatorio, non vincolante,  sullo  schema  di bilancio approvato dall'organo esecutivo. </a:t>
            </a:r>
          </a:p>
          <a:p>
            <a:pPr algn="just"/>
            <a:r>
              <a:rPr lang="it-IT" sz="2000" dirty="0"/>
              <a:t>Le varie forme di concorso  alla  formazione  del  bilancio  di previsione e </a:t>
            </a:r>
            <a:r>
              <a:rPr lang="it-IT" sz="2000" b="1" dirty="0"/>
              <a:t>il parere obbligatorio  sono  inseriti  nelle  fasi  del processo di bilancio </a:t>
            </a:r>
            <a:r>
              <a:rPr lang="it-IT" sz="2000" dirty="0"/>
              <a:t>di cui  al  paragrafo  9.3.1  </a:t>
            </a:r>
            <a:r>
              <a:rPr lang="it-IT" sz="2000" b="1" dirty="0"/>
              <a:t>senza  determinare ritardi nell'approvazione del bilancio</a:t>
            </a:r>
            <a:r>
              <a:rPr lang="it-IT" sz="2000" dirty="0"/>
              <a:t>. Ad esempio, le proposte delle circoscrizioni sono richieste  e  trasmesse  secondo  le  tempistiche previste per i responsabili degli uffici, e il </a:t>
            </a:r>
            <a:r>
              <a:rPr lang="it-IT" sz="2000" b="1" dirty="0"/>
              <a:t>parere obbligatorio delle circoscrizioni, costituendo un atto istruttorio non provvedimentale, è richiesto contestualmente al parere dell’organo di revisione</a:t>
            </a:r>
            <a:r>
              <a:rPr lang="it-IT" sz="2000" dirty="0"/>
              <a:t>». </a:t>
            </a:r>
          </a:p>
          <a:p>
            <a:pPr algn="just">
              <a:spcAft>
                <a:spcPts val="600"/>
              </a:spcAft>
            </a:pPr>
            <a:endParaRPr lang="it-IT" sz="2000" dirty="0"/>
          </a:p>
          <a:p>
            <a:pPr algn="just">
              <a:spcAft>
                <a:spcPts val="600"/>
              </a:spcAft>
            </a:pPr>
            <a:endParaRPr lang="it-IT" sz="2000" dirty="0"/>
          </a:p>
          <a:p>
            <a:pPr algn="just">
              <a:spcAft>
                <a:spcPts val="600"/>
              </a:spcAft>
            </a:pPr>
            <a:endParaRPr lang="it-IT" sz="2000" dirty="0"/>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2381292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901" y="390308"/>
            <a:ext cx="8291829" cy="338554"/>
          </a:xfrm>
          <a:prstGeom prst="rect">
            <a:avLst/>
          </a:prstGeom>
          <a:noFill/>
        </p:spPr>
        <p:txBody>
          <a:bodyPr wrap="square" rtlCol="0">
            <a:spAutoFit/>
          </a:bodyPr>
          <a:lstStyle/>
          <a:p>
            <a:pPr algn="ctr"/>
            <a:r>
              <a:rPr lang="it-IT" sz="1600" b="1" dirty="0">
                <a:solidFill>
                  <a:srgbClr val="FF0000"/>
                </a:solidFill>
                <a:effectLst>
                  <a:outerShdw blurRad="50800" dist="38100" dir="5400000" algn="t" rotWithShape="0">
                    <a:prstClr val="black">
                      <a:alpha val="40000"/>
                    </a:prstClr>
                  </a:outerShdw>
                </a:effectLst>
              </a:rPr>
              <a:t>I° GRUPPO DI MODIFICHE GIA’ ESAMINATE DALLE COMMISSIONI CONSILIARI</a:t>
            </a:r>
          </a:p>
        </p:txBody>
      </p:sp>
      <p:sp>
        <p:nvSpPr>
          <p:cNvPr id="6" name="CasellaDiTesto 5"/>
          <p:cNvSpPr txBox="1"/>
          <p:nvPr/>
        </p:nvSpPr>
        <p:spPr>
          <a:xfrm>
            <a:off x="2135504" y="1179790"/>
            <a:ext cx="7754621" cy="6017032"/>
          </a:xfrm>
          <a:prstGeom prst="rect">
            <a:avLst/>
          </a:prstGeom>
          <a:noFill/>
        </p:spPr>
        <p:txBody>
          <a:bodyPr wrap="square" rtlCol="0">
            <a:spAutoFit/>
          </a:bodyPr>
          <a:lstStyle/>
          <a:p>
            <a:pPr marL="342900" indent="-342900" algn="just">
              <a:spcAft>
                <a:spcPts val="600"/>
              </a:spcAft>
              <a:buFontTx/>
              <a:buAutoNum type="arabicPeriod"/>
            </a:pPr>
            <a:r>
              <a:rPr lang="it-IT" sz="2000" dirty="0"/>
              <a:t>Esplicitazione dell’obbligo della motivazione in caso di scostamento dai pareri o dalle indicazioni espressi dai Municipi (art. 22);</a:t>
            </a:r>
          </a:p>
          <a:p>
            <a:pPr marL="342900" indent="-342900" algn="just">
              <a:spcAft>
                <a:spcPts val="600"/>
              </a:spcAft>
              <a:buAutoNum type="arabicPeriod"/>
            </a:pPr>
            <a:r>
              <a:rPr lang="it-IT" sz="2000" dirty="0"/>
              <a:t>Previsione generalizzata della facoltà dei Municipi di svolgere le sedute degli Organi Collegiali e delle Commissioni Consiliari Municipali in videoconferenza (artt. 27-48-51);</a:t>
            </a:r>
          </a:p>
          <a:p>
            <a:pPr marL="342900" indent="-342900" algn="just">
              <a:spcAft>
                <a:spcPts val="600"/>
              </a:spcAft>
              <a:buAutoNum type="arabicPeriod"/>
            </a:pPr>
            <a:r>
              <a:rPr lang="it-IT" sz="2000" dirty="0"/>
              <a:t>Modalità di notificazione delle convocazioni e degli atti degli Organi Collegiali e delle Commissioni Consiliari Municipali funzionali a contemperare le esigenze di certezza della notifica con quelle di efficienza, efficacia ed economicità della azione amministrativa (artt. 30-48-51);</a:t>
            </a:r>
          </a:p>
          <a:p>
            <a:pPr marL="342900" indent="-342900" algn="just">
              <a:spcAft>
                <a:spcPts val="600"/>
              </a:spcAft>
              <a:buAutoNum type="arabicPeriod"/>
            </a:pPr>
            <a:r>
              <a:rPr lang="it-IT" sz="2000" dirty="0"/>
              <a:t>Registrazioni audio od </a:t>
            </a:r>
            <a:r>
              <a:rPr lang="it-IT" sz="2000" dirty="0" err="1"/>
              <a:t>audiovideo</a:t>
            </a:r>
            <a:r>
              <a:rPr lang="it-IT" sz="2000" dirty="0"/>
              <a:t> delle sedute degli Organi Collegiali e delle Commissioni Consiliari Municipali in luogo del verbale integrale cartaceo, in analogia a quanto già avviene per le sedute del Consiglio Comunale (art. 32);</a:t>
            </a:r>
          </a:p>
          <a:p>
            <a:pPr marL="342900" indent="-342900" algn="just">
              <a:spcAft>
                <a:spcPts val="600"/>
              </a:spcAft>
              <a:buAutoNum type="arabicPeriod"/>
            </a:pPr>
            <a:r>
              <a:rPr lang="it-IT" sz="2000" dirty="0"/>
              <a:t>Modalità di funzionamento degli Organismi Municipali (art. 48);</a:t>
            </a:r>
          </a:p>
          <a:p>
            <a:pPr marL="342900" indent="-342900" algn="just">
              <a:spcAft>
                <a:spcPts val="600"/>
              </a:spcAft>
              <a:buAutoNum type="arabicPeriod"/>
            </a:pPr>
            <a:r>
              <a:rPr lang="it-IT" sz="2000" dirty="0"/>
              <a:t>Modifiche tecniche rese necessarie per coordinare il testo del Regolamento dei Municipi con quello degli altri Regolamenti comunali (artt. 29-30-33-42).</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1497745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30</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6. Parere sullo schema di Bilancio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1279730737"/>
              </p:ext>
            </p:extLst>
          </p:nvPr>
        </p:nvGraphicFramePr>
        <p:xfrm>
          <a:off x="1977388" y="1315442"/>
          <a:ext cx="8322946" cy="396240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60 – DETERMINAZIONE DELLE DOTAZIONI ANNUE DEI MUNICIPI</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60 – DETERMINAZIONE DELLE DOTAZIONI ANNUE DEI MUNICIPI</a:t>
                      </a:r>
                    </a:p>
                  </a:txBody>
                  <a:tcPr/>
                </a:tc>
                <a:extLst>
                  <a:ext uri="{0D108BD9-81ED-4DB2-BD59-A6C34878D82A}">
                    <a16:rowId xmlns:a16="http://schemas.microsoft.com/office/drawing/2014/main" val="3544973422"/>
                  </a:ext>
                </a:extLst>
              </a:tr>
              <a:tr h="2967156">
                <a:tc>
                  <a:txBody>
                    <a:bodyPr/>
                    <a:lstStyle/>
                    <a:p>
                      <a:pPr algn="just"/>
                      <a:r>
                        <a:rPr lang="it-IT" sz="1600" dirty="0"/>
                        <a:t>2. </a:t>
                      </a:r>
                      <a:r>
                        <a:rPr lang="it-IT" sz="1600" dirty="0" err="1"/>
                        <a:t>lett.a</a:t>
                      </a:r>
                      <a:r>
                        <a:rPr lang="it-IT" sz="1600" dirty="0"/>
                        <a:t>. la rilevazione, ad opera della Direzione comunale centrale competente al coordinamento dei Municipi, dei fabbisogni finanziari dei Municipi medesimi per la gestione delle funzioni e dei servizi attribuiti o delegati, e relativa analisi nella Conferenza dei Presidenti di Municipio alla luce dei criteri e parametri oggettivi di cui al precedente articolo 57 comma 2 lettera e.;</a:t>
                      </a:r>
                    </a:p>
                    <a:p>
                      <a:pPr algn="just"/>
                      <a:endParaRPr lang="it-IT" sz="1600" dirty="0"/>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a:solidFill>
                            <a:srgbClr val="FF0000"/>
                          </a:solidFill>
                          <a:effectLst/>
                          <a:latin typeface="+mn-lt"/>
                          <a:ea typeface="+mn-ea"/>
                          <a:cs typeface="+mn-cs"/>
                        </a:rPr>
                        <a:t>2. </a:t>
                      </a:r>
                      <a:r>
                        <a:rPr lang="it-IT" sz="1600" dirty="0" err="1">
                          <a:solidFill>
                            <a:srgbClr val="FF0000"/>
                          </a:solidFill>
                          <a:effectLst/>
                          <a:latin typeface="+mn-lt"/>
                          <a:ea typeface="+mn-ea"/>
                          <a:cs typeface="+mn-cs"/>
                        </a:rPr>
                        <a:t>lett.a</a:t>
                      </a:r>
                      <a:r>
                        <a:rPr lang="it-IT" sz="1600" dirty="0">
                          <a:solidFill>
                            <a:srgbClr val="FF0000"/>
                          </a:solidFill>
                          <a:effectLst/>
                          <a:latin typeface="+mn-lt"/>
                          <a:ea typeface="+mn-ea"/>
                          <a:cs typeface="+mn-cs"/>
                        </a:rPr>
                        <a:t>. la rilevazione, ad opera della Direzione comunale </a:t>
                      </a:r>
                      <a:r>
                        <a:rPr lang="it-IT" sz="1600" strike="sngStrike" dirty="0">
                          <a:solidFill>
                            <a:srgbClr val="FF0000"/>
                          </a:solidFill>
                          <a:effectLst/>
                          <a:latin typeface="+mn-lt"/>
                          <a:ea typeface="+mn-ea"/>
                          <a:cs typeface="+mn-cs"/>
                        </a:rPr>
                        <a:t>centrale</a:t>
                      </a:r>
                      <a:r>
                        <a:rPr lang="it-IT" sz="1600" dirty="0">
                          <a:solidFill>
                            <a:srgbClr val="FF0000"/>
                          </a:solidFill>
                          <a:effectLst/>
                          <a:latin typeface="+mn-lt"/>
                          <a:ea typeface="+mn-ea"/>
                          <a:cs typeface="+mn-cs"/>
                        </a:rPr>
                        <a:t> competente al coordinamento dei Municipi, dei fabbisogni finanziari dei Municipi medesimi per la gestione delle funzioni e dei servizi attribuiti o delegati, e relativa analisi nella Conferenza dei Presidenti di Municipio alla luce dei criteri e parametri oggettivi di cui al precedente articolo 57, comma 2, lettera </a:t>
                      </a:r>
                      <a:r>
                        <a:rPr lang="it-IT" sz="1600" b="1" dirty="0">
                          <a:solidFill>
                            <a:srgbClr val="FF0000"/>
                          </a:solidFill>
                          <a:effectLst/>
                          <a:latin typeface="+mn-lt"/>
                          <a:ea typeface="+mn-ea"/>
                          <a:cs typeface="+mn-cs"/>
                        </a:rPr>
                        <a:t>d </a:t>
                      </a:r>
                      <a:r>
                        <a:rPr lang="it-IT" sz="1600" b="1" strike="sngStrike" dirty="0">
                          <a:solidFill>
                            <a:srgbClr val="FF0000"/>
                          </a:solidFill>
                          <a:effectLst/>
                          <a:latin typeface="+mn-lt"/>
                          <a:ea typeface="+mn-ea"/>
                          <a:cs typeface="+mn-cs"/>
                        </a:rPr>
                        <a:t>e</a:t>
                      </a:r>
                      <a:r>
                        <a:rPr lang="it-IT" sz="1600" b="1" dirty="0">
                          <a:solidFill>
                            <a:srgbClr val="FF0000"/>
                          </a:solidFill>
                          <a:effectLst/>
                          <a:latin typeface="+mn-lt"/>
                          <a:ea typeface="+mn-ea"/>
                          <a:cs typeface="+mn-cs"/>
                        </a:rPr>
                        <a:t>., e delle risorse finanziarie complessivamente a disposizione del Comune di Milano, comunicate dal Responsabile dei Servizi Finanziari;</a:t>
                      </a:r>
                      <a:endParaRPr lang="it-IT" sz="16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257118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31</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6. </a:t>
            </a:r>
            <a:r>
              <a:rPr lang="it-IT" b="1" u="sng" dirty="0">
                <a:solidFill>
                  <a:srgbClr val="FF0000"/>
                </a:solidFill>
              </a:rPr>
              <a:t>Parere sullo schema di bilancio – Testo proposto</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3935124354"/>
              </p:ext>
            </p:extLst>
          </p:nvPr>
        </p:nvGraphicFramePr>
        <p:xfrm>
          <a:off x="1977388" y="1315442"/>
          <a:ext cx="8322946" cy="420624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60 – DETERMINAZIONE DELLE DOTAZIONI ANNUE DEI MUNICIPI</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60 – DETERMINAZIONE DELLE DOTAZIONI ANNUE DEI MUNICIPI</a:t>
                      </a:r>
                    </a:p>
                  </a:txBody>
                  <a:tcPr/>
                </a:tc>
                <a:extLst>
                  <a:ext uri="{0D108BD9-81ED-4DB2-BD59-A6C34878D82A}">
                    <a16:rowId xmlns:a16="http://schemas.microsoft.com/office/drawing/2014/main" val="3544973422"/>
                  </a:ext>
                </a:extLst>
              </a:tr>
              <a:tr h="2967156">
                <a:tc>
                  <a:txBody>
                    <a:bodyPr/>
                    <a:lstStyle/>
                    <a:p>
                      <a:pPr algn="just"/>
                      <a:r>
                        <a:rPr lang="it-IT" sz="1600" dirty="0"/>
                        <a:t>b. sulla base dell’analisi effettuata al punto a., predisposizione da parte di ciascun Municipio di un documento di programmazione e previsione annuale e triennale, trasmesso alla Giunta comunale ed al Responsabile dei Servizi Finanziari. Le previsioni di bilancio sui capitoli di spesa che finanziano progetti tra più Municipi sono concordati in seno alla Conferenza dei Presidenti;</a:t>
                      </a:r>
                    </a:p>
                    <a:p>
                      <a:pPr algn="just"/>
                      <a:endParaRPr lang="it-IT" sz="1600" dirty="0"/>
                    </a:p>
                    <a:p>
                      <a:pPr algn="just"/>
                      <a:endParaRPr lang="it-IT" sz="1600" dirty="0"/>
                    </a:p>
                  </a:txBody>
                  <a:tcPr/>
                </a:tc>
                <a:tc>
                  <a:txBody>
                    <a:bodyPr/>
                    <a:lstStyle/>
                    <a:p>
                      <a:pPr algn="just"/>
                      <a:r>
                        <a:rPr lang="it-IT" sz="1600" dirty="0">
                          <a:solidFill>
                            <a:srgbClr val="FF0000"/>
                          </a:solidFill>
                          <a:effectLst/>
                          <a:latin typeface="+mn-lt"/>
                          <a:ea typeface="+mn-ea"/>
                          <a:cs typeface="+mn-cs"/>
                        </a:rPr>
                        <a:t>b. sulla base dell’analisi effettuata al punto a., predisposizione da parte di ciascun Municipio</a:t>
                      </a:r>
                      <a:r>
                        <a:rPr lang="it-IT" sz="1600" b="1" dirty="0">
                          <a:solidFill>
                            <a:srgbClr val="FF0000"/>
                          </a:solidFill>
                          <a:effectLst/>
                          <a:latin typeface="+mn-lt"/>
                          <a:ea typeface="+mn-ea"/>
                          <a:cs typeface="+mn-cs"/>
                        </a:rPr>
                        <a:t> del </a:t>
                      </a:r>
                      <a:r>
                        <a:rPr lang="it-IT" sz="1600" strike="sngStrike" dirty="0">
                          <a:solidFill>
                            <a:srgbClr val="FF0000"/>
                          </a:solidFill>
                          <a:effectLst/>
                          <a:latin typeface="+mn-lt"/>
                          <a:ea typeface="+mn-ea"/>
                          <a:cs typeface="+mn-cs"/>
                        </a:rPr>
                        <a:t>di un</a:t>
                      </a:r>
                      <a:r>
                        <a:rPr lang="it-IT" sz="1600" dirty="0">
                          <a:solidFill>
                            <a:srgbClr val="FF0000"/>
                          </a:solidFill>
                          <a:effectLst/>
                          <a:latin typeface="+mn-lt"/>
                          <a:ea typeface="+mn-ea"/>
                          <a:cs typeface="+mn-cs"/>
                        </a:rPr>
                        <a:t> documento di programmazione e previsione annuale e triennale </a:t>
                      </a:r>
                      <a:r>
                        <a:rPr lang="it-IT" sz="1600" b="1" dirty="0">
                          <a:solidFill>
                            <a:srgbClr val="FF0000"/>
                          </a:solidFill>
                          <a:effectLst/>
                          <a:latin typeface="+mn-lt"/>
                          <a:ea typeface="+mn-ea"/>
                          <a:cs typeface="+mn-cs"/>
                        </a:rPr>
                        <a:t>di cui al precedente articolo 24, comma 2, lettera c),</a:t>
                      </a:r>
                      <a:r>
                        <a:rPr lang="it-IT" sz="1600" dirty="0">
                          <a:solidFill>
                            <a:srgbClr val="FF0000"/>
                          </a:solidFill>
                          <a:effectLst/>
                          <a:latin typeface="+mn-lt"/>
                          <a:ea typeface="+mn-ea"/>
                          <a:cs typeface="+mn-cs"/>
                        </a:rPr>
                        <a:t> </a:t>
                      </a:r>
                      <a:r>
                        <a:rPr lang="it-IT" sz="1600" b="1" dirty="0">
                          <a:solidFill>
                            <a:srgbClr val="FF0000"/>
                          </a:solidFill>
                          <a:effectLst/>
                          <a:latin typeface="+mn-lt"/>
                          <a:ea typeface="+mn-ea"/>
                          <a:cs typeface="+mn-cs"/>
                        </a:rPr>
                        <a:t>da inviare</a:t>
                      </a:r>
                      <a:r>
                        <a:rPr lang="it-IT" sz="1600" dirty="0">
                          <a:solidFill>
                            <a:srgbClr val="FF0000"/>
                          </a:solidFill>
                          <a:effectLst/>
                          <a:latin typeface="+mn-lt"/>
                          <a:ea typeface="+mn-ea"/>
                          <a:cs typeface="+mn-cs"/>
                        </a:rPr>
                        <a:t> </a:t>
                      </a:r>
                      <a:r>
                        <a:rPr lang="it-IT" sz="1600" strike="sngStrike" dirty="0">
                          <a:solidFill>
                            <a:srgbClr val="FF0000"/>
                          </a:solidFill>
                          <a:effectLst/>
                          <a:latin typeface="+mn-lt"/>
                          <a:ea typeface="+mn-ea"/>
                          <a:cs typeface="+mn-cs"/>
                        </a:rPr>
                        <a:t>trasmesso</a:t>
                      </a:r>
                      <a:r>
                        <a:rPr lang="it-IT" sz="1600" dirty="0">
                          <a:solidFill>
                            <a:srgbClr val="FF0000"/>
                          </a:solidFill>
                          <a:effectLst/>
                          <a:latin typeface="+mn-lt"/>
                          <a:ea typeface="+mn-ea"/>
                          <a:cs typeface="+mn-cs"/>
                        </a:rPr>
                        <a:t> alla Giunta comunale ed al Responsabile dei Servizi Finanziari </a:t>
                      </a:r>
                      <a:r>
                        <a:rPr lang="it-IT" sz="1600" b="1" dirty="0">
                          <a:solidFill>
                            <a:srgbClr val="FF0000"/>
                          </a:solidFill>
                          <a:effectLst/>
                          <a:latin typeface="+mn-lt"/>
                          <a:ea typeface="+mn-ea"/>
                          <a:cs typeface="+mn-cs"/>
                        </a:rPr>
                        <a:t>per loro valutazione nel contesto del processo di elaborazione del Bilancio di previsione;</a:t>
                      </a:r>
                      <a:r>
                        <a:rPr lang="it-IT" sz="1600" dirty="0">
                          <a:solidFill>
                            <a:srgbClr val="FF0000"/>
                          </a:solidFill>
                          <a:effectLst/>
                          <a:latin typeface="+mn-lt"/>
                          <a:ea typeface="+mn-ea"/>
                          <a:cs typeface="+mn-cs"/>
                        </a:rPr>
                        <a:t> </a:t>
                      </a:r>
                      <a:r>
                        <a:rPr lang="it-IT" sz="1600" b="1" strike="sngStrike" dirty="0">
                          <a:solidFill>
                            <a:srgbClr val="FF0000"/>
                          </a:solidFill>
                          <a:effectLst/>
                          <a:latin typeface="+mn-lt"/>
                          <a:ea typeface="+mn-ea"/>
                          <a:cs typeface="+mn-cs"/>
                        </a:rPr>
                        <a:t>Le previsioni di bilancio sui capitoli di spesa che finanziano progetti tra più Municipi sono concordati in seno alla Conferenza dei Presidenti</a:t>
                      </a:r>
                      <a:r>
                        <a:rPr lang="it-IT" sz="1600" b="1" dirty="0">
                          <a:solidFill>
                            <a:srgbClr val="FF0000"/>
                          </a:solidFill>
                          <a:effectLst/>
                          <a:latin typeface="+mn-lt"/>
                          <a:ea typeface="+mn-ea"/>
                          <a:cs typeface="+mn-cs"/>
                        </a:rPr>
                        <a:t>;</a:t>
                      </a:r>
                      <a:endParaRPr lang="it-IT" sz="1600" dirty="0">
                        <a:solidFill>
                          <a:srgbClr val="FF0000"/>
                        </a:solidFill>
                        <a:effectLst/>
                        <a:latin typeface="+mn-lt"/>
                        <a:ea typeface="+mn-ea"/>
                        <a:cs typeface="+mn-cs"/>
                      </a:endParaRPr>
                    </a:p>
                    <a:p>
                      <a:pPr algn="just"/>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2339932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6. </a:t>
            </a:r>
            <a:r>
              <a:rPr lang="it-IT" b="1" u="sng" dirty="0">
                <a:solidFill>
                  <a:srgbClr val="FF0000"/>
                </a:solidFill>
              </a:rPr>
              <a:t>Parere sullo schema di bilancio – Testo proposto</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523223753"/>
              </p:ext>
            </p:extLst>
          </p:nvPr>
        </p:nvGraphicFramePr>
        <p:xfrm>
          <a:off x="1977388" y="1315442"/>
          <a:ext cx="8322946" cy="490728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60 – DETERMINAZIONE DELLE DOTAZIONI ANNUE DEI MUNICIPI</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60 – DETERMINAZIONE DELLE DOTAZIONI ANNUE DEI MUNICIPI</a:t>
                      </a:r>
                    </a:p>
                  </a:txBody>
                  <a:tcPr/>
                </a:tc>
                <a:extLst>
                  <a:ext uri="{0D108BD9-81ED-4DB2-BD59-A6C34878D82A}">
                    <a16:rowId xmlns:a16="http://schemas.microsoft.com/office/drawing/2014/main" val="3544973422"/>
                  </a:ext>
                </a:extLst>
              </a:tr>
              <a:tr h="2967156">
                <a:tc>
                  <a:txBody>
                    <a:bodyPr/>
                    <a:lstStyle/>
                    <a:p>
                      <a:pPr algn="just"/>
                      <a:r>
                        <a:rPr lang="it-IT" sz="1600" dirty="0"/>
                        <a:t>c. sulla base dell’analisi effettuata al punto a. e del documento di cui al punto b., comunicazione della Giunta comunale ai Municipi della proposta di risorse da assegnarsi con il bilancio di previsione, con l’indicazione delle spese vincolate; al termine di ciascun esercizio, rendicontazione del Municipio sul consuntivo annuo municipale integrata dalla relazione esplicativa del Direttore del Municipio.</a:t>
                      </a:r>
                    </a:p>
                    <a:p>
                      <a:pPr algn="just"/>
                      <a:endParaRPr lang="it-IT" sz="1600" dirty="0"/>
                    </a:p>
                  </a:txBody>
                  <a:tcPr/>
                </a:tc>
                <a:tc>
                  <a:txBody>
                    <a:bodyPr/>
                    <a:lstStyle/>
                    <a:p>
                      <a:pPr algn="just"/>
                      <a:r>
                        <a:rPr lang="it-IT" sz="1600" dirty="0">
                          <a:solidFill>
                            <a:srgbClr val="FF0000"/>
                          </a:solidFill>
                          <a:effectLst/>
                          <a:latin typeface="+mn-lt"/>
                          <a:ea typeface="+mn-ea"/>
                          <a:cs typeface="+mn-cs"/>
                        </a:rPr>
                        <a:t>c. </a:t>
                      </a:r>
                      <a:r>
                        <a:rPr lang="it-IT" sz="1600" b="1" strike="sngStrike" dirty="0">
                          <a:solidFill>
                            <a:srgbClr val="FF0000"/>
                          </a:solidFill>
                          <a:effectLst/>
                          <a:latin typeface="+mn-lt"/>
                          <a:ea typeface="+mn-ea"/>
                          <a:cs typeface="+mn-cs"/>
                        </a:rPr>
                        <a:t>sulla base dell’analisi effettuata al punto a. e del </a:t>
                      </a:r>
                      <a:r>
                        <a:rPr lang="it-IT" sz="1600" b="1" strike="sngStrike" dirty="0" err="1">
                          <a:solidFill>
                            <a:srgbClr val="FF0000"/>
                          </a:solidFill>
                          <a:effectLst/>
                          <a:latin typeface="+mn-lt"/>
                          <a:ea typeface="+mn-ea"/>
                          <a:cs typeface="+mn-cs"/>
                        </a:rPr>
                        <a:t>documentio</a:t>
                      </a:r>
                      <a:r>
                        <a:rPr lang="it-IT" sz="1600" b="1" strike="sngStrike" dirty="0">
                          <a:solidFill>
                            <a:srgbClr val="FF0000"/>
                          </a:solidFill>
                          <a:effectLst/>
                          <a:latin typeface="+mn-lt"/>
                          <a:ea typeface="+mn-ea"/>
                          <a:cs typeface="+mn-cs"/>
                        </a:rPr>
                        <a:t> di cui al punto b.,</a:t>
                      </a:r>
                      <a:r>
                        <a:rPr lang="it-IT" sz="1600" dirty="0">
                          <a:solidFill>
                            <a:srgbClr val="FF0000"/>
                          </a:solidFill>
                          <a:effectLst/>
                          <a:latin typeface="+mn-lt"/>
                          <a:ea typeface="+mn-ea"/>
                          <a:cs typeface="+mn-cs"/>
                        </a:rPr>
                        <a:t> </a:t>
                      </a:r>
                      <a:r>
                        <a:rPr lang="it-IT" sz="1600" strike="sngStrike" dirty="0">
                          <a:solidFill>
                            <a:srgbClr val="FF0000"/>
                          </a:solidFill>
                          <a:effectLst/>
                          <a:latin typeface="+mn-lt"/>
                          <a:ea typeface="+mn-ea"/>
                          <a:cs typeface="+mn-cs"/>
                        </a:rPr>
                        <a:t>comunicazione</a:t>
                      </a:r>
                      <a:r>
                        <a:rPr lang="it-IT" sz="1600" b="1" dirty="0">
                          <a:solidFill>
                            <a:srgbClr val="FF0000"/>
                          </a:solidFill>
                          <a:effectLst/>
                          <a:latin typeface="+mn-lt"/>
                          <a:ea typeface="+mn-ea"/>
                          <a:cs typeface="+mn-cs"/>
                        </a:rPr>
                        <a:t> trasmissione ai Municipi, a cura del Responsabile dei Servizi Finanziari, dello schema di Bilancio di previsione approvato dalla </a:t>
                      </a:r>
                      <a:r>
                        <a:rPr lang="it-IT" sz="1600" b="1" strike="sngStrike" dirty="0">
                          <a:solidFill>
                            <a:srgbClr val="FF0000"/>
                          </a:solidFill>
                          <a:effectLst/>
                          <a:latin typeface="+mn-lt"/>
                          <a:ea typeface="+mn-ea"/>
                          <a:cs typeface="+mn-cs"/>
                        </a:rPr>
                        <a:t>della</a:t>
                      </a:r>
                      <a:r>
                        <a:rPr lang="it-IT" sz="1600" dirty="0">
                          <a:solidFill>
                            <a:srgbClr val="FF0000"/>
                          </a:solidFill>
                          <a:effectLst/>
                          <a:latin typeface="+mn-lt"/>
                          <a:ea typeface="+mn-ea"/>
                          <a:cs typeface="+mn-cs"/>
                        </a:rPr>
                        <a:t> Giunta comunale, </a:t>
                      </a:r>
                      <a:r>
                        <a:rPr lang="it-IT" sz="1600" b="1" strike="sngStrike" dirty="0">
                          <a:solidFill>
                            <a:srgbClr val="FF0000"/>
                          </a:solidFill>
                          <a:effectLst/>
                          <a:latin typeface="+mn-lt"/>
                          <a:ea typeface="+mn-ea"/>
                          <a:cs typeface="+mn-cs"/>
                        </a:rPr>
                        <a:t>ai Municipi della</a:t>
                      </a:r>
                      <a:r>
                        <a:rPr lang="it-IT" sz="1600" b="1" dirty="0">
                          <a:solidFill>
                            <a:srgbClr val="FF0000"/>
                          </a:solidFill>
                          <a:effectLst/>
                          <a:latin typeface="+mn-lt"/>
                          <a:ea typeface="+mn-ea"/>
                          <a:cs typeface="+mn-cs"/>
                        </a:rPr>
                        <a:t> </a:t>
                      </a:r>
                      <a:r>
                        <a:rPr lang="it-IT" sz="1600" b="1" strike="sngStrike" dirty="0">
                          <a:solidFill>
                            <a:srgbClr val="FF0000"/>
                          </a:solidFill>
                          <a:effectLst/>
                          <a:latin typeface="+mn-lt"/>
                          <a:ea typeface="+mn-ea"/>
                          <a:cs typeface="+mn-cs"/>
                        </a:rPr>
                        <a:t>proposta di</a:t>
                      </a:r>
                      <a:r>
                        <a:rPr lang="it-IT" sz="1600" b="1" dirty="0">
                          <a:solidFill>
                            <a:srgbClr val="FF0000"/>
                          </a:solidFill>
                          <a:effectLst/>
                          <a:latin typeface="+mn-lt"/>
                          <a:ea typeface="+mn-ea"/>
                          <a:cs typeface="+mn-cs"/>
                        </a:rPr>
                        <a:t> comprendente la proposta di </a:t>
                      </a:r>
                      <a:r>
                        <a:rPr lang="it-IT" sz="1600" dirty="0">
                          <a:solidFill>
                            <a:srgbClr val="FF0000"/>
                          </a:solidFill>
                          <a:effectLst/>
                          <a:latin typeface="+mn-lt"/>
                          <a:ea typeface="+mn-ea"/>
                          <a:cs typeface="+mn-cs"/>
                        </a:rPr>
                        <a:t>risorse </a:t>
                      </a:r>
                      <a:r>
                        <a:rPr lang="it-IT" sz="1600" b="1" dirty="0">
                          <a:solidFill>
                            <a:srgbClr val="FF0000"/>
                          </a:solidFill>
                          <a:effectLst/>
                          <a:latin typeface="+mn-lt"/>
                          <a:ea typeface="+mn-ea"/>
                          <a:cs typeface="+mn-cs"/>
                        </a:rPr>
                        <a:t>da assegnare a ciascun Municipio alla luce dei documenti di programmazione e previsione annuale e triennale approvati dai Municipi e delle risorse finanziarie complessivamente a disposizione del Comune di Milano;  </a:t>
                      </a:r>
                      <a:r>
                        <a:rPr lang="it-IT" sz="1600" b="1" strike="sngStrike" dirty="0">
                          <a:solidFill>
                            <a:srgbClr val="FF0000"/>
                          </a:solidFill>
                          <a:effectLst/>
                          <a:latin typeface="+mn-lt"/>
                          <a:ea typeface="+mn-ea"/>
                          <a:cs typeface="+mn-cs"/>
                        </a:rPr>
                        <a:t>con il bilancio di previsione, con l’indicazione delle spese vincolate;</a:t>
                      </a:r>
                      <a:r>
                        <a:rPr lang="it-IT" sz="1600" b="1" dirty="0">
                          <a:solidFill>
                            <a:srgbClr val="FF0000"/>
                          </a:solidFill>
                          <a:effectLst/>
                          <a:latin typeface="+mn-lt"/>
                          <a:ea typeface="+mn-ea"/>
                          <a:cs typeface="+mn-cs"/>
                        </a:rPr>
                        <a:t> </a:t>
                      </a:r>
                      <a:r>
                        <a:rPr lang="it-IT" sz="1600" b="1" strike="sngStrike" dirty="0">
                          <a:solidFill>
                            <a:srgbClr val="FF0000"/>
                          </a:solidFill>
                          <a:effectLst/>
                          <a:latin typeface="+mn-lt"/>
                          <a:ea typeface="+mn-ea"/>
                          <a:cs typeface="+mn-cs"/>
                        </a:rPr>
                        <a:t>al termine di ciascun esercizio, rendicontazione del Municipio sul consuntivo annuo municipale integrata dalla relazione esplicativa del Direttore del Municipio</a:t>
                      </a:r>
                      <a:r>
                        <a:rPr lang="it-IT" sz="1600" b="1" dirty="0">
                          <a:solidFill>
                            <a:srgbClr val="FF0000"/>
                          </a:solidFill>
                          <a:effectLst/>
                          <a:latin typeface="+mn-lt"/>
                          <a:ea typeface="+mn-ea"/>
                          <a:cs typeface="+mn-cs"/>
                        </a:rPr>
                        <a:t>;</a:t>
                      </a:r>
                      <a:endParaRPr lang="it-IT" sz="16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1856717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6. </a:t>
            </a:r>
            <a:r>
              <a:rPr lang="it-IT" b="1" u="sng" dirty="0">
                <a:solidFill>
                  <a:srgbClr val="FF0000"/>
                </a:solidFill>
              </a:rPr>
              <a:t>Parere sullo schema di bilancio – Testo proposto</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4237890732"/>
              </p:ext>
            </p:extLst>
          </p:nvPr>
        </p:nvGraphicFramePr>
        <p:xfrm>
          <a:off x="1977388" y="1315442"/>
          <a:ext cx="8322946" cy="515112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r>
                        <a:rPr lang="it-IT" sz="1600" dirty="0"/>
                        <a:t>ART. 60 – DETERMINAZIONE DELLE DOTAZIONI ANNUE DEI MUNICIPI</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a:t>ART. 60 – DETERMINAZIONE DELLE DOTAZIONI ANNUE DEI MUNICIPI</a:t>
                      </a:r>
                    </a:p>
                  </a:txBody>
                  <a:tcPr/>
                </a:tc>
                <a:extLst>
                  <a:ext uri="{0D108BD9-81ED-4DB2-BD59-A6C34878D82A}">
                    <a16:rowId xmlns:a16="http://schemas.microsoft.com/office/drawing/2014/main" val="3544973422"/>
                  </a:ext>
                </a:extLst>
              </a:tr>
              <a:tr h="2967156">
                <a:tc>
                  <a:txBody>
                    <a:bodyPr/>
                    <a:lstStyle/>
                    <a:p>
                      <a:pPr algn="just"/>
                      <a:endParaRPr lang="it-IT" sz="1600" dirty="0"/>
                    </a:p>
                  </a:txBody>
                  <a:tcPr/>
                </a:tc>
                <a:tc>
                  <a:txBody>
                    <a:bodyPr/>
                    <a:lstStyle/>
                    <a:p>
                      <a:pPr algn="just"/>
                      <a:r>
                        <a:rPr lang="it-IT" sz="1600" b="1" dirty="0">
                          <a:solidFill>
                            <a:srgbClr val="FF0000"/>
                          </a:solidFill>
                          <a:effectLst/>
                          <a:latin typeface="+mn-lt"/>
                          <a:ea typeface="+mn-ea"/>
                          <a:cs typeface="+mn-cs"/>
                        </a:rPr>
                        <a:t>d. parere obbligatorio, non vincolate, sullo schema di Bilancio da parte di ciascun Municipio, con specifico riferimento alla proposta di risorse da assegnare ai Municipi, ivi contenuta, in relazione ai fabbisogni finanziari dai medesimi indicati nei documenti di programmazione e previsione annuale e triennale dai medesimi approvati; il parere è reso dall’Organo esecutivo municipale nel termine di 15 (quindici) giorni dalla trasmissione dello schema di Bilancio, decorso il quale lo stesso si intende reso favorevolmente;</a:t>
                      </a:r>
                    </a:p>
                    <a:p>
                      <a:pPr algn="just"/>
                      <a:endParaRPr lang="it-IT" sz="1600" b="1" dirty="0">
                        <a:solidFill>
                          <a:srgbClr val="FF0000"/>
                        </a:solidFill>
                        <a:effectLst/>
                        <a:latin typeface="+mn-lt"/>
                        <a:ea typeface="+mn-ea"/>
                        <a:cs typeface="+mn-cs"/>
                      </a:endParaRPr>
                    </a:p>
                    <a:p>
                      <a:pPr algn="just"/>
                      <a:r>
                        <a:rPr lang="it-IT" sz="1600" b="1" dirty="0">
                          <a:solidFill>
                            <a:srgbClr val="FF0000"/>
                          </a:solidFill>
                          <a:effectLst/>
                          <a:latin typeface="+mn-lt"/>
                          <a:ea typeface="+mn-ea"/>
                          <a:cs typeface="+mn-cs"/>
                        </a:rPr>
                        <a:t>e. alla fine di ciascun esercizio, rendicontazione del Municipio sul consuntivo annuo municipale integrata dalla relazione esplicativa del Presidente del Municipio prevista nel precedente articolo 33 bis. </a:t>
                      </a:r>
                      <a:endParaRPr lang="it-IT" sz="16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810952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34</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102484" y="2824765"/>
            <a:ext cx="7696199" cy="1477328"/>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a:t>PARERE FAVOREVOLE:  </a:t>
            </a:r>
            <a:r>
              <a:rPr lang="it-IT" dirty="0"/>
              <a:t>Municipi 1, 2, 3, 4, 5, 6, 7, 8.</a:t>
            </a:r>
          </a:p>
          <a:p>
            <a:pPr algn="just"/>
            <a:endParaRPr lang="it-IT" dirty="0"/>
          </a:p>
          <a:p>
            <a:pPr marL="285750" indent="-285750" algn="just">
              <a:buFont typeface="Wingdings" panose="05000000000000000000" pitchFamily="2" charset="2"/>
              <a:buChar char="q"/>
            </a:pPr>
            <a:r>
              <a:rPr lang="it-IT" b="1" dirty="0"/>
              <a:t>PARERE UNITARIO CONTRARIO - Sulla singola proposta orientamento favorevole: </a:t>
            </a:r>
            <a:r>
              <a:rPr lang="it-IT" dirty="0"/>
              <a:t>Municipio 9.</a:t>
            </a:r>
          </a:p>
          <a:p>
            <a:endParaRPr lang="it-IT" dirty="0"/>
          </a:p>
        </p:txBody>
      </p:sp>
      <p:sp>
        <p:nvSpPr>
          <p:cNvPr id="6" name="CasellaDiTesto 5"/>
          <p:cNvSpPr txBox="1"/>
          <p:nvPr/>
        </p:nvSpPr>
        <p:spPr>
          <a:xfrm>
            <a:off x="2096134" y="1873250"/>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6. Parere sullo schema di Bilancio</a:t>
            </a:r>
          </a:p>
        </p:txBody>
      </p:sp>
    </p:spTree>
    <p:extLst>
      <p:ext uri="{BB962C8B-B14F-4D97-AF65-F5344CB8AC3E}">
        <p14:creationId xmlns:p14="http://schemas.microsoft.com/office/powerpoint/2010/main" val="2514168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993900" y="314523"/>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2439928"/>
            <a:ext cx="7754621" cy="3247043"/>
          </a:xfrm>
          <a:prstGeom prst="rect">
            <a:avLst/>
          </a:prstGeom>
          <a:noFill/>
        </p:spPr>
        <p:txBody>
          <a:bodyPr wrap="square" rtlCol="0">
            <a:spAutoFit/>
          </a:bodyPr>
          <a:lstStyle/>
          <a:p>
            <a:pPr algn="just">
              <a:spcAft>
                <a:spcPts val="600"/>
              </a:spcAft>
            </a:pPr>
            <a:r>
              <a:rPr lang="it-IT" sz="2000" b="1" dirty="0">
                <a:solidFill>
                  <a:srgbClr val="FF0000"/>
                </a:solidFill>
              </a:rPr>
              <a:t>Consiglio di Municipio delle Ragazze e dei Ragazzi.  </a:t>
            </a:r>
          </a:p>
          <a:p>
            <a:pPr algn="just">
              <a:spcAft>
                <a:spcPts val="600"/>
              </a:spcAft>
            </a:pPr>
            <a:endParaRPr lang="it-IT" sz="2000" b="1" dirty="0">
              <a:solidFill>
                <a:srgbClr val="FF0000"/>
              </a:solidFill>
            </a:endParaRPr>
          </a:p>
          <a:p>
            <a:pPr algn="just">
              <a:spcAft>
                <a:spcPts val="600"/>
              </a:spcAft>
            </a:pPr>
            <a:r>
              <a:rPr lang="it-IT" sz="2000" b="1" dirty="0">
                <a:solidFill>
                  <a:srgbClr val="FF0000"/>
                </a:solidFill>
              </a:rPr>
              <a:t>Ratio.</a:t>
            </a:r>
          </a:p>
          <a:p>
            <a:pPr algn="just">
              <a:spcAft>
                <a:spcPts val="600"/>
              </a:spcAft>
            </a:pPr>
            <a:r>
              <a:rPr lang="it-IT" sz="2000" dirty="0"/>
              <a:t>Attribuzione ai Municipi dell’istituzione dei Consigli dei ragazzi e delle ragazze quale forma permanente di partecipazione a livello municipale. </a:t>
            </a:r>
          </a:p>
          <a:p>
            <a:pPr algn="just">
              <a:spcAft>
                <a:spcPts val="600"/>
              </a:spcAft>
            </a:pPr>
            <a:endParaRPr lang="it-IT" sz="2000" dirty="0"/>
          </a:p>
          <a:p>
            <a:pPr algn="just">
              <a:spcAft>
                <a:spcPts val="600"/>
              </a:spcAft>
            </a:pPr>
            <a:r>
              <a:rPr lang="it-IT" sz="2000" dirty="0"/>
              <a:t>Inserimento dell’art. 68 bis, rubricato «</a:t>
            </a:r>
            <a:r>
              <a:rPr lang="it-IT" sz="2000" i="1" dirty="0"/>
              <a:t>Consiglio di Municipio delle ragazze e dei ragazzi</a:t>
            </a:r>
            <a:r>
              <a:rPr lang="it-IT" sz="2000" dirty="0"/>
              <a:t>»  nel Titolo VI «Informazione, trasparenza e partecipazione».  </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416312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7. Consiglio di Municipio delle ragazze e dei ragazzi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13" name="Tabella 12"/>
          <p:cNvGraphicFramePr>
            <a:graphicFrameLocks noGrp="1"/>
          </p:cNvGraphicFramePr>
          <p:nvPr>
            <p:extLst>
              <p:ext uri="{D42A27DB-BD31-4B8C-83A1-F6EECF244321}">
                <p14:modId xmlns:p14="http://schemas.microsoft.com/office/powerpoint/2010/main" val="3751257999"/>
              </p:ext>
            </p:extLst>
          </p:nvPr>
        </p:nvGraphicFramePr>
        <p:xfrm>
          <a:off x="1977388" y="1315442"/>
          <a:ext cx="8322946" cy="5943600"/>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18513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803111173"/>
                  </a:ext>
                </a:extLst>
              </a:tr>
              <a:tr h="185130">
                <a:tc>
                  <a:txBody>
                    <a:bodyPr/>
                    <a:lstStyle/>
                    <a:p>
                      <a:pPr algn="just"/>
                      <a:endParaRPr lang="it-IT" sz="1600" b="1"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b="1" dirty="0">
                          <a:solidFill>
                            <a:srgbClr val="FF0000"/>
                          </a:solidFill>
                        </a:rPr>
                        <a:t>ART.</a:t>
                      </a:r>
                      <a:r>
                        <a:rPr lang="it-IT" sz="1600" b="1" baseline="0" dirty="0">
                          <a:solidFill>
                            <a:srgbClr val="FF0000"/>
                          </a:solidFill>
                        </a:rPr>
                        <a:t> 68 bis – CONSIGLIO DI MUNICIPIO DELLE RAGAZZE E DEI RAGAZZI</a:t>
                      </a:r>
                      <a:endParaRPr lang="it-IT" sz="1600" b="1" dirty="0">
                        <a:solidFill>
                          <a:srgbClr val="FF0000"/>
                        </a:solidFill>
                      </a:endParaRPr>
                    </a:p>
                  </a:txBody>
                  <a:tcPr/>
                </a:tc>
                <a:extLst>
                  <a:ext uri="{0D108BD9-81ED-4DB2-BD59-A6C34878D82A}">
                    <a16:rowId xmlns:a16="http://schemas.microsoft.com/office/drawing/2014/main" val="3544973422"/>
                  </a:ext>
                </a:extLst>
              </a:tr>
              <a:tr h="2967156">
                <a:tc>
                  <a:txBody>
                    <a:bodyPr/>
                    <a:lstStyle/>
                    <a:p>
                      <a:endParaRPr lang="it-IT" sz="1600" dirty="0"/>
                    </a:p>
                  </a:txBody>
                  <a:tcPr/>
                </a:tc>
                <a:tc>
                  <a:txBody>
                    <a:bodyPr/>
                    <a:lstStyle/>
                    <a:p>
                      <a:pPr algn="just"/>
                      <a:r>
                        <a:rPr lang="it-IT" sz="1800" b="1" dirty="0">
                          <a:solidFill>
                            <a:srgbClr val="FF0000"/>
                          </a:solidFill>
                          <a:effectLst/>
                          <a:latin typeface="+mn-lt"/>
                          <a:ea typeface="+mn-ea"/>
                          <a:cs typeface="+mn-cs"/>
                        </a:rPr>
                        <a:t>1.I Municipi istituiscono il Consiglio di Municipio delle Ragazze e dei Ragazzi come luogo dove i ragazzi sono cittadini protagonisti e si riuniscono per esprimere le loro opinioni, confrontare le loro idee, discutere liberamente nel rispetto delle regole. I Consigli di Municipio delle Ragazze e dei Ragazzi sono la sede in cui le ragazze ed i ragazzi elaborano proposte per migliorare la città in cui vivono, collaborano a prendere decisioni importanti che riguardano il loro territorio, cercano soluzioni a problemi che li riguardano.</a:t>
                      </a:r>
                      <a:endParaRPr lang="it-IT" sz="1800" dirty="0">
                        <a:solidFill>
                          <a:srgbClr val="FF0000"/>
                        </a:solidFill>
                        <a:effectLst/>
                        <a:latin typeface="+mn-lt"/>
                        <a:ea typeface="+mn-ea"/>
                        <a:cs typeface="+mn-cs"/>
                      </a:endParaRPr>
                    </a:p>
                    <a:p>
                      <a:pPr algn="just"/>
                      <a:r>
                        <a:rPr lang="it-IT" sz="1800" b="1" dirty="0">
                          <a:solidFill>
                            <a:srgbClr val="FF0000"/>
                          </a:solidFill>
                          <a:effectLst/>
                          <a:latin typeface="+mn-lt"/>
                          <a:ea typeface="+mn-ea"/>
                          <a:cs typeface="+mn-cs"/>
                        </a:rPr>
                        <a:t>2. I Municipi disciplinano con proprio Regolamento la composizione, l’organizzazione e l’attività dei Consigli di Municipio delle Ragazze e dei Ragazzi, nell’ambito delle risorse disponibili.</a:t>
                      </a:r>
                      <a:endParaRPr lang="it-IT" sz="18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5256094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37</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070100" y="2159179"/>
            <a:ext cx="7696199" cy="2308324"/>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a:t>PARERE FAVOREVOLE: </a:t>
            </a:r>
            <a:r>
              <a:rPr lang="it-IT" dirty="0"/>
              <a:t>Municipi 1, 2, 3, 5, 6, 7, 8.</a:t>
            </a:r>
          </a:p>
          <a:p>
            <a:pPr algn="just"/>
            <a:endParaRPr lang="it-IT" b="1" dirty="0"/>
          </a:p>
          <a:p>
            <a:pPr marL="285750" indent="-285750" algn="just">
              <a:buFont typeface="Wingdings" panose="05000000000000000000" pitchFamily="2" charset="2"/>
              <a:buChar char="q"/>
            </a:pPr>
            <a:r>
              <a:rPr lang="it-IT" b="1" dirty="0"/>
              <a:t>PARERE FAVOREVOLE CON OSSERVAZIONI: </a:t>
            </a:r>
            <a:r>
              <a:rPr lang="it-IT" dirty="0"/>
              <a:t>Municipio 4: sostituzione del termine «</a:t>
            </a:r>
            <a:r>
              <a:rPr lang="it-IT" i="1" dirty="0"/>
              <a:t>istituiscono</a:t>
            </a:r>
            <a:r>
              <a:rPr lang="it-IT" dirty="0"/>
              <a:t>» con il seguente inciso «</a:t>
            </a:r>
            <a:r>
              <a:rPr lang="it-IT" i="1" dirty="0"/>
              <a:t>possono istituire</a:t>
            </a:r>
            <a:r>
              <a:rPr lang="it-IT" dirty="0"/>
              <a:t>». </a:t>
            </a:r>
          </a:p>
          <a:p>
            <a:pPr algn="just"/>
            <a:endParaRPr lang="it-IT" dirty="0"/>
          </a:p>
          <a:p>
            <a:pPr marL="285750" indent="-285750" algn="just">
              <a:buFont typeface="Wingdings" panose="05000000000000000000" pitchFamily="2" charset="2"/>
              <a:buChar char="q"/>
            </a:pPr>
            <a:r>
              <a:rPr lang="it-IT" b="1" dirty="0"/>
              <a:t>PARERE UNITARIO CONTRARIO - Sulla singola proposta orientamento favorevole: </a:t>
            </a:r>
            <a:r>
              <a:rPr lang="it-IT" dirty="0"/>
              <a:t>Municipio 9.</a:t>
            </a:r>
          </a:p>
          <a:p>
            <a:endParaRPr lang="it-IT" dirty="0"/>
          </a:p>
        </p:txBody>
      </p:sp>
      <p:sp>
        <p:nvSpPr>
          <p:cNvPr id="6" name="CasellaDiTesto 5"/>
          <p:cNvSpPr txBox="1"/>
          <p:nvPr/>
        </p:nvSpPr>
        <p:spPr>
          <a:xfrm>
            <a:off x="1999787" y="1315442"/>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369332"/>
          </a:xfrm>
          <a:prstGeom prst="rect">
            <a:avLst/>
          </a:prstGeom>
          <a:noFill/>
        </p:spPr>
        <p:txBody>
          <a:bodyPr wrap="square" rtlCol="0">
            <a:spAutoFit/>
          </a:bodyPr>
          <a:lstStyle/>
          <a:p>
            <a:pPr algn="ctr"/>
            <a:r>
              <a:rPr lang="it-IT" b="1" dirty="0">
                <a:solidFill>
                  <a:srgbClr val="FF0000"/>
                </a:solidFill>
              </a:rPr>
              <a:t>7. Consiglio di Municipio delle ragazze e dei ragazzi</a:t>
            </a:r>
          </a:p>
        </p:txBody>
      </p:sp>
    </p:spTree>
    <p:extLst>
      <p:ext uri="{BB962C8B-B14F-4D97-AF65-F5344CB8AC3E}">
        <p14:creationId xmlns:p14="http://schemas.microsoft.com/office/powerpoint/2010/main" val="59865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4</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49250"/>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p>
        </p:txBody>
      </p:sp>
      <p:sp>
        <p:nvSpPr>
          <p:cNvPr id="6" name="CasellaDiTesto 5"/>
          <p:cNvSpPr txBox="1"/>
          <p:nvPr/>
        </p:nvSpPr>
        <p:spPr>
          <a:xfrm>
            <a:off x="2128009" y="1471257"/>
            <a:ext cx="7754621" cy="3939540"/>
          </a:xfrm>
          <a:prstGeom prst="rect">
            <a:avLst/>
          </a:prstGeom>
          <a:noFill/>
        </p:spPr>
        <p:txBody>
          <a:bodyPr wrap="square" rtlCol="0">
            <a:spAutoFit/>
          </a:bodyPr>
          <a:lstStyle/>
          <a:p>
            <a:pPr marL="342900" indent="-342900" algn="just">
              <a:spcAft>
                <a:spcPts val="600"/>
              </a:spcAft>
              <a:buFontTx/>
              <a:buAutoNum type="arabicPeriod"/>
            </a:pPr>
            <a:r>
              <a:rPr lang="it-IT" sz="2000" dirty="0"/>
              <a:t>Permessi temporanei di suolo pubblico per le piccole iniziative diffuse di carattere socio-culturale e di intrattenimento sul territorio milanese (PIDS);</a:t>
            </a:r>
          </a:p>
          <a:p>
            <a:pPr marL="342900" indent="-342900" algn="just">
              <a:spcAft>
                <a:spcPts val="600"/>
              </a:spcAft>
              <a:buAutoNum type="arabicPeriod"/>
            </a:pPr>
            <a:r>
              <a:rPr lang="it-IT" sz="2000" dirty="0"/>
              <a:t>Viabilità locale – itinerari e piste ciclabili;</a:t>
            </a:r>
          </a:p>
          <a:p>
            <a:pPr marL="342900" indent="-342900" algn="just">
              <a:spcAft>
                <a:spcPts val="600"/>
              </a:spcAft>
              <a:buAutoNum type="arabicPeriod"/>
            </a:pPr>
            <a:r>
              <a:rPr lang="it-IT" sz="2000" dirty="0"/>
              <a:t>Potenziamento del ruolo comunicativo dei Municipi;</a:t>
            </a:r>
          </a:p>
          <a:p>
            <a:pPr marL="342900" indent="-342900" algn="just">
              <a:spcAft>
                <a:spcPts val="600"/>
              </a:spcAft>
              <a:buAutoNum type="arabicPeriod"/>
            </a:pPr>
            <a:r>
              <a:rPr lang="it-IT" sz="2000" dirty="0"/>
              <a:t>Attribuzione di nuove funzioni consultive – interesse pubblico ai fini dell’autorizzazione in deroga ai limiti acustici;</a:t>
            </a:r>
          </a:p>
          <a:p>
            <a:pPr marL="342900" indent="-342900" algn="just">
              <a:spcAft>
                <a:spcPts val="600"/>
              </a:spcAft>
              <a:buAutoNum type="arabicPeriod"/>
            </a:pPr>
            <a:r>
              <a:rPr lang="it-IT" sz="2000" dirty="0"/>
              <a:t>Definizione delle competenze del Consiglio e della Giunta di Municipio;</a:t>
            </a:r>
          </a:p>
          <a:p>
            <a:pPr marL="342900" indent="-342900" algn="just">
              <a:spcAft>
                <a:spcPts val="600"/>
              </a:spcAft>
              <a:buAutoNum type="arabicPeriod"/>
            </a:pPr>
            <a:r>
              <a:rPr lang="it-IT" sz="2000" dirty="0"/>
              <a:t>Parere sullo schema di bilancio;</a:t>
            </a:r>
          </a:p>
          <a:p>
            <a:pPr marL="342900" indent="-342900" algn="just">
              <a:spcAft>
                <a:spcPts val="600"/>
              </a:spcAft>
              <a:buAutoNum type="arabicPeriod"/>
            </a:pPr>
            <a:r>
              <a:rPr lang="it-IT" sz="2000" dirty="0"/>
              <a:t>Consiglio di Municipio delle ragazze e dei ragazzi.</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288970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993900" y="368240"/>
            <a:ext cx="8291829" cy="400110"/>
          </a:xfrm>
          <a:prstGeom prst="rect">
            <a:avLst/>
          </a:prstGeom>
          <a:noFill/>
        </p:spPr>
        <p:txBody>
          <a:bodyPr wrap="square" rtlCol="0">
            <a:spAutoFit/>
          </a:bodyPr>
          <a:lstStyle/>
          <a:p>
            <a:pPr algn="ctr"/>
            <a:r>
              <a:rPr lang="it-IT" sz="2000" b="1" dirty="0">
                <a:solidFill>
                  <a:srgbClr val="FF0000"/>
                </a:solidFill>
                <a:effectLst>
                  <a:outerShdw blurRad="50800" dist="38100" dir="5400000" algn="t" rotWithShape="0">
                    <a:prstClr val="black">
                      <a:alpha val="40000"/>
                    </a:prstClr>
                  </a:outerShdw>
                </a:effectLst>
              </a:rPr>
              <a:t>II° GRUPPO DI MODIFICHE</a:t>
            </a:r>
            <a:endParaRPr lang="it-IT" sz="2000"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1416050"/>
            <a:ext cx="7754621" cy="5401479"/>
          </a:xfrm>
          <a:prstGeom prst="rect">
            <a:avLst/>
          </a:prstGeom>
          <a:noFill/>
        </p:spPr>
        <p:txBody>
          <a:bodyPr wrap="square" rtlCol="0">
            <a:spAutoFit/>
          </a:bodyPr>
          <a:lstStyle/>
          <a:p>
            <a:pPr algn="just">
              <a:spcAft>
                <a:spcPts val="600"/>
              </a:spcAft>
            </a:pPr>
            <a:r>
              <a:rPr lang="it-IT" sz="2000" b="1" dirty="0">
                <a:solidFill>
                  <a:srgbClr val="FF0000"/>
                </a:solidFill>
              </a:rPr>
              <a:t>1.Permessi temporanei di suolo pubblico per le piccole iniziative diffuse di carattere socio – culturale e di intrattenimento sul territorio milanese (PIDS). </a:t>
            </a:r>
          </a:p>
          <a:p>
            <a:pPr algn="just">
              <a:spcAft>
                <a:spcPts val="600"/>
              </a:spcAft>
            </a:pPr>
            <a:endParaRPr lang="it-IT" sz="2000" b="1" dirty="0">
              <a:solidFill>
                <a:srgbClr val="FF0000"/>
              </a:solidFill>
            </a:endParaRPr>
          </a:p>
          <a:p>
            <a:pPr algn="just">
              <a:spcAft>
                <a:spcPts val="600"/>
              </a:spcAft>
            </a:pPr>
            <a:r>
              <a:rPr lang="it-IT" sz="2000" b="1" dirty="0">
                <a:solidFill>
                  <a:srgbClr val="FF0000"/>
                </a:solidFill>
              </a:rPr>
              <a:t>Ratio.</a:t>
            </a:r>
          </a:p>
          <a:p>
            <a:pPr algn="just">
              <a:spcAft>
                <a:spcPts val="600"/>
              </a:spcAft>
            </a:pPr>
            <a:r>
              <a:rPr lang="it-IT" sz="2000" dirty="0"/>
              <a:t>Attribuzione ai Municipi della competenza al rilascio dei permessi temporanei di suolo pubblico per le piccole iniziative diffuse di carattere socio – culturale e di intrattenimento sul territorio milanese (PIDS).</a:t>
            </a:r>
          </a:p>
          <a:p>
            <a:pPr algn="just">
              <a:spcAft>
                <a:spcPts val="600"/>
              </a:spcAft>
            </a:pPr>
            <a:r>
              <a:rPr lang="it-IT" sz="2000" dirty="0"/>
              <a:t>Deliberazione di Giunta comunale n. 813 del 3 giugno 2022.</a:t>
            </a:r>
          </a:p>
          <a:p>
            <a:pPr algn="just">
              <a:spcAft>
                <a:spcPts val="600"/>
              </a:spcAft>
            </a:pPr>
            <a:endParaRPr lang="it-IT" sz="2000" dirty="0"/>
          </a:p>
          <a:p>
            <a:pPr algn="just">
              <a:spcAft>
                <a:spcPts val="600"/>
              </a:spcAft>
            </a:pPr>
            <a:r>
              <a:rPr lang="it-IT" sz="2000" dirty="0"/>
              <a:t>Modifica dei seguenti articoli: </a:t>
            </a:r>
          </a:p>
          <a:p>
            <a:pPr marL="342900" indent="-342900" algn="just">
              <a:spcAft>
                <a:spcPts val="600"/>
              </a:spcAft>
              <a:buFontTx/>
              <a:buChar char="-"/>
            </a:pPr>
            <a:r>
              <a:rPr lang="it-IT" sz="2000" dirty="0"/>
              <a:t>art. 9 </a:t>
            </a:r>
            <a:r>
              <a:rPr lang="it-IT" sz="2000" i="1" dirty="0"/>
              <a:t>«Servizi alla Persona</a:t>
            </a:r>
            <a:r>
              <a:rPr lang="it-IT" sz="2000" dirty="0"/>
              <a:t>»: inserimento al comma 4 della lettera h bis;</a:t>
            </a:r>
          </a:p>
          <a:p>
            <a:pPr marL="342900" indent="-342900" algn="just">
              <a:spcAft>
                <a:spcPts val="600"/>
              </a:spcAft>
              <a:buFontTx/>
              <a:buChar char="-"/>
            </a:pPr>
            <a:r>
              <a:rPr lang="it-IT" sz="2000" dirty="0"/>
              <a:t>art. 12 «</a:t>
            </a:r>
            <a:r>
              <a:rPr lang="it-IT" sz="2000" i="1" dirty="0"/>
              <a:t>Servizi culturali</a:t>
            </a:r>
            <a:r>
              <a:rPr lang="it-IT" sz="2000" dirty="0"/>
              <a:t>»: inserimento al comma 1 della lettera i;</a:t>
            </a:r>
          </a:p>
          <a:p>
            <a:pPr marL="342900" indent="-342900" algn="just">
              <a:spcAft>
                <a:spcPts val="600"/>
              </a:spcAft>
              <a:buFontTx/>
              <a:buChar char="-"/>
            </a:pPr>
            <a:r>
              <a:rPr lang="it-IT" sz="2000" dirty="0"/>
              <a:t>art. 13 «</a:t>
            </a:r>
            <a:r>
              <a:rPr lang="it-IT" sz="2000" i="1" dirty="0"/>
              <a:t>Servizi sportivi</a:t>
            </a:r>
            <a:r>
              <a:rPr lang="it-IT" sz="2000" dirty="0"/>
              <a:t>»: modifica del comma 2.</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Tree>
    <p:extLst>
      <p:ext uri="{BB962C8B-B14F-4D97-AF65-F5344CB8AC3E}">
        <p14:creationId xmlns:p14="http://schemas.microsoft.com/office/powerpoint/2010/main" val="1183860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750398" y="186483"/>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a:t>1. Permessi temporanei di suolo pubblico per le piccole iniziative diffuse di carattere socio-culturale e di intrattenimento sul territorio milanese (PIDS)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9" name="Tabella 8"/>
          <p:cNvGraphicFramePr>
            <a:graphicFrameLocks noGrp="1"/>
          </p:cNvGraphicFramePr>
          <p:nvPr>
            <p:extLst>
              <p:ext uri="{D42A27DB-BD31-4B8C-83A1-F6EECF244321}">
                <p14:modId xmlns:p14="http://schemas.microsoft.com/office/powerpoint/2010/main" val="399013339"/>
              </p:ext>
            </p:extLst>
          </p:nvPr>
        </p:nvGraphicFramePr>
        <p:xfrm>
          <a:off x="2070100" y="2025650"/>
          <a:ext cx="7731870" cy="205232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37084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3765973544"/>
                  </a:ext>
                </a:extLst>
              </a:tr>
              <a:tr h="370840">
                <a:tc>
                  <a:txBody>
                    <a:bodyPr/>
                    <a:lstStyle/>
                    <a:p>
                      <a:r>
                        <a:rPr lang="it-IT" sz="1600" dirty="0"/>
                        <a:t>ART. 9 –  SERVIZI ALLA PERSONA</a:t>
                      </a:r>
                    </a:p>
                  </a:txBody>
                  <a:tcPr/>
                </a:tc>
                <a:tc>
                  <a:txBody>
                    <a:bodyPr/>
                    <a:lstStyle/>
                    <a:p>
                      <a:r>
                        <a:rPr lang="it-IT" sz="1600" dirty="0"/>
                        <a:t>ART. 9 – SERVIZI ALLA PERSONA</a:t>
                      </a:r>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chemeClr val="dk1"/>
                        </a:solidFill>
                        <a:effectLst/>
                        <a:latin typeface="+mn-lt"/>
                        <a:ea typeface="+mn-ea"/>
                        <a:cs typeface="+mn-cs"/>
                      </a:endParaRPr>
                    </a:p>
                  </a:txBody>
                  <a:tcPr/>
                </a:tc>
                <a:tc>
                  <a:txBody>
                    <a:bodyPr/>
                    <a:lstStyle/>
                    <a:p>
                      <a:pPr algn="just"/>
                      <a:r>
                        <a:rPr lang="it-IT" sz="1600" b="1" dirty="0">
                          <a:solidFill>
                            <a:srgbClr val="FF0000"/>
                          </a:solidFill>
                          <a:effectLst/>
                          <a:latin typeface="+mn-lt"/>
                          <a:ea typeface="+mn-ea"/>
                          <a:cs typeface="+mn-cs"/>
                        </a:rPr>
                        <a:t>4</a:t>
                      </a:r>
                      <a:r>
                        <a:rPr lang="it-IT" sz="1600" b="1" baseline="0" dirty="0">
                          <a:solidFill>
                            <a:srgbClr val="FF0000"/>
                          </a:solidFill>
                          <a:effectLst/>
                          <a:latin typeface="+mn-lt"/>
                          <a:ea typeface="+mn-ea"/>
                          <a:cs typeface="+mn-cs"/>
                        </a:rPr>
                        <a:t>.lett.</a:t>
                      </a:r>
                      <a:r>
                        <a:rPr lang="it-IT" sz="1600" b="1" dirty="0">
                          <a:solidFill>
                            <a:srgbClr val="FF0000"/>
                          </a:solidFill>
                          <a:effectLst/>
                          <a:latin typeface="+mn-lt"/>
                          <a:ea typeface="+mn-ea"/>
                          <a:cs typeface="+mn-cs"/>
                        </a:rPr>
                        <a:t>h bis. nel rilascio dei permessi temporanei di suolo pubblico per le piccole iniziative diffuse a carattere socio-culturale e di intrattenimento sul territorio milanese (PIDS);</a:t>
                      </a:r>
                      <a:r>
                        <a:rPr lang="it-IT" sz="1600" dirty="0">
                          <a:solidFill>
                            <a:srgbClr val="FF0000"/>
                          </a:solidFill>
                          <a:effectLst/>
                          <a:latin typeface="+mn-lt"/>
                          <a:ea typeface="+mn-ea"/>
                          <a:cs typeface="+mn-cs"/>
                        </a:rPr>
                        <a:t>  </a:t>
                      </a: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250090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7</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750398" y="186483"/>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a:t>1. Permessi temporanei di suolo pubblico per le piccole iniziative diffuse di carattere socio-culturale e di intrattenimento sul territorio milanese (PIDS)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9" name="Tabella 8"/>
          <p:cNvGraphicFramePr>
            <a:graphicFrameLocks noGrp="1"/>
          </p:cNvGraphicFramePr>
          <p:nvPr>
            <p:extLst>
              <p:ext uri="{D42A27DB-BD31-4B8C-83A1-F6EECF244321}">
                <p14:modId xmlns:p14="http://schemas.microsoft.com/office/powerpoint/2010/main" val="3257337635"/>
              </p:ext>
            </p:extLst>
          </p:nvPr>
        </p:nvGraphicFramePr>
        <p:xfrm>
          <a:off x="2070100" y="2025650"/>
          <a:ext cx="7731870" cy="180848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37084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3765973544"/>
                  </a:ext>
                </a:extLst>
              </a:tr>
              <a:tr h="370840">
                <a:tc>
                  <a:txBody>
                    <a:bodyPr/>
                    <a:lstStyle/>
                    <a:p>
                      <a:r>
                        <a:rPr lang="it-IT" sz="1600" dirty="0"/>
                        <a:t>ART. 12 –  SERVIZI</a:t>
                      </a:r>
                      <a:r>
                        <a:rPr lang="it-IT" sz="1600" baseline="0" dirty="0"/>
                        <a:t> CULTURALI</a:t>
                      </a:r>
                      <a:endParaRPr lang="it-IT" sz="1600" dirty="0"/>
                    </a:p>
                  </a:txBody>
                  <a:tcPr/>
                </a:tc>
                <a:tc>
                  <a:txBody>
                    <a:bodyPr/>
                    <a:lstStyle/>
                    <a:p>
                      <a:r>
                        <a:rPr lang="it-IT" sz="1600" dirty="0"/>
                        <a:t>ART. 12 – SERVIZI CULTURALI</a:t>
                      </a:r>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FF0000"/>
                        </a:solidFill>
                        <a:effectLst/>
                        <a:latin typeface="+mn-lt"/>
                        <a:ea typeface="+mn-ea"/>
                        <a:cs typeface="+mn-cs"/>
                      </a:endParaRPr>
                    </a:p>
                  </a:txBody>
                  <a:tcPr/>
                </a:tc>
                <a:tc>
                  <a:txBody>
                    <a:bodyPr/>
                    <a:lstStyle/>
                    <a:p>
                      <a:pPr lvl="0" algn="just"/>
                      <a:r>
                        <a:rPr lang="it-IT" sz="1600" b="1" dirty="0">
                          <a:solidFill>
                            <a:srgbClr val="FF0000"/>
                          </a:solidFill>
                          <a:effectLst/>
                          <a:latin typeface="+mn-lt"/>
                          <a:ea typeface="+mn-ea"/>
                          <a:cs typeface="+mn-cs"/>
                        </a:rPr>
                        <a:t>1. </a:t>
                      </a:r>
                      <a:r>
                        <a:rPr lang="it-IT" sz="1600" b="1" dirty="0" err="1">
                          <a:solidFill>
                            <a:srgbClr val="FF0000"/>
                          </a:solidFill>
                          <a:effectLst/>
                          <a:latin typeface="+mn-lt"/>
                          <a:ea typeface="+mn-ea"/>
                          <a:cs typeface="+mn-cs"/>
                        </a:rPr>
                        <a:t>lett.i</a:t>
                      </a:r>
                      <a:r>
                        <a:rPr lang="it-IT" sz="1600" b="1" dirty="0">
                          <a:solidFill>
                            <a:srgbClr val="FF0000"/>
                          </a:solidFill>
                          <a:effectLst/>
                          <a:latin typeface="+mn-lt"/>
                          <a:ea typeface="+mn-ea"/>
                          <a:cs typeface="+mn-cs"/>
                        </a:rPr>
                        <a:t>. nel rilascio dei permessi temporanei di suolo pubblico per le piccole iniziative diffuse a carattere socio-culturale e di intrattenimento sul territorio milanese (PIDS)</a:t>
                      </a:r>
                      <a:r>
                        <a:rPr lang="it-IT" sz="1600" dirty="0">
                          <a:solidFill>
                            <a:srgbClr val="FF0000"/>
                          </a:solidFill>
                          <a:effectLst/>
                          <a:latin typeface="+mn-lt"/>
                          <a:ea typeface="+mn-ea"/>
                          <a:cs typeface="+mn-cs"/>
                        </a:rPr>
                        <a:t>.</a:t>
                      </a: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199615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8</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750398" y="186483"/>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a:t>1. Permessi temporanei di suolo pubblico per le piccole iniziative diffuse di carattere socio-culturale e di intrattenimento sul territorio milanese (PIDS) – Testo proposto.</a:t>
            </a: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graphicFrame>
        <p:nvGraphicFramePr>
          <p:cNvPr id="9" name="Tabella 8"/>
          <p:cNvGraphicFramePr>
            <a:graphicFrameLocks noGrp="1"/>
          </p:cNvGraphicFramePr>
          <p:nvPr>
            <p:extLst>
              <p:ext uri="{D42A27DB-BD31-4B8C-83A1-F6EECF244321}">
                <p14:modId xmlns:p14="http://schemas.microsoft.com/office/powerpoint/2010/main" val="377419169"/>
              </p:ext>
            </p:extLst>
          </p:nvPr>
        </p:nvGraphicFramePr>
        <p:xfrm>
          <a:off x="2070100" y="2025650"/>
          <a:ext cx="7731870" cy="180848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370840">
                <a:tc>
                  <a:txBody>
                    <a:bodyPr/>
                    <a:lstStyle/>
                    <a:p>
                      <a:pPr algn="ctr"/>
                      <a:r>
                        <a:rPr lang="it-IT" sz="1600" dirty="0"/>
                        <a:t>TESTO IN VIGORE</a:t>
                      </a:r>
                    </a:p>
                  </a:txBody>
                  <a:tcPr/>
                </a:tc>
                <a:tc>
                  <a:txBody>
                    <a:bodyPr/>
                    <a:lstStyle/>
                    <a:p>
                      <a:pPr algn="ctr"/>
                      <a:r>
                        <a:rPr lang="it-IT" sz="1600" dirty="0"/>
                        <a:t>TESTO PROPOSTO</a:t>
                      </a:r>
                    </a:p>
                  </a:txBody>
                  <a:tcPr/>
                </a:tc>
                <a:extLst>
                  <a:ext uri="{0D108BD9-81ED-4DB2-BD59-A6C34878D82A}">
                    <a16:rowId xmlns:a16="http://schemas.microsoft.com/office/drawing/2014/main" val="3765973544"/>
                  </a:ext>
                </a:extLst>
              </a:tr>
              <a:tr h="370840">
                <a:tc>
                  <a:txBody>
                    <a:bodyPr/>
                    <a:lstStyle/>
                    <a:p>
                      <a:r>
                        <a:rPr lang="it-IT" sz="1600" dirty="0"/>
                        <a:t>ART. 13 –  SERVIZI</a:t>
                      </a:r>
                      <a:r>
                        <a:rPr lang="it-IT" sz="1600" baseline="0" dirty="0"/>
                        <a:t> SPORTIVI</a:t>
                      </a:r>
                      <a:endParaRPr lang="it-IT" sz="1600" dirty="0"/>
                    </a:p>
                  </a:txBody>
                  <a:tcPr/>
                </a:tc>
                <a:tc>
                  <a:txBody>
                    <a:bodyPr/>
                    <a:lstStyle/>
                    <a:p>
                      <a:r>
                        <a:rPr lang="it-IT" sz="1600" dirty="0"/>
                        <a:t>ART. 13 – SERVIZI</a:t>
                      </a:r>
                      <a:r>
                        <a:rPr lang="it-IT" sz="1600" baseline="0" dirty="0"/>
                        <a:t> SPORTIVI</a:t>
                      </a:r>
                      <a:endParaRPr lang="it-IT" sz="1600" dirty="0"/>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a:solidFill>
                          <a:srgbClr val="FF0000"/>
                        </a:solidFill>
                        <a:effectLst/>
                        <a:latin typeface="+mn-lt"/>
                        <a:ea typeface="+mn-ea"/>
                        <a:cs typeface="+mn-cs"/>
                      </a:endParaRPr>
                    </a:p>
                  </a:txBody>
                  <a:tcPr/>
                </a:tc>
                <a:tc>
                  <a:txBody>
                    <a:bodyPr/>
                    <a:lstStyle/>
                    <a:p>
                      <a:pPr algn="just"/>
                      <a:r>
                        <a:rPr lang="it-IT" sz="1600" b="1" dirty="0">
                          <a:solidFill>
                            <a:srgbClr val="FF0000"/>
                          </a:solidFill>
                          <a:effectLst/>
                          <a:latin typeface="+mn-lt"/>
                          <a:ea typeface="+mn-ea"/>
                          <a:cs typeface="+mn-cs"/>
                        </a:rPr>
                        <a:t>2. - il rilascio dei permessi temporanei di suolo pubblico per le piccole iniziative diffuse a carattere socio-culturale e di intrattenimento sul territorio milanese (PIDS). </a:t>
                      </a:r>
                      <a:endParaRPr lang="it-IT" sz="1600" dirty="0">
                        <a:solidFill>
                          <a:srgbClr val="FF0000"/>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Tree>
    <p:extLst>
      <p:ext uri="{BB962C8B-B14F-4D97-AF65-F5344CB8AC3E}">
        <p14:creationId xmlns:p14="http://schemas.microsoft.com/office/powerpoint/2010/main" val="166338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9</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SERVIZI CIVICI E MUNICIPI</a:t>
            </a:r>
          </a:p>
        </p:txBody>
      </p:sp>
      <p:sp>
        <p:nvSpPr>
          <p:cNvPr id="2" name="CasellaDiTesto 1"/>
          <p:cNvSpPr txBox="1"/>
          <p:nvPr/>
        </p:nvSpPr>
        <p:spPr>
          <a:xfrm>
            <a:off x="2102484" y="2495974"/>
            <a:ext cx="7696199" cy="1477328"/>
          </a:xfrm>
          <a:prstGeom prst="rect">
            <a:avLst/>
          </a:prstGeom>
          <a:noFill/>
        </p:spPr>
        <p:txBody>
          <a:bodyPr wrap="square" rtlCol="0">
            <a:spAutoFit/>
          </a:bodyPr>
          <a:lstStyle/>
          <a:p>
            <a:pPr marL="285750" indent="-285750">
              <a:buFont typeface="Wingdings" panose="05000000000000000000" pitchFamily="2" charset="2"/>
              <a:buChar char="q"/>
            </a:pPr>
            <a:r>
              <a:rPr lang="it-IT" b="1" dirty="0"/>
              <a:t>PARERE FAVOREVOLE: </a:t>
            </a:r>
            <a:r>
              <a:rPr lang="it-IT" dirty="0"/>
              <a:t>Municipi 1, 2 , 3, 4, 5, 6, 7, 8.</a:t>
            </a:r>
          </a:p>
          <a:p>
            <a:endParaRPr lang="it-IT" dirty="0"/>
          </a:p>
          <a:p>
            <a:pPr marL="285750" indent="-285750" algn="just">
              <a:buFont typeface="Wingdings" panose="05000000000000000000" pitchFamily="2" charset="2"/>
              <a:buChar char="q"/>
            </a:pPr>
            <a:r>
              <a:rPr lang="it-IT" b="1" dirty="0"/>
              <a:t>PARERE UNITARIO CONTRARIO - Sulla singola proposta orientamento favorevole:  </a:t>
            </a:r>
            <a:r>
              <a:rPr lang="it-IT" dirty="0"/>
              <a:t>Municipio 9.</a:t>
            </a:r>
          </a:p>
          <a:p>
            <a:endParaRPr lang="it-IT" dirty="0"/>
          </a:p>
        </p:txBody>
      </p:sp>
      <p:sp>
        <p:nvSpPr>
          <p:cNvPr id="6" name="CasellaDiTesto 5"/>
          <p:cNvSpPr txBox="1"/>
          <p:nvPr/>
        </p:nvSpPr>
        <p:spPr>
          <a:xfrm>
            <a:off x="2102484" y="1484719"/>
            <a:ext cx="7936230" cy="369332"/>
          </a:xfrm>
          <a:prstGeom prst="rect">
            <a:avLst/>
          </a:prstGeom>
          <a:noFill/>
        </p:spPr>
        <p:txBody>
          <a:bodyPr wrap="square" rtlCol="0">
            <a:spAutoFit/>
          </a:bodyPr>
          <a:lstStyle/>
          <a:p>
            <a:pPr algn="just"/>
            <a:r>
              <a:rPr lang="it-IT" b="1" dirty="0">
                <a:solidFill>
                  <a:srgbClr val="FF0000"/>
                </a:solidFill>
              </a:rPr>
              <a:t>Pareri dei Municipi.</a:t>
            </a:r>
          </a:p>
        </p:txBody>
      </p:sp>
      <p:sp>
        <p:nvSpPr>
          <p:cNvPr id="11" name="CasellaDiTesto 10"/>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1. Permessi temporanei di suolo pubblico per le piccole iniziative diffuse di carattere socio-culturale e di intrattenimento sul territorio milanese (PIDS)</a:t>
            </a:r>
          </a:p>
        </p:txBody>
      </p:sp>
    </p:spTree>
    <p:extLst>
      <p:ext uri="{BB962C8B-B14F-4D97-AF65-F5344CB8AC3E}">
        <p14:creationId xmlns:p14="http://schemas.microsoft.com/office/powerpoint/2010/main" val="2061304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2353</TotalTime>
  <Words>4555</Words>
  <Application>Microsoft Office PowerPoint</Application>
  <PresentationFormat>Personalizzato</PresentationFormat>
  <Paragraphs>475</Paragraphs>
  <Slides>37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37</vt:i4>
      </vt:variant>
    </vt:vector>
  </HeadingPairs>
  <TitlesOfParts>
    <vt:vector size="42" baseType="lpstr">
      <vt:lpstr>Arial</vt:lpstr>
      <vt:lpstr>Calibri</vt:lpstr>
      <vt:lpstr>Lato Medium</vt:lpstr>
      <vt:lpstr>Wingdings</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Grafici Partecipazioni</dc:title>
  <dc:creator>luigi.sarcinella</dc:creator>
  <cp:lastModifiedBy>Laura Peroncini</cp:lastModifiedBy>
  <cp:revision>435</cp:revision>
  <cp:lastPrinted>2022-10-10T10:02:55Z</cp:lastPrinted>
  <dcterms:created xsi:type="dcterms:W3CDTF">2016-09-02T10:35:40Z</dcterms:created>
  <dcterms:modified xsi:type="dcterms:W3CDTF">2024-02-19T15:45:00Z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2016-02-04T00:00:00Z</vt:filetime>
  </property>
  <property fmtid="{D5CDD505-2E9C-101B-9397-08002B2CF9AE}" pid="3" name="LastSaved">
    <vt:filetime>2016-09-02T00:00:00Z</vt:filetime>
  </property>
</Properties>
</file>