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65" r:id="rId2"/>
    <p:sldId id="306" r:id="rId3"/>
    <p:sldId id="322" r:id="rId4"/>
    <p:sldId id="307" r:id="rId5"/>
    <p:sldId id="308" r:id="rId6"/>
    <p:sldId id="315" r:id="rId7"/>
    <p:sldId id="316" r:id="rId8"/>
    <p:sldId id="317" r:id="rId9"/>
    <p:sldId id="318" r:id="rId10"/>
    <p:sldId id="319" r:id="rId11"/>
    <p:sldId id="314" r:id="rId12"/>
    <p:sldId id="326" r:id="rId13"/>
    <p:sldId id="327" r:id="rId14"/>
    <p:sldId id="310" r:id="rId15"/>
    <p:sldId id="321" r:id="rId16"/>
    <p:sldId id="325" r:id="rId17"/>
    <p:sldId id="309" r:id="rId18"/>
    <p:sldId id="323" r:id="rId19"/>
    <p:sldId id="324" r:id="rId20"/>
  </p:sldIdLst>
  <p:sldSz cx="10693400" cy="7556500"/>
  <p:notesSz cx="9926638" cy="67976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5" d="100"/>
          <a:sy n="105" d="100"/>
        </p:scale>
        <p:origin x="1998" y="102"/>
      </p:cViewPr>
      <p:guideLst>
        <p:guide orient="horz" pos="2880"/>
        <p:guide pos="2160"/>
      </p:guideLst>
    </p:cSldViewPr>
  </p:slideViewPr>
  <p:notesTextViewPr>
    <p:cViewPr>
      <p:scale>
        <a:sx n="100" d="100"/>
        <a:sy n="100" d="100"/>
      </p:scale>
      <p:origin x="0" y="0"/>
    </p:cViewPr>
  </p:notesTextViewPr>
  <p:sorterViewPr>
    <p:cViewPr>
      <p:scale>
        <a:sx n="110" d="100"/>
        <a:sy n="110" d="100"/>
      </p:scale>
      <p:origin x="0" y="-6456"/>
    </p:cViewPr>
  </p:sorterViewPr>
  <p:notesViewPr>
    <p:cSldViewPr>
      <p:cViewPr varScale="1">
        <p:scale>
          <a:sx n="64" d="100"/>
          <a:sy n="64" d="100"/>
        </p:scale>
        <p:origin x="-1646" y="-62"/>
      </p:cViewPr>
      <p:guideLst>
        <p:guide orient="horz" pos="2141"/>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622925" y="0"/>
            <a:ext cx="4302125" cy="341313"/>
          </a:xfrm>
          <a:prstGeom prst="rect">
            <a:avLst/>
          </a:prstGeom>
        </p:spPr>
        <p:txBody>
          <a:bodyPr vert="horz" lIns="91440" tIns="45720" rIns="91440" bIns="45720" rtlCol="0"/>
          <a:lstStyle>
            <a:lvl1pPr algn="r">
              <a:defRPr sz="1200"/>
            </a:lvl1pPr>
          </a:lstStyle>
          <a:p>
            <a:fld id="{2D46000F-80EE-48C1-AB12-7670163EAE10}" type="datetimeFigureOut">
              <a:rPr lang="it-IT" smtClean="0"/>
              <a:t>11/10/2022</a:t>
            </a:fld>
            <a:endParaRPr lang="it-IT"/>
          </a:p>
        </p:txBody>
      </p:sp>
      <p:sp>
        <p:nvSpPr>
          <p:cNvPr id="4" name="Segnaposto piè di pagina 3"/>
          <p:cNvSpPr>
            <a:spLocks noGrp="1"/>
          </p:cNvSpPr>
          <p:nvPr>
            <p:ph type="ftr" sz="quarter" idx="2"/>
          </p:nvPr>
        </p:nvSpPr>
        <p:spPr>
          <a:xfrm>
            <a:off x="0" y="6456363"/>
            <a:ext cx="4302125" cy="34131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622925" y="6456363"/>
            <a:ext cx="4302125" cy="341312"/>
          </a:xfrm>
          <a:prstGeom prst="rect">
            <a:avLst/>
          </a:prstGeom>
        </p:spPr>
        <p:txBody>
          <a:bodyPr vert="horz" lIns="91440" tIns="45720" rIns="91440" bIns="45720" rtlCol="0" anchor="b"/>
          <a:lstStyle>
            <a:lvl1pPr algn="r">
              <a:defRPr sz="1200"/>
            </a:lvl1pPr>
          </a:lstStyle>
          <a:p>
            <a:fld id="{66EDF05F-0315-46BE-A88F-2E0814F2C235}" type="slidenum">
              <a:rPr lang="it-IT" smtClean="0"/>
              <a:t>‹N›</a:t>
            </a:fld>
            <a:endParaRPr lang="it-IT"/>
          </a:p>
        </p:txBody>
      </p:sp>
    </p:spTree>
    <p:extLst>
      <p:ext uri="{BB962C8B-B14F-4D97-AF65-F5344CB8AC3E}">
        <p14:creationId xmlns:p14="http://schemas.microsoft.com/office/powerpoint/2010/main" val="25681396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4301642" cy="339884"/>
          </a:xfrm>
          <a:prstGeom prst="rect">
            <a:avLst/>
          </a:prstGeom>
        </p:spPr>
        <p:txBody>
          <a:bodyPr vert="horz" lIns="83793" tIns="41896" rIns="83793" bIns="41896" rtlCol="0"/>
          <a:lstStyle>
            <a:lvl1pPr algn="l">
              <a:defRPr sz="1100"/>
            </a:lvl1pPr>
          </a:lstStyle>
          <a:p>
            <a:endParaRPr lang="it-IT"/>
          </a:p>
        </p:txBody>
      </p:sp>
      <p:sp>
        <p:nvSpPr>
          <p:cNvPr id="3" name="Segnaposto data 2"/>
          <p:cNvSpPr>
            <a:spLocks noGrp="1"/>
          </p:cNvSpPr>
          <p:nvPr>
            <p:ph type="dt" idx="1"/>
          </p:nvPr>
        </p:nvSpPr>
        <p:spPr>
          <a:xfrm>
            <a:off x="5623524" y="0"/>
            <a:ext cx="4300168" cy="339884"/>
          </a:xfrm>
          <a:prstGeom prst="rect">
            <a:avLst/>
          </a:prstGeom>
        </p:spPr>
        <p:txBody>
          <a:bodyPr vert="horz" lIns="83793" tIns="41896" rIns="83793" bIns="41896" rtlCol="0"/>
          <a:lstStyle>
            <a:lvl1pPr algn="r">
              <a:defRPr sz="1100"/>
            </a:lvl1pPr>
          </a:lstStyle>
          <a:p>
            <a:fld id="{0789FF1A-ACE8-46DF-8510-19757C8AC10B}" type="datetimeFigureOut">
              <a:rPr lang="it-IT" smtClean="0"/>
              <a:t>11/10/2022</a:t>
            </a:fld>
            <a:endParaRPr lang="it-IT"/>
          </a:p>
        </p:txBody>
      </p:sp>
      <p:sp>
        <p:nvSpPr>
          <p:cNvPr id="4" name="Segnaposto immagine diapositiva 3"/>
          <p:cNvSpPr>
            <a:spLocks noGrp="1" noRot="1" noChangeAspect="1"/>
          </p:cNvSpPr>
          <p:nvPr>
            <p:ph type="sldImg" idx="2"/>
          </p:nvPr>
        </p:nvSpPr>
        <p:spPr>
          <a:xfrm>
            <a:off x="3159125" y="509588"/>
            <a:ext cx="3608388" cy="2549525"/>
          </a:xfrm>
          <a:prstGeom prst="rect">
            <a:avLst/>
          </a:prstGeom>
          <a:noFill/>
          <a:ln w="12700">
            <a:solidFill>
              <a:prstClr val="black"/>
            </a:solidFill>
          </a:ln>
        </p:spPr>
        <p:txBody>
          <a:bodyPr vert="horz" lIns="83793" tIns="41896" rIns="83793" bIns="41896" rtlCol="0" anchor="ctr"/>
          <a:lstStyle/>
          <a:p>
            <a:endParaRPr lang="it-IT"/>
          </a:p>
        </p:txBody>
      </p:sp>
      <p:sp>
        <p:nvSpPr>
          <p:cNvPr id="5" name="Segnaposto note 4"/>
          <p:cNvSpPr>
            <a:spLocks noGrp="1"/>
          </p:cNvSpPr>
          <p:nvPr>
            <p:ph type="body" sz="quarter" idx="3"/>
          </p:nvPr>
        </p:nvSpPr>
        <p:spPr>
          <a:xfrm>
            <a:off x="993253" y="3228896"/>
            <a:ext cx="7940132" cy="3058954"/>
          </a:xfrm>
          <a:prstGeom prst="rect">
            <a:avLst/>
          </a:prstGeom>
        </p:spPr>
        <p:txBody>
          <a:bodyPr vert="horz" lIns="83793" tIns="41896" rIns="83793" bIns="41896"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6456364"/>
            <a:ext cx="4301642" cy="339884"/>
          </a:xfrm>
          <a:prstGeom prst="rect">
            <a:avLst/>
          </a:prstGeom>
        </p:spPr>
        <p:txBody>
          <a:bodyPr vert="horz" lIns="83793" tIns="41896" rIns="83793" bIns="41896" rtlCol="0" anchor="b"/>
          <a:lstStyle>
            <a:lvl1pPr algn="l">
              <a:defRPr sz="1100"/>
            </a:lvl1pPr>
          </a:lstStyle>
          <a:p>
            <a:endParaRPr lang="it-IT"/>
          </a:p>
        </p:txBody>
      </p:sp>
      <p:sp>
        <p:nvSpPr>
          <p:cNvPr id="7" name="Segnaposto numero diapositiva 6"/>
          <p:cNvSpPr>
            <a:spLocks noGrp="1"/>
          </p:cNvSpPr>
          <p:nvPr>
            <p:ph type="sldNum" sz="quarter" idx="5"/>
          </p:nvPr>
        </p:nvSpPr>
        <p:spPr>
          <a:xfrm>
            <a:off x="5623524" y="6456364"/>
            <a:ext cx="4300168" cy="339884"/>
          </a:xfrm>
          <a:prstGeom prst="rect">
            <a:avLst/>
          </a:prstGeom>
        </p:spPr>
        <p:txBody>
          <a:bodyPr vert="horz" lIns="83793" tIns="41896" rIns="83793" bIns="41896" rtlCol="0" anchor="b"/>
          <a:lstStyle>
            <a:lvl1pPr algn="r">
              <a:defRPr sz="1100"/>
            </a:lvl1pPr>
          </a:lstStyle>
          <a:p>
            <a:fld id="{A789437E-C2D5-49FB-ABBF-87A34EBEC1A9}" type="slidenum">
              <a:rPr lang="it-IT" smtClean="0"/>
              <a:t>‹N›</a:t>
            </a:fld>
            <a:endParaRPr lang="it-IT"/>
          </a:p>
        </p:txBody>
      </p:sp>
    </p:spTree>
    <p:extLst>
      <p:ext uri="{BB962C8B-B14F-4D97-AF65-F5344CB8AC3E}">
        <p14:creationId xmlns:p14="http://schemas.microsoft.com/office/powerpoint/2010/main" val="11109429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1640"/>
            <a:ext cx="7485379"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0BAC5E6-5B63-4943-8434-D83F8B3F1456}" type="datetime1">
              <a:rPr lang="en-US" smtClean="0"/>
              <a:t>10/11/2022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D2A881B3-B24C-4BD0-9D0E-DD14A01483CA}" type="datetime1">
              <a:rPr lang="en-US" smtClean="0"/>
              <a:t>10/11/2022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0"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E3930136-87C8-4168-B4D1-CA9405E83CD0}" type="datetime1">
              <a:rPr lang="en-US" smtClean="0"/>
              <a:t>10/11/2022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35AB1BFC-4988-47F6-ADA9-18C938408C43}" type="datetime1">
              <a:rPr lang="en-US" smtClean="0"/>
              <a:t>10/11/2022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57956CD3-43A8-4AB1-9856-15646E58DAAE}" type="datetime1">
              <a:rPr lang="en-US" smtClean="0"/>
              <a:t>10/11/2022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05905" y="961017"/>
            <a:ext cx="996484" cy="924718"/>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774073" y="879347"/>
            <a:ext cx="9144000" cy="44450"/>
          </a:xfrm>
          <a:custGeom>
            <a:avLst/>
            <a:gdLst/>
            <a:ahLst/>
            <a:cxnLst/>
            <a:rect l="l" t="t" r="r" b="b"/>
            <a:pathLst>
              <a:path w="9144000" h="44450">
                <a:moveTo>
                  <a:pt x="9143996" y="44195"/>
                </a:moveTo>
                <a:lnTo>
                  <a:pt x="9143996" y="24383"/>
                </a:lnTo>
                <a:lnTo>
                  <a:pt x="0" y="0"/>
                </a:lnTo>
                <a:lnTo>
                  <a:pt x="0" y="19811"/>
                </a:lnTo>
                <a:lnTo>
                  <a:pt x="9143996" y="44195"/>
                </a:lnTo>
                <a:close/>
              </a:path>
            </a:pathLst>
          </a:custGeom>
          <a:solidFill>
            <a:srgbClr val="CC0000"/>
          </a:solidFill>
        </p:spPr>
        <p:txBody>
          <a:bodyPr wrap="square" lIns="0" tIns="0" rIns="0" bIns="0" rtlCol="0"/>
          <a:lstStyle/>
          <a:p>
            <a:endParaRPr/>
          </a:p>
        </p:txBody>
      </p:sp>
      <p:sp>
        <p:nvSpPr>
          <p:cNvPr id="18" name="bk object 18"/>
          <p:cNvSpPr/>
          <p:nvPr/>
        </p:nvSpPr>
        <p:spPr>
          <a:xfrm>
            <a:off x="1854586" y="348995"/>
            <a:ext cx="0" cy="6858000"/>
          </a:xfrm>
          <a:custGeom>
            <a:avLst/>
            <a:gdLst/>
            <a:ahLst/>
            <a:cxnLst/>
            <a:rect l="l" t="t" r="r" b="b"/>
            <a:pathLst>
              <a:path h="6858000">
                <a:moveTo>
                  <a:pt x="0" y="0"/>
                </a:moveTo>
                <a:lnTo>
                  <a:pt x="0" y="6857999"/>
                </a:lnTo>
              </a:path>
            </a:pathLst>
          </a:custGeom>
          <a:ln w="19557">
            <a:solidFill>
              <a:srgbClr val="CC0000"/>
            </a:solidFill>
          </a:ln>
        </p:spPr>
        <p:txBody>
          <a:bodyPr wrap="square" lIns="0" tIns="0" rIns="0" bIns="0" rtlCol="0"/>
          <a:lstStyle/>
          <a:p>
            <a:endParaRPr/>
          </a:p>
        </p:txBody>
      </p:sp>
      <p:sp>
        <p:nvSpPr>
          <p:cNvPr id="2" name="Holder 2"/>
          <p:cNvSpPr>
            <a:spLocks noGrp="1"/>
          </p:cNvSpPr>
          <p:nvPr>
            <p:ph type="title"/>
          </p:nvPr>
        </p:nvSpPr>
        <p:spPr>
          <a:xfrm>
            <a:off x="534670" y="302259"/>
            <a:ext cx="9624059" cy="120903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7995"/>
            <a:ext cx="962405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27545"/>
            <a:ext cx="3421887"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E5E29884-262E-4A9F-9C22-64B3CC18DF61}" type="datetime1">
              <a:rPr lang="en-US" smtClean="0"/>
              <a:t>10/11/2022</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2" name="Sottotitolo 2"/>
          <p:cNvSpPr txBox="1">
            <a:spLocks/>
          </p:cNvSpPr>
          <p:nvPr/>
        </p:nvSpPr>
        <p:spPr>
          <a:xfrm>
            <a:off x="2298699" y="3092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a:t>
            </a:fld>
            <a:endParaRPr lang="it-IT" sz="1100" dirty="0">
              <a:solidFill>
                <a:schemeClr val="bg1"/>
              </a:solidFill>
            </a:endParaRPr>
          </a:p>
        </p:txBody>
      </p:sp>
      <p:sp>
        <p:nvSpPr>
          <p:cNvPr id="7" name="CasellaDiTesto 6"/>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11" name="CasellaDiTesto 10"/>
          <p:cNvSpPr txBox="1"/>
          <p:nvPr/>
        </p:nvSpPr>
        <p:spPr>
          <a:xfrm>
            <a:off x="7251700" y="6604437"/>
            <a:ext cx="3632200" cy="307777"/>
          </a:xfrm>
          <a:prstGeom prst="rect">
            <a:avLst/>
          </a:prstGeom>
          <a:noFill/>
        </p:spPr>
        <p:txBody>
          <a:bodyPr wrap="square" rtlCol="0">
            <a:spAutoFit/>
          </a:bodyPr>
          <a:lstStyle/>
          <a:p>
            <a:r>
              <a:rPr lang="it-IT" sz="1400" dirty="0" smtClean="0"/>
              <a:t>Commissione Consiliare 11 Ottobre 2022</a:t>
            </a:r>
            <a:endParaRPr lang="it-IT" sz="1400" dirty="0"/>
          </a:p>
        </p:txBody>
      </p:sp>
      <p:sp>
        <p:nvSpPr>
          <p:cNvPr id="12" name="Rettangolo 11"/>
          <p:cNvSpPr/>
          <p:nvPr/>
        </p:nvSpPr>
        <p:spPr>
          <a:xfrm>
            <a:off x="2040888" y="2160935"/>
            <a:ext cx="8001000" cy="35394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2800" b="1" dirty="0">
                <a:ln>
                  <a:solidFill>
                    <a:srgbClr val="C00000"/>
                  </a:solidFill>
                </a:ln>
                <a:solidFill>
                  <a:srgbClr val="FF0000"/>
                </a:solidFill>
                <a:effectLst>
                  <a:outerShdw blurRad="50800" dist="38100" dir="2700000" algn="tl" rotWithShape="0">
                    <a:prstClr val="black">
                      <a:alpha val="40000"/>
                    </a:prstClr>
                  </a:outerShdw>
                </a:effectLst>
              </a:rPr>
              <a:t>Regolamento dei Municipi del Comune di </a:t>
            </a:r>
            <a:r>
              <a:rPr lang="it-IT" sz="2800" b="1" dirty="0" smtClean="0">
                <a:ln>
                  <a:solidFill>
                    <a:srgbClr val="C00000"/>
                  </a:solidFill>
                </a:ln>
                <a:solidFill>
                  <a:srgbClr val="FF0000"/>
                </a:solidFill>
                <a:effectLst>
                  <a:outerShdw blurRad="50800" dist="38100" dir="2700000" algn="tl" rotWithShape="0">
                    <a:prstClr val="black">
                      <a:alpha val="40000"/>
                    </a:prstClr>
                  </a:outerShdw>
                </a:effectLst>
              </a:rPr>
              <a:t>Milano</a:t>
            </a:r>
          </a:p>
          <a:p>
            <a:pPr algn="ctr"/>
            <a:endParaRPr lang="it-IT" sz="2800" b="1" dirty="0" smtClean="0">
              <a:ln>
                <a:solidFill>
                  <a:srgbClr val="C00000"/>
                </a:solidFill>
              </a:ln>
              <a:solidFill>
                <a:srgbClr val="FF0000"/>
              </a:solidFill>
              <a:effectLst>
                <a:outerShdw blurRad="50800" dist="38100" dir="2700000" algn="tl" rotWithShape="0">
                  <a:prstClr val="black">
                    <a:alpha val="40000"/>
                  </a:prstClr>
                </a:outerShdw>
              </a:effectLst>
            </a:endParaRPr>
          </a:p>
          <a:p>
            <a:pPr algn="just"/>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Modifica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dell’art. 22 comma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3;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dell’art. 27 commi 1 e 1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bis;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della rubrica dell’art. 29;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dell’art</a:t>
            </a:r>
            <a:r>
              <a:rPr lang="it-IT" sz="2400" b="1" dirty="0">
                <a:ln>
                  <a:solidFill>
                    <a:srgbClr val="C00000"/>
                  </a:solidFill>
                </a:ln>
                <a:solidFill>
                  <a:srgbClr val="FF0000"/>
                </a:solidFill>
                <a:effectLst>
                  <a:outerShdw blurRad="50800" dist="38100" dir="2700000" algn="tl" rotWithShape="0">
                    <a:prstClr val="black">
                      <a:alpha val="40000"/>
                    </a:prstClr>
                  </a:outerShdw>
                </a:effectLst>
              </a:rPr>
              <a:t>. 30 commi 3 e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5;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dell’art. 32 commi 2, 3 e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4;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dell’art. 33, comma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1;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dell’art. 42 comma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1; dell</a:t>
            </a:r>
            <a:r>
              <a:rPr lang="it-IT" sz="2400" b="1" dirty="0">
                <a:ln>
                  <a:solidFill>
                    <a:srgbClr val="C00000"/>
                  </a:solidFill>
                </a:ln>
                <a:solidFill>
                  <a:srgbClr val="FF0000"/>
                </a:solidFill>
                <a:effectLst>
                  <a:outerShdw blurRad="50800" dist="38100" dir="2700000" algn="tl" rotWithShape="0">
                    <a:prstClr val="black">
                      <a:alpha val="40000"/>
                    </a:prstClr>
                  </a:outerShdw>
                </a:effectLst>
              </a:rPr>
              <a:t>’ art. 48 commi 2, 4, 6 e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8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e dell’art. 51 commi 1, 5, </a:t>
            </a:r>
            <a:r>
              <a:rPr lang="it-IT" sz="2400" b="1" dirty="0" smtClean="0">
                <a:ln>
                  <a:solidFill>
                    <a:srgbClr val="C00000"/>
                  </a:solidFill>
                </a:ln>
                <a:solidFill>
                  <a:srgbClr val="FF0000"/>
                </a:solidFill>
                <a:effectLst>
                  <a:outerShdw blurRad="50800" dist="38100" dir="2700000" algn="tl" rotWithShape="0">
                    <a:prstClr val="black">
                      <a:alpha val="40000"/>
                    </a:prstClr>
                  </a:outerShdw>
                </a:effectLst>
              </a:rPr>
              <a:t>6 e </a:t>
            </a:r>
            <a:r>
              <a:rPr lang="it-IT" sz="2400" b="1" dirty="0">
                <a:ln>
                  <a:solidFill>
                    <a:srgbClr val="C00000"/>
                  </a:solidFill>
                </a:ln>
                <a:solidFill>
                  <a:srgbClr val="FF0000"/>
                </a:solidFill>
                <a:effectLst>
                  <a:outerShdw blurRad="50800" dist="38100" dir="2700000" algn="tl" rotWithShape="0">
                    <a:prstClr val="black">
                      <a:alpha val="40000"/>
                    </a:prstClr>
                  </a:outerShdw>
                </a:effectLst>
              </a:rPr>
              <a:t>7.</a:t>
            </a:r>
          </a:p>
          <a:p>
            <a:pPr algn="just"/>
            <a:r>
              <a:rPr lang="it-IT" sz="2400" b="1" dirty="0">
                <a:ln>
                  <a:solidFill>
                    <a:srgbClr val="C00000"/>
                  </a:solidFill>
                </a:ln>
                <a:solidFill>
                  <a:srgbClr val="FF0000"/>
                </a:solidFill>
                <a:effectLst>
                  <a:outerShdw blurRad="50800" dist="38100" dir="2700000" algn="tl" rotWithShape="0">
                    <a:prstClr val="black">
                      <a:alpha val="40000"/>
                    </a:prstClr>
                  </a:outerShdw>
                </a:effectLst>
              </a:rPr>
              <a:t> </a:t>
            </a:r>
          </a:p>
          <a:p>
            <a:pPr algn="just">
              <a:lnSpc>
                <a:spcPct val="150000"/>
              </a:lnSpc>
            </a:pPr>
            <a:endParaRPr lang="it-IT" sz="3200" b="1" cap="none" spc="50" dirty="0" smtClean="0">
              <a:ln w="11430"/>
              <a:solidFill>
                <a:srgbClr val="FF0000"/>
              </a:solidFill>
              <a:effectLst>
                <a:outerShdw blurRad="50800" dist="38100" dir="2700000" algn="tl" rotWithShape="0">
                  <a:prstClr val="black">
                    <a:alpha val="40000"/>
                  </a:prstClr>
                </a:outerShdw>
              </a:effectLst>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Tree>
    <p:extLst>
      <p:ext uri="{BB962C8B-B14F-4D97-AF65-F5344CB8AC3E}">
        <p14:creationId xmlns:p14="http://schemas.microsoft.com/office/powerpoint/2010/main" val="178615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10</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6" name="CasellaDiTesto 5"/>
          <p:cNvSpPr txBox="1"/>
          <p:nvPr/>
        </p:nvSpPr>
        <p:spPr>
          <a:xfrm>
            <a:off x="2211069" y="1298875"/>
            <a:ext cx="7936230" cy="5755422"/>
          </a:xfrm>
          <a:prstGeom prst="rect">
            <a:avLst/>
          </a:prstGeom>
          <a:noFill/>
        </p:spPr>
        <p:txBody>
          <a:bodyPr wrap="square" rtlCol="0">
            <a:spAutoFit/>
          </a:bodyPr>
          <a:lstStyle/>
          <a:p>
            <a:pPr marL="285750" indent="-285750" algn="just">
              <a:buFont typeface="Wingdings" panose="05000000000000000000" pitchFamily="2" charset="2"/>
              <a:buChar char="q"/>
            </a:pPr>
            <a:r>
              <a:rPr lang="it-IT" sz="1600" b="1" dirty="0" smtClean="0"/>
              <a:t>PROPOSTE NON ACCOGLIBILI :</a:t>
            </a:r>
          </a:p>
          <a:p>
            <a:pPr marL="285750" indent="-285750" algn="just">
              <a:buFont typeface="Wingdings" panose="05000000000000000000" pitchFamily="2" charset="2"/>
              <a:buChar char="q"/>
            </a:pPr>
            <a:endParaRPr lang="it-IT" sz="1600" b="1" dirty="0" smtClean="0"/>
          </a:p>
          <a:p>
            <a:pPr algn="just"/>
            <a:r>
              <a:rPr lang="it-IT" sz="1600" b="1" dirty="0"/>
              <a:t>Municipio </a:t>
            </a:r>
            <a:r>
              <a:rPr lang="it-IT" sz="1600" b="1" dirty="0" smtClean="0"/>
              <a:t>2</a:t>
            </a:r>
            <a:r>
              <a:rPr lang="it-IT" sz="1600" dirty="0" smtClean="0"/>
              <a:t>: «</a:t>
            </a:r>
            <a:r>
              <a:rPr lang="it-IT" sz="1600" i="1" dirty="0" smtClean="0"/>
              <a:t>Si </a:t>
            </a:r>
            <a:r>
              <a:rPr lang="it-IT" sz="1600" i="1" dirty="0"/>
              <a:t>ritiene necessario prevedere un verbale sommario cartaceo o digitale per le sedute di Consiglio di Municipio recante l’indicazione giorno ed ora di convocazione, orario di apertura e chiusura della seduta, ordine del giorno ed esito della votazione/votazioni. A tale verbale, su richiesta, il Presidente di Municipio, i Consiglieri e gli Assessori possono chiedere di allegare, limitatamente al fatto personale, la trascrizione integrale di uno o più interventi della </a:t>
            </a:r>
            <a:r>
              <a:rPr lang="it-IT" sz="1600" i="1" dirty="0" smtClean="0"/>
              <a:t>seduta»</a:t>
            </a:r>
            <a:r>
              <a:rPr lang="it-IT" sz="1600" dirty="0" smtClean="0"/>
              <a:t> – </a:t>
            </a:r>
            <a:r>
              <a:rPr lang="it-IT" sz="1600" b="1" dirty="0">
                <a:solidFill>
                  <a:srgbClr val="C00000"/>
                </a:solidFill>
              </a:rPr>
              <a:t>non coerente con la semplificazione che si intende introdurre in analogia con quanto avviene per il Consiglio comunale. </a:t>
            </a:r>
            <a:endParaRPr lang="it-IT" sz="1600" b="1" dirty="0" smtClean="0">
              <a:solidFill>
                <a:srgbClr val="C00000"/>
              </a:solidFill>
            </a:endParaRPr>
          </a:p>
          <a:p>
            <a:pPr algn="just"/>
            <a:endParaRPr lang="it-IT" sz="1600" b="1" dirty="0" smtClean="0">
              <a:solidFill>
                <a:srgbClr val="C00000"/>
              </a:solidFill>
            </a:endParaRPr>
          </a:p>
          <a:p>
            <a:pPr algn="just"/>
            <a:r>
              <a:rPr lang="it-IT" sz="1600" b="1" dirty="0" smtClean="0"/>
              <a:t>Municipio 6: </a:t>
            </a:r>
            <a:r>
              <a:rPr lang="it-IT" sz="1600" dirty="0" smtClean="0"/>
              <a:t>richiesta di redazione di un verbale sintetico di accompagnamento della registrazione e indicizzazione degli interventi </a:t>
            </a:r>
            <a:r>
              <a:rPr lang="it-IT" sz="1600" dirty="0"/>
              <a:t>– </a:t>
            </a:r>
            <a:r>
              <a:rPr lang="it-IT" sz="1600" b="1" dirty="0">
                <a:solidFill>
                  <a:srgbClr val="C00000"/>
                </a:solidFill>
              </a:rPr>
              <a:t>non coerente con la semplificazione che si intende introdurre in analogia con quanto avviene per il Consiglio comunale. </a:t>
            </a:r>
            <a:endParaRPr lang="it-IT" sz="1600" b="1" dirty="0" smtClean="0">
              <a:solidFill>
                <a:srgbClr val="C00000"/>
              </a:solidFill>
            </a:endParaRPr>
          </a:p>
          <a:p>
            <a:pPr algn="just"/>
            <a:endParaRPr lang="it-IT" sz="1600" b="1" dirty="0">
              <a:solidFill>
                <a:srgbClr val="C00000"/>
              </a:solidFill>
            </a:endParaRPr>
          </a:p>
          <a:p>
            <a:pPr algn="just"/>
            <a:r>
              <a:rPr lang="it-IT" sz="1600" b="1" dirty="0"/>
              <a:t>Municipio </a:t>
            </a:r>
            <a:r>
              <a:rPr lang="it-IT" sz="1600" b="1" dirty="0" smtClean="0"/>
              <a:t>7: </a:t>
            </a:r>
            <a:r>
              <a:rPr lang="it-IT" sz="1600" dirty="0"/>
              <a:t>richiesta </a:t>
            </a:r>
            <a:r>
              <a:rPr lang="it-IT" sz="1600" dirty="0" smtClean="0"/>
              <a:t>indicizzazione </a:t>
            </a:r>
            <a:r>
              <a:rPr lang="it-IT" sz="1600" dirty="0"/>
              <a:t>degli interventi – </a:t>
            </a:r>
            <a:r>
              <a:rPr lang="it-IT" sz="1600" dirty="0" smtClean="0"/>
              <a:t>t</a:t>
            </a:r>
            <a:r>
              <a:rPr lang="it-IT" sz="1600" b="1" dirty="0" smtClean="0">
                <a:solidFill>
                  <a:srgbClr val="C00000"/>
                </a:solidFill>
              </a:rPr>
              <a:t>rattasi </a:t>
            </a:r>
            <a:r>
              <a:rPr lang="it-IT" sz="1600" b="1" dirty="0">
                <a:solidFill>
                  <a:srgbClr val="C00000"/>
                </a:solidFill>
              </a:rPr>
              <a:t>di modalità operativa, come tale non oggetto di previsione </a:t>
            </a:r>
            <a:r>
              <a:rPr lang="it-IT" sz="1600" b="1" dirty="0" smtClean="0">
                <a:solidFill>
                  <a:srgbClr val="C00000"/>
                </a:solidFill>
              </a:rPr>
              <a:t>regolamentare.</a:t>
            </a:r>
          </a:p>
          <a:p>
            <a:pPr algn="just"/>
            <a:endParaRPr lang="it-IT" sz="1600" b="1" dirty="0">
              <a:solidFill>
                <a:srgbClr val="C00000"/>
              </a:solidFill>
            </a:endParaRPr>
          </a:p>
          <a:p>
            <a:pPr algn="just"/>
            <a:r>
              <a:rPr lang="it-IT" sz="1600" b="1" dirty="0" smtClean="0"/>
              <a:t>Municipio 9:</a:t>
            </a:r>
            <a:r>
              <a:rPr lang="it-IT" sz="1600" dirty="0" smtClean="0"/>
              <a:t> «</a:t>
            </a:r>
            <a:r>
              <a:rPr lang="it-IT" sz="1600" i="1" dirty="0" smtClean="0"/>
              <a:t>Della </a:t>
            </a:r>
            <a:r>
              <a:rPr lang="it-IT" sz="1600" i="1" dirty="0"/>
              <a:t>seduta viene redatto, a cura del Segretario di cui al comma 1, un verbale sommario, in forma digitale, che riporta giorno e ora di convocazione, orario di apertura e chiusura della seduta, l’elenco dei presenti, l’ordine del giorno e l’esito della / delle votazione/votazioni svolta/</a:t>
            </a:r>
            <a:r>
              <a:rPr lang="it-IT" sz="1600" i="1" dirty="0" err="1"/>
              <a:t>svolte.Il</a:t>
            </a:r>
            <a:r>
              <a:rPr lang="it-IT" sz="1600" i="1" dirty="0"/>
              <a:t> verbale della seduta del Consiglio viene sottoscritto digitalmente dal Presidente e dal </a:t>
            </a:r>
            <a:r>
              <a:rPr lang="it-IT" sz="1600" i="1" dirty="0" smtClean="0"/>
              <a:t>Segretario» - </a:t>
            </a:r>
            <a:r>
              <a:rPr lang="it-IT" sz="1600" b="1" dirty="0" smtClean="0">
                <a:solidFill>
                  <a:srgbClr val="C00000"/>
                </a:solidFill>
              </a:rPr>
              <a:t>non </a:t>
            </a:r>
            <a:r>
              <a:rPr lang="it-IT" sz="1600" b="1" dirty="0">
                <a:solidFill>
                  <a:srgbClr val="C00000"/>
                </a:solidFill>
              </a:rPr>
              <a:t>coerente con la semplificazione che si intende introdurre in analogia con quanto avviene per il Consiglio comunale. </a:t>
            </a:r>
          </a:p>
        </p:txBody>
      </p:sp>
      <p:sp>
        <p:nvSpPr>
          <p:cNvPr id="8" name="CasellaDiTesto 7"/>
          <p:cNvSpPr txBox="1"/>
          <p:nvPr/>
        </p:nvSpPr>
        <p:spPr>
          <a:xfrm>
            <a:off x="9918698" y="6819761"/>
            <a:ext cx="457202" cy="369332"/>
          </a:xfrm>
          <a:prstGeom prst="rect">
            <a:avLst/>
          </a:prstGeom>
          <a:noFill/>
        </p:spPr>
        <p:txBody>
          <a:bodyPr wrap="square" rtlCol="0">
            <a:spAutoFit/>
          </a:bodyPr>
          <a:lstStyle/>
          <a:p>
            <a:r>
              <a:rPr lang="it-IT" dirty="0" smtClean="0"/>
              <a:t>10</a:t>
            </a:r>
            <a:endParaRPr lang="it-IT" dirty="0"/>
          </a:p>
        </p:txBody>
      </p:sp>
      <p:sp>
        <p:nvSpPr>
          <p:cNvPr id="11" name="CasellaDiTesto 10"/>
          <p:cNvSpPr txBox="1"/>
          <p:nvPr/>
        </p:nvSpPr>
        <p:spPr>
          <a:xfrm>
            <a:off x="1866633" y="59219"/>
            <a:ext cx="8372264" cy="923330"/>
          </a:xfrm>
          <a:prstGeom prst="rect">
            <a:avLst/>
          </a:prstGeom>
          <a:noFill/>
        </p:spPr>
        <p:txBody>
          <a:bodyPr wrap="square" rtlCol="0">
            <a:spAutoFit/>
          </a:bodyPr>
          <a:lstStyle>
            <a:defPPr>
              <a:defRPr lang="it-IT"/>
            </a:defPPr>
            <a:lvl1pPr algn="ctr">
              <a:defRPr b="1">
                <a:solidFill>
                  <a:srgbClr val="FF0000"/>
                </a:solidFill>
              </a:defRPr>
            </a:lvl1pPr>
          </a:lstStyle>
          <a:p>
            <a:r>
              <a:rPr lang="it-IT" dirty="0"/>
              <a:t>4</a:t>
            </a:r>
            <a:r>
              <a:rPr lang="it-IT" dirty="0" smtClean="0"/>
              <a:t>. </a:t>
            </a:r>
            <a:r>
              <a:rPr lang="it-IT" u="sng" dirty="0" smtClean="0"/>
              <a:t>Consiglio Municipale</a:t>
            </a:r>
            <a:r>
              <a:rPr lang="it-IT" dirty="0" smtClean="0"/>
              <a:t>:  registrazioni </a:t>
            </a:r>
            <a:r>
              <a:rPr lang="it-IT" dirty="0"/>
              <a:t>audio od </a:t>
            </a:r>
            <a:r>
              <a:rPr lang="it-IT" dirty="0" err="1"/>
              <a:t>audiovideo</a:t>
            </a:r>
            <a:r>
              <a:rPr lang="it-IT" dirty="0"/>
              <a:t> delle sedute </a:t>
            </a:r>
            <a:r>
              <a:rPr lang="it-IT" dirty="0" smtClean="0"/>
              <a:t>in </a:t>
            </a:r>
            <a:r>
              <a:rPr lang="it-IT" dirty="0"/>
              <a:t>luogo del verbale integrale cartaceo, in analogia a quanto già avviene per le sedute del Consiglio </a:t>
            </a:r>
            <a:r>
              <a:rPr lang="it-IT" dirty="0" smtClean="0"/>
              <a:t>Comunale – art. 32, commi 2, 3 e 4. </a:t>
            </a:r>
            <a:endParaRPr lang="it-IT" dirty="0"/>
          </a:p>
        </p:txBody>
      </p:sp>
    </p:spTree>
    <p:extLst>
      <p:ext uri="{BB962C8B-B14F-4D97-AF65-F5344CB8AC3E}">
        <p14:creationId xmlns:p14="http://schemas.microsoft.com/office/powerpoint/2010/main" val="4215169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11</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7408" y="0"/>
            <a:ext cx="8291322" cy="923330"/>
          </a:xfrm>
          <a:prstGeom prst="rect">
            <a:avLst/>
          </a:prstGeom>
          <a:noFill/>
        </p:spPr>
        <p:txBody>
          <a:bodyPr wrap="square" rtlCol="0">
            <a:spAutoFit/>
          </a:bodyPr>
          <a:lstStyle/>
          <a:p>
            <a:pPr algn="just">
              <a:spcAft>
                <a:spcPts val="600"/>
              </a:spcAft>
            </a:pPr>
            <a:r>
              <a:rPr lang="it-IT" b="1" dirty="0" smtClean="0">
                <a:solidFill>
                  <a:srgbClr val="FF0000"/>
                </a:solidFill>
              </a:rPr>
              <a:t>2 e 3. </a:t>
            </a:r>
            <a:r>
              <a:rPr lang="it-IT" b="1" u="sng" dirty="0" smtClean="0">
                <a:solidFill>
                  <a:srgbClr val="FF0000"/>
                </a:solidFill>
              </a:rPr>
              <a:t>Commissioni consiliari</a:t>
            </a:r>
            <a:r>
              <a:rPr lang="it-IT" b="1" dirty="0" smtClean="0">
                <a:solidFill>
                  <a:srgbClr val="FF0000"/>
                </a:solidFill>
              </a:rPr>
              <a:t>: </a:t>
            </a:r>
            <a:r>
              <a:rPr lang="it-IT" b="1" dirty="0">
                <a:solidFill>
                  <a:srgbClr val="FF0000"/>
                </a:solidFill>
              </a:rPr>
              <a:t>Previsione generalizzata della facoltà dei Municipi di svolgere le sedute in videoconferenza e modalità di notificazione delle convocazioni e degli atti - art. 51, comma </a:t>
            </a:r>
            <a:r>
              <a:rPr lang="it-IT" b="1" dirty="0" smtClean="0">
                <a:solidFill>
                  <a:srgbClr val="FF0000"/>
                </a:solidFill>
              </a:rPr>
              <a:t>1.</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2779053812"/>
              </p:ext>
            </p:extLst>
          </p:nvPr>
        </p:nvGraphicFramePr>
        <p:xfrm>
          <a:off x="2070100" y="980771"/>
          <a:ext cx="8153400" cy="6527800"/>
        </p:xfrm>
        <a:graphic>
          <a:graphicData uri="http://schemas.openxmlformats.org/drawingml/2006/table">
            <a:tbl>
              <a:tblPr firstRow="1" bandRow="1">
                <a:tableStyleId>{21E4AEA4-8DFA-4A89-87EB-49C32662AFE0}</a:tableStyleId>
              </a:tblPr>
              <a:tblGrid>
                <a:gridCol w="3861758">
                  <a:extLst>
                    <a:ext uri="{9D8B030D-6E8A-4147-A177-3AD203B41FA5}">
                      <a16:colId xmlns:a16="http://schemas.microsoft.com/office/drawing/2014/main" val="2739278694"/>
                    </a:ext>
                  </a:extLst>
                </a:gridCol>
                <a:gridCol w="4291642">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729365919"/>
                  </a:ext>
                </a:extLst>
              </a:tr>
              <a:tr h="370840">
                <a:tc>
                  <a:txBody>
                    <a:bodyPr/>
                    <a:lstStyle/>
                    <a:p>
                      <a:r>
                        <a:rPr lang="it-IT" sz="1600" dirty="0" smtClean="0"/>
                        <a:t>ART. 51 – FUNZIONAMENTO</a:t>
                      </a:r>
                      <a:r>
                        <a:rPr lang="it-IT" sz="1600" baseline="0" dirty="0" smtClean="0"/>
                        <a:t> DELLE COMMISSIONI</a:t>
                      </a:r>
                      <a:endParaRPr lang="it-IT" sz="1600" dirty="0"/>
                    </a:p>
                  </a:txBody>
                  <a:tcPr/>
                </a:tc>
                <a:tc>
                  <a:txBody>
                    <a:bodyPr/>
                    <a:lstStyle/>
                    <a:p>
                      <a:pPr algn="just"/>
                      <a:r>
                        <a:rPr lang="it-IT" sz="1600" dirty="0" smtClean="0"/>
                        <a:t>ART. 51 – FUNZIONAMENTO</a:t>
                      </a:r>
                      <a:r>
                        <a:rPr lang="it-IT" sz="1600" baseline="0" dirty="0" smtClean="0"/>
                        <a:t> DELLE COMMISSIONI</a:t>
                      </a:r>
                      <a:endParaRPr lang="it-IT" sz="1600" dirty="0"/>
                    </a:p>
                  </a:txBody>
                  <a:tcPr/>
                </a:tc>
                <a:extLst>
                  <a:ext uri="{0D108BD9-81ED-4DB2-BD59-A6C34878D82A}">
                    <a16:rowId xmlns:a16="http://schemas.microsoft.com/office/drawing/2014/main" val="3544973422"/>
                  </a:ext>
                </a:extLst>
              </a:tr>
              <a:tr h="370840">
                <a:tc>
                  <a:txBody>
                    <a:bodyPr/>
                    <a:lstStyle/>
                    <a:p>
                      <a:pPr algn="just"/>
                      <a:r>
                        <a:rPr lang="it-IT" sz="1800" dirty="0" smtClean="0">
                          <a:effectLst/>
                        </a:rPr>
                        <a:t>1. Le Commissioni sono convocate e presiedute dai loro Presidenti o, in caso di impedimento, dai Vicepresidenti. La convocazione è fatta almeno 24 (ventiquattro) ore prima con modalità elettronica; nell’avviso sono indicati, oltre al giorno e all’ora, anche gli argomenti da trattare.</a:t>
                      </a:r>
                      <a:endParaRPr lang="it-IT" sz="1600" dirty="0">
                        <a:solidFill>
                          <a:schemeClr val="dk1"/>
                        </a:solidFill>
                        <a:effectLst/>
                        <a:latin typeface="+mn-lt"/>
                        <a:ea typeface="+mn-ea"/>
                        <a:cs typeface="+mn-cs"/>
                      </a:endParaRPr>
                    </a:p>
                  </a:txBody>
                  <a:tcPr/>
                </a:tc>
                <a:tc>
                  <a:txBody>
                    <a:bodyPr/>
                    <a:lstStyle/>
                    <a:p>
                      <a:pPr lvl="0" algn="just"/>
                      <a:r>
                        <a:rPr lang="it-IT" sz="1800" dirty="0" smtClean="0">
                          <a:effectLst/>
                        </a:rPr>
                        <a:t>1. Le Commissioni sono convocate e sono presiedute dai loro Presidenti o, in caso di impedimento, dai Vicepresidenti. La convocazione è fatta almeno 24 (ventiquattro) ore prima, </a:t>
                      </a:r>
                      <a:r>
                        <a:rPr lang="it-IT" sz="1800" b="1" dirty="0" smtClean="0">
                          <a:effectLst/>
                        </a:rPr>
                        <a:t>con le modalità previste nel precedente art. 30, comma 3</a:t>
                      </a:r>
                      <a:r>
                        <a:rPr lang="it-IT" sz="1800" dirty="0" smtClean="0">
                          <a:effectLst/>
                        </a:rPr>
                        <a:t>; </a:t>
                      </a:r>
                      <a:r>
                        <a:rPr lang="it-IT" sz="1800" strike="sngStrike" dirty="0" smtClean="0">
                          <a:effectLst/>
                        </a:rPr>
                        <a:t>elettronica </a:t>
                      </a:r>
                      <a:r>
                        <a:rPr lang="it-IT" sz="1800" dirty="0" smtClean="0">
                          <a:effectLst/>
                        </a:rPr>
                        <a:t>nell’avviso </a:t>
                      </a:r>
                      <a:r>
                        <a:rPr lang="it-IT" sz="1800" b="1" dirty="0" smtClean="0">
                          <a:effectLst/>
                        </a:rPr>
                        <a:t>di convocazione </a:t>
                      </a:r>
                      <a:r>
                        <a:rPr lang="it-IT" sz="1800" dirty="0" smtClean="0">
                          <a:effectLst/>
                        </a:rPr>
                        <a:t>sono indicati, oltre al giorno e all’ora, anche gli argomenti da trattare. </a:t>
                      </a:r>
                    </a:p>
                    <a:p>
                      <a:pPr algn="just"/>
                      <a:r>
                        <a:rPr lang="it-IT" sz="1800" b="1" dirty="0" smtClean="0">
                          <a:effectLst/>
                        </a:rPr>
                        <a:t>Le Commissioni si riuniscono di norma nella sede del Municipio.</a:t>
                      </a:r>
                    </a:p>
                    <a:p>
                      <a:pPr algn="just"/>
                      <a:r>
                        <a:rPr lang="it-IT" sz="1800" b="1" dirty="0" smtClean="0">
                          <a:effectLst/>
                        </a:rPr>
                        <a:t>Il Regolamento interno adottato, ai sensi del precedente art. 24 comma 6, da ciascun Municipio può prevedere che le riunioni della Commissioni si svolgano in video conferenza, </a:t>
                      </a:r>
                      <a:r>
                        <a:rPr lang="it-IT" sz="1800" b="1" dirty="0" err="1" smtClean="0">
                          <a:effectLst/>
                        </a:rPr>
                        <a:t>purchè</a:t>
                      </a:r>
                      <a:r>
                        <a:rPr lang="it-IT" sz="1800" b="1" dirty="0" smtClean="0">
                          <a:effectLst/>
                        </a:rPr>
                        <a:t> siano rispettati i criteri di trasparenza e tracciabilità, attraverso l’uso di sistemi che consentano di identificare con certezza i partecipanti e la regolarità dello svolgimento delle sedute.</a:t>
                      </a:r>
                      <a:endParaRPr lang="it-IT" sz="1800" b="1" dirty="0" smtClean="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223500" y="6927517"/>
            <a:ext cx="469900" cy="369332"/>
          </a:xfrm>
          <a:prstGeom prst="rect">
            <a:avLst/>
          </a:prstGeom>
          <a:noFill/>
        </p:spPr>
        <p:txBody>
          <a:bodyPr wrap="square" rtlCol="0">
            <a:spAutoFit/>
          </a:bodyPr>
          <a:lstStyle/>
          <a:p>
            <a:r>
              <a:rPr lang="it-IT" dirty="0" smtClean="0"/>
              <a:t>11</a:t>
            </a:r>
            <a:endParaRPr lang="it-IT" dirty="0"/>
          </a:p>
        </p:txBody>
      </p:sp>
    </p:spTree>
    <p:extLst>
      <p:ext uri="{BB962C8B-B14F-4D97-AF65-F5344CB8AC3E}">
        <p14:creationId xmlns:p14="http://schemas.microsoft.com/office/powerpoint/2010/main" val="3213045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12</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888588917"/>
              </p:ext>
            </p:extLst>
          </p:nvPr>
        </p:nvGraphicFramePr>
        <p:xfrm>
          <a:off x="1947334" y="980771"/>
          <a:ext cx="8580966" cy="6405880"/>
        </p:xfrm>
        <a:graphic>
          <a:graphicData uri="http://schemas.openxmlformats.org/drawingml/2006/table">
            <a:tbl>
              <a:tblPr firstRow="1" bandRow="1">
                <a:tableStyleId>{21E4AEA4-8DFA-4A89-87EB-49C32662AFE0}</a:tableStyleId>
              </a:tblPr>
              <a:tblGrid>
                <a:gridCol w="4064268">
                  <a:extLst>
                    <a:ext uri="{9D8B030D-6E8A-4147-A177-3AD203B41FA5}">
                      <a16:colId xmlns:a16="http://schemas.microsoft.com/office/drawing/2014/main" val="2739278694"/>
                    </a:ext>
                  </a:extLst>
                </a:gridCol>
                <a:gridCol w="4516698">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1590687641"/>
                  </a:ext>
                </a:extLst>
              </a:tr>
              <a:tr h="370840">
                <a:tc>
                  <a:txBody>
                    <a:bodyPr/>
                    <a:lstStyle/>
                    <a:p>
                      <a:r>
                        <a:rPr lang="it-IT" sz="1600" dirty="0" smtClean="0"/>
                        <a:t>ART. 51 – FUNZIONAMENTO DELLE COMMISSIONI</a:t>
                      </a:r>
                      <a:endParaRPr lang="it-IT" sz="1600"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smtClean="0"/>
                        <a:t>ART.  51 - FUNZIONAMENTO DELLE COMMISSIONI</a:t>
                      </a:r>
                    </a:p>
                  </a:txBody>
                  <a:tcPr/>
                </a:tc>
                <a:extLst>
                  <a:ext uri="{0D108BD9-81ED-4DB2-BD59-A6C34878D82A}">
                    <a16:rowId xmlns:a16="http://schemas.microsoft.com/office/drawing/2014/main" val="3544973422"/>
                  </a:ext>
                </a:extLst>
              </a:tr>
              <a:tr h="370840">
                <a:tc>
                  <a:txBody>
                    <a:bodyPr/>
                    <a:lstStyle/>
                    <a:p>
                      <a:pPr algn="just"/>
                      <a:r>
                        <a:rPr lang="it-IT" sz="1600" dirty="0" smtClean="0">
                          <a:effectLst/>
                        </a:rPr>
                        <a:t>5. Le funzioni di Segretario della Commissione sono svolte da personale assegnato al Municipio stesso. Il verbale, sottoscritto dal Presidente della seduta e dal Segretario, viene approvato nella seduta successiva a quella a cui si riferisce o, in relazione ai tempi tecnici occorrenti per la compilazione, in altra seduta.</a:t>
                      </a:r>
                      <a:endParaRPr lang="it-IT" sz="1400" dirty="0">
                        <a:solidFill>
                          <a:schemeClr val="dk1"/>
                        </a:solidFill>
                        <a:effectLst/>
                        <a:latin typeface="+mn-lt"/>
                        <a:ea typeface="+mn-ea"/>
                        <a:cs typeface="+mn-cs"/>
                      </a:endParaRPr>
                    </a:p>
                  </a:txBody>
                  <a:tcPr/>
                </a:tc>
                <a:tc>
                  <a:txBody>
                    <a:bodyPr/>
                    <a:lstStyle/>
                    <a:p>
                      <a:pPr lvl="0" algn="just"/>
                      <a:r>
                        <a:rPr lang="it-IT" sz="1600" dirty="0" smtClean="0">
                          <a:effectLst/>
                        </a:rPr>
                        <a:t>5. </a:t>
                      </a:r>
                      <a:r>
                        <a:rPr lang="it-IT" sz="1600" b="1" dirty="0" smtClean="0">
                          <a:solidFill>
                            <a:schemeClr val="tx1"/>
                          </a:solidFill>
                          <a:effectLst/>
                        </a:rPr>
                        <a:t>Le Commissioni si riuniscono con la partecipazione del personale assegnato al Municipio con funzioni di assistenza</a:t>
                      </a:r>
                      <a:r>
                        <a:rPr lang="it-IT" sz="1600" b="1" baseline="0" dirty="0" smtClean="0">
                          <a:solidFill>
                            <a:schemeClr val="tx1"/>
                          </a:solidFill>
                          <a:effectLst/>
                        </a:rPr>
                        <a:t> </a:t>
                      </a:r>
                      <a:r>
                        <a:rPr lang="it-IT" sz="1600" b="1" baseline="0" dirty="0" smtClean="0">
                          <a:solidFill>
                            <a:srgbClr val="FF0000"/>
                          </a:solidFill>
                          <a:effectLst/>
                        </a:rPr>
                        <a:t>che, nel caso di Commissioni svolte in luogo diverso dalla sede del Municipio, provvede a redigere un verbale sommario.</a:t>
                      </a:r>
                      <a:endParaRPr lang="it-IT" sz="1600" b="1" dirty="0" smtClean="0">
                        <a:solidFill>
                          <a:srgbClr val="FF0000"/>
                        </a:solidFill>
                        <a:effectLst/>
                      </a:endParaRPr>
                    </a:p>
                    <a:p>
                      <a:pPr algn="just"/>
                      <a:r>
                        <a:rPr lang="it-IT" sz="1600" b="1" dirty="0" smtClean="0">
                          <a:solidFill>
                            <a:schemeClr val="tx1"/>
                          </a:solidFill>
                          <a:effectLst/>
                        </a:rPr>
                        <a:t>6. Le registrazioni audio od </a:t>
                      </a:r>
                      <a:r>
                        <a:rPr lang="it-IT" sz="1600" b="1" dirty="0" err="1" smtClean="0">
                          <a:solidFill>
                            <a:schemeClr val="tx1"/>
                          </a:solidFill>
                          <a:effectLst/>
                        </a:rPr>
                        <a:t>audiovideo</a:t>
                      </a:r>
                      <a:r>
                        <a:rPr lang="it-IT" sz="1600" b="1" dirty="0" smtClean="0">
                          <a:solidFill>
                            <a:schemeClr val="tx1"/>
                          </a:solidFill>
                          <a:effectLst/>
                        </a:rPr>
                        <a:t> delle sedute delle Commissioni sono pubblicate in apposito spazio del Portale istituzionale del Comune di Milano – Sezione Municipi e conservate in un archivio digitale dedicato.</a:t>
                      </a:r>
                    </a:p>
                    <a:p>
                      <a:pPr lvl="0" algn="just"/>
                      <a:r>
                        <a:rPr lang="it-IT" sz="1600" b="1" dirty="0" smtClean="0">
                          <a:solidFill>
                            <a:schemeClr val="tx1"/>
                          </a:solidFill>
                          <a:effectLst/>
                        </a:rPr>
                        <a:t>7. Il Presidente del Consiglio di Municipio, il Presidente del Municipio, i Consiglieri e gli Assessori municipali possono chiedere, al Presidente della Commissione municipale, motivatamente per fatto personale la trascrizione integrale di uno o più interventi della seduta.</a:t>
                      </a:r>
                    </a:p>
                    <a:p>
                      <a:pPr algn="just"/>
                      <a:r>
                        <a:rPr lang="it-IT" sz="1600" b="1" dirty="0" smtClean="0">
                          <a:solidFill>
                            <a:schemeClr val="tx1"/>
                          </a:solidFill>
                          <a:effectLst/>
                        </a:rPr>
                        <a:t>Sussiste il fatto personale quando il Presidente del Municipio, il Presidente del Consiglio di Municipio o un Assessore </a:t>
                      </a:r>
                      <a:r>
                        <a:rPr lang="it-IT" sz="1600" b="1" dirty="0" smtClean="0">
                          <a:solidFill>
                            <a:srgbClr val="FF0000"/>
                          </a:solidFill>
                          <a:effectLst/>
                        </a:rPr>
                        <a:t>o un Consigliere</a:t>
                      </a:r>
                      <a:r>
                        <a:rPr lang="it-IT" sz="1600" b="1" baseline="0" dirty="0" smtClean="0">
                          <a:solidFill>
                            <a:srgbClr val="FF0000"/>
                          </a:solidFill>
                          <a:effectLst/>
                        </a:rPr>
                        <a:t> </a:t>
                      </a:r>
                      <a:r>
                        <a:rPr lang="it-IT" sz="1600" b="1" dirty="0" smtClean="0">
                          <a:solidFill>
                            <a:schemeClr val="tx1"/>
                          </a:solidFill>
                          <a:effectLst/>
                        </a:rPr>
                        <a:t>municipale sia censurato per la propria condotta o gli vengano attribuite opinioni diverse da quelle espresse. </a:t>
                      </a:r>
                      <a:endParaRPr lang="it-IT" sz="1400" b="1" dirty="0" smtClean="0">
                        <a:solidFill>
                          <a:schemeClr val="tx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866900" y="57441"/>
            <a:ext cx="8372264" cy="923330"/>
          </a:xfrm>
          <a:prstGeom prst="rect">
            <a:avLst/>
          </a:prstGeom>
          <a:noFill/>
        </p:spPr>
        <p:txBody>
          <a:bodyPr wrap="square" rtlCol="0">
            <a:spAutoFit/>
          </a:bodyPr>
          <a:lstStyle>
            <a:defPPr>
              <a:defRPr lang="it-IT"/>
            </a:defPPr>
            <a:lvl1pPr algn="ctr">
              <a:defRPr b="1">
                <a:solidFill>
                  <a:srgbClr val="FF0000"/>
                </a:solidFill>
              </a:defRPr>
            </a:lvl1pPr>
          </a:lstStyle>
          <a:p>
            <a:r>
              <a:rPr lang="it-IT" dirty="0" smtClean="0"/>
              <a:t>2 </a:t>
            </a:r>
            <a:r>
              <a:rPr lang="it-IT" dirty="0"/>
              <a:t>e 3. </a:t>
            </a:r>
            <a:r>
              <a:rPr lang="it-IT" u="sng" dirty="0"/>
              <a:t>Commissioni consiliari</a:t>
            </a:r>
            <a:r>
              <a:rPr lang="it-IT" dirty="0"/>
              <a:t>: Previsione generalizzata della facoltà dei Municipi di svolgere le sedute in videoconferenza e modalità di notificazione delle convocazioni e degli atti - </a:t>
            </a:r>
            <a:r>
              <a:rPr lang="it-IT" dirty="0" smtClean="0"/>
              <a:t>art. 51 commi 5, 6 e 7. </a:t>
            </a:r>
            <a:endParaRPr lang="it-IT" dirty="0"/>
          </a:p>
        </p:txBody>
      </p:sp>
      <p:sp>
        <p:nvSpPr>
          <p:cNvPr id="11" name="CasellaDiTesto 10"/>
          <p:cNvSpPr txBox="1"/>
          <p:nvPr/>
        </p:nvSpPr>
        <p:spPr>
          <a:xfrm>
            <a:off x="10342034" y="7128113"/>
            <a:ext cx="533400" cy="369332"/>
          </a:xfrm>
          <a:prstGeom prst="rect">
            <a:avLst/>
          </a:prstGeom>
          <a:noFill/>
        </p:spPr>
        <p:txBody>
          <a:bodyPr wrap="square" rtlCol="0">
            <a:spAutoFit/>
          </a:bodyPr>
          <a:lstStyle/>
          <a:p>
            <a:r>
              <a:rPr lang="it-IT" dirty="0" smtClean="0"/>
              <a:t>12</a:t>
            </a:r>
            <a:endParaRPr lang="it-IT" dirty="0"/>
          </a:p>
        </p:txBody>
      </p:sp>
    </p:spTree>
    <p:extLst>
      <p:ext uri="{BB962C8B-B14F-4D97-AF65-F5344CB8AC3E}">
        <p14:creationId xmlns:p14="http://schemas.microsoft.com/office/powerpoint/2010/main" val="925093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13</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2" name="CasellaDiTesto 1"/>
          <p:cNvSpPr txBox="1"/>
          <p:nvPr/>
        </p:nvSpPr>
        <p:spPr>
          <a:xfrm>
            <a:off x="2222500" y="1252647"/>
            <a:ext cx="6629400" cy="646331"/>
          </a:xfrm>
          <a:prstGeom prst="rect">
            <a:avLst/>
          </a:prstGeom>
          <a:noFill/>
        </p:spPr>
        <p:txBody>
          <a:bodyPr wrap="square" rtlCol="0">
            <a:spAutoFit/>
          </a:bodyPr>
          <a:lstStyle/>
          <a:p>
            <a:pPr marL="285750" indent="-285750">
              <a:buFont typeface="Wingdings" panose="05000000000000000000" pitchFamily="2" charset="2"/>
              <a:buChar char="q"/>
            </a:pPr>
            <a:r>
              <a:rPr lang="it-IT" b="1" dirty="0" smtClean="0"/>
              <a:t>PROPOSTE ACCOGLIBILI:  </a:t>
            </a:r>
          </a:p>
          <a:p>
            <a:r>
              <a:rPr lang="it-IT" dirty="0" smtClean="0"/>
              <a:t>Proposte dei Municipi 2, 3, 5, e 7.</a:t>
            </a:r>
          </a:p>
        </p:txBody>
      </p:sp>
      <p:sp>
        <p:nvSpPr>
          <p:cNvPr id="6" name="CasellaDiTesto 5"/>
          <p:cNvSpPr txBox="1"/>
          <p:nvPr/>
        </p:nvSpPr>
        <p:spPr>
          <a:xfrm>
            <a:off x="2146300" y="2178050"/>
            <a:ext cx="7936230" cy="5047536"/>
          </a:xfrm>
          <a:prstGeom prst="rect">
            <a:avLst/>
          </a:prstGeom>
          <a:noFill/>
        </p:spPr>
        <p:txBody>
          <a:bodyPr wrap="square" rtlCol="0">
            <a:spAutoFit/>
          </a:bodyPr>
          <a:lstStyle/>
          <a:p>
            <a:pPr marL="285750" indent="-285750">
              <a:buFont typeface="Wingdings" panose="05000000000000000000" pitchFamily="2" charset="2"/>
              <a:buChar char="q"/>
            </a:pPr>
            <a:r>
              <a:rPr lang="it-IT" b="1" dirty="0"/>
              <a:t>PROPOSTE NON </a:t>
            </a:r>
            <a:r>
              <a:rPr lang="it-IT" b="1" dirty="0" smtClean="0"/>
              <a:t>ACCOGLIBILI: </a:t>
            </a:r>
          </a:p>
          <a:p>
            <a:endParaRPr lang="it-IT" b="1" dirty="0"/>
          </a:p>
          <a:p>
            <a:r>
              <a:rPr lang="it-IT" b="1" dirty="0"/>
              <a:t>Municipio 5</a:t>
            </a:r>
            <a:r>
              <a:rPr lang="it-IT" dirty="0"/>
              <a:t>: </a:t>
            </a:r>
            <a:r>
              <a:rPr lang="it-IT" dirty="0" smtClean="0"/>
              <a:t>«</a:t>
            </a:r>
            <a:r>
              <a:rPr lang="it-IT" i="1" dirty="0" smtClean="0"/>
              <a:t>istituire </a:t>
            </a:r>
            <a:r>
              <a:rPr lang="it-IT" i="1" dirty="0"/>
              <a:t>una sala dotata di </a:t>
            </a:r>
            <a:r>
              <a:rPr lang="it-IT" i="1" dirty="0" smtClean="0"/>
              <a:t>hardware </a:t>
            </a:r>
            <a:r>
              <a:rPr lang="it-IT" i="1" dirty="0"/>
              <a:t>per i cittadini per permettere di seguire ed interagire con le Commissioni e con il Consiglio» </a:t>
            </a:r>
            <a:r>
              <a:rPr lang="it-IT" b="1" dirty="0">
                <a:solidFill>
                  <a:srgbClr val="C00000"/>
                </a:solidFill>
              </a:rPr>
              <a:t>- trattasi di modalità operativa, come tale non oggetto di previsione regolamentare</a:t>
            </a:r>
            <a:r>
              <a:rPr lang="it-IT" b="1" dirty="0" smtClean="0">
                <a:solidFill>
                  <a:srgbClr val="C00000"/>
                </a:solidFill>
              </a:rPr>
              <a:t>.</a:t>
            </a:r>
          </a:p>
          <a:p>
            <a:endParaRPr lang="it-IT" b="1" dirty="0" smtClean="0">
              <a:solidFill>
                <a:srgbClr val="C00000"/>
              </a:solidFill>
            </a:endParaRPr>
          </a:p>
          <a:p>
            <a:pPr algn="just"/>
            <a:r>
              <a:rPr lang="it-IT" b="1" dirty="0"/>
              <a:t>Municipio 6: </a:t>
            </a:r>
            <a:r>
              <a:rPr lang="it-IT" dirty="0"/>
              <a:t>richiesta di redazione di un verbale sintetico di accompagnamento della registrazione e indicizzazione degli interventi – </a:t>
            </a:r>
            <a:r>
              <a:rPr lang="it-IT" b="1" dirty="0">
                <a:solidFill>
                  <a:srgbClr val="C00000"/>
                </a:solidFill>
              </a:rPr>
              <a:t>non coerente con la semplificazione che si intende introdurre in analogia con quanto avviene per il Consiglio comunale. </a:t>
            </a:r>
            <a:endParaRPr lang="it-IT" b="1" dirty="0" smtClean="0">
              <a:solidFill>
                <a:srgbClr val="C00000"/>
              </a:solidFill>
            </a:endParaRPr>
          </a:p>
          <a:p>
            <a:pPr algn="just"/>
            <a:endParaRPr lang="it-IT" b="1" dirty="0">
              <a:solidFill>
                <a:srgbClr val="C00000"/>
              </a:solidFill>
            </a:endParaRPr>
          </a:p>
          <a:p>
            <a:pPr algn="just"/>
            <a:r>
              <a:rPr lang="it-IT" b="1" dirty="0" smtClean="0"/>
              <a:t>Municipio 9: </a:t>
            </a:r>
            <a:r>
              <a:rPr lang="it-IT" dirty="0" smtClean="0"/>
              <a:t>«7. Della </a:t>
            </a:r>
            <a:r>
              <a:rPr lang="it-IT" dirty="0"/>
              <a:t>seduta viene redatto a cura del personale assegnato di cui al comma 5, un verbale sommario in forma digitale che riporta giorno e ora di convocazione, orario di apertura della seduta, l’elenco dei presenti con indicato l’orario di ingresso e di uscita, l’ordine del giorno e l’esito della/delle votazione/votazioni </a:t>
            </a:r>
            <a:r>
              <a:rPr lang="it-IT" dirty="0" smtClean="0"/>
              <a:t>svolta/svolte» - </a:t>
            </a:r>
            <a:r>
              <a:rPr lang="it-IT" b="1" dirty="0" smtClean="0">
                <a:solidFill>
                  <a:srgbClr val="C00000"/>
                </a:solidFill>
              </a:rPr>
              <a:t>non </a:t>
            </a:r>
            <a:r>
              <a:rPr lang="it-IT" b="1" dirty="0">
                <a:solidFill>
                  <a:srgbClr val="C00000"/>
                </a:solidFill>
              </a:rPr>
              <a:t>coerente con la semplificazione che si intende introdurre in analogia con quanto avviene per il Consiglio comunale. </a:t>
            </a:r>
            <a:endParaRPr lang="it-IT" dirty="0"/>
          </a:p>
          <a:p>
            <a:pPr algn="just"/>
            <a:endParaRPr lang="it-IT" sz="1600" b="1" dirty="0" smtClean="0">
              <a:solidFill>
                <a:srgbClr val="C00000"/>
              </a:solidFill>
            </a:endParaRPr>
          </a:p>
        </p:txBody>
      </p:sp>
      <p:sp>
        <p:nvSpPr>
          <p:cNvPr id="11" name="CasellaDiTesto 10"/>
          <p:cNvSpPr txBox="1"/>
          <p:nvPr/>
        </p:nvSpPr>
        <p:spPr>
          <a:xfrm>
            <a:off x="1866900" y="57441"/>
            <a:ext cx="8372264" cy="923330"/>
          </a:xfrm>
          <a:prstGeom prst="rect">
            <a:avLst/>
          </a:prstGeom>
          <a:noFill/>
        </p:spPr>
        <p:txBody>
          <a:bodyPr wrap="square" rtlCol="0">
            <a:spAutoFit/>
          </a:bodyPr>
          <a:lstStyle>
            <a:defPPr>
              <a:defRPr lang="it-IT"/>
            </a:defPPr>
            <a:lvl1pPr algn="ctr">
              <a:defRPr b="1">
                <a:solidFill>
                  <a:srgbClr val="FF0000"/>
                </a:solidFill>
              </a:defRPr>
            </a:lvl1pPr>
          </a:lstStyle>
          <a:p>
            <a:r>
              <a:rPr lang="it-IT" dirty="0" smtClean="0"/>
              <a:t>2 e 3. </a:t>
            </a:r>
            <a:r>
              <a:rPr lang="it-IT" u="sng" dirty="0" smtClean="0"/>
              <a:t>Commissioni </a:t>
            </a:r>
            <a:r>
              <a:rPr lang="it-IT" u="sng" dirty="0"/>
              <a:t>consiliari</a:t>
            </a:r>
            <a:r>
              <a:rPr lang="it-IT" dirty="0"/>
              <a:t>: Previsione generalizzata della facoltà dei Municipi di svolgere le sedute in videoconferenza e modalità di notificazione delle convocazioni e degli atti - art. 51 commi </a:t>
            </a:r>
            <a:r>
              <a:rPr lang="it-IT" dirty="0" smtClean="0"/>
              <a:t>1, 5</a:t>
            </a:r>
            <a:r>
              <a:rPr lang="it-IT" dirty="0"/>
              <a:t>, 6 e 7</a:t>
            </a:r>
          </a:p>
        </p:txBody>
      </p:sp>
      <p:sp>
        <p:nvSpPr>
          <p:cNvPr id="9" name="CasellaDiTesto 8"/>
          <p:cNvSpPr txBox="1"/>
          <p:nvPr/>
        </p:nvSpPr>
        <p:spPr>
          <a:xfrm>
            <a:off x="9918698" y="6819761"/>
            <a:ext cx="533402" cy="369332"/>
          </a:xfrm>
          <a:prstGeom prst="rect">
            <a:avLst/>
          </a:prstGeom>
          <a:noFill/>
        </p:spPr>
        <p:txBody>
          <a:bodyPr wrap="square" rtlCol="0">
            <a:spAutoFit/>
          </a:bodyPr>
          <a:lstStyle/>
          <a:p>
            <a:r>
              <a:rPr lang="it-IT" dirty="0" smtClean="0"/>
              <a:t>13</a:t>
            </a:r>
            <a:endParaRPr lang="it-IT" dirty="0"/>
          </a:p>
        </p:txBody>
      </p:sp>
    </p:spTree>
    <p:extLst>
      <p:ext uri="{BB962C8B-B14F-4D97-AF65-F5344CB8AC3E}">
        <p14:creationId xmlns:p14="http://schemas.microsoft.com/office/powerpoint/2010/main" val="4059738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14</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070100" y="0"/>
            <a:ext cx="8019414" cy="923330"/>
          </a:xfrm>
          <a:prstGeom prst="rect">
            <a:avLst/>
          </a:prstGeom>
          <a:noFill/>
        </p:spPr>
        <p:txBody>
          <a:bodyPr wrap="square" rtlCol="0">
            <a:spAutoFit/>
          </a:bodyPr>
          <a:lstStyle/>
          <a:p>
            <a:pPr algn="just"/>
            <a:r>
              <a:rPr lang="it-IT" b="1" dirty="0">
                <a:solidFill>
                  <a:srgbClr val="FF0000"/>
                </a:solidFill>
              </a:rPr>
              <a:t>2 e 3. </a:t>
            </a:r>
            <a:r>
              <a:rPr lang="it-IT" b="1" u="sng" dirty="0" smtClean="0">
                <a:solidFill>
                  <a:srgbClr val="FF0000"/>
                </a:solidFill>
              </a:rPr>
              <a:t>Conferenza dei Presidenti</a:t>
            </a:r>
            <a:r>
              <a:rPr lang="it-IT" b="1" dirty="0" smtClean="0">
                <a:solidFill>
                  <a:srgbClr val="FF0000"/>
                </a:solidFill>
              </a:rPr>
              <a:t>: previsione </a:t>
            </a:r>
            <a:r>
              <a:rPr lang="it-IT" b="1" dirty="0">
                <a:solidFill>
                  <a:srgbClr val="FF0000"/>
                </a:solidFill>
              </a:rPr>
              <a:t>generalizzata della facoltà dei Municipi di svolgere le sedute in videoconferenza e modalità di notificazione delle convocazioni e </a:t>
            </a:r>
            <a:r>
              <a:rPr lang="it-IT" b="1" dirty="0" smtClean="0">
                <a:solidFill>
                  <a:srgbClr val="FF0000"/>
                </a:solidFill>
              </a:rPr>
              <a:t>: art. 48 comma 2</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849540510"/>
              </p:ext>
            </p:extLst>
          </p:nvPr>
        </p:nvGraphicFramePr>
        <p:xfrm>
          <a:off x="2070100" y="886342"/>
          <a:ext cx="8088630" cy="6649720"/>
        </p:xfrm>
        <a:graphic>
          <a:graphicData uri="http://schemas.openxmlformats.org/drawingml/2006/table">
            <a:tbl>
              <a:tblPr firstRow="1" bandRow="1">
                <a:tableStyleId>{21E4AEA4-8DFA-4A89-87EB-49C32662AFE0}</a:tableStyleId>
              </a:tblPr>
              <a:tblGrid>
                <a:gridCol w="3831080">
                  <a:extLst>
                    <a:ext uri="{9D8B030D-6E8A-4147-A177-3AD203B41FA5}">
                      <a16:colId xmlns:a16="http://schemas.microsoft.com/office/drawing/2014/main" val="2739278694"/>
                    </a:ext>
                  </a:extLst>
                </a:gridCol>
                <a:gridCol w="4257550">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2228727083"/>
                  </a:ext>
                </a:extLst>
              </a:tr>
              <a:tr h="37084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smtClean="0"/>
                        <a:t>ART. 48 – LA CONFERENZA</a:t>
                      </a:r>
                      <a:r>
                        <a:rPr lang="it-IT" sz="1600" baseline="0" dirty="0" smtClean="0"/>
                        <a:t> DEI PRESIDENTI DEI GRUPPI CONSILIARI MUNICIPALI</a:t>
                      </a:r>
                      <a:endParaRPr lang="it-IT" sz="1600" dirty="0" smtClean="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smtClean="0"/>
                        <a:t>ART.  48 – LA CONFERENZA</a:t>
                      </a:r>
                      <a:r>
                        <a:rPr lang="it-IT" sz="1600" baseline="0" dirty="0" smtClean="0"/>
                        <a:t> DEI PRESIDENTI DEI GRUPPI CONSILIARI MUNICIPALI</a:t>
                      </a:r>
                      <a:endParaRPr lang="it-IT" sz="160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it-IT" sz="1600" dirty="0" smtClean="0"/>
                    </a:p>
                  </a:txBody>
                  <a:tcPr/>
                </a:tc>
                <a:extLst>
                  <a:ext uri="{0D108BD9-81ED-4DB2-BD59-A6C34878D82A}">
                    <a16:rowId xmlns:a16="http://schemas.microsoft.com/office/drawing/2014/main" val="3544973422"/>
                  </a:ext>
                </a:extLst>
              </a:tr>
              <a:tr h="370840">
                <a:tc>
                  <a:txBody>
                    <a:bodyPr/>
                    <a:lstStyle/>
                    <a:p>
                      <a:pPr algn="just"/>
                      <a:r>
                        <a:rPr lang="it-IT" sz="1600" dirty="0" smtClean="0">
                          <a:effectLst/>
                        </a:rPr>
                        <a:t>2.</a:t>
                      </a:r>
                      <a:r>
                        <a:rPr lang="it-IT" sz="1600" baseline="0" dirty="0" smtClean="0">
                          <a:effectLst/>
                        </a:rPr>
                        <a:t> </a:t>
                      </a:r>
                      <a:r>
                        <a:rPr lang="it-IT" sz="1600" dirty="0" smtClean="0">
                          <a:effectLst/>
                        </a:rPr>
                        <a:t>La Conferenza è presieduta dal Presidente del Consiglio ed è convocata dallo stesso, anche su richiesta del Presidente del Municipio, o qualora ne facciano richiesta motivata almeno 3 (tre) Presidenti di Gruppi consiliari. Può essere convocata dal Presidente anche nel corso delle sedute consiliari per questioni attinenti la programmazione e lo svolgimento dei lavori del Consiglio.</a:t>
                      </a:r>
                      <a:endParaRPr lang="it-IT" sz="1600" dirty="0">
                        <a:solidFill>
                          <a:schemeClr val="dk1"/>
                        </a:solidFill>
                        <a:effectLst/>
                        <a:latin typeface="+mn-lt"/>
                        <a:ea typeface="+mn-ea"/>
                        <a:cs typeface="+mn-cs"/>
                      </a:endParaRPr>
                    </a:p>
                  </a:txBody>
                  <a:tcPr/>
                </a:tc>
                <a:tc>
                  <a:txBody>
                    <a:bodyPr/>
                    <a:lstStyle/>
                    <a:p>
                      <a:pPr lvl="0" algn="just"/>
                      <a:r>
                        <a:rPr lang="it-IT" sz="1600" dirty="0" smtClean="0">
                          <a:effectLst/>
                        </a:rPr>
                        <a:t>2. La Conferenza è presieduta dal Presidente del Consiglio </a:t>
                      </a:r>
                      <a:r>
                        <a:rPr lang="it-IT" sz="1600" b="1" dirty="0" smtClean="0">
                          <a:effectLst/>
                        </a:rPr>
                        <a:t>di Municipio </a:t>
                      </a:r>
                      <a:r>
                        <a:rPr lang="it-IT" sz="1600" dirty="0" smtClean="0">
                          <a:effectLst/>
                        </a:rPr>
                        <a:t>ed è convocata dallo stesso, </a:t>
                      </a:r>
                      <a:r>
                        <a:rPr lang="it-IT" sz="1600" b="1" dirty="0" smtClean="0">
                          <a:effectLst/>
                        </a:rPr>
                        <a:t>con le modalità di cui al precedente art. 30 comma 3</a:t>
                      </a:r>
                      <a:r>
                        <a:rPr lang="it-IT" sz="1600" dirty="0" smtClean="0">
                          <a:effectLst/>
                        </a:rPr>
                        <a:t>, anche su richiesta del Presidente del Municipio, o qualora ne facciano richiesta motivata almeno 3 (tre) Presidenti di Gruppi consiliari. Può essere convocata dal Presidente anche nel corso delle sedute consiliari per questioni attinenti la programmazione e lo svolgimento dei lavori del Consiglio.</a:t>
                      </a:r>
                    </a:p>
                    <a:p>
                      <a:pPr algn="just"/>
                      <a:r>
                        <a:rPr lang="it-IT" sz="1600" b="1" dirty="0" smtClean="0">
                          <a:effectLst/>
                        </a:rPr>
                        <a:t>La Conferenza si riunisce nella sede del Municipio.</a:t>
                      </a:r>
                    </a:p>
                    <a:p>
                      <a:pPr algn="just"/>
                      <a:r>
                        <a:rPr lang="it-IT" sz="1600" b="1" dirty="0" smtClean="0">
                          <a:effectLst/>
                        </a:rPr>
                        <a:t>Il Regolamento interno adottato, ai sensi del precedente art. 24 comma 6, da ciascun Municipio può prevedere che le riunioni della Conferenza dei Presidenti dei Gruppi consiliari municipali si svolgano in video conferenza, </a:t>
                      </a:r>
                      <a:r>
                        <a:rPr lang="it-IT" sz="1600" b="1" dirty="0" err="1" smtClean="0">
                          <a:effectLst/>
                        </a:rPr>
                        <a:t>purchè</a:t>
                      </a:r>
                      <a:r>
                        <a:rPr lang="it-IT" sz="1600" b="1" dirty="0" smtClean="0">
                          <a:effectLst/>
                        </a:rPr>
                        <a:t> siano rispettati i criteri di trasparenza e tracciabilità, attraverso l’uso di sistemi che consentano di identificare con certezza i partecipanti e la regolarità dello svolgimento delle sedute.</a:t>
                      </a:r>
                      <a:endParaRPr lang="it-IT" sz="1600" b="1" dirty="0" smtClean="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241914" y="7112183"/>
            <a:ext cx="451486" cy="369332"/>
          </a:xfrm>
          <a:prstGeom prst="rect">
            <a:avLst/>
          </a:prstGeom>
          <a:noFill/>
        </p:spPr>
        <p:txBody>
          <a:bodyPr wrap="square" rtlCol="0">
            <a:spAutoFit/>
          </a:bodyPr>
          <a:lstStyle/>
          <a:p>
            <a:r>
              <a:rPr lang="it-IT" dirty="0" smtClean="0"/>
              <a:t>14</a:t>
            </a:r>
            <a:endParaRPr lang="it-IT" dirty="0"/>
          </a:p>
        </p:txBody>
      </p:sp>
    </p:spTree>
    <p:extLst>
      <p:ext uri="{BB962C8B-B14F-4D97-AF65-F5344CB8AC3E}">
        <p14:creationId xmlns:p14="http://schemas.microsoft.com/office/powerpoint/2010/main" val="1495931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15</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900" y="163928"/>
            <a:ext cx="8372264"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smtClean="0"/>
              <a:t>Modalità </a:t>
            </a:r>
            <a:r>
              <a:rPr lang="it-IT" dirty="0"/>
              <a:t>di funzionamento della Conferenza dei Presidenti dei Gruppi Consiliari </a:t>
            </a:r>
            <a:r>
              <a:rPr lang="it-IT" dirty="0" smtClean="0"/>
              <a:t>Municipali: art. 48 commi </a:t>
            </a:r>
            <a:r>
              <a:rPr lang="it-IT" dirty="0" smtClean="0"/>
              <a:t>4 e 6</a:t>
            </a:r>
            <a:endParaRPr lang="it-IT" dirty="0"/>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1350430630"/>
              </p:ext>
            </p:extLst>
          </p:nvPr>
        </p:nvGraphicFramePr>
        <p:xfrm>
          <a:off x="2067082" y="1653996"/>
          <a:ext cx="7971900" cy="4942840"/>
        </p:xfrm>
        <a:graphic>
          <a:graphicData uri="http://schemas.openxmlformats.org/drawingml/2006/table">
            <a:tbl>
              <a:tblPr firstRow="1" bandRow="1">
                <a:tableStyleId>{21E4AEA4-8DFA-4A89-87EB-49C32662AFE0}</a:tableStyleId>
              </a:tblPr>
              <a:tblGrid>
                <a:gridCol w="3775792">
                  <a:extLst>
                    <a:ext uri="{9D8B030D-6E8A-4147-A177-3AD203B41FA5}">
                      <a16:colId xmlns:a16="http://schemas.microsoft.com/office/drawing/2014/main" val="2739278694"/>
                    </a:ext>
                  </a:extLst>
                </a:gridCol>
                <a:gridCol w="4196108">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2639324248"/>
                  </a:ext>
                </a:extLst>
              </a:tr>
              <a:tr h="370840">
                <a:tc>
                  <a:txBody>
                    <a:bodyPr/>
                    <a:lstStyle/>
                    <a:p>
                      <a:r>
                        <a:rPr lang="it-IT" sz="1600" dirty="0" smtClean="0"/>
                        <a:t>ART. 48 – LA CONFERENZA</a:t>
                      </a:r>
                      <a:r>
                        <a:rPr lang="it-IT" sz="1600" baseline="0" dirty="0" smtClean="0"/>
                        <a:t> DEI PRESIDENTI DEI GRUPPI CONSILIARI MUNICIPALI</a:t>
                      </a:r>
                      <a:endParaRPr lang="it-IT" sz="1600" dirty="0"/>
                    </a:p>
                  </a:txBody>
                  <a:tcPr/>
                </a:tc>
                <a:tc>
                  <a:txBody>
                    <a:bodyPr/>
                    <a:lstStyle/>
                    <a:p>
                      <a:r>
                        <a:rPr lang="it-IT" sz="1600" dirty="0" smtClean="0"/>
                        <a:t>ART. 48 – LA CONFERENZA</a:t>
                      </a:r>
                      <a:r>
                        <a:rPr lang="it-IT" sz="1600" baseline="0" dirty="0" smtClean="0"/>
                        <a:t> DEI PRESIDENTI DEI GRUPPI CONSILIARI MUNICIPALI</a:t>
                      </a:r>
                      <a:endParaRPr lang="it-IT" sz="1600" dirty="0"/>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smtClean="0">
                          <a:effectLst/>
                        </a:rPr>
                        <a:t>4.</a:t>
                      </a:r>
                      <a:r>
                        <a:rPr lang="it-IT" sz="1600" baseline="0" dirty="0" smtClean="0">
                          <a:effectLst/>
                        </a:rPr>
                        <a:t> </a:t>
                      </a:r>
                      <a:r>
                        <a:rPr lang="it-IT" sz="1600" dirty="0" smtClean="0">
                          <a:effectLst/>
                        </a:rPr>
                        <a:t>	Le riunioni della Conferenza dei Presidenti dei Gruppi sono valide quando i Presidenti dei Gruppi partecipanti rappresentano la maggioranza dei Consiglieri in carica e, comunque, la metà più uno dei Gruppi Consiliari costituiti.</a:t>
                      </a:r>
                    </a:p>
                    <a:p>
                      <a:pPr algn="just"/>
                      <a:endParaRPr lang="it-IT" sz="1600" dirty="0" smtClean="0">
                        <a:effectLst/>
                      </a:endParaRPr>
                    </a:p>
                    <a:p>
                      <a:pPr algn="just"/>
                      <a:r>
                        <a:rPr lang="it-IT" sz="1600" dirty="0" smtClean="0">
                          <a:effectLst/>
                        </a:rPr>
                        <a:t>6. La Conferenza dei Presidenti dei Gruppi consiliari si riunisce con la partecipazione di un Dirigente del Municipio, o suo delegato, e con l’assistenza di un funzionario. Delle riunioni della Conferenza dei Presidenti dei Gruppi viene redatto un sommario verbale a cura del funzionario.</a:t>
                      </a:r>
                    </a:p>
                    <a:p>
                      <a:pPr algn="just"/>
                      <a:endParaRPr lang="it-IT" sz="1600" dirty="0" smtClean="0">
                        <a:effectLst/>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smtClean="0">
                        <a:solidFill>
                          <a:schemeClr val="dk1"/>
                        </a:solidFill>
                        <a:effectLst/>
                        <a:latin typeface="+mn-lt"/>
                        <a:ea typeface="+mn-ea"/>
                        <a:cs typeface="+mn-cs"/>
                      </a:endParaRPr>
                    </a:p>
                  </a:txBody>
                  <a:tcPr/>
                </a:tc>
                <a:tc>
                  <a:txBody>
                    <a:bodyPr/>
                    <a:lstStyle/>
                    <a:p>
                      <a:pPr lvl="0" algn="just"/>
                      <a:r>
                        <a:rPr lang="it-IT" sz="1600" dirty="0" smtClean="0">
                          <a:effectLst/>
                        </a:rPr>
                        <a:t>4. Le riunioni della Conferenza dei Presidenti dei Gruppi </a:t>
                      </a:r>
                      <a:r>
                        <a:rPr lang="it-IT" sz="1600" b="1" dirty="0" smtClean="0">
                          <a:effectLst/>
                        </a:rPr>
                        <a:t>consiliari municipali </a:t>
                      </a:r>
                      <a:r>
                        <a:rPr lang="it-IT" sz="1600" dirty="0" smtClean="0">
                          <a:effectLst/>
                        </a:rPr>
                        <a:t>sono valide quando i Presidenti dei Gruppi partecipanti rappresentano la maggioranza dei Consiglieri in carica </a:t>
                      </a:r>
                      <a:r>
                        <a:rPr lang="it-IT" sz="1600" strike="sngStrike" dirty="0" smtClean="0">
                          <a:effectLst/>
                        </a:rPr>
                        <a:t>e, comunque, la metà più uno dei Gruppi Consiliari costituiti.</a:t>
                      </a:r>
                    </a:p>
                    <a:p>
                      <a:pPr lvl="0" algn="just"/>
                      <a:endParaRPr lang="it-IT" sz="1600" dirty="0" smtClean="0">
                        <a:effectLst/>
                      </a:endParaRPr>
                    </a:p>
                    <a:p>
                      <a:pPr lvl="0" algn="just"/>
                      <a:r>
                        <a:rPr lang="it-IT" sz="1600" dirty="0" smtClean="0">
                          <a:effectLst/>
                        </a:rPr>
                        <a:t>6. La Conferenza dei Presidenti dei Gruppi consiliari si riunisce con la partecipazione di un Dirigente del Municipio, o suo delegato, </a:t>
                      </a:r>
                      <a:r>
                        <a:rPr lang="it-IT" sz="1600" strike="sngStrike" dirty="0" smtClean="0">
                          <a:effectLst/>
                        </a:rPr>
                        <a:t>e</a:t>
                      </a:r>
                      <a:r>
                        <a:rPr lang="it-IT" sz="1600" dirty="0" smtClean="0">
                          <a:effectLst/>
                        </a:rPr>
                        <a:t> con </a:t>
                      </a:r>
                      <a:r>
                        <a:rPr lang="it-IT" sz="1600" b="1" dirty="0" smtClean="0">
                          <a:effectLst/>
                        </a:rPr>
                        <a:t>funzioni di </a:t>
                      </a:r>
                      <a:r>
                        <a:rPr lang="it-IT" sz="1600" strike="sngStrike" dirty="0" smtClean="0">
                          <a:effectLst/>
                        </a:rPr>
                        <a:t>l’</a:t>
                      </a:r>
                      <a:r>
                        <a:rPr lang="it-IT" sz="1600" dirty="0" smtClean="0">
                          <a:effectLst/>
                        </a:rPr>
                        <a:t>assistenza</a:t>
                      </a:r>
                      <a:r>
                        <a:rPr lang="it-IT" sz="1600" strike="sngStrike" dirty="0" smtClean="0">
                          <a:effectLst/>
                        </a:rPr>
                        <a:t> di un funzionario</a:t>
                      </a:r>
                      <a:r>
                        <a:rPr lang="it-IT" sz="1600" dirty="0" smtClean="0">
                          <a:effectLst/>
                        </a:rPr>
                        <a:t>. Delle riunioni della Conferenza dei Presidenti dei Gruppi viene redatto un sommario verbale a cura del </a:t>
                      </a:r>
                      <a:r>
                        <a:rPr lang="it-IT" sz="1600" b="1" dirty="0" smtClean="0">
                          <a:effectLst/>
                        </a:rPr>
                        <a:t>Dirigente, o suo delegato </a:t>
                      </a:r>
                      <a:r>
                        <a:rPr lang="it-IT" sz="1600" b="0" strike="sngStrike" dirty="0" smtClean="0">
                          <a:effectLst/>
                        </a:rPr>
                        <a:t>funzionario</a:t>
                      </a:r>
                      <a:r>
                        <a:rPr lang="it-IT" sz="1600" dirty="0" smtClean="0">
                          <a:effectLst/>
                        </a:rPr>
                        <a:t>. </a:t>
                      </a:r>
                    </a:p>
                    <a:p>
                      <a:pPr lvl="0" algn="just"/>
                      <a:endParaRPr lang="it-IT" sz="1600" dirty="0" smtClean="0">
                        <a:effectLst/>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205523" y="6927517"/>
            <a:ext cx="487877" cy="369332"/>
          </a:xfrm>
          <a:prstGeom prst="rect">
            <a:avLst/>
          </a:prstGeom>
          <a:noFill/>
        </p:spPr>
        <p:txBody>
          <a:bodyPr wrap="square" rtlCol="0">
            <a:spAutoFit/>
          </a:bodyPr>
          <a:lstStyle/>
          <a:p>
            <a:r>
              <a:rPr lang="it-IT" dirty="0" smtClean="0"/>
              <a:t>15</a:t>
            </a:r>
            <a:endParaRPr lang="it-IT" dirty="0"/>
          </a:p>
        </p:txBody>
      </p:sp>
    </p:spTree>
    <p:extLst>
      <p:ext uri="{BB962C8B-B14F-4D97-AF65-F5344CB8AC3E}">
        <p14:creationId xmlns:p14="http://schemas.microsoft.com/office/powerpoint/2010/main" val="2860349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16</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266531"/>
            <a:ext cx="7391400" cy="369332"/>
          </a:xfrm>
          <a:prstGeom prst="rect">
            <a:avLst/>
          </a:prstGeom>
          <a:noFill/>
        </p:spPr>
        <p:txBody>
          <a:bodyPr wrap="square" rtlCol="0">
            <a:spAutoFit/>
          </a:bodyPr>
          <a:lstStyle/>
          <a:p>
            <a:pPr algn="ctr"/>
            <a:r>
              <a:rPr lang="it-IT" b="1" dirty="0" smtClean="0">
                <a:solidFill>
                  <a:srgbClr val="FF0000"/>
                </a:solidFill>
              </a:rPr>
              <a:t>Modifiche finalizzate a coordinare il testo normativo: art. 29.</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13" name="Tabella 12"/>
          <p:cNvGraphicFramePr>
            <a:graphicFrameLocks noGrp="1"/>
          </p:cNvGraphicFramePr>
          <p:nvPr>
            <p:extLst>
              <p:ext uri="{D42A27DB-BD31-4B8C-83A1-F6EECF244321}">
                <p14:modId xmlns:p14="http://schemas.microsoft.com/office/powerpoint/2010/main" val="1995615835"/>
              </p:ext>
            </p:extLst>
          </p:nvPr>
        </p:nvGraphicFramePr>
        <p:xfrm>
          <a:off x="2298700" y="2711450"/>
          <a:ext cx="7525726" cy="1381760"/>
        </p:xfrm>
        <a:graphic>
          <a:graphicData uri="http://schemas.openxmlformats.org/drawingml/2006/table">
            <a:tbl>
              <a:tblPr firstRow="1" bandRow="1">
                <a:tableStyleId>{21E4AEA4-8DFA-4A89-87EB-49C32662AFE0}</a:tableStyleId>
              </a:tblPr>
              <a:tblGrid>
                <a:gridCol w="3564467">
                  <a:extLst>
                    <a:ext uri="{9D8B030D-6E8A-4147-A177-3AD203B41FA5}">
                      <a16:colId xmlns:a16="http://schemas.microsoft.com/office/drawing/2014/main" val="2739278694"/>
                    </a:ext>
                  </a:extLst>
                </a:gridCol>
                <a:gridCol w="3961259">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460375058"/>
                  </a:ext>
                </a:extLst>
              </a:tr>
              <a:tr h="370840">
                <a:tc>
                  <a:txBody>
                    <a:bodyPr/>
                    <a:lstStyle/>
                    <a:p>
                      <a:r>
                        <a:rPr lang="it-IT" dirty="0" smtClean="0"/>
                        <a:t>ART. 29 – PUBBLICITA’ DELLE SEDUTE</a:t>
                      </a:r>
                      <a:endParaRPr lang="it-IT"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smtClean="0"/>
                        <a:t>ART. 29 – </a:t>
                      </a:r>
                      <a:r>
                        <a:rPr lang="it-IT" strike="sngStrike" dirty="0" smtClean="0"/>
                        <a:t>PUBBLICITA’ DELLE </a:t>
                      </a:r>
                      <a:r>
                        <a:rPr lang="it-IT" b="1" dirty="0" smtClean="0"/>
                        <a:t>SEDUTE PUBBLICHE E SEDUTE SEGRETE</a:t>
                      </a:r>
                      <a:endParaRPr lang="it-IT" b="1" dirty="0" smtClean="0">
                        <a:solidFill>
                          <a:srgbClr val="C00000"/>
                        </a:solidFill>
                      </a:endParaRPr>
                    </a:p>
                  </a:txBody>
                  <a:tcPr/>
                </a:tc>
                <a:extLst>
                  <a:ext uri="{0D108BD9-81ED-4DB2-BD59-A6C34878D82A}">
                    <a16:rowId xmlns:a16="http://schemas.microsoft.com/office/drawing/2014/main" val="3544973422"/>
                  </a:ext>
                </a:extLst>
              </a:tr>
              <a:tr h="370840">
                <a:tc>
                  <a:txBody>
                    <a:bodyPr/>
                    <a:lstStyle/>
                    <a:p>
                      <a:endParaRPr lang="it-IT" sz="1600" dirty="0"/>
                    </a:p>
                  </a:txBody>
                  <a:tcPr/>
                </a:tc>
                <a:tc>
                  <a:txBody>
                    <a:bodyPr/>
                    <a:lstStyle/>
                    <a:p>
                      <a:pPr lvl="0" algn="just"/>
                      <a:endParaRPr lang="it-IT" sz="1600" dirty="0"/>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9918698" y="6819761"/>
            <a:ext cx="457202" cy="369332"/>
          </a:xfrm>
          <a:prstGeom prst="rect">
            <a:avLst/>
          </a:prstGeom>
          <a:noFill/>
        </p:spPr>
        <p:txBody>
          <a:bodyPr wrap="square" rtlCol="0">
            <a:spAutoFit/>
          </a:bodyPr>
          <a:lstStyle/>
          <a:p>
            <a:r>
              <a:rPr lang="it-IT" dirty="0" smtClean="0"/>
              <a:t>16</a:t>
            </a:r>
            <a:endParaRPr lang="it-IT" dirty="0"/>
          </a:p>
        </p:txBody>
      </p:sp>
    </p:spTree>
    <p:extLst>
      <p:ext uri="{BB962C8B-B14F-4D97-AF65-F5344CB8AC3E}">
        <p14:creationId xmlns:p14="http://schemas.microsoft.com/office/powerpoint/2010/main" val="1917016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17</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359571"/>
            <a:ext cx="7391400" cy="369332"/>
          </a:xfrm>
          <a:prstGeom prst="rect">
            <a:avLst/>
          </a:prstGeom>
          <a:noFill/>
        </p:spPr>
        <p:txBody>
          <a:bodyPr wrap="square" rtlCol="0">
            <a:spAutoFit/>
          </a:bodyPr>
          <a:lstStyle/>
          <a:p>
            <a:pPr algn="ctr"/>
            <a:r>
              <a:rPr lang="it-IT" b="1" dirty="0">
                <a:solidFill>
                  <a:srgbClr val="FF0000"/>
                </a:solidFill>
              </a:rPr>
              <a:t>Modifiche finalizzate a coordinare il testo </a:t>
            </a:r>
            <a:r>
              <a:rPr lang="it-IT" b="1" dirty="0" smtClean="0">
                <a:solidFill>
                  <a:srgbClr val="FF0000"/>
                </a:solidFill>
              </a:rPr>
              <a:t>normativo: art. 30 comma 5</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165559627"/>
              </p:ext>
            </p:extLst>
          </p:nvPr>
        </p:nvGraphicFramePr>
        <p:xfrm>
          <a:off x="2298700" y="2095237"/>
          <a:ext cx="7525726" cy="2199640"/>
        </p:xfrm>
        <a:graphic>
          <a:graphicData uri="http://schemas.openxmlformats.org/drawingml/2006/table">
            <a:tbl>
              <a:tblPr firstRow="1" bandRow="1">
                <a:tableStyleId>{21E4AEA4-8DFA-4A89-87EB-49C32662AFE0}</a:tableStyleId>
              </a:tblPr>
              <a:tblGrid>
                <a:gridCol w="3564467">
                  <a:extLst>
                    <a:ext uri="{9D8B030D-6E8A-4147-A177-3AD203B41FA5}">
                      <a16:colId xmlns:a16="http://schemas.microsoft.com/office/drawing/2014/main" val="2739278694"/>
                    </a:ext>
                  </a:extLst>
                </a:gridCol>
                <a:gridCol w="3961259">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3050965962"/>
                  </a:ext>
                </a:extLst>
              </a:tr>
              <a:tr h="370840">
                <a:tc>
                  <a:txBody>
                    <a:bodyPr/>
                    <a:lstStyle/>
                    <a:p>
                      <a:r>
                        <a:rPr lang="it-IT" dirty="0" smtClean="0"/>
                        <a:t>ART. 30 – ORDINE DEL GIORNO</a:t>
                      </a:r>
                      <a:r>
                        <a:rPr lang="it-IT" baseline="0" dirty="0" smtClean="0"/>
                        <a:t> DELLE SEDUTE</a:t>
                      </a:r>
                      <a:endParaRPr lang="it-IT"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smtClean="0"/>
                        <a:t>ART.  30 - ORDINE DEL GIORNO</a:t>
                      </a:r>
                      <a:r>
                        <a:rPr lang="it-IT" baseline="0" dirty="0" smtClean="0"/>
                        <a:t> DELLE SEDUTE</a:t>
                      </a:r>
                      <a:endParaRPr lang="it-IT" dirty="0" smtClean="0"/>
                    </a:p>
                  </a:txBody>
                  <a:tcPr/>
                </a:tc>
                <a:extLst>
                  <a:ext uri="{0D108BD9-81ED-4DB2-BD59-A6C34878D82A}">
                    <a16:rowId xmlns:a16="http://schemas.microsoft.com/office/drawing/2014/main" val="3544973422"/>
                  </a:ext>
                </a:extLst>
              </a:tr>
              <a:tr h="370840">
                <a:tc>
                  <a:txBody>
                    <a:bodyPr/>
                    <a:lstStyle/>
                    <a:p>
                      <a:pPr algn="just"/>
                      <a:r>
                        <a:rPr lang="it-IT" sz="1800" dirty="0" smtClean="0">
                          <a:effectLst/>
                        </a:rPr>
                        <a:t>5. Salvo che particolari circostanze giustifichino una scelta diversa, le riunioni si tengono nella sede del Consiglio di Municipio.</a:t>
                      </a:r>
                      <a:endParaRPr lang="it-IT" sz="1600" dirty="0"/>
                    </a:p>
                  </a:txBody>
                  <a:tcPr/>
                </a:tc>
                <a:tc>
                  <a:txBody>
                    <a:bodyPr/>
                    <a:lstStyle/>
                    <a:p>
                      <a:pPr lvl="0" algn="just"/>
                      <a:r>
                        <a:rPr lang="it-IT" sz="1800" dirty="0" smtClean="0">
                          <a:effectLst/>
                        </a:rPr>
                        <a:t>5. Abrogato (vedi art. 27 comma 1ter)</a:t>
                      </a:r>
                      <a:endParaRPr lang="it-IT" sz="1800" dirty="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9918698" y="6819761"/>
            <a:ext cx="457202" cy="369332"/>
          </a:xfrm>
          <a:prstGeom prst="rect">
            <a:avLst/>
          </a:prstGeom>
          <a:noFill/>
        </p:spPr>
        <p:txBody>
          <a:bodyPr wrap="square" rtlCol="0">
            <a:spAutoFit/>
          </a:bodyPr>
          <a:lstStyle/>
          <a:p>
            <a:r>
              <a:rPr lang="it-IT" dirty="0" smtClean="0"/>
              <a:t>17</a:t>
            </a:r>
            <a:endParaRPr lang="it-IT" dirty="0"/>
          </a:p>
        </p:txBody>
      </p:sp>
    </p:spTree>
    <p:extLst>
      <p:ext uri="{BB962C8B-B14F-4D97-AF65-F5344CB8AC3E}">
        <p14:creationId xmlns:p14="http://schemas.microsoft.com/office/powerpoint/2010/main" val="6111104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18</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13" name="CasellaDiTesto 12"/>
          <p:cNvSpPr txBox="1"/>
          <p:nvPr/>
        </p:nvSpPr>
        <p:spPr>
          <a:xfrm>
            <a:off x="1719948" y="203809"/>
            <a:ext cx="8665633"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a:t>Modifiche finalizzate a coordinare il testo </a:t>
            </a:r>
            <a:r>
              <a:rPr lang="it-IT" dirty="0" smtClean="0"/>
              <a:t>normativo con altri Regolamenti comunali  </a:t>
            </a:r>
          </a:p>
          <a:p>
            <a:r>
              <a:rPr lang="it-IT" dirty="0" smtClean="0"/>
              <a:t>art. 33, comma 1.</a:t>
            </a:r>
            <a:endParaRPr lang="it-IT" dirty="0"/>
          </a:p>
        </p:txBody>
      </p:sp>
      <p:graphicFrame>
        <p:nvGraphicFramePr>
          <p:cNvPr id="14" name="Tabella 13"/>
          <p:cNvGraphicFramePr>
            <a:graphicFrameLocks noGrp="1"/>
          </p:cNvGraphicFramePr>
          <p:nvPr>
            <p:extLst>
              <p:ext uri="{D42A27DB-BD31-4B8C-83A1-F6EECF244321}">
                <p14:modId xmlns:p14="http://schemas.microsoft.com/office/powerpoint/2010/main" val="45595919"/>
              </p:ext>
            </p:extLst>
          </p:nvPr>
        </p:nvGraphicFramePr>
        <p:xfrm>
          <a:off x="2186830" y="1263650"/>
          <a:ext cx="7731870" cy="6187440"/>
        </p:xfrm>
        <a:graphic>
          <a:graphicData uri="http://schemas.openxmlformats.org/drawingml/2006/table">
            <a:tbl>
              <a:tblPr firstRow="1" bandRow="1">
                <a:tableStyleId>{21E4AEA4-8DFA-4A89-87EB-49C32662AFE0}</a:tableStyleId>
              </a:tblPr>
              <a:tblGrid>
                <a:gridCol w="3662105">
                  <a:extLst>
                    <a:ext uri="{9D8B030D-6E8A-4147-A177-3AD203B41FA5}">
                      <a16:colId xmlns:a16="http://schemas.microsoft.com/office/drawing/2014/main" val="2739278694"/>
                    </a:ext>
                  </a:extLst>
                </a:gridCol>
                <a:gridCol w="4069765">
                  <a:extLst>
                    <a:ext uri="{9D8B030D-6E8A-4147-A177-3AD203B41FA5}">
                      <a16:colId xmlns:a16="http://schemas.microsoft.com/office/drawing/2014/main" val="553098352"/>
                    </a:ext>
                  </a:extLst>
                </a:gridCol>
              </a:tblGrid>
              <a:tr h="268972">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4235103001"/>
                  </a:ext>
                </a:extLst>
              </a:tr>
              <a:tr h="268972">
                <a:tc>
                  <a:txBody>
                    <a:bodyPr/>
                    <a:lstStyle/>
                    <a:p>
                      <a:r>
                        <a:rPr lang="it-IT" sz="1600" dirty="0" smtClean="0"/>
                        <a:t>ART. 33 – DELIBERAZIONI</a:t>
                      </a:r>
                      <a:endParaRPr lang="it-IT" sz="1600" dirty="0"/>
                    </a:p>
                  </a:txBody>
                  <a:tcPr/>
                </a:tc>
                <a:tc>
                  <a:txBody>
                    <a:bodyPr/>
                    <a:lstStyle/>
                    <a:p>
                      <a:r>
                        <a:rPr lang="it-IT" sz="1600" dirty="0" smtClean="0"/>
                        <a:t>ART. 33 – DELIBERAZIONI</a:t>
                      </a:r>
                      <a:endParaRPr lang="it-IT" sz="1600" dirty="0"/>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smtClean="0">
                          <a:effectLst/>
                        </a:rPr>
                        <a:t>1. Su ogni proposta di deliberazione sottoposta all’esame del Consiglio per l’esercizio delle sue competenze, si applica quanto previsto dall’art. 2 del vigente Regolamento sul Sistema dei Controlli Interni approvato con deliberazione consiliare n. 7 del 11 febbraio 2013.</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smtClean="0">
                        <a:solidFill>
                          <a:schemeClr val="dk1"/>
                        </a:solidFill>
                        <a:effectLst/>
                        <a:latin typeface="+mn-lt"/>
                        <a:ea typeface="+mn-ea"/>
                        <a:cs typeface="+mn-cs"/>
                      </a:endParaRPr>
                    </a:p>
                  </a:txBody>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smtClean="0">
                          <a:effectLst/>
                        </a:rPr>
                        <a:t>1. Su ogni proposta di deliberazione sottoposta all’esame del Consiglio </a:t>
                      </a:r>
                      <a:r>
                        <a:rPr lang="it-IT" sz="1800" b="1" dirty="0" smtClean="0">
                          <a:effectLst/>
                        </a:rPr>
                        <a:t>municipale</a:t>
                      </a:r>
                      <a:r>
                        <a:rPr lang="it-IT" sz="1800" dirty="0" smtClean="0">
                          <a:effectLst/>
                        </a:rPr>
                        <a:t> per l’esercizio delle sue competenze, </a:t>
                      </a:r>
                      <a:r>
                        <a:rPr lang="it-IT" sz="1800" strike="sngStrike" dirty="0" smtClean="0">
                          <a:effectLst/>
                        </a:rPr>
                        <a:t>si applica quanto previsto dall’art. 2 del vigente Regolamento sul Sistema dei Controlli Interni approvato con deliberazione consiliare n. 7 del 11 febbraio 2013</a:t>
                      </a:r>
                      <a:r>
                        <a:rPr lang="it-IT" sz="1800" strike="noStrike" dirty="0" smtClean="0">
                          <a:effectLst/>
                        </a:rPr>
                        <a:t> </a:t>
                      </a:r>
                      <a:r>
                        <a:rPr lang="it-IT" sz="1800" b="1" dirty="0" smtClean="0">
                          <a:effectLst/>
                        </a:rPr>
                        <a:t>che non sia mero atto di indirizzo, devono essere acquisiti il parere, in ordine alla sola regolarità tecnica, del Responsabile del servizio interessato e, qualora comporti riflessi diretti o indiretti sulla situazione economico-finanziaria o sul patrimonio dell'Ente, del Responsabile di Ragioneria in ordine alla regolarità contabile, nonché, ove previsto da disposizioni organizzative interne del Comune di Milano, il parere di legittimità.</a:t>
                      </a:r>
                    </a:p>
                    <a:p>
                      <a:pPr lvl="0" algn="just"/>
                      <a:endParaRPr lang="it-IT" sz="1400" b="0" dirty="0" smtClean="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118880" y="6862796"/>
            <a:ext cx="533401" cy="369332"/>
          </a:xfrm>
          <a:prstGeom prst="rect">
            <a:avLst/>
          </a:prstGeom>
          <a:noFill/>
        </p:spPr>
        <p:txBody>
          <a:bodyPr wrap="square" rtlCol="0">
            <a:spAutoFit/>
          </a:bodyPr>
          <a:lstStyle/>
          <a:p>
            <a:r>
              <a:rPr lang="it-IT" dirty="0" smtClean="0"/>
              <a:t>18</a:t>
            </a:r>
            <a:endParaRPr lang="it-IT" dirty="0"/>
          </a:p>
        </p:txBody>
      </p:sp>
    </p:spTree>
    <p:extLst>
      <p:ext uri="{BB962C8B-B14F-4D97-AF65-F5344CB8AC3E}">
        <p14:creationId xmlns:p14="http://schemas.microsoft.com/office/powerpoint/2010/main" val="4181340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19</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13" name="CasellaDiTesto 12"/>
          <p:cNvSpPr txBox="1"/>
          <p:nvPr/>
        </p:nvSpPr>
        <p:spPr>
          <a:xfrm>
            <a:off x="1710267" y="235251"/>
            <a:ext cx="8665633"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smtClean="0"/>
              <a:t>Modifiche </a:t>
            </a:r>
            <a:r>
              <a:rPr lang="it-IT" dirty="0"/>
              <a:t>finalizzate a coordinare il testo normativo con altri Regolamenti </a:t>
            </a:r>
            <a:r>
              <a:rPr lang="it-IT" dirty="0" smtClean="0"/>
              <a:t>comunali: </a:t>
            </a:r>
          </a:p>
          <a:p>
            <a:r>
              <a:rPr lang="it-IT" dirty="0" smtClean="0"/>
              <a:t>art. 42, comma 1.</a:t>
            </a:r>
            <a:endParaRPr lang="it-IT" dirty="0"/>
          </a:p>
        </p:txBody>
      </p:sp>
      <p:graphicFrame>
        <p:nvGraphicFramePr>
          <p:cNvPr id="14" name="Tabella 13"/>
          <p:cNvGraphicFramePr>
            <a:graphicFrameLocks noGrp="1"/>
          </p:cNvGraphicFramePr>
          <p:nvPr>
            <p:extLst>
              <p:ext uri="{D42A27DB-BD31-4B8C-83A1-F6EECF244321}">
                <p14:modId xmlns:p14="http://schemas.microsoft.com/office/powerpoint/2010/main" val="2648026900"/>
              </p:ext>
            </p:extLst>
          </p:nvPr>
        </p:nvGraphicFramePr>
        <p:xfrm>
          <a:off x="2070100" y="1222742"/>
          <a:ext cx="7731870" cy="5974080"/>
        </p:xfrm>
        <a:graphic>
          <a:graphicData uri="http://schemas.openxmlformats.org/drawingml/2006/table">
            <a:tbl>
              <a:tblPr firstRow="1" bandRow="1">
                <a:tableStyleId>{21E4AEA4-8DFA-4A89-87EB-49C32662AFE0}</a:tableStyleId>
              </a:tblPr>
              <a:tblGrid>
                <a:gridCol w="3662105">
                  <a:extLst>
                    <a:ext uri="{9D8B030D-6E8A-4147-A177-3AD203B41FA5}">
                      <a16:colId xmlns:a16="http://schemas.microsoft.com/office/drawing/2014/main" val="2739278694"/>
                    </a:ext>
                  </a:extLst>
                </a:gridCol>
                <a:gridCol w="4069765">
                  <a:extLst>
                    <a:ext uri="{9D8B030D-6E8A-4147-A177-3AD203B41FA5}">
                      <a16:colId xmlns:a16="http://schemas.microsoft.com/office/drawing/2014/main" val="553098352"/>
                    </a:ext>
                  </a:extLst>
                </a:gridCol>
              </a:tblGrid>
              <a:tr h="268972">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4235103001"/>
                  </a:ext>
                </a:extLst>
              </a:tr>
              <a:tr h="268972">
                <a:tc>
                  <a:txBody>
                    <a:bodyPr/>
                    <a:lstStyle/>
                    <a:p>
                      <a:r>
                        <a:rPr lang="it-IT" sz="1600" dirty="0" smtClean="0"/>
                        <a:t>ART. 42 – DELIBERAZIONI</a:t>
                      </a:r>
                      <a:endParaRPr lang="it-IT" sz="1600" dirty="0"/>
                    </a:p>
                  </a:txBody>
                  <a:tcPr/>
                </a:tc>
                <a:tc>
                  <a:txBody>
                    <a:bodyPr/>
                    <a:lstStyle/>
                    <a:p>
                      <a:r>
                        <a:rPr lang="it-IT" sz="1600" dirty="0" smtClean="0"/>
                        <a:t>ART. 42 – DELIBERAZIONI</a:t>
                      </a:r>
                      <a:endParaRPr lang="it-IT" sz="1600" dirty="0"/>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smtClean="0">
                          <a:effectLst/>
                        </a:rPr>
                        <a:t>1. Su ogni proposta di deliberazione sottoposta all’esame della Giunta per l’esercizio delle sue competenze si applica quanto previsto dall’art. 2 del vigente Regolamento sul Sistema dei Controlli Interni approvato con deliberazione consiliare n. 7 del 11 febbraio 2013.</a:t>
                      </a:r>
                    </a:p>
                    <a:p>
                      <a:pPr marL="0" marR="0" lvl="0" indent="0" algn="just" defTabSz="914400" eaLnBrk="1" fontAlgn="auto" latinLnBrk="0" hangingPunct="1">
                        <a:lnSpc>
                          <a:spcPct val="100000"/>
                        </a:lnSpc>
                        <a:spcBef>
                          <a:spcPts val="0"/>
                        </a:spcBef>
                        <a:spcAft>
                          <a:spcPts val="0"/>
                        </a:spcAft>
                        <a:buClrTx/>
                        <a:buSzTx/>
                        <a:buFontTx/>
                        <a:buNone/>
                        <a:tabLst/>
                        <a:defRPr/>
                      </a:pPr>
                      <a:endParaRPr lang="it-IT" sz="1600" dirty="0" smtClean="0">
                        <a:solidFill>
                          <a:schemeClr val="dk1"/>
                        </a:solidFill>
                        <a:effectLst/>
                        <a:latin typeface="+mn-lt"/>
                        <a:ea typeface="+mn-ea"/>
                        <a:cs typeface="+mn-cs"/>
                      </a:endParaRPr>
                    </a:p>
                  </a:txBody>
                  <a:tcPr/>
                </a:tc>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800" dirty="0" smtClean="0">
                          <a:effectLst/>
                        </a:rPr>
                        <a:t>1. Su ogni proposta di deliberazione sottoposta all’esame della Giunta </a:t>
                      </a:r>
                      <a:r>
                        <a:rPr lang="it-IT" sz="1800" b="1" dirty="0" smtClean="0">
                          <a:effectLst/>
                        </a:rPr>
                        <a:t>municipale</a:t>
                      </a:r>
                      <a:r>
                        <a:rPr lang="it-IT" sz="1800" dirty="0" smtClean="0">
                          <a:effectLst/>
                        </a:rPr>
                        <a:t> per l’esercizio delle sue competenze, </a:t>
                      </a:r>
                      <a:r>
                        <a:rPr lang="it-IT" sz="1800" strike="sngStrike" dirty="0" smtClean="0">
                          <a:effectLst/>
                        </a:rPr>
                        <a:t>si applica quanto previsto dall’art. 2 del vigente Regolamento sul Sistema dei Controlli Interni approvato con deliberazione consiliare n. 7 del 11 febbraio 2013,</a:t>
                      </a:r>
                      <a:r>
                        <a:rPr lang="it-IT" sz="1800" strike="sngStrike" baseline="0" dirty="0" smtClean="0">
                          <a:effectLst/>
                        </a:rPr>
                        <a:t> </a:t>
                      </a:r>
                      <a:r>
                        <a:rPr lang="it-IT" sz="1800" b="1" dirty="0" smtClean="0">
                          <a:effectLst/>
                        </a:rPr>
                        <a:t>che non sia mero atto di indirizzo, devono essere acquisiti il parere, in ordine alla sola regolarità tecnica, del Responsabile del servizio interessato e, qualora comporti riflessi diretti o indiretti sulla situazione economico-finanziaria o sul patrimonio dell'Ente, del Responsabile di Ragioneria in ordine alla regolarità contabile, nonché, ove previsto da disposizioni organizzative interne del Comune di Milano, il parere di legittimità.</a:t>
                      </a:r>
                      <a:endParaRPr lang="it-IT" sz="1400" b="1" dirty="0" smtClean="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005170" y="7012156"/>
            <a:ext cx="457202" cy="369332"/>
          </a:xfrm>
          <a:prstGeom prst="rect">
            <a:avLst/>
          </a:prstGeom>
          <a:noFill/>
        </p:spPr>
        <p:txBody>
          <a:bodyPr wrap="square" rtlCol="0">
            <a:spAutoFit/>
          </a:bodyPr>
          <a:lstStyle/>
          <a:p>
            <a:r>
              <a:rPr lang="it-IT" dirty="0" smtClean="0"/>
              <a:t>19</a:t>
            </a:r>
            <a:endParaRPr lang="it-IT" dirty="0"/>
          </a:p>
        </p:txBody>
      </p:sp>
    </p:spTree>
    <p:extLst>
      <p:ext uri="{BB962C8B-B14F-4D97-AF65-F5344CB8AC3E}">
        <p14:creationId xmlns:p14="http://schemas.microsoft.com/office/powerpoint/2010/main" val="2329646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2" name="Sottotitolo 2"/>
          <p:cNvSpPr txBox="1">
            <a:spLocks/>
          </p:cNvSpPr>
          <p:nvPr/>
        </p:nvSpPr>
        <p:spPr>
          <a:xfrm>
            <a:off x="2298700" y="2711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2</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899" y="349250"/>
            <a:ext cx="8291829" cy="400110"/>
          </a:xfrm>
          <a:prstGeom prst="rect">
            <a:avLst/>
          </a:prstGeom>
          <a:noFill/>
        </p:spPr>
        <p:txBody>
          <a:bodyPr wrap="square" rtlCol="0">
            <a:spAutoFit/>
          </a:bodyPr>
          <a:lstStyle/>
          <a:p>
            <a:pPr algn="ctr"/>
            <a:r>
              <a:rPr lang="it-IT" sz="2000" b="1" dirty="0" smtClean="0">
                <a:solidFill>
                  <a:srgbClr val="FF0000"/>
                </a:solidFill>
                <a:effectLst>
                  <a:outerShdw blurRad="50800" dist="38100" dir="5400000" algn="t" rotWithShape="0">
                    <a:prstClr val="black">
                      <a:alpha val="40000"/>
                    </a:prstClr>
                  </a:outerShdw>
                </a:effectLst>
              </a:rPr>
              <a:t>PRINCIPALI MOTIVAZIONI DELLA MODIFICA AL REGOLAMENTO DEI MUNICIPI</a:t>
            </a:r>
            <a:endParaRPr lang="it-IT" sz="2000" b="1" dirty="0">
              <a:solidFill>
                <a:srgbClr val="FF0000"/>
              </a:solidFill>
              <a:effectLst>
                <a:outerShdw blurRad="50800" dist="38100" dir="5400000" algn="t" rotWithShape="0">
                  <a:prstClr val="black">
                    <a:alpha val="40000"/>
                  </a:prstClr>
                </a:outerShdw>
              </a:effectLst>
            </a:endParaRPr>
          </a:p>
        </p:txBody>
      </p:sp>
      <p:sp>
        <p:nvSpPr>
          <p:cNvPr id="6" name="CasellaDiTesto 5"/>
          <p:cNvSpPr txBox="1"/>
          <p:nvPr/>
        </p:nvSpPr>
        <p:spPr>
          <a:xfrm>
            <a:off x="2128009" y="1471257"/>
            <a:ext cx="7754621" cy="4708981"/>
          </a:xfrm>
          <a:prstGeom prst="rect">
            <a:avLst/>
          </a:prstGeom>
          <a:noFill/>
        </p:spPr>
        <p:txBody>
          <a:bodyPr wrap="square" rtlCol="0">
            <a:spAutoFit/>
          </a:bodyPr>
          <a:lstStyle/>
          <a:p>
            <a:pPr marL="342900" indent="-342900" algn="just">
              <a:spcAft>
                <a:spcPts val="600"/>
              </a:spcAft>
              <a:buFontTx/>
              <a:buAutoNum type="arabicPeriod"/>
            </a:pPr>
            <a:r>
              <a:rPr lang="it-IT" sz="2000" dirty="0" smtClean="0"/>
              <a:t>Esplicitazione dell’obbligo della motivazione in caso di scostamento dai pareri o dalle indicazioni espressi dai Municipi;</a:t>
            </a:r>
          </a:p>
          <a:p>
            <a:pPr marL="342900" indent="-342900" algn="just">
              <a:spcAft>
                <a:spcPts val="600"/>
              </a:spcAft>
              <a:buAutoNum type="arabicPeriod"/>
            </a:pPr>
            <a:r>
              <a:rPr lang="it-IT" sz="2000" dirty="0" smtClean="0"/>
              <a:t>Previsione generalizzata della facoltà dei Municipi di svolgere le sedute degli Organi Collegiali e delle Commissioni Consiliari Municipali in videoconferenza;</a:t>
            </a:r>
          </a:p>
          <a:p>
            <a:pPr marL="342900" indent="-342900" algn="just">
              <a:spcAft>
                <a:spcPts val="600"/>
              </a:spcAft>
              <a:buAutoNum type="arabicPeriod"/>
            </a:pPr>
            <a:r>
              <a:rPr lang="it-IT" sz="2000" dirty="0" smtClean="0"/>
              <a:t>Modalità di notificazione delle convocazioni e degli atti degli Organi Collegiali e delle Commissioni Consiliari Municipali funzionali a contemperare le esigenze di certezza della notifica con quelle di efficienza, efficacia ed economicità della azione amministrativa;</a:t>
            </a:r>
          </a:p>
          <a:p>
            <a:pPr marL="342900" indent="-342900" algn="just">
              <a:spcAft>
                <a:spcPts val="600"/>
              </a:spcAft>
              <a:buAutoNum type="arabicPeriod"/>
            </a:pPr>
            <a:r>
              <a:rPr lang="it-IT" sz="2000" dirty="0" smtClean="0"/>
              <a:t>Registrazioni audio od </a:t>
            </a:r>
            <a:r>
              <a:rPr lang="it-IT" sz="2000" dirty="0" err="1" smtClean="0"/>
              <a:t>audiovideo</a:t>
            </a:r>
            <a:r>
              <a:rPr lang="it-IT" sz="2000" dirty="0" smtClean="0"/>
              <a:t> delle sedute degli Organi Collegiali e delle Commissioni Consiliari Municipali in luogo del verbale integrale cartaceo, in analogia a quanto già avviene per le sedute del Consiglio Comunale;</a:t>
            </a:r>
          </a:p>
          <a:p>
            <a:pPr marL="342900" indent="-342900" algn="just">
              <a:spcAft>
                <a:spcPts val="600"/>
              </a:spcAft>
              <a:buAutoNum type="arabicPeriod"/>
            </a:pPr>
            <a:r>
              <a:rPr lang="it-IT" sz="2000" dirty="0" smtClean="0"/>
              <a:t>Modalità di funzionamento degli Organismi Municipali.</a:t>
            </a:r>
          </a:p>
        </p:txBody>
      </p:sp>
      <p:sp>
        <p:nvSpPr>
          <p:cNvPr id="13" name="CasellaDiTesto 12"/>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7" name="CasellaDiTesto 6"/>
          <p:cNvSpPr txBox="1"/>
          <p:nvPr/>
        </p:nvSpPr>
        <p:spPr>
          <a:xfrm>
            <a:off x="9918698" y="6819761"/>
            <a:ext cx="240031" cy="369332"/>
          </a:xfrm>
          <a:prstGeom prst="rect">
            <a:avLst/>
          </a:prstGeom>
          <a:noFill/>
        </p:spPr>
        <p:txBody>
          <a:bodyPr wrap="square" rtlCol="0">
            <a:spAutoFit/>
          </a:bodyPr>
          <a:lstStyle/>
          <a:p>
            <a:r>
              <a:rPr lang="it-IT" dirty="0" smtClean="0"/>
              <a:t>2</a:t>
            </a:r>
            <a:endParaRPr lang="it-IT" dirty="0"/>
          </a:p>
        </p:txBody>
      </p:sp>
    </p:spTree>
    <p:extLst>
      <p:ext uri="{BB962C8B-B14F-4D97-AF65-F5344CB8AC3E}">
        <p14:creationId xmlns:p14="http://schemas.microsoft.com/office/powerpoint/2010/main" val="3778825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3</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750398" y="186483"/>
            <a:ext cx="8665633" cy="646331"/>
          </a:xfrm>
          <a:prstGeom prst="rect">
            <a:avLst/>
          </a:prstGeom>
          <a:noFill/>
        </p:spPr>
        <p:txBody>
          <a:bodyPr wrap="square" rtlCol="0">
            <a:spAutoFit/>
          </a:bodyPr>
          <a:lstStyle>
            <a:defPPr>
              <a:defRPr lang="it-IT"/>
            </a:defPPr>
            <a:lvl1pPr algn="ctr">
              <a:defRPr b="1">
                <a:solidFill>
                  <a:srgbClr val="FF0000"/>
                </a:solidFill>
              </a:defRPr>
            </a:lvl1pPr>
          </a:lstStyle>
          <a:p>
            <a:r>
              <a:rPr lang="it-IT" dirty="0" smtClean="0"/>
              <a:t>1. Esplicitazione </a:t>
            </a:r>
            <a:r>
              <a:rPr lang="it-IT" dirty="0"/>
              <a:t>dell’obbligo della motivazione in caso di scostamento dei pareri </a:t>
            </a:r>
            <a:r>
              <a:rPr lang="it-IT" dirty="0" smtClean="0"/>
              <a:t>o dalle </a:t>
            </a:r>
            <a:r>
              <a:rPr lang="it-IT" dirty="0"/>
              <a:t>indicazioni espressi dai </a:t>
            </a:r>
            <a:r>
              <a:rPr lang="it-IT" dirty="0" smtClean="0"/>
              <a:t>Municipi: art. 22, comma 3.</a:t>
            </a:r>
            <a:endParaRPr lang="it-IT" dirty="0"/>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2182174922"/>
              </p:ext>
            </p:extLst>
          </p:nvPr>
        </p:nvGraphicFramePr>
        <p:xfrm>
          <a:off x="2070100" y="2025650"/>
          <a:ext cx="7731870" cy="2296160"/>
        </p:xfrm>
        <a:graphic>
          <a:graphicData uri="http://schemas.openxmlformats.org/drawingml/2006/table">
            <a:tbl>
              <a:tblPr firstRow="1" bandRow="1">
                <a:tableStyleId>{21E4AEA4-8DFA-4A89-87EB-49C32662AFE0}</a:tableStyleId>
              </a:tblPr>
              <a:tblGrid>
                <a:gridCol w="3662105">
                  <a:extLst>
                    <a:ext uri="{9D8B030D-6E8A-4147-A177-3AD203B41FA5}">
                      <a16:colId xmlns:a16="http://schemas.microsoft.com/office/drawing/2014/main" val="2739278694"/>
                    </a:ext>
                  </a:extLst>
                </a:gridCol>
                <a:gridCol w="4069765">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3765973544"/>
                  </a:ext>
                </a:extLst>
              </a:tr>
              <a:tr h="370840">
                <a:tc>
                  <a:txBody>
                    <a:bodyPr/>
                    <a:lstStyle/>
                    <a:p>
                      <a:r>
                        <a:rPr lang="it-IT" sz="1800" dirty="0" smtClean="0"/>
                        <a:t>ART. 22 –  FUNZIONI CONSULTIVE</a:t>
                      </a:r>
                      <a:endParaRPr lang="it-IT" sz="1800" dirty="0"/>
                    </a:p>
                  </a:txBody>
                  <a:tcPr/>
                </a:tc>
                <a:tc>
                  <a:txBody>
                    <a:bodyPr/>
                    <a:lstStyle/>
                    <a:p>
                      <a:r>
                        <a:rPr lang="it-IT" sz="1800" dirty="0" smtClean="0"/>
                        <a:t>ART. 22 – FUNZIONI CONSULTIVE</a:t>
                      </a:r>
                      <a:endParaRPr lang="it-IT" sz="1800" dirty="0"/>
                    </a:p>
                  </a:txBody>
                  <a:tcPr/>
                </a:tc>
                <a:extLst>
                  <a:ext uri="{0D108BD9-81ED-4DB2-BD59-A6C34878D82A}">
                    <a16:rowId xmlns:a16="http://schemas.microsoft.com/office/drawing/2014/main" val="3544973422"/>
                  </a:ext>
                </a:extLst>
              </a:tr>
              <a:tr h="37084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it-IT" sz="1800" dirty="0" smtClean="0">
                        <a:solidFill>
                          <a:schemeClr val="dk1"/>
                        </a:solidFill>
                        <a:effectLst/>
                        <a:latin typeface="+mn-lt"/>
                        <a:ea typeface="+mn-ea"/>
                        <a:cs typeface="+mn-cs"/>
                      </a:endParaRPr>
                    </a:p>
                  </a:txBody>
                  <a:tcPr/>
                </a:tc>
                <a:tc>
                  <a:txBody>
                    <a:bodyPr/>
                    <a:lstStyle/>
                    <a:p>
                      <a:pPr lvl="0" algn="just"/>
                      <a:r>
                        <a:rPr lang="it-IT" sz="1600" dirty="0" smtClean="0">
                          <a:effectLst/>
                        </a:rPr>
                        <a:t>3. </a:t>
                      </a:r>
                      <a:r>
                        <a:rPr lang="it-IT" sz="1600" b="1" dirty="0" smtClean="0">
                          <a:effectLst/>
                        </a:rPr>
                        <a:t>Il provvedimento finale </a:t>
                      </a:r>
                      <a:r>
                        <a:rPr lang="it-IT" sz="1600" b="1" dirty="0" smtClean="0">
                          <a:solidFill>
                            <a:srgbClr val="C00000"/>
                          </a:solidFill>
                          <a:effectLst/>
                        </a:rPr>
                        <a:t>deve richiamare i pareri espressi dai Municipi </a:t>
                      </a:r>
                      <a:r>
                        <a:rPr lang="it-IT" sz="1600" b="1" dirty="0" smtClean="0">
                          <a:effectLst/>
                        </a:rPr>
                        <a:t>e deve essere </a:t>
                      </a:r>
                      <a:r>
                        <a:rPr lang="it-IT" sz="1600" b="1" dirty="0" smtClean="0">
                          <a:solidFill>
                            <a:srgbClr val="C00000"/>
                          </a:solidFill>
                          <a:effectLst/>
                        </a:rPr>
                        <a:t>specificamente</a:t>
                      </a:r>
                      <a:r>
                        <a:rPr lang="it-IT" sz="1600" b="1" dirty="0" smtClean="0">
                          <a:effectLst/>
                        </a:rPr>
                        <a:t> motivato, se è difforme dal parere espresso dal/dai Municipio/Municipi o se non tiene conto delle indicazioni rese dal/dai Municipio/Municipi.</a:t>
                      </a:r>
                      <a:endParaRPr lang="it-IT" sz="1600" b="1" dirty="0" smtClean="0">
                        <a:solidFill>
                          <a:schemeClr val="tx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2222500" y="4651079"/>
            <a:ext cx="6629400" cy="646331"/>
          </a:xfrm>
          <a:prstGeom prst="rect">
            <a:avLst/>
          </a:prstGeom>
          <a:noFill/>
        </p:spPr>
        <p:txBody>
          <a:bodyPr wrap="square" rtlCol="0">
            <a:spAutoFit/>
          </a:bodyPr>
          <a:lstStyle/>
          <a:p>
            <a:pPr marL="285750" indent="-285750">
              <a:buFont typeface="Wingdings" panose="05000000000000000000" pitchFamily="2" charset="2"/>
              <a:buChar char="q"/>
            </a:pPr>
            <a:r>
              <a:rPr lang="it-IT" b="1" dirty="0" smtClean="0"/>
              <a:t>PROPOSTE ACCOGLIBILI: </a:t>
            </a:r>
          </a:p>
          <a:p>
            <a:r>
              <a:rPr lang="it-IT" dirty="0" smtClean="0"/>
              <a:t>Proposte dei Municipi 1, 5, 8. </a:t>
            </a:r>
          </a:p>
        </p:txBody>
      </p:sp>
      <p:sp>
        <p:nvSpPr>
          <p:cNvPr id="11" name="CasellaDiTesto 10"/>
          <p:cNvSpPr txBox="1"/>
          <p:nvPr/>
        </p:nvSpPr>
        <p:spPr>
          <a:xfrm>
            <a:off x="10163555" y="6927517"/>
            <a:ext cx="533401" cy="369332"/>
          </a:xfrm>
          <a:prstGeom prst="rect">
            <a:avLst/>
          </a:prstGeom>
          <a:noFill/>
        </p:spPr>
        <p:txBody>
          <a:bodyPr wrap="square" rtlCol="0">
            <a:spAutoFit/>
          </a:bodyPr>
          <a:lstStyle/>
          <a:p>
            <a:r>
              <a:rPr lang="it-IT" dirty="0" smtClean="0"/>
              <a:t>3</a:t>
            </a:r>
            <a:endParaRPr lang="it-IT" dirty="0"/>
          </a:p>
        </p:txBody>
      </p:sp>
    </p:spTree>
    <p:extLst>
      <p:ext uri="{BB962C8B-B14F-4D97-AF65-F5344CB8AC3E}">
        <p14:creationId xmlns:p14="http://schemas.microsoft.com/office/powerpoint/2010/main" val="2500908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4</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2</a:t>
            </a:r>
            <a:r>
              <a:rPr lang="it-IT" b="1" dirty="0" smtClean="0">
                <a:solidFill>
                  <a:srgbClr val="FF0000"/>
                </a:solidFill>
              </a:rPr>
              <a:t>. </a:t>
            </a:r>
            <a:r>
              <a:rPr lang="it-IT" b="1" u="sng" dirty="0" smtClean="0">
                <a:solidFill>
                  <a:srgbClr val="FF0000"/>
                </a:solidFill>
              </a:rPr>
              <a:t>Consiglio Municipale: </a:t>
            </a:r>
            <a:r>
              <a:rPr lang="it-IT" b="1" dirty="0" smtClean="0">
                <a:solidFill>
                  <a:srgbClr val="FF0000"/>
                </a:solidFill>
              </a:rPr>
              <a:t>Previsione </a:t>
            </a:r>
            <a:r>
              <a:rPr lang="it-IT" b="1" dirty="0">
                <a:solidFill>
                  <a:srgbClr val="FF0000"/>
                </a:solidFill>
              </a:rPr>
              <a:t>generalizzata della facoltà dei Municipi di svolgere le sedute </a:t>
            </a:r>
            <a:r>
              <a:rPr lang="it-IT" b="1" dirty="0" smtClean="0">
                <a:solidFill>
                  <a:srgbClr val="FF0000"/>
                </a:solidFill>
              </a:rPr>
              <a:t>in videoconferenza - </a:t>
            </a:r>
            <a:r>
              <a:rPr lang="it-IT" b="1" dirty="0">
                <a:solidFill>
                  <a:srgbClr val="FF0000"/>
                </a:solidFill>
              </a:rPr>
              <a:t>art. </a:t>
            </a:r>
            <a:r>
              <a:rPr lang="it-IT" b="1" dirty="0" smtClean="0">
                <a:solidFill>
                  <a:srgbClr val="FF0000"/>
                </a:solidFill>
              </a:rPr>
              <a:t>27, </a:t>
            </a:r>
            <a:r>
              <a:rPr lang="it-IT" b="1" dirty="0">
                <a:solidFill>
                  <a:srgbClr val="FF0000"/>
                </a:solidFill>
              </a:rPr>
              <a:t>comma </a:t>
            </a:r>
            <a:r>
              <a:rPr lang="it-IT" b="1" dirty="0" smtClean="0">
                <a:solidFill>
                  <a:srgbClr val="FF0000"/>
                </a:solidFill>
              </a:rPr>
              <a:t>1.</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13" name="Tabella 12"/>
          <p:cNvGraphicFramePr>
            <a:graphicFrameLocks noGrp="1"/>
          </p:cNvGraphicFramePr>
          <p:nvPr>
            <p:extLst>
              <p:ext uri="{D42A27DB-BD31-4B8C-83A1-F6EECF244321}">
                <p14:modId xmlns:p14="http://schemas.microsoft.com/office/powerpoint/2010/main" val="320678314"/>
              </p:ext>
            </p:extLst>
          </p:nvPr>
        </p:nvGraphicFramePr>
        <p:xfrm>
          <a:off x="1976754" y="898034"/>
          <a:ext cx="8322946" cy="6660386"/>
        </p:xfrm>
        <a:graphic>
          <a:graphicData uri="http://schemas.openxmlformats.org/drawingml/2006/table">
            <a:tbl>
              <a:tblPr firstRow="1" bandRow="1">
                <a:tableStyleId>{21E4AEA4-8DFA-4A89-87EB-49C32662AFE0}</a:tableStyleId>
              </a:tblPr>
              <a:tblGrid>
                <a:gridCol w="3894222">
                  <a:extLst>
                    <a:ext uri="{9D8B030D-6E8A-4147-A177-3AD203B41FA5}">
                      <a16:colId xmlns:a16="http://schemas.microsoft.com/office/drawing/2014/main" val="2739278694"/>
                    </a:ext>
                  </a:extLst>
                </a:gridCol>
                <a:gridCol w="4428724">
                  <a:extLst>
                    <a:ext uri="{9D8B030D-6E8A-4147-A177-3AD203B41FA5}">
                      <a16:colId xmlns:a16="http://schemas.microsoft.com/office/drawing/2014/main" val="553098352"/>
                    </a:ext>
                  </a:extLst>
                </a:gridCol>
              </a:tblGrid>
              <a:tr h="358393">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803111173"/>
                  </a:ext>
                </a:extLst>
              </a:tr>
              <a:tr h="358393">
                <a:tc>
                  <a:txBody>
                    <a:bodyPr/>
                    <a:lstStyle/>
                    <a:p>
                      <a:r>
                        <a:rPr lang="it-IT" sz="1600" dirty="0" smtClean="0"/>
                        <a:t>ART. 27 - ADUNANZE</a:t>
                      </a:r>
                      <a:endParaRPr lang="it-IT" sz="1600"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dirty="0" smtClean="0"/>
                        <a:t>ART. 27 - ADUNANZE</a:t>
                      </a:r>
                    </a:p>
                  </a:txBody>
                  <a:tcPr/>
                </a:tc>
                <a:extLst>
                  <a:ext uri="{0D108BD9-81ED-4DB2-BD59-A6C34878D82A}">
                    <a16:rowId xmlns:a16="http://schemas.microsoft.com/office/drawing/2014/main" val="3544973422"/>
                  </a:ext>
                </a:extLst>
              </a:tr>
              <a:tr h="5744106">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600" dirty="0" smtClean="0">
                          <a:effectLst/>
                        </a:rPr>
                        <a:t>1. Il Consiglio si riunisce ordinariamente almeno una volta al mese su iniziativa del Presidente del Consiglio e nella data da lui stabilita.</a:t>
                      </a:r>
                    </a:p>
                    <a:p>
                      <a:endParaRPr lang="it-IT" sz="1600" dirty="0"/>
                    </a:p>
                  </a:txBody>
                  <a:tcPr/>
                </a:tc>
                <a:tc>
                  <a:txBody>
                    <a:bodyPr/>
                    <a:lstStyle/>
                    <a:p>
                      <a:pPr lvl="0" algn="just"/>
                      <a:r>
                        <a:rPr lang="it-IT" sz="1600" dirty="0" smtClean="0">
                          <a:effectLst/>
                        </a:rPr>
                        <a:t>1. Il Consiglio </a:t>
                      </a:r>
                      <a:r>
                        <a:rPr lang="it-IT" sz="1600" b="1" dirty="0" smtClean="0">
                          <a:effectLst/>
                        </a:rPr>
                        <a:t>municipale</a:t>
                      </a:r>
                      <a:r>
                        <a:rPr lang="it-IT" sz="1600" dirty="0" smtClean="0">
                          <a:effectLst/>
                        </a:rPr>
                        <a:t> si riunisce </a:t>
                      </a:r>
                      <a:r>
                        <a:rPr lang="it-IT" sz="1600" strike="sngStrike" dirty="0" smtClean="0">
                          <a:effectLst/>
                        </a:rPr>
                        <a:t>ordinariamente </a:t>
                      </a:r>
                      <a:r>
                        <a:rPr lang="it-IT" sz="1600" strike="noStrike" dirty="0" smtClean="0">
                          <a:solidFill>
                            <a:srgbClr val="FF0000"/>
                          </a:solidFill>
                          <a:effectLst/>
                        </a:rPr>
                        <a:t>di</a:t>
                      </a:r>
                      <a:r>
                        <a:rPr lang="it-IT" sz="1600" strike="noStrike" baseline="0" dirty="0" smtClean="0">
                          <a:solidFill>
                            <a:srgbClr val="FF0000"/>
                          </a:solidFill>
                          <a:effectLst/>
                        </a:rPr>
                        <a:t> norma</a:t>
                      </a:r>
                      <a:r>
                        <a:rPr lang="it-IT" sz="1600" strike="noStrike" dirty="0" smtClean="0">
                          <a:solidFill>
                            <a:srgbClr val="FF0000"/>
                          </a:solidFill>
                          <a:effectLst/>
                        </a:rPr>
                        <a:t> </a:t>
                      </a:r>
                      <a:r>
                        <a:rPr lang="it-IT" sz="1600" dirty="0" smtClean="0">
                          <a:effectLst/>
                        </a:rPr>
                        <a:t>almeno una volta al mese su iniziativa del Presidente del Consiglio </a:t>
                      </a:r>
                      <a:r>
                        <a:rPr lang="it-IT" sz="1600" strike="sngStrike" dirty="0" smtClean="0">
                          <a:effectLst/>
                        </a:rPr>
                        <a:t>e</a:t>
                      </a:r>
                      <a:r>
                        <a:rPr lang="it-IT" sz="1600" dirty="0" smtClean="0">
                          <a:effectLst/>
                        </a:rPr>
                        <a:t>, nella data da lui stabilita </a:t>
                      </a:r>
                      <a:r>
                        <a:rPr lang="it-IT" sz="1600" b="1" dirty="0" smtClean="0">
                          <a:effectLst/>
                        </a:rPr>
                        <a:t>e nella sede del Municipio, salvo quanto previsto</a:t>
                      </a:r>
                      <a:r>
                        <a:rPr lang="it-IT" sz="1600" dirty="0" smtClean="0">
                          <a:effectLst/>
                        </a:rPr>
                        <a:t> </a:t>
                      </a:r>
                      <a:r>
                        <a:rPr lang="it-IT" sz="1600" dirty="0" smtClean="0">
                          <a:solidFill>
                            <a:srgbClr val="FF0000"/>
                          </a:solidFill>
                          <a:effectLst/>
                        </a:rPr>
                        <a:t>nei successivi commi</a:t>
                      </a:r>
                      <a:r>
                        <a:rPr lang="it-IT" sz="1600" dirty="0" smtClean="0">
                          <a:effectLst/>
                        </a:rPr>
                        <a:t>.</a:t>
                      </a:r>
                    </a:p>
                    <a:p>
                      <a:pPr algn="just"/>
                      <a:r>
                        <a:rPr lang="it-IT" sz="1600" dirty="0" smtClean="0">
                          <a:effectLst/>
                        </a:rPr>
                        <a:t> </a:t>
                      </a:r>
                      <a:endParaRPr lang="it-IT" sz="1600" b="1" dirty="0" smtClean="0">
                        <a:effectLst/>
                      </a:endParaRPr>
                    </a:p>
                    <a:p>
                      <a:pPr lvl="0" algn="just"/>
                      <a:r>
                        <a:rPr lang="it-IT" sz="1600" b="1" dirty="0" smtClean="0">
                          <a:effectLst/>
                        </a:rPr>
                        <a:t>1bis Il Regolamento interno adottato, ai sensi del precedente art. 24 comma 6, da ciascun Municipio può prevedere che le adunanze del Consiglio si svolgano in video conferenza, </a:t>
                      </a:r>
                      <a:r>
                        <a:rPr lang="it-IT" sz="1600" b="1" dirty="0" err="1" smtClean="0">
                          <a:effectLst/>
                        </a:rPr>
                        <a:t>purchè</a:t>
                      </a:r>
                      <a:r>
                        <a:rPr lang="it-IT" sz="1600" b="1" dirty="0" smtClean="0">
                          <a:effectLst/>
                        </a:rPr>
                        <a:t> siano rispettati i criteri di trasparenza e tracciabilità, attraverso l’uso di sistemi che consentano di identificare con certezza i partecipanti ed assicurino la pubblicità e la regolarità dello svolgimento delle sedute.</a:t>
                      </a:r>
                    </a:p>
                    <a:p>
                      <a:pPr lvl="0" algn="just"/>
                      <a:endParaRPr lang="it-IT" sz="1600" dirty="0" smtClean="0">
                        <a:effectLst/>
                      </a:endParaRPr>
                    </a:p>
                    <a:p>
                      <a:pPr lvl="0" algn="just"/>
                      <a:r>
                        <a:rPr lang="it-IT" sz="1600" b="1" dirty="0" smtClean="0">
                          <a:solidFill>
                            <a:srgbClr val="FF0000"/>
                          </a:solidFill>
                          <a:effectLst/>
                        </a:rPr>
                        <a:t>1ter Il Presidente del Consiglio, sentita la Conferenza dei Presidenti dei Gruppi Consiliari, può stabilire, per motivate ragioni, che l'adunanza del Consiglio si tenga eccezionalmente in luogo diverso dalla sede del Municipio. Di tale seduta verrà redatto verbale sommario a cura del Dirigente, o del suo delegato, che svolge le funzioni di Segretario della seduta.</a:t>
                      </a:r>
                      <a:endParaRPr lang="it-IT" sz="1600" b="1" dirty="0">
                        <a:solidFill>
                          <a:srgbClr val="FF0000"/>
                        </a:solidFill>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306684" y="7012156"/>
            <a:ext cx="240031" cy="369332"/>
          </a:xfrm>
          <a:prstGeom prst="rect">
            <a:avLst/>
          </a:prstGeom>
          <a:noFill/>
        </p:spPr>
        <p:txBody>
          <a:bodyPr wrap="square" rtlCol="0">
            <a:spAutoFit/>
          </a:bodyPr>
          <a:lstStyle/>
          <a:p>
            <a:r>
              <a:rPr lang="it-IT" dirty="0"/>
              <a:t>4</a:t>
            </a:r>
          </a:p>
        </p:txBody>
      </p:sp>
    </p:spTree>
    <p:extLst>
      <p:ext uri="{BB962C8B-B14F-4D97-AF65-F5344CB8AC3E}">
        <p14:creationId xmlns:p14="http://schemas.microsoft.com/office/powerpoint/2010/main" val="1740950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5</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2" name="CasellaDiTesto 1"/>
          <p:cNvSpPr txBox="1"/>
          <p:nvPr/>
        </p:nvSpPr>
        <p:spPr>
          <a:xfrm>
            <a:off x="2222499" y="1315442"/>
            <a:ext cx="7696199" cy="3139321"/>
          </a:xfrm>
          <a:prstGeom prst="rect">
            <a:avLst/>
          </a:prstGeom>
          <a:noFill/>
        </p:spPr>
        <p:txBody>
          <a:bodyPr wrap="square" rtlCol="0">
            <a:spAutoFit/>
          </a:bodyPr>
          <a:lstStyle/>
          <a:p>
            <a:pPr marL="285750" indent="-285750">
              <a:buFont typeface="Wingdings" panose="05000000000000000000" pitchFamily="2" charset="2"/>
              <a:buChar char="q"/>
            </a:pPr>
            <a:r>
              <a:rPr lang="it-IT" b="1" dirty="0" smtClean="0"/>
              <a:t>PROPOSTE ACCOGLIBILI:  </a:t>
            </a:r>
          </a:p>
          <a:p>
            <a:r>
              <a:rPr lang="it-IT" dirty="0" smtClean="0"/>
              <a:t>Proposte dei Municipi 2, 3, 5 e 6.</a:t>
            </a:r>
          </a:p>
          <a:p>
            <a:endParaRPr lang="it-IT" dirty="0" smtClean="0"/>
          </a:p>
          <a:p>
            <a:pPr marL="285750" indent="-285750">
              <a:buFont typeface="Wingdings" panose="05000000000000000000" pitchFamily="2" charset="2"/>
              <a:buChar char="q"/>
            </a:pPr>
            <a:r>
              <a:rPr lang="it-IT" b="1" dirty="0" smtClean="0"/>
              <a:t>PROPOSTE PARZIALMENTE ACCOGLIBILI:</a:t>
            </a:r>
          </a:p>
          <a:p>
            <a:pPr algn="just"/>
            <a:r>
              <a:rPr lang="it-IT" b="1" dirty="0"/>
              <a:t>Municipio 6</a:t>
            </a:r>
            <a:r>
              <a:rPr lang="it-IT" dirty="0"/>
              <a:t>: chiede inoltre che «</a:t>
            </a:r>
            <a:r>
              <a:rPr lang="it-IT" i="1" dirty="0"/>
              <a:t>Nell’ottica di una completa parificazione tra organi amministrativi comunali e municipali si chiede di consentire la diretta streaming delle adunanze per le sedute di Consiglio Municipale sia in altro luogo come già in uso presso l’Amministrazione Centrale» – </a:t>
            </a:r>
            <a:r>
              <a:rPr lang="it-IT" b="1" dirty="0">
                <a:solidFill>
                  <a:srgbClr val="C00000"/>
                </a:solidFill>
              </a:rPr>
              <a:t>t</a:t>
            </a:r>
            <a:r>
              <a:rPr lang="it-IT" b="1" dirty="0" smtClean="0">
                <a:solidFill>
                  <a:srgbClr val="C00000"/>
                </a:solidFill>
              </a:rPr>
              <a:t>rattasi </a:t>
            </a:r>
            <a:r>
              <a:rPr lang="it-IT" b="1" dirty="0">
                <a:solidFill>
                  <a:srgbClr val="C00000"/>
                </a:solidFill>
              </a:rPr>
              <a:t>di modalità operativa, come tale non oggetto di previsione regolamentare, in corso di definizione con la competente Direzione comunale.</a:t>
            </a:r>
          </a:p>
          <a:p>
            <a:endParaRPr lang="it-IT" dirty="0" smtClean="0"/>
          </a:p>
        </p:txBody>
      </p:sp>
      <p:sp>
        <p:nvSpPr>
          <p:cNvPr id="6" name="CasellaDiTesto 5"/>
          <p:cNvSpPr txBox="1"/>
          <p:nvPr/>
        </p:nvSpPr>
        <p:spPr>
          <a:xfrm>
            <a:off x="2201672" y="4381298"/>
            <a:ext cx="7936230" cy="2862322"/>
          </a:xfrm>
          <a:prstGeom prst="rect">
            <a:avLst/>
          </a:prstGeom>
          <a:noFill/>
        </p:spPr>
        <p:txBody>
          <a:bodyPr wrap="square" rtlCol="0">
            <a:spAutoFit/>
          </a:bodyPr>
          <a:lstStyle/>
          <a:p>
            <a:pPr marL="285750" indent="-285750" algn="just">
              <a:buFont typeface="Wingdings" panose="05000000000000000000" pitchFamily="2" charset="2"/>
              <a:buChar char="q"/>
            </a:pPr>
            <a:r>
              <a:rPr lang="it-IT" b="1" dirty="0" smtClean="0"/>
              <a:t>PROPOSTE NON ACCOGLIBILI:</a:t>
            </a:r>
          </a:p>
          <a:p>
            <a:pPr algn="just"/>
            <a:r>
              <a:rPr lang="it-IT" b="1" dirty="0" smtClean="0"/>
              <a:t>Municipio </a:t>
            </a:r>
            <a:r>
              <a:rPr lang="it-IT" b="1" dirty="0"/>
              <a:t>9</a:t>
            </a:r>
            <a:r>
              <a:rPr lang="it-IT" dirty="0"/>
              <a:t>: </a:t>
            </a:r>
            <a:r>
              <a:rPr lang="it-IT" i="1" dirty="0" smtClean="0"/>
              <a:t>«Il Consiglio </a:t>
            </a:r>
            <a:r>
              <a:rPr lang="it-IT" i="1" dirty="0"/>
              <a:t>municipale si riunisce almeno una volta al mese su iniziativa del Presidente del Consiglio, nella data da lui stabilita e nella sede del Municipio. Il Regolamento interno adottato ai sensi dell’art.24 comma 6, da </a:t>
            </a:r>
            <a:r>
              <a:rPr lang="it-IT" i="1" dirty="0" err="1"/>
              <a:t>da</a:t>
            </a:r>
            <a:r>
              <a:rPr lang="it-IT" i="1" dirty="0"/>
              <a:t> ciascun Municipio può prevedere che le adunanze del Consiglio si svolgano in video conferenza, purché siano rispettati i criteri di trasparenza e tracciabilità, attraverso l’uso di sistemi che consentano di identificare con certezza i partecipanti ed assicurino la pubblicità e la regolarità dello svolgimento delle </a:t>
            </a:r>
            <a:r>
              <a:rPr lang="it-IT" i="1" dirty="0" smtClean="0"/>
              <a:t>sedute (UNICO </a:t>
            </a:r>
            <a:r>
              <a:rPr lang="it-IT" i="1" dirty="0"/>
              <a:t>ARTICOLO 1 no 1 bis</a:t>
            </a:r>
            <a:r>
              <a:rPr lang="it-IT" i="1" dirty="0" smtClean="0"/>
              <a:t>)» - </a:t>
            </a:r>
            <a:r>
              <a:rPr lang="it-IT" b="1" dirty="0" smtClean="0">
                <a:solidFill>
                  <a:srgbClr val="FF0000"/>
                </a:solidFill>
              </a:rPr>
              <a:t>s</a:t>
            </a:r>
            <a:r>
              <a:rPr lang="it-IT" b="1" dirty="0" smtClean="0">
                <a:solidFill>
                  <a:srgbClr val="C00000"/>
                </a:solidFill>
              </a:rPr>
              <a:t>i ritiene che l’attuale formulazione  </a:t>
            </a:r>
            <a:r>
              <a:rPr lang="it-IT" b="1" dirty="0">
                <a:solidFill>
                  <a:srgbClr val="C00000"/>
                </a:solidFill>
              </a:rPr>
              <a:t>meglio </a:t>
            </a:r>
            <a:r>
              <a:rPr lang="it-IT" b="1" dirty="0" smtClean="0">
                <a:solidFill>
                  <a:srgbClr val="C00000"/>
                </a:solidFill>
              </a:rPr>
              <a:t>evidenzia, </a:t>
            </a:r>
            <a:r>
              <a:rPr lang="it-IT" b="1" dirty="0">
                <a:solidFill>
                  <a:srgbClr val="C00000"/>
                </a:solidFill>
              </a:rPr>
              <a:t>quale regola </a:t>
            </a:r>
            <a:r>
              <a:rPr lang="it-IT" b="1" dirty="0" smtClean="0">
                <a:solidFill>
                  <a:srgbClr val="C00000"/>
                </a:solidFill>
              </a:rPr>
              <a:t>generale, </a:t>
            </a:r>
            <a:r>
              <a:rPr lang="it-IT" b="1" dirty="0">
                <a:solidFill>
                  <a:srgbClr val="C00000"/>
                </a:solidFill>
              </a:rPr>
              <a:t>lo svolgimento </a:t>
            </a:r>
            <a:r>
              <a:rPr lang="it-IT" b="1" dirty="0" smtClean="0">
                <a:solidFill>
                  <a:srgbClr val="C00000"/>
                </a:solidFill>
              </a:rPr>
              <a:t>della seduta del Consiglio in presenza.</a:t>
            </a:r>
            <a:endParaRPr lang="it-IT" b="1" dirty="0">
              <a:solidFill>
                <a:srgbClr val="C00000"/>
              </a:solidFill>
            </a:endParaRPr>
          </a:p>
        </p:txBody>
      </p:sp>
      <p:sp>
        <p:nvSpPr>
          <p:cNvPr id="9" name="CasellaDiTesto 8"/>
          <p:cNvSpPr txBox="1"/>
          <p:nvPr/>
        </p:nvSpPr>
        <p:spPr>
          <a:xfrm>
            <a:off x="9918699" y="6927517"/>
            <a:ext cx="240031" cy="369332"/>
          </a:xfrm>
          <a:prstGeom prst="rect">
            <a:avLst/>
          </a:prstGeom>
          <a:noFill/>
        </p:spPr>
        <p:txBody>
          <a:bodyPr wrap="square" rtlCol="0">
            <a:spAutoFit/>
          </a:bodyPr>
          <a:lstStyle/>
          <a:p>
            <a:r>
              <a:rPr lang="it-IT" dirty="0" smtClean="0"/>
              <a:t>5</a:t>
            </a:r>
            <a:endParaRPr lang="it-IT" dirty="0"/>
          </a:p>
        </p:txBody>
      </p:sp>
      <p:sp>
        <p:nvSpPr>
          <p:cNvPr id="11" name="CasellaDiTesto 10"/>
          <p:cNvSpPr txBox="1"/>
          <p:nvPr/>
        </p:nvSpPr>
        <p:spPr>
          <a:xfrm>
            <a:off x="2222500" y="174198"/>
            <a:ext cx="7391400" cy="646331"/>
          </a:xfrm>
          <a:prstGeom prst="rect">
            <a:avLst/>
          </a:prstGeom>
          <a:noFill/>
        </p:spPr>
        <p:txBody>
          <a:bodyPr wrap="square" rtlCol="0">
            <a:spAutoFit/>
          </a:bodyPr>
          <a:lstStyle/>
          <a:p>
            <a:pPr algn="ctr"/>
            <a:r>
              <a:rPr lang="it-IT" b="1" dirty="0">
                <a:solidFill>
                  <a:srgbClr val="FF0000"/>
                </a:solidFill>
              </a:rPr>
              <a:t>2</a:t>
            </a:r>
            <a:r>
              <a:rPr lang="it-IT" b="1" dirty="0" smtClean="0">
                <a:solidFill>
                  <a:srgbClr val="FF0000"/>
                </a:solidFill>
              </a:rPr>
              <a:t>. </a:t>
            </a:r>
            <a:r>
              <a:rPr lang="it-IT" b="1" u="sng" dirty="0" smtClean="0">
                <a:solidFill>
                  <a:srgbClr val="FF0000"/>
                </a:solidFill>
              </a:rPr>
              <a:t>Consiglio Municipale: </a:t>
            </a:r>
            <a:r>
              <a:rPr lang="it-IT" b="1" dirty="0" smtClean="0">
                <a:solidFill>
                  <a:srgbClr val="FF0000"/>
                </a:solidFill>
              </a:rPr>
              <a:t>Previsione </a:t>
            </a:r>
            <a:r>
              <a:rPr lang="it-IT" b="1" dirty="0">
                <a:solidFill>
                  <a:srgbClr val="FF0000"/>
                </a:solidFill>
              </a:rPr>
              <a:t>generalizzata della facoltà dei Municipi di svolgere le sedute </a:t>
            </a:r>
            <a:r>
              <a:rPr lang="it-IT" b="1" dirty="0" smtClean="0">
                <a:solidFill>
                  <a:srgbClr val="FF0000"/>
                </a:solidFill>
              </a:rPr>
              <a:t>in videoconferenza - </a:t>
            </a:r>
            <a:r>
              <a:rPr lang="it-IT" b="1" dirty="0">
                <a:solidFill>
                  <a:srgbClr val="FF0000"/>
                </a:solidFill>
              </a:rPr>
              <a:t>art. </a:t>
            </a:r>
            <a:r>
              <a:rPr lang="it-IT" b="1" dirty="0" smtClean="0">
                <a:solidFill>
                  <a:srgbClr val="FF0000"/>
                </a:solidFill>
              </a:rPr>
              <a:t>27, </a:t>
            </a:r>
            <a:r>
              <a:rPr lang="it-IT" b="1" dirty="0">
                <a:solidFill>
                  <a:srgbClr val="FF0000"/>
                </a:solidFill>
              </a:rPr>
              <a:t>comma </a:t>
            </a:r>
            <a:r>
              <a:rPr lang="it-IT" b="1" dirty="0" smtClean="0">
                <a:solidFill>
                  <a:srgbClr val="FF0000"/>
                </a:solidFill>
              </a:rPr>
              <a:t>1.</a:t>
            </a:r>
            <a:endParaRPr lang="it-IT" b="1" dirty="0">
              <a:solidFill>
                <a:srgbClr val="FF0000"/>
              </a:solidFill>
            </a:endParaRPr>
          </a:p>
        </p:txBody>
      </p:sp>
    </p:spTree>
    <p:extLst>
      <p:ext uri="{BB962C8B-B14F-4D97-AF65-F5344CB8AC3E}">
        <p14:creationId xmlns:p14="http://schemas.microsoft.com/office/powerpoint/2010/main" val="2061304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6</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905000" y="120650"/>
            <a:ext cx="8013700" cy="646331"/>
          </a:xfrm>
          <a:prstGeom prst="rect">
            <a:avLst/>
          </a:prstGeom>
          <a:noFill/>
        </p:spPr>
        <p:txBody>
          <a:bodyPr wrap="square" rtlCol="0">
            <a:spAutoFit/>
          </a:bodyPr>
          <a:lstStyle/>
          <a:p>
            <a:pPr algn="ctr"/>
            <a:r>
              <a:rPr lang="it-IT" b="1" dirty="0" smtClean="0">
                <a:solidFill>
                  <a:srgbClr val="FF0000"/>
                </a:solidFill>
              </a:rPr>
              <a:t>3. </a:t>
            </a:r>
            <a:r>
              <a:rPr lang="it-IT" b="1" u="sng" dirty="0">
                <a:solidFill>
                  <a:srgbClr val="FF0000"/>
                </a:solidFill>
              </a:rPr>
              <a:t>Consiglio Municipale: </a:t>
            </a:r>
            <a:r>
              <a:rPr lang="it-IT" b="1" dirty="0" smtClean="0">
                <a:solidFill>
                  <a:srgbClr val="FF0000"/>
                </a:solidFill>
              </a:rPr>
              <a:t> modalità </a:t>
            </a:r>
            <a:r>
              <a:rPr lang="it-IT" b="1" dirty="0">
                <a:solidFill>
                  <a:srgbClr val="FF0000"/>
                </a:solidFill>
              </a:rPr>
              <a:t>di notificazione delle convocazioni e degli atti </a:t>
            </a:r>
            <a:r>
              <a:rPr lang="it-IT" b="1" dirty="0" smtClean="0">
                <a:solidFill>
                  <a:srgbClr val="FF0000"/>
                </a:solidFill>
              </a:rPr>
              <a:t> - art. 30, comma 3.</a:t>
            </a:r>
            <a:endParaRPr lang="it-IT" b="1" dirty="0">
              <a:solidFill>
                <a:srgbClr val="FF0000"/>
              </a:solidFill>
            </a:endParaRPr>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2153046319"/>
              </p:ext>
            </p:extLst>
          </p:nvPr>
        </p:nvGraphicFramePr>
        <p:xfrm>
          <a:off x="1896435" y="1005526"/>
          <a:ext cx="8588449" cy="5953760"/>
        </p:xfrm>
        <a:graphic>
          <a:graphicData uri="http://schemas.openxmlformats.org/drawingml/2006/table">
            <a:tbl>
              <a:tblPr firstRow="1" bandRow="1">
                <a:tableStyleId>{21E4AEA4-8DFA-4A89-87EB-49C32662AFE0}</a:tableStyleId>
              </a:tblPr>
              <a:tblGrid>
                <a:gridCol w="4067814">
                  <a:extLst>
                    <a:ext uri="{9D8B030D-6E8A-4147-A177-3AD203B41FA5}">
                      <a16:colId xmlns:a16="http://schemas.microsoft.com/office/drawing/2014/main" val="2739278694"/>
                    </a:ext>
                  </a:extLst>
                </a:gridCol>
                <a:gridCol w="4520635">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3832315458"/>
                  </a:ext>
                </a:extLst>
              </a:tr>
              <a:tr h="370840">
                <a:tc>
                  <a:txBody>
                    <a:bodyPr/>
                    <a:lstStyle/>
                    <a:p>
                      <a:r>
                        <a:rPr lang="it-IT" sz="1600" dirty="0" smtClean="0"/>
                        <a:t>ART. 30 – ORDINE DEL GIORNO DELLE SEDUTE</a:t>
                      </a:r>
                      <a:endParaRPr lang="it-IT" sz="1600" dirty="0"/>
                    </a:p>
                  </a:txBody>
                  <a:tcPr/>
                </a:tc>
                <a:tc>
                  <a:txBody>
                    <a:bodyPr/>
                    <a:lstStyle/>
                    <a:p>
                      <a:r>
                        <a:rPr lang="it-IT" sz="1600" dirty="0" smtClean="0"/>
                        <a:t>ART. 30 – ORDINE DEL GIORNO DELLE SEDUTE</a:t>
                      </a:r>
                      <a:endParaRPr lang="it-IT" sz="1600" dirty="0"/>
                    </a:p>
                  </a:txBody>
                  <a:tcPr/>
                </a:tc>
                <a:extLst>
                  <a:ext uri="{0D108BD9-81ED-4DB2-BD59-A6C34878D82A}">
                    <a16:rowId xmlns:a16="http://schemas.microsoft.com/office/drawing/2014/main" val="3544973422"/>
                  </a:ext>
                </a:extLst>
              </a:tr>
              <a:tr h="370840">
                <a:tc>
                  <a:txBody>
                    <a:bodyPr/>
                    <a:lstStyle/>
                    <a:p>
                      <a:pPr lvl="0" algn="just"/>
                      <a:r>
                        <a:rPr lang="it-IT" sz="1400" dirty="0" smtClean="0">
                          <a:effectLst/>
                        </a:rPr>
                        <a:t>3. La convocazione è realizzata con avvisi scritti, contenenti l’elenco degli argomenti da trattare, da notificarsi al domicilio dei Consiglieri, a cura del Presidente, almeno 3 (tre) giorni prima della data della seduta, salvo casi di urgenza nei quali la notifica può essere effettuata almeno 24 (ventiquattro) ore prima. La convocazione può essere eseguita anche con strumentazione elettronica.</a:t>
                      </a:r>
                    </a:p>
                    <a:p>
                      <a:pPr algn="just"/>
                      <a:r>
                        <a:rPr lang="it-IT" sz="1400" dirty="0" smtClean="0">
                          <a:effectLst/>
                        </a:rPr>
                        <a:t>Una copia della convocazione è inviata, per conoscenza, al Presidente del Municipio, al Sindaco, al Presidente del Consiglio ed agli Assessori del Comune di Milano.</a:t>
                      </a:r>
                    </a:p>
                    <a:p>
                      <a:pPr algn="just"/>
                      <a:endParaRPr lang="it-IT" sz="1400" dirty="0">
                        <a:solidFill>
                          <a:schemeClr val="dk1"/>
                        </a:solidFill>
                        <a:effectLst/>
                        <a:latin typeface="+mn-lt"/>
                        <a:ea typeface="+mn-ea"/>
                        <a:cs typeface="+mn-cs"/>
                      </a:endParaRPr>
                    </a:p>
                  </a:txBody>
                  <a:tcPr/>
                </a:tc>
                <a:tc>
                  <a:txBody>
                    <a:bodyPr/>
                    <a:lstStyle/>
                    <a:p>
                      <a:pPr lvl="0" algn="just"/>
                      <a:r>
                        <a:rPr lang="it-IT" sz="1400" strike="noStrike" dirty="0" smtClean="0">
                          <a:effectLst/>
                        </a:rPr>
                        <a:t>3.</a:t>
                      </a:r>
                      <a:r>
                        <a:rPr lang="it-IT" sz="1400" strike="noStrike" baseline="0" dirty="0" smtClean="0">
                          <a:effectLst/>
                        </a:rPr>
                        <a:t> </a:t>
                      </a:r>
                      <a:r>
                        <a:rPr lang="it-IT" sz="1400" strike="sngStrike" dirty="0" smtClean="0">
                          <a:effectLst/>
                        </a:rPr>
                        <a:t>La convocazione è realizzata con avvisi scritti, contenenti l’elenco degli argomenti da trattare, da notificarsi al domicilio dei Consiglieri, a cura del Presidente</a:t>
                      </a:r>
                      <a:r>
                        <a:rPr lang="it-IT" sz="1400" strike="sngStrike" baseline="0" dirty="0" smtClean="0">
                          <a:effectLst/>
                        </a:rPr>
                        <a:t>. </a:t>
                      </a:r>
                      <a:r>
                        <a:rPr lang="it-IT" sz="1400" b="1" dirty="0" smtClean="0">
                          <a:effectLst/>
                        </a:rPr>
                        <a:t>Il Presidente del Consiglio convoca il Consiglio tramite avviso scritto, contenente l’elenco degli argomenti da trattare, con l’invio all’indirizzo di posta elettronica certificata istituzionale (PEC) assegnata a ciascun Consigliere </a:t>
                      </a:r>
                      <a:r>
                        <a:rPr lang="it-IT" sz="1400" dirty="0" smtClean="0">
                          <a:solidFill>
                            <a:srgbClr val="FF0000"/>
                          </a:solidFill>
                          <a:effectLst/>
                        </a:rPr>
                        <a:t>o</a:t>
                      </a:r>
                      <a:r>
                        <a:rPr lang="it-IT" sz="1400" baseline="0" dirty="0" smtClean="0">
                          <a:solidFill>
                            <a:srgbClr val="FF0000"/>
                          </a:solidFill>
                          <a:effectLst/>
                        </a:rPr>
                        <a:t> Assessore</a:t>
                      </a:r>
                      <a:r>
                        <a:rPr lang="it-IT" sz="1400" dirty="0" smtClean="0">
                          <a:effectLst/>
                        </a:rPr>
                        <a:t>, almeno 3 (tre) giorni prima della data della seduta, salvo i casi di urgenza nei quali la notifica può essere effettuata almeno 24 (ventiquattro) ore prima. </a:t>
                      </a:r>
                      <a:r>
                        <a:rPr lang="it-IT" sz="1400" strike="sngStrike" dirty="0" smtClean="0">
                          <a:effectLst/>
                        </a:rPr>
                        <a:t>La convocazione può essere eseguita anche con strumentazione elettronica.</a:t>
                      </a:r>
                    </a:p>
                    <a:p>
                      <a:pPr lvl="0" algn="just"/>
                      <a:r>
                        <a:rPr lang="it-IT" sz="1400" b="1" dirty="0" smtClean="0">
                          <a:effectLst/>
                        </a:rPr>
                        <a:t>Nelle more dell’assegnazione dell’indirizzo di posta elettronica certificata istituzionale (PEC) o su richiesta scritta del Consigliere </a:t>
                      </a:r>
                      <a:r>
                        <a:rPr lang="it-IT" sz="1400" b="1" dirty="0" smtClean="0">
                          <a:solidFill>
                            <a:srgbClr val="FF0000"/>
                          </a:solidFill>
                          <a:effectLst/>
                        </a:rPr>
                        <a:t>o Assessore</a:t>
                      </a:r>
                      <a:r>
                        <a:rPr lang="it-IT" sz="1400" b="1" dirty="0" smtClean="0">
                          <a:effectLst/>
                        </a:rPr>
                        <a:t>, la convocazione può essere notificata tramite deposito dell’avviso e dell’allegato programma dei lavori presso la sede del Municipio di competenza in cui il Consigliere </a:t>
                      </a:r>
                      <a:r>
                        <a:rPr lang="it-IT" sz="1400" b="1" dirty="0" smtClean="0">
                          <a:solidFill>
                            <a:srgbClr val="FF0000"/>
                          </a:solidFill>
                          <a:effectLst/>
                        </a:rPr>
                        <a:t>o Assessore </a:t>
                      </a:r>
                      <a:r>
                        <a:rPr lang="it-IT" sz="1400" b="1" dirty="0" smtClean="0">
                          <a:effectLst/>
                        </a:rPr>
                        <a:t>elegge domicilio, con contestuale avviso dell’avvenuto deposito all’indirizzo di posta elettronica indicato dal Consigliere </a:t>
                      </a:r>
                      <a:r>
                        <a:rPr lang="it-IT" sz="1400" b="1" dirty="0" smtClean="0">
                          <a:solidFill>
                            <a:srgbClr val="FF0000"/>
                          </a:solidFill>
                          <a:effectLst/>
                        </a:rPr>
                        <a:t>o Assessore</a:t>
                      </a:r>
                      <a:r>
                        <a:rPr lang="it-IT" sz="1400" b="1" dirty="0" smtClean="0">
                          <a:effectLst/>
                        </a:rPr>
                        <a:t> medesimo.</a:t>
                      </a:r>
                    </a:p>
                    <a:p>
                      <a:pPr algn="just"/>
                      <a:r>
                        <a:rPr lang="it-IT" sz="1400" dirty="0" smtClean="0">
                          <a:effectLst/>
                        </a:rPr>
                        <a:t>Una copia della convocazione è inviata, per conoscenza, al Presidente del Municipio, al Sindaco, al Presidente del Consiglio ed agli Assessori del Comune di Milano. </a:t>
                      </a:r>
                      <a:endParaRPr lang="it-IT" sz="1400" dirty="0" smtClean="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106349" y="7114293"/>
            <a:ext cx="240031" cy="369332"/>
          </a:xfrm>
          <a:prstGeom prst="rect">
            <a:avLst/>
          </a:prstGeom>
          <a:noFill/>
        </p:spPr>
        <p:txBody>
          <a:bodyPr wrap="square" rtlCol="0">
            <a:spAutoFit/>
          </a:bodyPr>
          <a:lstStyle/>
          <a:p>
            <a:r>
              <a:rPr lang="it-IT" dirty="0" smtClean="0"/>
              <a:t>6</a:t>
            </a:r>
            <a:endParaRPr lang="it-IT" dirty="0"/>
          </a:p>
        </p:txBody>
      </p:sp>
    </p:spTree>
    <p:extLst>
      <p:ext uri="{BB962C8B-B14F-4D97-AF65-F5344CB8AC3E}">
        <p14:creationId xmlns:p14="http://schemas.microsoft.com/office/powerpoint/2010/main" val="378177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7</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2" name="CasellaDiTesto 1"/>
          <p:cNvSpPr txBox="1"/>
          <p:nvPr/>
        </p:nvSpPr>
        <p:spPr>
          <a:xfrm>
            <a:off x="2222500" y="1393397"/>
            <a:ext cx="6629400" cy="646331"/>
          </a:xfrm>
          <a:prstGeom prst="rect">
            <a:avLst/>
          </a:prstGeom>
          <a:noFill/>
        </p:spPr>
        <p:txBody>
          <a:bodyPr wrap="square" rtlCol="0">
            <a:spAutoFit/>
          </a:bodyPr>
          <a:lstStyle/>
          <a:p>
            <a:pPr marL="285750" indent="-285750">
              <a:buFont typeface="Wingdings" panose="05000000000000000000" pitchFamily="2" charset="2"/>
              <a:buChar char="q"/>
            </a:pPr>
            <a:r>
              <a:rPr lang="it-IT" b="1" dirty="0" smtClean="0"/>
              <a:t>PROPOSTE ACCOGLIBILI:</a:t>
            </a:r>
          </a:p>
          <a:p>
            <a:r>
              <a:rPr lang="it-IT" dirty="0" smtClean="0"/>
              <a:t>Proposte dei Municipi 1 e 8. </a:t>
            </a:r>
          </a:p>
        </p:txBody>
      </p:sp>
      <p:sp>
        <p:nvSpPr>
          <p:cNvPr id="6" name="CasellaDiTesto 5"/>
          <p:cNvSpPr txBox="1"/>
          <p:nvPr/>
        </p:nvSpPr>
        <p:spPr>
          <a:xfrm>
            <a:off x="2222500" y="2384644"/>
            <a:ext cx="7936230" cy="3139321"/>
          </a:xfrm>
          <a:prstGeom prst="rect">
            <a:avLst/>
          </a:prstGeom>
          <a:noFill/>
        </p:spPr>
        <p:txBody>
          <a:bodyPr wrap="square" rtlCol="0">
            <a:spAutoFit/>
          </a:bodyPr>
          <a:lstStyle/>
          <a:p>
            <a:pPr marL="285750" indent="-285750" algn="just">
              <a:buFont typeface="Wingdings" panose="05000000000000000000" pitchFamily="2" charset="2"/>
              <a:buChar char="q"/>
            </a:pPr>
            <a:r>
              <a:rPr lang="it-IT" b="1" dirty="0" smtClean="0"/>
              <a:t>PROPOSTE NON ACCOGLIBILI:</a:t>
            </a:r>
          </a:p>
          <a:p>
            <a:pPr algn="just"/>
            <a:endParaRPr lang="it-IT" b="1" dirty="0" smtClean="0"/>
          </a:p>
          <a:p>
            <a:pPr algn="just"/>
            <a:r>
              <a:rPr lang="it-IT" b="1" dirty="0"/>
              <a:t>Municipio </a:t>
            </a:r>
            <a:r>
              <a:rPr lang="it-IT" b="1" dirty="0" smtClean="0"/>
              <a:t>3</a:t>
            </a:r>
            <a:r>
              <a:rPr lang="it-IT" dirty="0" smtClean="0"/>
              <a:t>: aggiungere all’art. 3 comma tre dopo «</a:t>
            </a:r>
            <a:r>
              <a:rPr lang="it-IT" i="1" dirty="0" smtClean="0"/>
              <a:t>assegnata </a:t>
            </a:r>
            <a:r>
              <a:rPr lang="it-IT" i="1" dirty="0"/>
              <a:t>a ciascun </a:t>
            </a:r>
            <a:r>
              <a:rPr lang="it-IT" i="1" dirty="0" smtClean="0"/>
              <a:t>Consigliere» </a:t>
            </a:r>
            <a:r>
              <a:rPr lang="it-IT" dirty="0" smtClean="0"/>
              <a:t>le parole</a:t>
            </a:r>
            <a:r>
              <a:rPr lang="it-IT" i="1" dirty="0" smtClean="0"/>
              <a:t> «o di </a:t>
            </a:r>
            <a:r>
              <a:rPr lang="it-IT" i="1" dirty="0"/>
              <a:t>altra PEC intestata al Consigliere e dallo stessa </a:t>
            </a:r>
            <a:r>
              <a:rPr lang="it-IT" i="1" dirty="0" smtClean="0"/>
              <a:t>indicata»</a:t>
            </a:r>
            <a:r>
              <a:rPr lang="it-IT" dirty="0" smtClean="0"/>
              <a:t> – </a:t>
            </a:r>
            <a:r>
              <a:rPr lang="it-IT" b="1" dirty="0">
                <a:solidFill>
                  <a:srgbClr val="C00000"/>
                </a:solidFill>
              </a:rPr>
              <a:t>in contrasto con la policy interna al Comune. </a:t>
            </a:r>
          </a:p>
          <a:p>
            <a:pPr algn="just"/>
            <a:endParaRPr lang="it-IT" b="1" dirty="0">
              <a:solidFill>
                <a:srgbClr val="C00000"/>
              </a:solidFill>
            </a:endParaRPr>
          </a:p>
          <a:p>
            <a:pPr algn="just"/>
            <a:r>
              <a:rPr lang="it-IT" b="1" dirty="0"/>
              <a:t>Municipio 6</a:t>
            </a:r>
            <a:r>
              <a:rPr lang="it-IT" dirty="0"/>
              <a:t>: </a:t>
            </a:r>
            <a:r>
              <a:rPr lang="it-IT" dirty="0" smtClean="0"/>
              <a:t>«</a:t>
            </a:r>
            <a:r>
              <a:rPr lang="it-IT" i="1" dirty="0" smtClean="0"/>
              <a:t>In </a:t>
            </a:r>
            <a:r>
              <a:rPr lang="it-IT" i="1" dirty="0"/>
              <a:t>aggiunta art.30 comma 3 </a:t>
            </a:r>
            <a:r>
              <a:rPr lang="it-IT" i="1" dirty="0" smtClean="0"/>
              <a:t>- Opportunità </a:t>
            </a:r>
            <a:r>
              <a:rPr lang="it-IT" i="1" dirty="0"/>
              <a:t>che nelle more dell’assegnazione dell’indirizzo PEC e </a:t>
            </a:r>
            <a:r>
              <a:rPr lang="it-IT" i="1" dirty="0" smtClean="0"/>
              <a:t>successivamente, che </a:t>
            </a:r>
            <a:r>
              <a:rPr lang="it-IT" i="1" dirty="0"/>
              <a:t>la convocazione sia notificata anche all’indirizzo di posta istituzionale assegnata a ciascun consigliere allegando il documento della convocazione e gli eventuali allegati </a:t>
            </a:r>
            <a:r>
              <a:rPr lang="it-IT" i="1" dirty="0" smtClean="0"/>
              <a:t>correlati» </a:t>
            </a:r>
            <a:r>
              <a:rPr lang="it-IT" b="1" dirty="0" smtClean="0">
                <a:solidFill>
                  <a:srgbClr val="C00000"/>
                </a:solidFill>
              </a:rPr>
              <a:t>non </a:t>
            </a:r>
            <a:r>
              <a:rPr lang="it-IT" b="1" dirty="0">
                <a:solidFill>
                  <a:srgbClr val="C00000"/>
                </a:solidFill>
              </a:rPr>
              <a:t>risponde alle esigenze di </a:t>
            </a:r>
            <a:r>
              <a:rPr lang="it-IT" b="1" dirty="0" smtClean="0">
                <a:solidFill>
                  <a:srgbClr val="C00000"/>
                </a:solidFill>
              </a:rPr>
              <a:t>piena certezza </a:t>
            </a:r>
            <a:r>
              <a:rPr lang="it-IT" b="1" dirty="0">
                <a:solidFill>
                  <a:srgbClr val="C00000"/>
                </a:solidFill>
              </a:rPr>
              <a:t>della </a:t>
            </a:r>
            <a:r>
              <a:rPr lang="it-IT" b="1" dirty="0" smtClean="0">
                <a:solidFill>
                  <a:srgbClr val="C00000"/>
                </a:solidFill>
              </a:rPr>
              <a:t>notifica.</a:t>
            </a:r>
          </a:p>
        </p:txBody>
      </p:sp>
      <p:sp>
        <p:nvSpPr>
          <p:cNvPr id="9" name="CasellaDiTesto 8"/>
          <p:cNvSpPr txBox="1"/>
          <p:nvPr/>
        </p:nvSpPr>
        <p:spPr>
          <a:xfrm>
            <a:off x="9918698" y="6819761"/>
            <a:ext cx="240031" cy="369332"/>
          </a:xfrm>
          <a:prstGeom prst="rect">
            <a:avLst/>
          </a:prstGeom>
          <a:noFill/>
        </p:spPr>
        <p:txBody>
          <a:bodyPr wrap="square" rtlCol="0">
            <a:spAutoFit/>
          </a:bodyPr>
          <a:lstStyle/>
          <a:p>
            <a:r>
              <a:rPr lang="it-IT" dirty="0" smtClean="0"/>
              <a:t>7</a:t>
            </a:r>
            <a:endParaRPr lang="it-IT" dirty="0"/>
          </a:p>
        </p:txBody>
      </p:sp>
      <p:sp>
        <p:nvSpPr>
          <p:cNvPr id="13" name="CasellaDiTesto 12"/>
          <p:cNvSpPr txBox="1"/>
          <p:nvPr/>
        </p:nvSpPr>
        <p:spPr>
          <a:xfrm>
            <a:off x="1905000" y="120650"/>
            <a:ext cx="8013700" cy="646331"/>
          </a:xfrm>
          <a:prstGeom prst="rect">
            <a:avLst/>
          </a:prstGeom>
          <a:noFill/>
        </p:spPr>
        <p:txBody>
          <a:bodyPr wrap="square" rtlCol="0">
            <a:spAutoFit/>
          </a:bodyPr>
          <a:lstStyle/>
          <a:p>
            <a:pPr algn="ctr"/>
            <a:r>
              <a:rPr lang="it-IT" b="1" dirty="0" smtClean="0">
                <a:solidFill>
                  <a:srgbClr val="FF0000"/>
                </a:solidFill>
              </a:rPr>
              <a:t>3. </a:t>
            </a:r>
            <a:r>
              <a:rPr lang="it-IT" b="1" u="sng" dirty="0">
                <a:solidFill>
                  <a:srgbClr val="FF0000"/>
                </a:solidFill>
              </a:rPr>
              <a:t>Consiglio Municipale: </a:t>
            </a:r>
            <a:r>
              <a:rPr lang="it-IT" b="1" dirty="0" smtClean="0">
                <a:solidFill>
                  <a:srgbClr val="FF0000"/>
                </a:solidFill>
              </a:rPr>
              <a:t> modalità </a:t>
            </a:r>
            <a:r>
              <a:rPr lang="it-IT" b="1" dirty="0">
                <a:solidFill>
                  <a:srgbClr val="FF0000"/>
                </a:solidFill>
              </a:rPr>
              <a:t>di notificazione delle convocazioni e degli atti </a:t>
            </a:r>
            <a:r>
              <a:rPr lang="it-IT" b="1" dirty="0" smtClean="0">
                <a:solidFill>
                  <a:srgbClr val="FF0000"/>
                </a:solidFill>
              </a:rPr>
              <a:t> - art. 30, comma 3.</a:t>
            </a:r>
            <a:endParaRPr lang="it-IT" b="1" dirty="0">
              <a:solidFill>
                <a:srgbClr val="FF0000"/>
              </a:solidFill>
            </a:endParaRPr>
          </a:p>
        </p:txBody>
      </p:sp>
    </p:spTree>
    <p:extLst>
      <p:ext uri="{BB962C8B-B14F-4D97-AF65-F5344CB8AC3E}">
        <p14:creationId xmlns:p14="http://schemas.microsoft.com/office/powerpoint/2010/main" val="1211011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8</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sp>
        <p:nvSpPr>
          <p:cNvPr id="6" name="CasellaDiTesto 5"/>
          <p:cNvSpPr txBox="1"/>
          <p:nvPr/>
        </p:nvSpPr>
        <p:spPr>
          <a:xfrm>
            <a:off x="1987550" y="1441400"/>
            <a:ext cx="8171180" cy="4247317"/>
          </a:xfrm>
          <a:prstGeom prst="rect">
            <a:avLst/>
          </a:prstGeom>
          <a:noFill/>
        </p:spPr>
        <p:txBody>
          <a:bodyPr wrap="square" rtlCol="0">
            <a:spAutoFit/>
          </a:bodyPr>
          <a:lstStyle/>
          <a:p>
            <a:pPr marL="285750" indent="-285750" algn="just">
              <a:buFont typeface="Wingdings" panose="05000000000000000000" pitchFamily="2" charset="2"/>
              <a:buChar char="q"/>
            </a:pPr>
            <a:r>
              <a:rPr lang="it-IT" b="1" dirty="0" smtClean="0"/>
              <a:t>PROPOSTE NON ACCOGLIBILI:</a:t>
            </a:r>
          </a:p>
          <a:p>
            <a:pPr algn="just"/>
            <a:endParaRPr lang="it-IT" b="1" dirty="0"/>
          </a:p>
          <a:p>
            <a:pPr algn="just"/>
            <a:r>
              <a:rPr lang="it-IT" b="1" dirty="0" smtClean="0"/>
              <a:t>Municipio 8</a:t>
            </a:r>
            <a:r>
              <a:rPr lang="it-IT" dirty="0"/>
              <a:t>: </a:t>
            </a:r>
            <a:r>
              <a:rPr lang="it-IT" dirty="0" smtClean="0"/>
              <a:t>«</a:t>
            </a:r>
            <a:r>
              <a:rPr lang="it-IT" i="1" dirty="0" smtClean="0"/>
              <a:t>Nelle </a:t>
            </a:r>
            <a:r>
              <a:rPr lang="it-IT" i="1" dirty="0"/>
              <a:t>more dell’assegnazione dell’indirizzo di posta elettronica certificata istituzionale (PEC), la convocazione può essere notificata all’indirizzo di posta elettronica istituzionale del Consigliere o assessore medesimo. Una copia della convocazione è inviata, per conoscenza al Presidente del Municipio, al Sindaco, al Presidente del Consiglio ed agli Assessori del </a:t>
            </a:r>
            <a:r>
              <a:rPr lang="it-IT" i="1" dirty="0" smtClean="0"/>
              <a:t>Comune» - </a:t>
            </a:r>
            <a:r>
              <a:rPr lang="it-IT" b="1" dirty="0" smtClean="0">
                <a:solidFill>
                  <a:srgbClr val="C00000"/>
                </a:solidFill>
              </a:rPr>
              <a:t>non </a:t>
            </a:r>
            <a:r>
              <a:rPr lang="it-IT" b="1" dirty="0">
                <a:solidFill>
                  <a:srgbClr val="C00000"/>
                </a:solidFill>
              </a:rPr>
              <a:t>risponde alle esigenze di certezza della </a:t>
            </a:r>
            <a:r>
              <a:rPr lang="it-IT" b="1" dirty="0" smtClean="0">
                <a:solidFill>
                  <a:srgbClr val="C00000"/>
                </a:solidFill>
              </a:rPr>
              <a:t>notifica.</a:t>
            </a:r>
          </a:p>
          <a:p>
            <a:pPr algn="just"/>
            <a:endParaRPr lang="it-IT" b="1" dirty="0">
              <a:solidFill>
                <a:srgbClr val="C00000"/>
              </a:solidFill>
            </a:endParaRPr>
          </a:p>
          <a:p>
            <a:pPr algn="just"/>
            <a:r>
              <a:rPr lang="it-IT" b="1" dirty="0"/>
              <a:t>Municipio 9</a:t>
            </a:r>
            <a:r>
              <a:rPr lang="it-IT" dirty="0"/>
              <a:t>: </a:t>
            </a:r>
            <a:r>
              <a:rPr lang="it-IT" dirty="0" smtClean="0"/>
              <a:t>«</a:t>
            </a:r>
            <a:r>
              <a:rPr lang="it-IT" i="1" dirty="0" smtClean="0"/>
              <a:t>Nelle </a:t>
            </a:r>
            <a:r>
              <a:rPr lang="it-IT" i="1" dirty="0"/>
              <a:t>more dell’assegnazione dell’indirizzo di posta elettronica certificata istituzionale (PEC), la convocazione può essere notificata all’indirizzo di posta elettronica istituzionale del Consigliere medesimo. Una copia della convocazione è inviata per conoscenza, al Presidente del Municipio, al Sindaco, al Presidente del Consiglio ed agli Assessori del Comune di </a:t>
            </a:r>
            <a:r>
              <a:rPr lang="it-IT" i="1" dirty="0" smtClean="0"/>
              <a:t>Milano» - </a:t>
            </a:r>
            <a:r>
              <a:rPr lang="it-IT" b="1" dirty="0" smtClean="0">
                <a:solidFill>
                  <a:srgbClr val="C00000"/>
                </a:solidFill>
              </a:rPr>
              <a:t>non </a:t>
            </a:r>
            <a:r>
              <a:rPr lang="it-IT" b="1" dirty="0">
                <a:solidFill>
                  <a:srgbClr val="C00000"/>
                </a:solidFill>
              </a:rPr>
              <a:t>risponde alle esigenze di certezza della </a:t>
            </a:r>
            <a:r>
              <a:rPr lang="it-IT" b="1" dirty="0" smtClean="0">
                <a:solidFill>
                  <a:srgbClr val="C00000"/>
                </a:solidFill>
              </a:rPr>
              <a:t>notifica.</a:t>
            </a:r>
            <a:endParaRPr lang="it-IT" b="1" dirty="0">
              <a:solidFill>
                <a:srgbClr val="C00000"/>
              </a:solidFill>
            </a:endParaRPr>
          </a:p>
        </p:txBody>
      </p:sp>
      <p:sp>
        <p:nvSpPr>
          <p:cNvPr id="8" name="CasellaDiTesto 7"/>
          <p:cNvSpPr txBox="1"/>
          <p:nvPr/>
        </p:nvSpPr>
        <p:spPr>
          <a:xfrm>
            <a:off x="9918700" y="7027544"/>
            <a:ext cx="533400" cy="369332"/>
          </a:xfrm>
          <a:prstGeom prst="rect">
            <a:avLst/>
          </a:prstGeom>
          <a:noFill/>
        </p:spPr>
        <p:txBody>
          <a:bodyPr wrap="square" rtlCol="0">
            <a:spAutoFit/>
          </a:bodyPr>
          <a:lstStyle/>
          <a:p>
            <a:r>
              <a:rPr lang="it-IT" dirty="0" smtClean="0"/>
              <a:t>8</a:t>
            </a:r>
            <a:endParaRPr lang="it-IT" dirty="0"/>
          </a:p>
        </p:txBody>
      </p:sp>
      <p:sp>
        <p:nvSpPr>
          <p:cNvPr id="9" name="CasellaDiTesto 8"/>
          <p:cNvSpPr txBox="1"/>
          <p:nvPr/>
        </p:nvSpPr>
        <p:spPr>
          <a:xfrm>
            <a:off x="1905000" y="120650"/>
            <a:ext cx="8013700" cy="646331"/>
          </a:xfrm>
          <a:prstGeom prst="rect">
            <a:avLst/>
          </a:prstGeom>
          <a:noFill/>
        </p:spPr>
        <p:txBody>
          <a:bodyPr wrap="square" rtlCol="0">
            <a:spAutoFit/>
          </a:bodyPr>
          <a:lstStyle/>
          <a:p>
            <a:pPr algn="ctr"/>
            <a:r>
              <a:rPr lang="it-IT" b="1" dirty="0" smtClean="0">
                <a:solidFill>
                  <a:srgbClr val="FF0000"/>
                </a:solidFill>
              </a:rPr>
              <a:t>3. </a:t>
            </a:r>
            <a:r>
              <a:rPr lang="it-IT" b="1" u="sng" dirty="0">
                <a:solidFill>
                  <a:srgbClr val="FF0000"/>
                </a:solidFill>
              </a:rPr>
              <a:t>Consiglio Municipale: </a:t>
            </a:r>
            <a:r>
              <a:rPr lang="it-IT" b="1" dirty="0" smtClean="0">
                <a:solidFill>
                  <a:srgbClr val="FF0000"/>
                </a:solidFill>
              </a:rPr>
              <a:t> modalità </a:t>
            </a:r>
            <a:r>
              <a:rPr lang="it-IT" b="1" dirty="0">
                <a:solidFill>
                  <a:srgbClr val="FF0000"/>
                </a:solidFill>
              </a:rPr>
              <a:t>di notificazione delle convocazioni e degli atti </a:t>
            </a:r>
            <a:r>
              <a:rPr lang="it-IT" b="1" dirty="0" smtClean="0">
                <a:solidFill>
                  <a:srgbClr val="FF0000"/>
                </a:solidFill>
              </a:rPr>
              <a:t> - art. 30, comma 3.</a:t>
            </a:r>
            <a:endParaRPr lang="it-IT" b="1" dirty="0">
              <a:solidFill>
                <a:srgbClr val="FF0000"/>
              </a:solidFill>
            </a:endParaRPr>
          </a:p>
        </p:txBody>
      </p:sp>
    </p:spTree>
    <p:extLst>
      <p:ext uri="{BB962C8B-B14F-4D97-AF65-F5344CB8AC3E}">
        <p14:creationId xmlns:p14="http://schemas.microsoft.com/office/powerpoint/2010/main" val="1997319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9</a:t>
            </a:fld>
            <a:endParaRPr lang="it-IT" sz="1100" dirty="0">
              <a:solidFill>
                <a:schemeClr val="bg1"/>
              </a:solidFill>
            </a:endParaRP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5" name="CasellaDiTesto 4"/>
          <p:cNvSpPr txBox="1"/>
          <p:nvPr/>
        </p:nvSpPr>
        <p:spPr>
          <a:xfrm>
            <a:off x="1866633" y="59219"/>
            <a:ext cx="8372264" cy="923330"/>
          </a:xfrm>
          <a:prstGeom prst="rect">
            <a:avLst/>
          </a:prstGeom>
          <a:noFill/>
        </p:spPr>
        <p:txBody>
          <a:bodyPr wrap="square" rtlCol="0">
            <a:spAutoFit/>
          </a:bodyPr>
          <a:lstStyle>
            <a:defPPr>
              <a:defRPr lang="it-IT"/>
            </a:defPPr>
            <a:lvl1pPr algn="ctr">
              <a:defRPr b="1">
                <a:solidFill>
                  <a:srgbClr val="FF0000"/>
                </a:solidFill>
              </a:defRPr>
            </a:lvl1pPr>
          </a:lstStyle>
          <a:p>
            <a:r>
              <a:rPr lang="it-IT" dirty="0"/>
              <a:t>4</a:t>
            </a:r>
            <a:r>
              <a:rPr lang="it-IT" dirty="0" smtClean="0"/>
              <a:t>. </a:t>
            </a:r>
            <a:r>
              <a:rPr lang="it-IT" u="sng" dirty="0" smtClean="0"/>
              <a:t>Consiglio Municipale</a:t>
            </a:r>
            <a:r>
              <a:rPr lang="it-IT" dirty="0" smtClean="0"/>
              <a:t>:  registrazioni </a:t>
            </a:r>
            <a:r>
              <a:rPr lang="it-IT" dirty="0"/>
              <a:t>audio od </a:t>
            </a:r>
            <a:r>
              <a:rPr lang="it-IT" dirty="0" err="1"/>
              <a:t>audiovideo</a:t>
            </a:r>
            <a:r>
              <a:rPr lang="it-IT" dirty="0"/>
              <a:t> delle sedute </a:t>
            </a:r>
            <a:r>
              <a:rPr lang="it-IT" dirty="0" smtClean="0"/>
              <a:t>in </a:t>
            </a:r>
            <a:r>
              <a:rPr lang="it-IT" dirty="0"/>
              <a:t>luogo del verbale integrale cartaceo, in analogia a quanto già avviene per le sedute del Consiglio </a:t>
            </a:r>
            <a:r>
              <a:rPr lang="it-IT" dirty="0" smtClean="0"/>
              <a:t>Comunale – art. 32, commi 2, 3 e 4. </a:t>
            </a:r>
            <a:endParaRPr lang="it-IT" dirty="0"/>
          </a:p>
        </p:txBody>
      </p:sp>
      <p:sp>
        <p:nvSpPr>
          <p:cNvPr id="12" name="CasellaDiTesto 11"/>
          <p:cNvSpPr txBox="1"/>
          <p:nvPr/>
        </p:nvSpPr>
        <p:spPr>
          <a:xfrm>
            <a:off x="431800" y="1315442"/>
            <a:ext cx="1435100" cy="338554"/>
          </a:xfrm>
          <a:prstGeom prst="rect">
            <a:avLst/>
          </a:prstGeom>
          <a:noFill/>
        </p:spPr>
        <p:txBody>
          <a:bodyPr wrap="square" rtlCol="0">
            <a:spAutoFit/>
          </a:bodyPr>
          <a:lstStyle/>
          <a:p>
            <a:pPr algn="ctr"/>
            <a:r>
              <a:rPr lang="it-IT" sz="800" b="1" dirty="0" smtClean="0">
                <a:latin typeface="Arial" panose="020B0604020202020204" pitchFamily="34" charset="0"/>
                <a:cs typeface="Arial" panose="020B0604020202020204" pitchFamily="34" charset="0"/>
              </a:rPr>
              <a:t>DIREZIONE SERVIZI CIVICI E MUNICIPI</a:t>
            </a:r>
            <a:endParaRPr lang="it-IT" sz="800" b="1" dirty="0">
              <a:latin typeface="Arial" panose="020B0604020202020204" pitchFamily="34" charset="0"/>
              <a:cs typeface="Arial" panose="020B0604020202020204" pitchFamily="34"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1679960565"/>
              </p:ext>
            </p:extLst>
          </p:nvPr>
        </p:nvGraphicFramePr>
        <p:xfrm>
          <a:off x="2186830" y="980771"/>
          <a:ext cx="7808070" cy="6101080"/>
        </p:xfrm>
        <a:graphic>
          <a:graphicData uri="http://schemas.openxmlformats.org/drawingml/2006/table">
            <a:tbl>
              <a:tblPr firstRow="1" bandRow="1">
                <a:tableStyleId>{21E4AEA4-8DFA-4A89-87EB-49C32662AFE0}</a:tableStyleId>
              </a:tblPr>
              <a:tblGrid>
                <a:gridCol w="3698196">
                  <a:extLst>
                    <a:ext uri="{9D8B030D-6E8A-4147-A177-3AD203B41FA5}">
                      <a16:colId xmlns:a16="http://schemas.microsoft.com/office/drawing/2014/main" val="2739278694"/>
                    </a:ext>
                  </a:extLst>
                </a:gridCol>
                <a:gridCol w="4109874">
                  <a:extLst>
                    <a:ext uri="{9D8B030D-6E8A-4147-A177-3AD203B41FA5}">
                      <a16:colId xmlns:a16="http://schemas.microsoft.com/office/drawing/2014/main" val="553098352"/>
                    </a:ext>
                  </a:extLst>
                </a:gridCol>
              </a:tblGrid>
              <a:tr h="370840">
                <a:tc>
                  <a:txBody>
                    <a:bodyPr/>
                    <a:lstStyle/>
                    <a:p>
                      <a:pPr algn="ctr"/>
                      <a:r>
                        <a:rPr lang="it-IT" sz="1600" dirty="0" smtClean="0"/>
                        <a:t>TESTO IN VIGORE</a:t>
                      </a:r>
                      <a:endParaRPr lang="it-IT" sz="1600" dirty="0"/>
                    </a:p>
                  </a:txBody>
                  <a:tcPr/>
                </a:tc>
                <a:tc>
                  <a:txBody>
                    <a:bodyPr/>
                    <a:lstStyle/>
                    <a:p>
                      <a:pPr algn="ctr"/>
                      <a:r>
                        <a:rPr lang="it-IT" sz="1600" dirty="0" smtClean="0"/>
                        <a:t>TESTO MODIFICATO</a:t>
                      </a:r>
                      <a:endParaRPr lang="it-IT" sz="1600" dirty="0"/>
                    </a:p>
                  </a:txBody>
                  <a:tcPr/>
                </a:tc>
                <a:extLst>
                  <a:ext uri="{0D108BD9-81ED-4DB2-BD59-A6C34878D82A}">
                    <a16:rowId xmlns:a16="http://schemas.microsoft.com/office/drawing/2014/main" val="2809196553"/>
                  </a:ext>
                </a:extLst>
              </a:tr>
              <a:tr h="370840">
                <a:tc>
                  <a:txBody>
                    <a:bodyPr/>
                    <a:lstStyle/>
                    <a:p>
                      <a:r>
                        <a:rPr lang="it-IT" sz="1400" dirty="0" smtClean="0"/>
                        <a:t>ART. 32 – VERBALE</a:t>
                      </a:r>
                      <a:r>
                        <a:rPr lang="it-IT" sz="1400" baseline="0" dirty="0" smtClean="0"/>
                        <a:t> DELLE SEDUTE</a:t>
                      </a:r>
                      <a:endParaRPr lang="it-IT" sz="1400" dirty="0"/>
                    </a:p>
                  </a:txBody>
                  <a:tcPr/>
                </a:tc>
                <a:tc>
                  <a:txBody>
                    <a:bodyPr/>
                    <a:lstStyle/>
                    <a:p>
                      <a:pPr algn="just"/>
                      <a:r>
                        <a:rPr lang="it-IT" sz="1400" b="1" dirty="0" smtClean="0"/>
                        <a:t>ART. 32 – FUNZIONI DI SEGRETARIO DELLA SEDUTA E FORME DI PUBBLICITA</a:t>
                      </a:r>
                      <a:r>
                        <a:rPr lang="it-IT" sz="1400" dirty="0" smtClean="0"/>
                        <a:t>’</a:t>
                      </a:r>
                      <a:endParaRPr lang="it-IT" sz="1400" dirty="0">
                        <a:solidFill>
                          <a:srgbClr val="C00000"/>
                        </a:solidFill>
                      </a:endParaRPr>
                    </a:p>
                  </a:txBody>
                  <a:tcPr/>
                </a:tc>
                <a:extLst>
                  <a:ext uri="{0D108BD9-81ED-4DB2-BD59-A6C34878D82A}">
                    <a16:rowId xmlns:a16="http://schemas.microsoft.com/office/drawing/2014/main" val="3544973422"/>
                  </a:ext>
                </a:extLst>
              </a:tr>
              <a:tr h="370840">
                <a:tc>
                  <a:txBody>
                    <a:bodyPr/>
                    <a:lstStyle/>
                    <a:p>
                      <a:pPr lvl="0" algn="just"/>
                      <a:r>
                        <a:rPr lang="it-IT" sz="1400" dirty="0" smtClean="0">
                          <a:effectLst/>
                        </a:rPr>
                        <a:t>2. Il verbale della seduta del Consiglio è redatto dal Segretario ed è sottoscritto dal Presidente e dal Segretario.</a:t>
                      </a:r>
                    </a:p>
                    <a:p>
                      <a:pPr lvl="0" algn="just"/>
                      <a:r>
                        <a:rPr lang="it-IT" sz="1400" dirty="0" smtClean="0">
                          <a:effectLst/>
                        </a:rPr>
                        <a:t>3.</a:t>
                      </a:r>
                      <a:r>
                        <a:rPr lang="it-IT" sz="1400" baseline="0" dirty="0" smtClean="0">
                          <a:effectLst/>
                        </a:rPr>
                        <a:t> </a:t>
                      </a:r>
                      <a:r>
                        <a:rPr lang="it-IT" sz="1400" dirty="0" smtClean="0">
                          <a:effectLst/>
                        </a:rPr>
                        <a:t>Ove espressamente richiesto dall’interessato, nel verbale è dato atto delle motivazioni poste a base del voto espresso.</a:t>
                      </a:r>
                    </a:p>
                    <a:p>
                      <a:pPr lvl="0" algn="just"/>
                      <a:r>
                        <a:rPr lang="it-IT" sz="1400" dirty="0" smtClean="0">
                          <a:effectLst/>
                        </a:rPr>
                        <a:t>4. Il verbale è approvato nella seduta successiva a quella cui si riferisce o, in relazione ai tempi tecnici occorrenti per la compilazione, in altra seduta.</a:t>
                      </a:r>
                    </a:p>
                    <a:p>
                      <a:pPr algn="just"/>
                      <a:endParaRPr lang="it-IT" sz="1400" dirty="0">
                        <a:solidFill>
                          <a:schemeClr val="dk1"/>
                        </a:solidFill>
                        <a:effectLst/>
                        <a:latin typeface="+mn-lt"/>
                        <a:ea typeface="+mn-ea"/>
                        <a:cs typeface="+mn-cs"/>
                      </a:endParaRPr>
                    </a:p>
                  </a:txBody>
                  <a:tcPr/>
                </a:tc>
                <a:tc>
                  <a:txBody>
                    <a:bodyPr/>
                    <a:lstStyle/>
                    <a:p>
                      <a:pPr lvl="0" algn="just"/>
                      <a:r>
                        <a:rPr lang="it-IT" sz="1400" dirty="0" smtClean="0">
                          <a:effectLst/>
                        </a:rPr>
                        <a:t>2. Abrogato  </a:t>
                      </a:r>
                    </a:p>
                    <a:p>
                      <a:pPr lvl="0" algn="just"/>
                      <a:endParaRPr lang="it-IT" sz="1400" dirty="0" smtClean="0">
                        <a:effectLst/>
                      </a:endParaRPr>
                    </a:p>
                    <a:p>
                      <a:pPr lvl="0" algn="just"/>
                      <a:endParaRPr lang="it-IT" sz="1400" dirty="0" smtClean="0">
                        <a:effectLst/>
                      </a:endParaRPr>
                    </a:p>
                    <a:p>
                      <a:pPr lvl="0" algn="just"/>
                      <a:r>
                        <a:rPr lang="it-IT" sz="1400" dirty="0" smtClean="0">
                          <a:effectLst/>
                        </a:rPr>
                        <a:t>3. Abrogato </a:t>
                      </a:r>
                    </a:p>
                    <a:p>
                      <a:pPr lvl="0" algn="just"/>
                      <a:endParaRPr lang="it-IT" sz="1400" dirty="0" smtClean="0">
                        <a:effectLst/>
                      </a:endParaRPr>
                    </a:p>
                    <a:p>
                      <a:pPr lvl="0" algn="just"/>
                      <a:endParaRPr lang="it-IT" sz="1400" dirty="0" smtClean="0">
                        <a:effectLst/>
                      </a:endParaRPr>
                    </a:p>
                    <a:p>
                      <a:pPr lvl="0" algn="just"/>
                      <a:r>
                        <a:rPr lang="it-IT" sz="1400" dirty="0" smtClean="0">
                          <a:effectLst/>
                        </a:rPr>
                        <a:t>4. Abrogato.</a:t>
                      </a:r>
                    </a:p>
                    <a:p>
                      <a:pPr lvl="0" algn="just"/>
                      <a:endParaRPr lang="it-IT" sz="1400" dirty="0" smtClean="0">
                        <a:effectLst/>
                      </a:endParaRPr>
                    </a:p>
                    <a:p>
                      <a:pPr lvl="0" algn="just"/>
                      <a:endParaRPr lang="it-IT" sz="1400" dirty="0" smtClean="0">
                        <a:effectLst/>
                      </a:endParaRPr>
                    </a:p>
                    <a:p>
                      <a:pPr lvl="0" algn="just"/>
                      <a:r>
                        <a:rPr lang="it-IT" sz="1400" dirty="0" smtClean="0">
                          <a:effectLst/>
                        </a:rPr>
                        <a:t>2. </a:t>
                      </a:r>
                      <a:r>
                        <a:rPr lang="it-IT" sz="1400" b="1" dirty="0" smtClean="0">
                          <a:effectLst/>
                        </a:rPr>
                        <a:t>Le registrazioni audio od </a:t>
                      </a:r>
                      <a:r>
                        <a:rPr lang="it-IT" sz="1400" b="1" dirty="0" err="1" smtClean="0">
                          <a:effectLst/>
                        </a:rPr>
                        <a:t>audiovideo</a:t>
                      </a:r>
                      <a:r>
                        <a:rPr lang="it-IT" sz="1400" b="1" dirty="0" smtClean="0">
                          <a:effectLst/>
                        </a:rPr>
                        <a:t> delle sedute del Consiglio di Municipio sono pubblicate in apposito spazio del Portale istituzionale del Comune di Milano – Sezione Municipi e conservate in un archivio digitale dedicato.</a:t>
                      </a:r>
                    </a:p>
                    <a:p>
                      <a:pPr algn="just"/>
                      <a:r>
                        <a:rPr lang="it-IT" sz="1400" b="1" dirty="0" smtClean="0">
                          <a:effectLst/>
                        </a:rPr>
                        <a:t> </a:t>
                      </a:r>
                    </a:p>
                    <a:p>
                      <a:pPr lvl="0" algn="just"/>
                      <a:r>
                        <a:rPr lang="it-IT" sz="1400" b="1" strike="noStrike" dirty="0" smtClean="0">
                          <a:effectLst/>
                        </a:rPr>
                        <a:t>3. Il </a:t>
                      </a:r>
                      <a:r>
                        <a:rPr lang="it-IT" sz="1400" b="1" dirty="0" smtClean="0">
                          <a:effectLst/>
                        </a:rPr>
                        <a:t>Presidente del Municipio, i Consiglieri e gli Assessori municipali possono chiedere, al Presidente del Consiglio di Municipio, motivatamente per fatto personale la trascrizione integrale di uno o più interventi della seduta. Sussiste il fatto personale quando il Presidente del Municipio, un Consigliere o un Assessore municipale sia censurato per la propria condotta o gli vengano attribuite opinioni diverse da quelle espresse. </a:t>
                      </a:r>
                      <a:endParaRPr lang="it-IT" sz="1400" b="1" dirty="0" smtClean="0">
                        <a:solidFill>
                          <a:schemeClr val="dk1"/>
                        </a:solidFill>
                        <a:effectLst/>
                        <a:latin typeface="+mn-lt"/>
                        <a:ea typeface="+mn-ea"/>
                        <a:cs typeface="+mn-cs"/>
                      </a:endParaRPr>
                    </a:p>
                  </a:txBody>
                  <a:tcPr/>
                </a:tc>
                <a:extLst>
                  <a:ext uri="{0D108BD9-81ED-4DB2-BD59-A6C34878D82A}">
                    <a16:rowId xmlns:a16="http://schemas.microsoft.com/office/drawing/2014/main" val="3379440722"/>
                  </a:ext>
                </a:extLst>
              </a:tr>
            </a:tbl>
          </a:graphicData>
        </a:graphic>
      </p:graphicFrame>
      <p:sp>
        <p:nvSpPr>
          <p:cNvPr id="8" name="CasellaDiTesto 7"/>
          <p:cNvSpPr txBox="1"/>
          <p:nvPr/>
        </p:nvSpPr>
        <p:spPr>
          <a:xfrm>
            <a:off x="10194814" y="6864919"/>
            <a:ext cx="498586" cy="369332"/>
          </a:xfrm>
          <a:prstGeom prst="rect">
            <a:avLst/>
          </a:prstGeom>
          <a:noFill/>
        </p:spPr>
        <p:txBody>
          <a:bodyPr wrap="square" rtlCol="0">
            <a:spAutoFit/>
          </a:bodyPr>
          <a:lstStyle/>
          <a:p>
            <a:r>
              <a:rPr lang="it-IT" dirty="0" smtClean="0"/>
              <a:t>9</a:t>
            </a:r>
            <a:endParaRPr lang="it-IT" dirty="0"/>
          </a:p>
        </p:txBody>
      </p:sp>
    </p:spTree>
    <p:extLst>
      <p:ext uri="{BB962C8B-B14F-4D97-AF65-F5344CB8AC3E}">
        <p14:creationId xmlns:p14="http://schemas.microsoft.com/office/powerpoint/2010/main" val="4242233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1612</TotalTime>
  <Words>3849</Words>
  <Application>Microsoft Office PowerPoint</Application>
  <PresentationFormat>Personalizzato</PresentationFormat>
  <Paragraphs>263</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Wingdings</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Grafici Partecipazioni</dc:title>
  <dc:creator>luigi.sarcinella</dc:creator>
  <cp:lastModifiedBy>Laura Peroncini</cp:lastModifiedBy>
  <cp:revision>336</cp:revision>
  <cp:lastPrinted>2022-10-10T10:02:55Z</cp:lastPrinted>
  <dcterms:created xsi:type="dcterms:W3CDTF">2016-09-02T10:35:40Z</dcterms:created>
  <dcterms:modified xsi:type="dcterms:W3CDTF">2022-10-11T10:03:29Z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2016-02-04T00:00:00Z</vt:filetime>
  </property>
  <property fmtid="{D5CDD505-2E9C-101B-9397-08002B2CF9AE}" pid="3" name="LastSaved">
    <vt:filetime>2016-09-02T00:00:00Z</vt:filetime>
  </property>
</Properties>
</file>