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76"/>
    <p:restoredTop sz="91431"/>
  </p:normalViewPr>
  <p:slideViewPr>
    <p:cSldViewPr snapToGrid="0">
      <p:cViewPr varScale="1">
        <p:scale>
          <a:sx n="104" d="100"/>
          <a:sy n="104" d="100"/>
        </p:scale>
        <p:origin x="57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28F1DB-AACE-4C25-B951-5951B527BE05}" type="datetimeFigureOut">
              <a:rPr lang="it-IT" smtClean="0"/>
              <a:t>06/02/2023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0158EC-B481-4A75-8660-CA83F62793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7917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158EC-B481-4A75-8660-CA83F6279385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7318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ED0E5-E917-4EF9-8E80-F0F8F7084D53}" type="datetimeFigureOut">
              <a:rPr lang="it-IT" smtClean="0"/>
              <a:t>06/02/2023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FAF38-EA87-48EB-AF0A-4C3F95BEA7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3870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ED0E5-E917-4EF9-8E80-F0F8F7084D53}" type="datetimeFigureOut">
              <a:rPr lang="it-IT" smtClean="0"/>
              <a:t>06/02/2023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FAF38-EA87-48EB-AF0A-4C3F95BEA7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916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ED0E5-E917-4EF9-8E80-F0F8F7084D53}" type="datetimeFigureOut">
              <a:rPr lang="it-IT" smtClean="0"/>
              <a:t>06/02/2023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FAF38-EA87-48EB-AF0A-4C3F95BEA7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5195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ED0E5-E917-4EF9-8E80-F0F8F7084D53}" type="datetimeFigureOut">
              <a:rPr lang="it-IT" smtClean="0"/>
              <a:t>06/02/2023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FAF38-EA87-48EB-AF0A-4C3F95BEA7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680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ED0E5-E917-4EF9-8E80-F0F8F7084D53}" type="datetimeFigureOut">
              <a:rPr lang="it-IT" smtClean="0"/>
              <a:t>06/02/2023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FAF38-EA87-48EB-AF0A-4C3F95BEA7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4388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ED0E5-E917-4EF9-8E80-F0F8F7084D53}" type="datetimeFigureOut">
              <a:rPr lang="it-IT" smtClean="0"/>
              <a:t>06/02/2023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FAF38-EA87-48EB-AF0A-4C3F95BEA7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736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ED0E5-E917-4EF9-8E80-F0F8F7084D53}" type="datetimeFigureOut">
              <a:rPr lang="it-IT" smtClean="0"/>
              <a:t>06/02/2023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FAF38-EA87-48EB-AF0A-4C3F95BEA7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8403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ED0E5-E917-4EF9-8E80-F0F8F7084D53}" type="datetimeFigureOut">
              <a:rPr lang="it-IT" smtClean="0"/>
              <a:t>06/02/2023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FAF38-EA87-48EB-AF0A-4C3F95BEA7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271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ED0E5-E917-4EF9-8E80-F0F8F7084D53}" type="datetimeFigureOut">
              <a:rPr lang="it-IT" smtClean="0"/>
              <a:t>06/02/2023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FAF38-EA87-48EB-AF0A-4C3F95BEA7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897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ED0E5-E917-4EF9-8E80-F0F8F7084D53}" type="datetimeFigureOut">
              <a:rPr lang="it-IT" smtClean="0"/>
              <a:t>06/02/2023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FAF38-EA87-48EB-AF0A-4C3F95BEA7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795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ED0E5-E917-4EF9-8E80-F0F8F7084D53}" type="datetimeFigureOut">
              <a:rPr lang="it-IT" smtClean="0"/>
              <a:t>06/02/2023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FAF38-EA87-48EB-AF0A-4C3F95BEA7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4020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ED0E5-E917-4EF9-8E80-F0F8F7084D53}" type="datetimeFigureOut">
              <a:rPr lang="it-IT" smtClean="0"/>
              <a:t>06/02/2023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FAF38-EA87-48EB-AF0A-4C3F95BEA7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109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94678" y="323385"/>
            <a:ext cx="10089995" cy="780585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it-IT" sz="3200" b="1" dirty="0"/>
              <a:t>Area Facility Management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94678" y="1326997"/>
            <a:ext cx="10089995" cy="5296828"/>
          </a:xfrm>
        </p:spPr>
        <p:txBody>
          <a:bodyPr>
            <a:normAutofit/>
          </a:bodyPr>
          <a:lstStyle/>
          <a:p>
            <a:pPr algn="just"/>
            <a:endParaRPr lang="it-IT" sz="1500" b="1" dirty="0"/>
          </a:p>
          <a:p>
            <a:r>
              <a:rPr lang="it-IT" sz="1500" b="1" u="sng" dirty="0"/>
              <a:t>Proposta di Deliberazione Consiliare n. 53 del 12.1.2023</a:t>
            </a:r>
          </a:p>
          <a:p>
            <a:endParaRPr lang="it-IT" sz="1500" b="1" u="sng" dirty="0"/>
          </a:p>
          <a:p>
            <a:pPr algn="just"/>
            <a:r>
              <a:rPr lang="it-IT" sz="1400" b="1" dirty="0"/>
              <a:t>OGGETTO</a:t>
            </a:r>
            <a:r>
              <a:rPr lang="it-IT" sz="1400" dirty="0"/>
              <a:t>: Riconoscimento dei debiti fuori bilancio, ai sensi dell’art. 194, comma 1, </a:t>
            </a:r>
            <a:r>
              <a:rPr lang="it-IT" sz="1400" dirty="0" err="1"/>
              <a:t>lett</a:t>
            </a:r>
            <a:r>
              <a:rPr lang="it-IT" sz="1400" dirty="0"/>
              <a:t>. a), del </a:t>
            </a:r>
            <a:r>
              <a:rPr lang="it-IT" sz="1400" dirty="0" err="1"/>
              <a:t>D.Lgs.</a:t>
            </a:r>
            <a:r>
              <a:rPr lang="it-IT" sz="1400" dirty="0"/>
              <a:t> 267/2000, derivanti dal pagamento dei risarcimenti dei danni per Responsabilità civile del Comune di Milano, per cause seguite dalla Direzione Demanio e Patrimonio secondo le modalità previste dalla polizza di Responsabilità Civile verso Terzi, a seguito di n. 2 provvedimenti giudiziali esecutivi sfavorevoli al Comune.</a:t>
            </a:r>
          </a:p>
          <a:p>
            <a:pPr algn="just"/>
            <a:r>
              <a:rPr lang="it-IT" sz="1400" b="1" dirty="0"/>
              <a:t>IMPORTO:  </a:t>
            </a:r>
            <a:r>
              <a:rPr lang="it-IT" sz="1400" b="1"/>
              <a:t>€ 27.795,39.</a:t>
            </a:r>
            <a:endParaRPr lang="it-IT" sz="1400" b="1" dirty="0"/>
          </a:p>
          <a:p>
            <a:pPr algn="l"/>
            <a:endParaRPr lang="it-IT" sz="1200" b="1" dirty="0"/>
          </a:p>
          <a:p>
            <a:pPr algn="l"/>
            <a:endParaRPr lang="it-IT" sz="1200" b="1" dirty="0"/>
          </a:p>
          <a:p>
            <a:pPr algn="l"/>
            <a:r>
              <a:rPr lang="it-IT" sz="1400" b="1" dirty="0"/>
              <a:t>NORMATIVA:</a:t>
            </a:r>
          </a:p>
          <a:p>
            <a:pPr algn="just">
              <a:lnSpc>
                <a:spcPct val="150000"/>
              </a:lnSpc>
              <a:tabLst>
                <a:tab pos="9728200" algn="l"/>
              </a:tabLst>
            </a:pPr>
            <a:r>
              <a:rPr lang="it-IT" sz="1400" dirty="0"/>
              <a:t>In conformità all’orientamento della Corte dei Conti - Sezione delle Autonomie - pronunciato in data 7.10.2019 e pubblicato il successivo 21.11.2019, l’accantonamento di risorse per fronteggiare eventuali contenziosi non esime l’Amministrazione dal riconoscimento degli oneri derivanti da sentenze esecutive a titolo di debiti fuori bilancio ex art. 194 TUEL, al fine di ricondurre al sistema di bilancio un fenomeno di rilevanza finanziaria che è maturato all'esterno di esso.</a:t>
            </a:r>
          </a:p>
          <a:p>
            <a:pPr algn="just">
              <a:lnSpc>
                <a:spcPct val="150000"/>
              </a:lnSpc>
              <a:tabLst>
                <a:tab pos="9728200" algn="l"/>
              </a:tabLst>
            </a:pPr>
            <a:endParaRPr lang="it-IT" sz="1400" dirty="0"/>
          </a:p>
          <a:p>
            <a:pPr algn="just">
              <a:lnSpc>
                <a:spcPct val="150000"/>
              </a:lnSpc>
              <a:tabLst>
                <a:tab pos="9728200" algn="l"/>
              </a:tabLst>
            </a:pPr>
            <a:endParaRPr lang="it-IT" sz="1400" dirty="0"/>
          </a:p>
          <a:p>
            <a:pPr algn="just">
              <a:tabLst>
                <a:tab pos="9728200" algn="l"/>
              </a:tabLst>
            </a:pPr>
            <a:endParaRPr lang="it-IT" sz="1200" dirty="0"/>
          </a:p>
          <a:p>
            <a:pPr algn="just">
              <a:tabLst>
                <a:tab pos="9728200" algn="l"/>
              </a:tabLst>
            </a:pPr>
            <a:endParaRPr lang="it-IT" sz="1200" dirty="0"/>
          </a:p>
          <a:p>
            <a:pPr algn="just">
              <a:tabLst>
                <a:tab pos="9728200" algn="l"/>
              </a:tabLst>
            </a:pPr>
            <a:endParaRPr lang="it-IT" sz="1200" dirty="0"/>
          </a:p>
          <a:p>
            <a:pPr algn="just">
              <a:tabLst>
                <a:tab pos="9728200" algn="l"/>
              </a:tabLst>
            </a:pPr>
            <a:endParaRPr lang="it-IT" sz="1200" dirty="0"/>
          </a:p>
          <a:p>
            <a:pPr algn="just">
              <a:tabLst>
                <a:tab pos="9728200" algn="l"/>
              </a:tabLst>
            </a:pPr>
            <a:endParaRPr lang="it-IT" sz="1200" dirty="0"/>
          </a:p>
          <a:p>
            <a:pPr algn="just"/>
            <a:endParaRPr lang="it-IT" sz="1000" b="1" dirty="0"/>
          </a:p>
          <a:p>
            <a:pPr algn="just"/>
            <a:endParaRPr lang="it-IT" sz="900" dirty="0"/>
          </a:p>
          <a:p>
            <a:pPr algn="just"/>
            <a:endParaRPr lang="it-IT" sz="900" dirty="0"/>
          </a:p>
          <a:p>
            <a:pPr algn="just"/>
            <a:endParaRPr lang="it-IT" sz="1600" dirty="0"/>
          </a:p>
          <a:p>
            <a:pPr algn="just"/>
            <a:endParaRPr lang="it-IT" sz="1600" dirty="0"/>
          </a:p>
          <a:p>
            <a:pPr algn="just"/>
            <a:endParaRPr lang="it-IT" sz="1600" dirty="0"/>
          </a:p>
          <a:p>
            <a:pPr algn="l"/>
            <a:endParaRPr lang="it-IT" sz="1400" dirty="0"/>
          </a:p>
          <a:p>
            <a:pPr algn="l"/>
            <a:endParaRPr lang="it-IT" sz="1400" dirty="0"/>
          </a:p>
          <a:p>
            <a:pPr algn="l"/>
            <a:endParaRPr lang="it-IT" sz="1600" b="1" dirty="0"/>
          </a:p>
          <a:p>
            <a:pPr algn="l"/>
            <a:endParaRPr lang="it-IT" sz="1600" b="1" dirty="0"/>
          </a:p>
        </p:txBody>
      </p:sp>
    </p:spTree>
    <p:extLst>
      <p:ext uri="{BB962C8B-B14F-4D97-AF65-F5344CB8AC3E}">
        <p14:creationId xmlns:p14="http://schemas.microsoft.com/office/powerpoint/2010/main" val="427985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617B47-23DB-A24D-9B5C-C1BDC49CE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823" y="792481"/>
            <a:ext cx="11508377" cy="582231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it-IT" u="sng" dirty="0"/>
          </a:p>
          <a:p>
            <a:pPr marL="0" indent="0">
              <a:buNone/>
            </a:pPr>
            <a:r>
              <a:rPr lang="it-IT" sz="5200" b="1" u="sng" dirty="0"/>
              <a:t>1 - Sentenza Giudice di Pace n. 7464/2022 del 12.11.2022 – RG 51053/2020</a:t>
            </a:r>
            <a:r>
              <a:rPr lang="it-IT" sz="5200" dirty="0"/>
              <a:t> – L.P. – lesioni per caduta causa buca – importo €  7.650,03.</a:t>
            </a:r>
            <a:endParaRPr lang="it-IT" sz="5200" b="1" u="sng" dirty="0"/>
          </a:p>
          <a:p>
            <a:pPr marL="0" indent="0">
              <a:buNone/>
            </a:pPr>
            <a:endParaRPr lang="it-IT" sz="5200" b="1" u="sng" dirty="0"/>
          </a:p>
          <a:p>
            <a:pPr marL="0" indent="0">
              <a:buNone/>
            </a:pPr>
            <a:r>
              <a:rPr lang="it-IT" sz="5200" dirty="0"/>
              <a:t>L’attrice chiamava in causa il Comune di Milano per ottenere il risarcimento dei danni subiti, allorquando, in data 4 novembre 2019, camminando in Via Migliara a Milano, all’altezza del civico 2 cadeva in terra a causa di una buca non segnalata e coperta da fogliame, riportando lesioni personali, come da referto del P.S. ove veniva trasportata.</a:t>
            </a:r>
          </a:p>
          <a:p>
            <a:pPr marL="0" indent="0">
              <a:buNone/>
            </a:pPr>
            <a:r>
              <a:rPr lang="it-IT" sz="5200" dirty="0"/>
              <a:t>Espletata l’istruttoria documentale attraverso il rapporto di Polizia Locale intervenuta nell’immediatezza sul luogo del sinistro, i rilievi fotografici effettuati e i referti medici, il Giudice riteneva provato il nesso tra la cosa in custodia ed il danno patito.</a:t>
            </a:r>
          </a:p>
          <a:p>
            <a:pPr marL="0" indent="0">
              <a:buNone/>
            </a:pPr>
            <a:r>
              <a:rPr lang="it-IT" sz="5200" dirty="0"/>
              <a:t>Affermava pertanto la responsabilità del Comune di Milano in qualità di proprietario e custode del bene pubblico, accogliendo la domanda di risarcimento che quantificava come da risultanze della C.T.U. espletata. Condannava quindi il Comune a pagare in favore di parte attrice € 4.600,06 per sorte capitale oltre interessi, disponendo altresì il rimborso della C.T.U., oltre alle spese processuali liquidate in € 2.000,00, di cui € 135,00 per spese, oltre oneri di legge.</a:t>
            </a:r>
          </a:p>
          <a:p>
            <a:pPr marL="0" indent="0">
              <a:buNone/>
            </a:pPr>
            <a:endParaRPr lang="it-IT" sz="5200" b="1" u="sng" dirty="0"/>
          </a:p>
          <a:p>
            <a:pPr marL="0" indent="0">
              <a:buNone/>
            </a:pPr>
            <a:r>
              <a:rPr lang="it-IT" sz="5200" b="1" u="sng" dirty="0"/>
              <a:t>2 - Sentenza Tribunale n. 9715/2022 del 13.12.2022 – RG 26148/2020 </a:t>
            </a:r>
            <a:r>
              <a:rPr lang="it-IT" sz="5200" dirty="0"/>
              <a:t>– B.G. – lesioni e danni per caduta causa dislivello manto stradale - € 20.145,36</a:t>
            </a:r>
            <a:endParaRPr lang="it-IT" sz="5200" b="1" u="sng" dirty="0"/>
          </a:p>
          <a:p>
            <a:pPr marL="0" indent="0">
              <a:buNone/>
            </a:pPr>
            <a:endParaRPr lang="it-IT" sz="5200" b="1" u="sng" dirty="0"/>
          </a:p>
          <a:p>
            <a:pPr marL="0" indent="0">
              <a:buNone/>
            </a:pPr>
            <a:r>
              <a:rPr lang="it-IT" sz="5200" dirty="0"/>
              <a:t>L’attore chiamava in causa il Comune di Milano per sentirlo condannare al risarcimento dei danni subiti in seguito al sinistro del 18 marzo 2019 quando, percorrendo a bordo del proprio motociclo Viale Cassiodoro a Milano, giunto in prossimità del civico 130/1 rovinava a terra a causa di un dislivello del manto stradale, riportando lesioni personali e danni al mezzo.</a:t>
            </a:r>
          </a:p>
          <a:p>
            <a:pPr marL="0" indent="0">
              <a:buNone/>
            </a:pPr>
            <a:r>
              <a:rPr lang="it-IT" sz="5200" dirty="0"/>
              <a:t>Il Giudice considerava provato il fatto storico ed il nesso causale tra questo e il danno occorso sulla base del verbale della Polizia Locale e della testimonianza acquisita; </a:t>
            </a:r>
          </a:p>
          <a:p>
            <a:pPr marL="0" indent="0">
              <a:buNone/>
            </a:pPr>
            <a:r>
              <a:rPr lang="it-IT" sz="5200" dirty="0"/>
              <a:t>Tuttavia, veniva rilevata e confermata, sulla base della documentazione prodotta, del verbale della Polizia Locale e dalla stessa dichiarazione testimoniale resa, la presenza di un forte vento che avrebbe contribuito al verificarsi del sinistro, che il Giudice riteneva, unitamente alla presenza del dislivello, aver contribuito a far perdere all’attore il controllo del motociclo, integrando l’ipotesi del c.d. “caso fortuito”, idoneo a mitigare la responsabilità dell’Ente comunale.</a:t>
            </a:r>
          </a:p>
          <a:p>
            <a:pPr marL="0" indent="0">
              <a:buNone/>
            </a:pPr>
            <a:r>
              <a:rPr lang="it-IT" sz="5200" dirty="0"/>
              <a:t>In presenza di tale circostanza, che avrebbe dovuto indurre l’attore ad una maggiore prudenza nella conduzione del veicolo, veniva dichiarata la responsabilità del Comune -tenuto ex art. 2051 del c.c. a risarcire all’attore i danni patiti- ma con una riduzione del 20% nella quantificazione </a:t>
            </a:r>
            <a:r>
              <a:rPr lang="it-IT" sz="5200"/>
              <a:t>del danno.</a:t>
            </a:r>
            <a:endParaRPr lang="it-IT" sz="5200" dirty="0"/>
          </a:p>
          <a:p>
            <a:pPr marL="0" indent="0">
              <a:buNone/>
            </a:pPr>
            <a:r>
              <a:rPr lang="it-IT" sz="5200" dirty="0"/>
              <a:t>Condannava pertanto il Comune a corrispondere all’attore la somma di € 19.008,60 in sorte capitale, detratta la somma di € 7.495,78 previa rivalutazione; disponeva altresì il rimborso della C.T.U. espletata in corso di giudizio, oltre alle spese processuali liquidate in € 5.077,00, oltre a € 237,00 per spese più oneri di legge.</a:t>
            </a:r>
          </a:p>
          <a:p>
            <a:pPr marL="0" indent="0">
              <a:buNone/>
            </a:pPr>
            <a:endParaRPr lang="it-IT" sz="5200" dirty="0"/>
          </a:p>
          <a:p>
            <a:pPr marL="0" indent="0">
              <a:buNone/>
            </a:pPr>
            <a:endParaRPr lang="it-IT" sz="5200" dirty="0"/>
          </a:p>
          <a:p>
            <a:pPr marL="0" indent="0" algn="just">
              <a:buNone/>
            </a:pPr>
            <a:endParaRPr lang="it-IT" sz="5200" b="1" u="sng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58131226-1FFB-9844-B3C0-C981D05BC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698" y="243205"/>
            <a:ext cx="11414502" cy="444500"/>
          </a:xfrm>
          <a:solidFill>
            <a:srgbClr val="FF0000"/>
          </a:solidFill>
        </p:spPr>
        <p:txBody>
          <a:bodyPr>
            <a:noAutofit/>
          </a:bodyPr>
          <a:lstStyle/>
          <a:p>
            <a:pPr marL="11113"/>
            <a:r>
              <a:rPr lang="it-IT" sz="1800" b="1" dirty="0"/>
              <a:t>Area Facility Management – Proposta di Deliberazione Consiliare n. 53  del  12.1.2023</a:t>
            </a:r>
          </a:p>
        </p:txBody>
      </p:sp>
    </p:spTree>
    <p:extLst>
      <p:ext uri="{BB962C8B-B14F-4D97-AF65-F5344CB8AC3E}">
        <p14:creationId xmlns:p14="http://schemas.microsoft.com/office/powerpoint/2010/main" val="6639596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</TotalTime>
  <Words>725</Words>
  <Application>Microsoft Office PowerPoint</Application>
  <PresentationFormat>Widescreen</PresentationFormat>
  <Paragraphs>50</Paragraphs>
  <Slides>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Area Facility Management</vt:lpstr>
      <vt:lpstr>Area Facility Management – Proposta di Deliberazione Consiliare n. 53  del  12.1.2023</vt:lpstr>
    </vt:vector>
  </TitlesOfParts>
  <Company>Comune di Milano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Area Facility Management</dc:title>
  <dc:creator>Claudio Bisi</dc:creator>
  <cp:lastModifiedBy>Claudio Bisi</cp:lastModifiedBy>
  <cp:revision>240</cp:revision>
  <dcterms:created xsi:type="dcterms:W3CDTF">2020-05-14T07:22:21Z</dcterms:created>
  <dcterms:modified xsi:type="dcterms:W3CDTF">2023-02-06T14:46:29Z</dcterms:modified>
</cp:coreProperties>
</file>