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4"/>
  </p:notesMasterIdLst>
  <p:sldIdLst>
    <p:sldId id="260" r:id="rId2"/>
    <p:sldId id="263" r:id="rId3"/>
    <p:sldId id="278" r:id="rId4"/>
    <p:sldId id="285" r:id="rId5"/>
    <p:sldId id="265" r:id="rId6"/>
    <p:sldId id="279" r:id="rId7"/>
    <p:sldId id="273" r:id="rId8"/>
    <p:sldId id="286" r:id="rId9"/>
    <p:sldId id="287" r:id="rId10"/>
    <p:sldId id="277" r:id="rId11"/>
    <p:sldId id="281" r:id="rId12"/>
    <p:sldId id="289" r:id="rId1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B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36" y="67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Papa" userId="12b1abc7-46c9-4d39-840e-e7ae318c6579" providerId="ADAL" clId="{B09D2F1F-8D0B-4158-8D8A-3A233A5C7B66}"/>
    <pc:docChg chg="custSel addSld delSld modSld">
      <pc:chgData name="Marco Papa" userId="12b1abc7-46c9-4d39-840e-e7ae318c6579" providerId="ADAL" clId="{B09D2F1F-8D0B-4158-8D8A-3A233A5C7B66}" dt="2023-02-01T13:25:52.577" v="96" actId="6549"/>
      <pc:docMkLst>
        <pc:docMk/>
      </pc:docMkLst>
      <pc:sldChg chg="modSp mod">
        <pc:chgData name="Marco Papa" userId="12b1abc7-46c9-4d39-840e-e7ae318c6579" providerId="ADAL" clId="{B09D2F1F-8D0B-4158-8D8A-3A233A5C7B66}" dt="2023-02-01T13:20:53.479" v="20" actId="20577"/>
        <pc:sldMkLst>
          <pc:docMk/>
          <pc:sldMk cId="3773809494" sldId="263"/>
        </pc:sldMkLst>
        <pc:spChg chg="mod">
          <ac:chgData name="Marco Papa" userId="12b1abc7-46c9-4d39-840e-e7ae318c6579" providerId="ADAL" clId="{B09D2F1F-8D0B-4158-8D8A-3A233A5C7B66}" dt="2023-02-01T13:20:53.479" v="20" actId="20577"/>
          <ac:spMkLst>
            <pc:docMk/>
            <pc:sldMk cId="3773809494" sldId="263"/>
            <ac:spMk id="3" creationId="{00000000-0000-0000-0000-000000000000}"/>
          </ac:spMkLst>
        </pc:spChg>
      </pc:sldChg>
      <pc:sldChg chg="modSp mod">
        <pc:chgData name="Marco Papa" userId="12b1abc7-46c9-4d39-840e-e7ae318c6579" providerId="ADAL" clId="{B09D2F1F-8D0B-4158-8D8A-3A233A5C7B66}" dt="2023-02-01T13:25:52.577" v="96" actId="6549"/>
        <pc:sldMkLst>
          <pc:docMk/>
          <pc:sldMk cId="1472434603" sldId="281"/>
        </pc:sldMkLst>
        <pc:spChg chg="mod">
          <ac:chgData name="Marco Papa" userId="12b1abc7-46c9-4d39-840e-e7ae318c6579" providerId="ADAL" clId="{B09D2F1F-8D0B-4158-8D8A-3A233A5C7B66}" dt="2023-02-01T13:25:52.577" v="96" actId="6549"/>
          <ac:spMkLst>
            <pc:docMk/>
            <pc:sldMk cId="1472434603" sldId="281"/>
            <ac:spMk id="3" creationId="{00000000-0000-0000-0000-000000000000}"/>
          </ac:spMkLst>
        </pc:spChg>
      </pc:sldChg>
      <pc:sldChg chg="new del">
        <pc:chgData name="Marco Papa" userId="12b1abc7-46c9-4d39-840e-e7ae318c6579" providerId="ADAL" clId="{B09D2F1F-8D0B-4158-8D8A-3A233A5C7B66}" dt="2023-02-01T13:24:53.230" v="71" actId="47"/>
        <pc:sldMkLst>
          <pc:docMk/>
          <pc:sldMk cId="3939231794" sldId="288"/>
        </pc:sldMkLst>
      </pc:sldChg>
      <pc:sldChg chg="addSp modSp new mod">
        <pc:chgData name="Marco Papa" userId="12b1abc7-46c9-4d39-840e-e7ae318c6579" providerId="ADAL" clId="{B09D2F1F-8D0B-4158-8D8A-3A233A5C7B66}" dt="2023-02-01T13:25:20.842" v="94" actId="123"/>
        <pc:sldMkLst>
          <pc:docMk/>
          <pc:sldMk cId="1041446531" sldId="289"/>
        </pc:sldMkLst>
        <pc:spChg chg="add mod">
          <ac:chgData name="Marco Papa" userId="12b1abc7-46c9-4d39-840e-e7ae318c6579" providerId="ADAL" clId="{B09D2F1F-8D0B-4158-8D8A-3A233A5C7B66}" dt="2023-02-01T13:25:20.842" v="94" actId="123"/>
          <ac:spMkLst>
            <pc:docMk/>
            <pc:sldMk cId="1041446531" sldId="289"/>
            <ac:spMk id="3" creationId="{24C373E3-E874-F1A4-3DB1-C24A31F8C913}"/>
          </ac:spMkLst>
        </pc:spChg>
      </pc:sldChg>
    </pc:docChg>
  </pc:docChgLst>
  <pc:docChgLst>
    <pc:chgData name="Anna Cova" userId="fd5081fb-c5f6-4468-8f1f-6ab70c154e7c" providerId="ADAL" clId="{D326EA57-5E18-401F-ACD9-DFAD3A196EC2}"/>
    <pc:docChg chg="modSld">
      <pc:chgData name="Anna Cova" userId="fd5081fb-c5f6-4468-8f1f-6ab70c154e7c" providerId="ADAL" clId="{D326EA57-5E18-401F-ACD9-DFAD3A196EC2}" dt="2023-02-02T09:33:23.847" v="14" actId="14100"/>
      <pc:docMkLst>
        <pc:docMk/>
      </pc:docMkLst>
      <pc:sldChg chg="modSp mod">
        <pc:chgData name="Anna Cova" userId="fd5081fb-c5f6-4468-8f1f-6ab70c154e7c" providerId="ADAL" clId="{D326EA57-5E18-401F-ACD9-DFAD3A196EC2}" dt="2023-02-02T09:31:29.264" v="0" actId="948"/>
        <pc:sldMkLst>
          <pc:docMk/>
          <pc:sldMk cId="3773809494" sldId="263"/>
        </pc:sldMkLst>
        <pc:spChg chg="mod">
          <ac:chgData name="Anna Cova" userId="fd5081fb-c5f6-4468-8f1f-6ab70c154e7c" providerId="ADAL" clId="{D326EA57-5E18-401F-ACD9-DFAD3A196EC2}" dt="2023-02-02T09:31:29.264" v="0" actId="948"/>
          <ac:spMkLst>
            <pc:docMk/>
            <pc:sldMk cId="3773809494" sldId="263"/>
            <ac:spMk id="3" creationId="{00000000-0000-0000-0000-000000000000}"/>
          </ac:spMkLst>
        </pc:spChg>
      </pc:sldChg>
      <pc:sldChg chg="modSp mod">
        <pc:chgData name="Anna Cova" userId="fd5081fb-c5f6-4468-8f1f-6ab70c154e7c" providerId="ADAL" clId="{D326EA57-5E18-401F-ACD9-DFAD3A196EC2}" dt="2023-02-02T09:32:14.402" v="2" actId="20577"/>
        <pc:sldMkLst>
          <pc:docMk/>
          <pc:sldMk cId="723044723" sldId="277"/>
        </pc:sldMkLst>
        <pc:spChg chg="mod">
          <ac:chgData name="Anna Cova" userId="fd5081fb-c5f6-4468-8f1f-6ab70c154e7c" providerId="ADAL" clId="{D326EA57-5E18-401F-ACD9-DFAD3A196EC2}" dt="2023-02-02T09:32:14.402" v="2" actId="20577"/>
          <ac:spMkLst>
            <pc:docMk/>
            <pc:sldMk cId="723044723" sldId="277"/>
            <ac:spMk id="2" creationId="{00000000-0000-0000-0000-000000000000}"/>
          </ac:spMkLst>
        </pc:spChg>
      </pc:sldChg>
      <pc:sldChg chg="modSp mod">
        <pc:chgData name="Anna Cova" userId="fd5081fb-c5f6-4468-8f1f-6ab70c154e7c" providerId="ADAL" clId="{D326EA57-5E18-401F-ACD9-DFAD3A196EC2}" dt="2023-02-02T09:33:23.847" v="14" actId="14100"/>
        <pc:sldMkLst>
          <pc:docMk/>
          <pc:sldMk cId="4113257278" sldId="287"/>
        </pc:sldMkLst>
        <pc:spChg chg="mod">
          <ac:chgData name="Anna Cova" userId="fd5081fb-c5f6-4468-8f1f-6ab70c154e7c" providerId="ADAL" clId="{D326EA57-5E18-401F-ACD9-DFAD3A196EC2}" dt="2023-02-02T09:33:23.847" v="14" actId="14100"/>
          <ac:spMkLst>
            <pc:docMk/>
            <pc:sldMk cId="4113257278" sldId="28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B79B0-E461-4116-8BC7-738E0E4F678C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003F1-FB39-4B39-B36C-4C612E2D41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12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003F1-FB39-4B39-B36C-4C612E2D418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471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16"/>
          <a:stretch/>
        </p:blipFill>
        <p:spPr bwMode="auto">
          <a:xfrm>
            <a:off x="0" y="1"/>
            <a:ext cx="12192000" cy="131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7" b="37190"/>
          <a:stretch/>
        </p:blipFill>
        <p:spPr bwMode="auto">
          <a:xfrm>
            <a:off x="1" y="1316710"/>
            <a:ext cx="12192000" cy="554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1"/>
          <a:stretch/>
        </p:blipFill>
        <p:spPr bwMode="auto">
          <a:xfrm>
            <a:off x="-48683" y="6732984"/>
            <a:ext cx="12192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830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636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898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897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592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07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32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669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8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42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74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DBA4E-AAF0-441E-BB6A-A92C0276C7E7}" type="datetimeFigureOut">
              <a:rPr lang="it-IT" smtClean="0"/>
              <a:t>02/02/2023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EA7C-4114-4623-B99C-6EF332948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84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776491"/>
            <a:ext cx="10515600" cy="179652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latin typeface="Baskerville Old Face" panose="02020602080505020303" pitchFamily="18" charset="0"/>
              </a:rPr>
              <a:t>I CENTRI SOCIO RICREATIVI CULTURALI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19536" y="3969047"/>
            <a:ext cx="83529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it-IT" sz="4000" dirty="0">
                <a:latin typeface="Baskerville Old Face" panose="02020602080505020303" pitchFamily="18" charset="0"/>
              </a:rPr>
              <a:t>Area Salute e Servizi di Comunità</a:t>
            </a:r>
          </a:p>
          <a:p>
            <a:pPr algn="ctr" fontAlgn="base"/>
            <a:r>
              <a:rPr lang="it-IT" sz="4000" dirty="0">
                <a:latin typeface="Baskerville Old Face" panose="02020602080505020303" pitchFamily="18" charset="0"/>
              </a:rPr>
              <a:t>Direzione Welfare e Salute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4996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79376" y="1685472"/>
            <a:ext cx="11017224" cy="377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b="1" u="sng" dirty="0">
                <a:latin typeface="Baskerville Old Face" panose="02020602080505020303" pitchFamily="18" charset="0"/>
              </a:rPr>
              <a:t>Durante la pandemia:</a:t>
            </a:r>
          </a:p>
          <a:p>
            <a:pPr>
              <a:lnSpc>
                <a:spcPct val="120000"/>
              </a:lnSpc>
            </a:pPr>
            <a:endParaRPr lang="it-IT" sz="2400" b="1" u="sng" dirty="0">
              <a:latin typeface="Baskerville Old Face" panose="02020602080505020303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All’interno del dispositivo Milano Aiuta: 10 Hub alimentari per la distribuzione di pacchi a famiglie in difficoltà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In collaborazione con Protezione Civile e AREU, sono stati utilizzati 16 C.S.R.C. come poli vaccinali per vaccinazioni a cittadini e cittadine over 60.</a:t>
            </a:r>
          </a:p>
          <a:p>
            <a:pPr marL="342900" indent="-342900" algn="just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In collaborazione con ATS, servizio di tracciamento per Immuni 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671D36-D41B-78FC-104F-617CD4F820D2}"/>
              </a:ext>
            </a:extLst>
          </p:cNvPr>
          <p:cNvSpPr txBox="1"/>
          <p:nvPr/>
        </p:nvSpPr>
        <p:spPr>
          <a:xfrm>
            <a:off x="479376" y="47667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ATTIVITA’ ISTITUZIONALI NEI C.S.R.C./2</a:t>
            </a: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2304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263352" y="1268760"/>
            <a:ext cx="11161240" cy="4752975"/>
          </a:xfrm>
        </p:spPr>
        <p:txBody>
          <a:bodyPr>
            <a:normAutofit/>
          </a:bodyPr>
          <a:lstStyle/>
          <a:p>
            <a:pPr algn="just"/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dirty="0">
                <a:latin typeface="Baskerville Old Face" panose="02020602080505020303" pitchFamily="18" charset="0"/>
              </a:rPr>
              <a:t> Svolge u</a:t>
            </a: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na funzione di supporto ai Comitati di gestione, nel rapporto con altre Direzioni e Assessorati del Comune di Milano e con Enti terzi;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 Supervisiona il rapporto con i Municipi e con le stazioni appaltanti dei corsi e delle attività;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 Monitora e controlla lo svolgimento delle attività ai sensi della convenzione;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dirty="0">
                <a:latin typeface="Baskerville Old Face" panose="02020602080505020303" pitchFamily="18" charset="0"/>
              </a:rPr>
              <a:t> F</a:t>
            </a: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acilità il rapporto con altre realtà del territorio per il pieno utilizzo delle strutture, anche rivolgendosi a target differenti;</a:t>
            </a:r>
          </a:p>
          <a:p>
            <a:pPr lvl="1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 Organizza e gestisce il Piano per la socialità e, prima della pandemia Covid-19, la Festa del Volontariato e la Rassegna Teatrale dei C.S.R.C.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9376" y="47667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UFFICIO DI COORDINAMENTO C.S.R.C.</a:t>
            </a: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47243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C373E3-E874-F1A4-3DB1-C24A31F8C913}"/>
              </a:ext>
            </a:extLst>
          </p:cNvPr>
          <p:cNvSpPr txBox="1"/>
          <p:nvPr/>
        </p:nvSpPr>
        <p:spPr>
          <a:xfrm>
            <a:off x="502668" y="1268760"/>
            <a:ext cx="11281964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Nel quadro generale di una valorizzazione dei C.S.R.C. come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spazi condivisi di coesione sociale 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punti di riferimento per tutti gli attori che vivono i territori, per promuovere la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vita attiva 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le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relazioni inter-generazionali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 co-programmazione ha come obiettivi: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condividere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obiettivi e priorità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relativamente ai cambiamenti che si vogliono generare nel territorio, anche grazie al contributo dei C.S.R.C.;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identificare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tra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servizi e gli interventi innovativi proposti 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dai diversi soggetti coinvolti, quelli che possono concorrere al raggiungimento degli obiettivi e delle priorità condivise;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refigurare le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possibili risorse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pubbliche e private, che possono attivate in maniera integrata per sostenere la rete dei servizi e degli interventi;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ndividuare le modalità di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realizzazione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la forma di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affidamento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dei servizi e di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assegnazione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degli spazi da adottare, tra quelle disponibili secondo la normativa vigente.</a:t>
            </a:r>
          </a:p>
          <a:p>
            <a:pPr algn="just">
              <a:spcBef>
                <a:spcPts val="1200"/>
              </a:spcBef>
            </a:pP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costruzione di un </a:t>
            </a:r>
            <a:r>
              <a:rPr lang="it-IT" sz="2000" b="1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clima di reciproca fiducia fra i partecipanti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quale espressione dell’esercizio di funzioni pubbliche in forma sussidiaria, in attuazione del principio di sussidiarietà orizzontale sancito dall’art. 118, comma 4 della Costituzione, rappresenta </a:t>
            </a:r>
            <a:r>
              <a:rPr lang="it-IT" sz="2000" dirty="0"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portato fondamentale del </a:t>
            </a:r>
            <a:r>
              <a:rPr lang="it-IT" sz="20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Tavolo di co-programmazione.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CA74A1-6B0A-55DD-381E-80BF660CD4C8}"/>
              </a:ext>
            </a:extLst>
          </p:cNvPr>
          <p:cNvSpPr txBox="1"/>
          <p:nvPr/>
        </p:nvSpPr>
        <p:spPr>
          <a:xfrm>
            <a:off x="479376" y="47667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LA CO-PROGRAMMAZIONE IN CORSO</a:t>
            </a: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04144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538319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Baskerville Old Face" panose="02020602080505020303" pitchFamily="18" charset="0"/>
              </a:rPr>
              <a:t>COSA SONO I C.S.R.C.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623392" y="1628800"/>
            <a:ext cx="11017224" cy="4063306"/>
          </a:xfrm>
        </p:spPr>
        <p:txBody>
          <a:bodyPr>
            <a:normAutofit fontScale="62500" lnSpcReduction="20000"/>
          </a:bodyPr>
          <a:lstStyle/>
          <a:p>
            <a:pPr lvl="1" algn="just">
              <a:buFont typeface="Wingdings" panose="05000000000000000000" pitchFamily="2" charset="2"/>
              <a:buChar char="§"/>
            </a:pPr>
            <a:endParaRPr lang="it-IT" sz="34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660600" lvl="1" indent="-457200" algn="just">
              <a:lnSpc>
                <a:spcPct val="140000"/>
              </a:lnSpc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it-IT" sz="3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I Centri Socio Ricreativi Culturali (C.S.R.C.) sono servizi dedicati al benessere, all’aggregazione e alla partecipazione attiva dei cittadini e delle cittadine alla vita associativa. </a:t>
            </a:r>
          </a:p>
          <a:p>
            <a:pPr marL="660600" lvl="1" indent="-45720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it-IT" sz="33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loro mission è operare nei quartieri per promuovere l’invecchiamento attivo della popolazione. attraverso attività aggregative, culturali e (</a:t>
            </a:r>
            <a:r>
              <a:rPr lang="it-IT" sz="3300" dirty="0" err="1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it-IT" sz="3300" dirty="0">
                <a:effectLst/>
                <a:latin typeface="Baskerville Old Face" panose="0202060208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)socializzanti.</a:t>
            </a:r>
            <a:endParaRPr lang="it-IT" sz="34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660600" lvl="1" indent="-45720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it-IT" sz="3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Sono ospitati in spazi del Comune di Milano, concessi tramite convenzione e gestiti da Associazioni di Promozione Sociale (APS) iscritte nel Registro Unico Nazionale degli Enti del Terzo Settore, con un proprio Comitato di Gestione eletto dai soci.</a:t>
            </a:r>
          </a:p>
          <a:p>
            <a:pPr marL="660600" lvl="1" indent="-457200" algn="just">
              <a:lnSpc>
                <a:spcPct val="14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it-IT" sz="3400" dirty="0">
                <a:solidFill>
                  <a:prstClr val="black"/>
                </a:solidFill>
                <a:latin typeface="Baskerville Old Face" panose="02020602080505020303" pitchFamily="18" charset="0"/>
              </a:rPr>
              <a:t>Sono rivolti ai cittadini e alle cittadine over 55.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3809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839416" y="1916832"/>
            <a:ext cx="9577064" cy="333156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29 centri diffusi sul territorio dei 9 Municipi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11.000 soci circa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Età media Comitati di Gestione: 75 anni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  <a:latin typeface="Baskerville Old Face" panose="02020602080505020303" pitchFamily="18" charset="0"/>
              </a:rPr>
              <a:t>Età media soci: 75 anni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it-IT" dirty="0"/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623392" y="5383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Baskerville Old Face" panose="02020602080505020303" pitchFamily="18" charset="0"/>
              </a:rPr>
              <a:t>C.S.R.C. IN NUMERI</a:t>
            </a:r>
          </a:p>
        </p:txBody>
      </p:sp>
    </p:spTree>
    <p:extLst>
      <p:ext uri="{BB962C8B-B14F-4D97-AF65-F5344CB8AC3E}">
        <p14:creationId xmlns:p14="http://schemas.microsoft.com/office/powerpoint/2010/main" val="253128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1556792"/>
            <a:ext cx="7177000" cy="4824536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itolo 1"/>
          <p:cNvSpPr txBox="1">
            <a:spLocks/>
          </p:cNvSpPr>
          <p:nvPr/>
        </p:nvSpPr>
        <p:spPr>
          <a:xfrm>
            <a:off x="551384" y="2312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b="1" dirty="0">
                <a:latin typeface="Baskerville Old Face" panose="02020602080505020303" pitchFamily="18" charset="0"/>
              </a:rPr>
              <a:t>I C.S.R.C. SUL TERRITORIO</a:t>
            </a:r>
          </a:p>
        </p:txBody>
      </p:sp>
    </p:spTree>
    <p:extLst>
      <p:ext uri="{BB962C8B-B14F-4D97-AF65-F5344CB8AC3E}">
        <p14:creationId xmlns:p14="http://schemas.microsoft.com/office/powerpoint/2010/main" val="314145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376" y="332657"/>
            <a:ext cx="7848872" cy="1080120"/>
          </a:xfrm>
        </p:spPr>
        <p:txBody>
          <a:bodyPr>
            <a:normAutofit/>
          </a:bodyPr>
          <a:lstStyle/>
          <a:p>
            <a:r>
              <a:rPr lang="it-IT" sz="3200" b="1" dirty="0">
                <a:latin typeface="Baskerville Old Face" panose="02020602080505020303" pitchFamily="18" charset="0"/>
              </a:rPr>
              <a:t>CORSI E ATTIVITÀ DEI C.S.R.C.</a:t>
            </a: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623392" y="1196752"/>
            <a:ext cx="8928992" cy="4752528"/>
          </a:xfrm>
        </p:spPr>
        <p:txBody>
          <a:bodyPr>
            <a:noAutofit/>
          </a:bodyPr>
          <a:lstStyle/>
          <a:p>
            <a:pPr marL="0" indent="0" algn="just">
              <a:spcAft>
                <a:spcPts val="600"/>
              </a:spcAft>
              <a:buNone/>
            </a:pPr>
            <a:r>
              <a:rPr lang="it-IT" sz="2000" i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Finanziate dall’Amministrazione </a:t>
            </a:r>
            <a:r>
              <a:rPr lang="it-IT" sz="2000" i="1" dirty="0">
                <a:latin typeface="Baskerville Old Face" panose="02020602080505020303" pitchFamily="18" charset="0"/>
              </a:rPr>
              <a:t>c</a:t>
            </a:r>
            <a:r>
              <a:rPr lang="it-IT" sz="2000" i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omunale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Attività motoria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ginnastica dolce, pilates, danzaterapia, ginnastica antalgica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Discipline orientali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tai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 chi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chuan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, yoga,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qi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 gong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Attività creative e manuali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pittura,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decoupage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, bigiotteria,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cartonage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, </a:t>
            </a:r>
            <a:r>
              <a:rPr lang="it-IT" sz="2000" dirty="0" err="1">
                <a:solidFill>
                  <a:prstClr val="black"/>
                </a:solidFill>
                <a:latin typeface="Baskerville Old Face" panose="02020602080505020303" pitchFamily="18" charset="0"/>
              </a:rPr>
              <a:t>arteterapia</a:t>
            </a:r>
            <a:endParaRPr lang="it-IT" sz="2000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Attività di ballo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ballo liscio, di gruppo, latino americano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Attività teatrali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teatro, filodrammatica, canto corale, lirico e moderno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Lingue a attività culturali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inglese, spagnolo, storia dell’arte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Informatica</a:t>
            </a: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: corsi di informatica, utilizzo del tablet e dello smartphone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prstClr val="black"/>
                </a:solidFill>
                <a:latin typeface="Baskerville Old Face" panose="02020602080505020303" pitchFamily="18" charset="0"/>
              </a:rPr>
              <a:t>Animazione/segreteria</a:t>
            </a:r>
          </a:p>
          <a:p>
            <a:pPr marL="457200" lvl="1" indent="0" algn="just">
              <a:buNone/>
            </a:pPr>
            <a:endParaRPr lang="it-IT" sz="1000" b="1" dirty="0">
              <a:solidFill>
                <a:prstClr val="black"/>
              </a:solidFill>
              <a:latin typeface="Baskerville Old Face" panose="02020602080505020303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it-IT" sz="2000" i="1" dirty="0">
                <a:solidFill>
                  <a:schemeClr val="tx1"/>
                </a:solidFill>
                <a:latin typeface="Baskerville Old Face" panose="02020602080505020303" pitchFamily="18" charset="0"/>
              </a:rPr>
              <a:t>Autofinanziate dai soci</a:t>
            </a:r>
            <a:endParaRPr lang="it-IT" sz="2000" i="1" dirty="0">
              <a:latin typeface="Baskerville Old Face" panose="02020602080505020303" pitchFamily="18" charset="0"/>
            </a:endParaRPr>
          </a:p>
          <a:p>
            <a:pPr marL="717550" indent="-271463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prstClr val="black"/>
                </a:solidFill>
                <a:latin typeface="Baskerville Old Face" panose="02020602080505020303" pitchFamily="18" charset="0"/>
              </a:rPr>
              <a:t>G</a:t>
            </a:r>
            <a:r>
              <a:rPr lang="it-IT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ite, visite guidate</a:t>
            </a:r>
          </a:p>
          <a:p>
            <a:pPr marL="717550" indent="-271463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000" dirty="0">
                <a:latin typeface="Baskerville Old Face" panose="02020602080505020303" pitchFamily="18" charset="0"/>
              </a:rPr>
              <a:t>P</a:t>
            </a:r>
            <a:r>
              <a:rPr lang="it-IT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ranzi e cene sociali</a:t>
            </a:r>
            <a:endParaRPr lang="it-IT" sz="2000" dirty="0">
              <a:latin typeface="Baskerville Old Face" panose="02020602080505020303" pitchFamily="18" charset="0"/>
            </a:endParaRPr>
          </a:p>
          <a:p>
            <a:pPr marL="717550" indent="-271463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tx1"/>
                </a:solidFill>
                <a:latin typeface="Baskerville Old Face" panose="02020602080505020303" pitchFamily="18" charset="0"/>
              </a:rPr>
              <a:t>Soggiorni estivi ed invernali</a:t>
            </a:r>
          </a:p>
          <a:p>
            <a:pPr algn="just"/>
            <a:endParaRPr lang="it-IT" sz="2000" dirty="0">
              <a:solidFill>
                <a:schemeClr val="tx1"/>
              </a:solidFill>
              <a:latin typeface="Frutiger"/>
            </a:endParaRPr>
          </a:p>
          <a:p>
            <a:pPr algn="just"/>
            <a:endParaRPr lang="it-IT" sz="2000" dirty="0">
              <a:solidFill>
                <a:schemeClr val="tx1"/>
              </a:solidFill>
              <a:latin typeface="Frutiger"/>
            </a:endParaRPr>
          </a:p>
          <a:p>
            <a:pPr lvl="1" algn="just"/>
            <a:endParaRPr lang="it-IT" sz="1800" dirty="0">
              <a:solidFill>
                <a:schemeClr val="tx1"/>
              </a:solidFill>
              <a:latin typeface="Frutiger"/>
            </a:endParaRPr>
          </a:p>
          <a:p>
            <a:pPr lvl="1" algn="just"/>
            <a:endParaRPr lang="it-IT" sz="1800" dirty="0">
              <a:solidFill>
                <a:schemeClr val="tx1"/>
              </a:solidFill>
              <a:latin typeface="Frutiger"/>
            </a:endParaRP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tx1"/>
              </a:solidFill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2796425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376" y="548680"/>
            <a:ext cx="7992888" cy="1325563"/>
          </a:xfrm>
        </p:spPr>
        <p:txBody>
          <a:bodyPr>
            <a:no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SPESE SOSTENUTE DAI CENTRI CON AUTOFINANZIAMENTO</a:t>
            </a:r>
            <a:endParaRPr lang="it-IT" sz="2800" dirty="0">
              <a:latin typeface="Baskerville Old Face" panose="02020602080505020303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767408" y="2132856"/>
            <a:ext cx="10515600" cy="28275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Manutenzione ordinaria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Utenze telefoniche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Corsi e attività oltre a quelli finanziate dal Comune di Milano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  <a:ea typeface="+mj-ea"/>
                <a:cs typeface="+mj-cs"/>
              </a:rPr>
              <a:t>Acquisto di materiali </a:t>
            </a:r>
            <a:r>
              <a:rPr lang="it-IT" dirty="0">
                <a:latin typeface="Baskerville Old Face" panose="02020602080505020303" pitchFamily="18" charset="0"/>
                <a:ea typeface="+mj-ea"/>
                <a:cs typeface="+mj-cs"/>
              </a:rPr>
              <a:t>necessari al funzionamento dei centri</a:t>
            </a:r>
            <a:endParaRPr lang="it-IT" dirty="0">
              <a:solidFill>
                <a:schemeClr val="tx1"/>
              </a:solidFill>
              <a:latin typeface="Baskerville Old Face" panose="020206020805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1601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760109" y="1565794"/>
            <a:ext cx="10515600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I </a:t>
            </a:r>
            <a:r>
              <a:rPr lang="it-IT" dirty="0">
                <a:latin typeface="Baskerville Old Face" panose="02020602080505020303" pitchFamily="18" charset="0"/>
              </a:rPr>
              <a:t>centri</a:t>
            </a:r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0"/>
              </a:rPr>
              <a:t> ospitano diverse associazioni e realtà attive sul territorio, tra cui: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it-IT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67408" y="2132857"/>
            <a:ext cx="10801200" cy="360040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 err="1">
                <a:latin typeface="Baskerville Old Face" panose="02020602080505020303" pitchFamily="18" charset="0"/>
              </a:rPr>
              <a:t>Vi.Pre.Go</a:t>
            </a:r>
            <a:r>
              <a:rPr lang="it-IT" sz="2400" dirty="0">
                <a:latin typeface="Baskerville Old Face" panose="02020602080505020303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Quartiere digitale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 err="1">
                <a:latin typeface="Baskerville Old Face" panose="02020602080505020303" pitchFamily="18" charset="0"/>
              </a:rPr>
              <a:t>Micambio</a:t>
            </a:r>
            <a:endParaRPr lang="it-IT" sz="2400" dirty="0">
              <a:latin typeface="Baskerville Old Face" panose="020206020805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 err="1">
                <a:latin typeface="Baskerville Old Face" panose="02020602080505020303" pitchFamily="18" charset="0"/>
              </a:rPr>
              <a:t>A.s.d</a:t>
            </a:r>
            <a:r>
              <a:rPr lang="it-IT" sz="2400" dirty="0">
                <a:latin typeface="Baskerville Old Face" panose="02020602080505020303" pitchFamily="18" charset="0"/>
              </a:rPr>
              <a:t>. Garegnano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Compagnie di danza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Auser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Lyons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Mamme a scuola (italiano per donne straniere)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Compagnie teatrali (Compagnia dell’elefante, Bovisa)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 err="1">
                <a:latin typeface="Baskerville Old Face" panose="02020602080505020303" pitchFamily="18" charset="0"/>
              </a:rPr>
              <a:t>Tai</a:t>
            </a:r>
            <a:r>
              <a:rPr lang="it-IT" sz="2400" dirty="0">
                <a:latin typeface="Baskerville Old Face" panose="02020602080505020303" pitchFamily="18" charset="0"/>
              </a:rPr>
              <a:t> chi con Dama di Giada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Orchestra dei Plettri Città di Milano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Orchestra dei Mandolini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Casa dei giochi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AMIS </a:t>
            </a:r>
            <a:r>
              <a:rPr lang="it-IT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0"/>
              </a:rPr>
              <a:t>(Associazione Milanese </a:t>
            </a:r>
            <a:r>
              <a:rPr lang="it-IT" sz="2400" dirty="0" err="1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0"/>
              </a:rPr>
              <a:t>Unimorfologia</a:t>
            </a:r>
            <a:r>
              <a:rPr lang="it-IT" sz="24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pitchFamily="18" charset="0"/>
              </a:rPr>
              <a:t> Storica)- </a:t>
            </a:r>
            <a:r>
              <a:rPr lang="it-IT" sz="2400" dirty="0" err="1">
                <a:latin typeface="Baskerville Old Face" panose="02020602080505020303" pitchFamily="18" charset="0"/>
              </a:rPr>
              <a:t>Crazy</a:t>
            </a:r>
            <a:r>
              <a:rPr lang="it-IT" sz="2400" dirty="0">
                <a:latin typeface="Baskerville Old Face" panose="02020602080505020303" pitchFamily="18" charset="0"/>
              </a:rPr>
              <a:t> </a:t>
            </a:r>
            <a:r>
              <a:rPr lang="it-IT" sz="2400" dirty="0" err="1">
                <a:latin typeface="Baskerville Old Face" panose="02020602080505020303" pitchFamily="18" charset="0"/>
              </a:rPr>
              <a:t>modelers</a:t>
            </a:r>
            <a:endParaRPr lang="it-IT" sz="2400" dirty="0">
              <a:latin typeface="Baskerville Old Face" panose="02020602080505020303" pitchFamily="18" charset="0"/>
            </a:endParaRPr>
          </a:p>
          <a:p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1692" y="548680"/>
            <a:ext cx="788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CON CHI COLLABORANO I C.S.R.C./1</a:t>
            </a:r>
          </a:p>
        </p:txBody>
      </p:sp>
    </p:spTree>
    <p:extLst>
      <p:ext uri="{BB962C8B-B14F-4D97-AF65-F5344CB8AC3E}">
        <p14:creationId xmlns:p14="http://schemas.microsoft.com/office/powerpoint/2010/main" val="550780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695400" y="1268760"/>
            <a:ext cx="8568952" cy="48958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it-IT" sz="20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it-IT" sz="2400" b="1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Collaborazioni con realtà culturali: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latin typeface="Baskerville Old Face" panose="02020602080505020303" pitchFamily="18" charset="0"/>
              </a:rPr>
              <a:t>C</a:t>
            </a: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inema Anteo e Teatro degli Arcimboldi, sconti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Museo Moriggia - Palazzo Morando, visite guidate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Casa Boschi di Stefano, visite guidate</a:t>
            </a:r>
          </a:p>
          <a:p>
            <a:pPr algn="l"/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r>
              <a:rPr lang="it-IT" sz="2400" b="1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Attività ospitate nei centri: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2 </a:t>
            </a:r>
            <a:r>
              <a:rPr lang="it-IT" sz="2400" dirty="0" err="1">
                <a:latin typeface="Baskerville Old Face" panose="02020602080505020303" pitchFamily="18" charset="0"/>
              </a:rPr>
              <a:t>C</a:t>
            </a:r>
            <a:r>
              <a:rPr lang="it-IT" sz="24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iclofficine</a:t>
            </a: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2 Sale prova musicali</a:t>
            </a:r>
          </a:p>
          <a:p>
            <a:pPr algn="just"/>
            <a:endParaRPr lang="it-IT" sz="18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18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18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18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18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F80996-9971-B7AA-DBF5-6395D93FC611}"/>
              </a:ext>
            </a:extLst>
          </p:cNvPr>
          <p:cNvSpPr txBox="1"/>
          <p:nvPr/>
        </p:nvSpPr>
        <p:spPr>
          <a:xfrm>
            <a:off x="481692" y="548680"/>
            <a:ext cx="788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CON CHI COLLABORANO I C.S.R.C./2</a:t>
            </a:r>
          </a:p>
        </p:txBody>
      </p:sp>
    </p:spTree>
    <p:extLst>
      <p:ext uri="{BB962C8B-B14F-4D97-AF65-F5344CB8AC3E}">
        <p14:creationId xmlns:p14="http://schemas.microsoft.com/office/powerpoint/2010/main" val="177966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479376" y="1430779"/>
            <a:ext cx="11377264" cy="3798421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it-IT" sz="2400" b="1" u="sng" dirty="0">
                <a:latin typeface="Baskerville Old Face" panose="02020602080505020303" pitchFamily="18" charset="0"/>
              </a:rPr>
              <a:t>In c</a:t>
            </a:r>
            <a:r>
              <a:rPr lang="it-IT" sz="2400" b="1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ollaborazione con </a:t>
            </a:r>
            <a:r>
              <a:rPr lang="it-IT" sz="2400" b="1" u="sng" dirty="0">
                <a:latin typeface="Baskerville Old Face" panose="02020602080505020303" pitchFamily="18" charset="0"/>
              </a:rPr>
              <a:t>altri</a:t>
            </a:r>
            <a:r>
              <a:rPr lang="it-IT" sz="2400" b="1" u="sng" dirty="0">
                <a:solidFill>
                  <a:schemeClr val="tx1"/>
                </a:solidFill>
                <a:latin typeface="Baskerville Old Face" panose="02020602080505020303" pitchFamily="18" charset="0"/>
              </a:rPr>
              <a:t> servizi del Comune di Milano: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Centri d’incontro Alzheimer – sportello psicologico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Lavori di pubblica utilità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Piano Freddo - </a:t>
            </a:r>
            <a:r>
              <a:rPr lang="it-IT" sz="2400" dirty="0">
                <a:latin typeface="Baskerville Old Face" panose="02020602080505020303" pitchFamily="18" charset="0"/>
              </a:rPr>
              <a:t>a</a:t>
            </a: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ccoglienza per senza dimora nel periodo invernale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Piano Caldo - socialità nel periodo estivo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Elezioni consolati stranieri</a:t>
            </a:r>
          </a:p>
          <a:p>
            <a:pPr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Incontri di divulgazione scientifica con il Conservatore del Planetario (Direzione Cultura)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/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it-IT" sz="24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79376" y="47667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Baskerville Old Face" panose="02020602080505020303" pitchFamily="18" charset="0"/>
              </a:rPr>
              <a:t>ATTIVITA’ ISTITUZIONALI NEI C.S.R.C./1</a:t>
            </a:r>
          </a:p>
          <a:p>
            <a:pPr algn="ctr"/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113257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1484</TotalTime>
  <Words>960</Words>
  <Application>Microsoft Office PowerPoint</Application>
  <PresentationFormat>Widescreen</PresentationFormat>
  <Paragraphs>107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9" baseType="lpstr">
      <vt:lpstr>Arial</vt:lpstr>
      <vt:lpstr>Baskerville Old Face</vt:lpstr>
      <vt:lpstr>Calibri</vt:lpstr>
      <vt:lpstr>Calibri Light</vt:lpstr>
      <vt:lpstr>Frutiger</vt:lpstr>
      <vt:lpstr>Wingdings</vt:lpstr>
      <vt:lpstr>Office Theme</vt:lpstr>
      <vt:lpstr>I CENTRI SOCIO RICREATIVI CULTURALI</vt:lpstr>
      <vt:lpstr>COSA SONO I C.S.R.C.</vt:lpstr>
      <vt:lpstr>Presentazione standard di PowerPoint</vt:lpstr>
      <vt:lpstr>Presentazione standard di PowerPoint</vt:lpstr>
      <vt:lpstr>CORSI E ATTIVITÀ DEI C.S.R.C.</vt:lpstr>
      <vt:lpstr>SPESE SOSTENUTE DAI CENTRI CON AUTOFINANZIAMENTO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Comune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 Famoso</dc:creator>
  <cp:lastModifiedBy>Anna Cova</cp:lastModifiedBy>
  <cp:revision>138</cp:revision>
  <cp:lastPrinted>2023-02-01T18:40:58Z</cp:lastPrinted>
  <dcterms:created xsi:type="dcterms:W3CDTF">2017-05-12T07:19:03Z</dcterms:created>
  <dcterms:modified xsi:type="dcterms:W3CDTF">2023-02-02T09:33:25Z</dcterms:modified>
</cp:coreProperties>
</file>