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58" r:id="rId6"/>
    <p:sldId id="259" r:id="rId7"/>
    <p:sldId id="276" r:id="rId8"/>
    <p:sldId id="260" r:id="rId9"/>
    <p:sldId id="261" r:id="rId10"/>
    <p:sldId id="281" r:id="rId11"/>
    <p:sldId id="28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747"/>
    <a:srgbClr val="D636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F2FED-D2F7-FE36-33EF-D9892C7F31C9}" v="370" dt="2023-02-25T22:17:22.570"/>
    <p1510:client id="{7B116A5D-027B-410F-A652-8CC2F83CD151}" v="1690" dt="2023-02-25T12:52:06.363"/>
    <p1510:client id="{A1A2CF49-7E70-633C-715F-F801A281DDFB}" v="54" dt="2023-02-27T17:25:14.153"/>
    <p1510:client id="{E5FFD083-DA18-B944-CC61-E91CFF52F6BF}" v="35" dt="2023-02-26T15:52:12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pPr/>
              <a:t>27.10.2023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pPr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3363022-C969-41E9-8EB2-E4C94908C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1AD6B3-BE88-4CEB-BA17-790657CC4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964472" y="1636775"/>
            <a:ext cx="4834751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de-DE" sz="9600" b="1" dirty="0">
                <a:solidFill>
                  <a:schemeClr val="tx2"/>
                </a:solidFill>
                <a:latin typeface="Calibri"/>
                <a:cs typeface="Calibri Light"/>
              </a:rPr>
              <a:t>I VALORI DEL 2022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B34E53BB-B9E9-052C-66ED-6E114A064A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824" y="1697277"/>
            <a:ext cx="3349052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xmlns="" id="{45920101-FA14-8957-81CB-AA768E4F13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967" y="1104192"/>
            <a:ext cx="9054858" cy="567041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xmlns="" id="{14204BB3-19BF-BBF4-91E1-0677524AA5E4}"/>
              </a:ext>
            </a:extLst>
          </p:cNvPr>
          <p:cNvSpPr txBox="1">
            <a:spLocks/>
          </p:cNvSpPr>
          <p:nvPr/>
        </p:nvSpPr>
        <p:spPr>
          <a:xfrm>
            <a:off x="348836" y="-4959"/>
            <a:ext cx="10961298" cy="133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>
                <a:solidFill>
                  <a:schemeClr val="tx2"/>
                </a:solidFill>
                <a:latin typeface="Calibri"/>
                <a:cs typeface="Calibri Light"/>
              </a:rPr>
              <a:t>COME SIAMO CRESCIUTI</a:t>
            </a:r>
            <a:endParaRPr lang="it-IT" sz="6000" b="1" dirty="0">
              <a:solidFill>
                <a:schemeClr val="tx2"/>
              </a:solidFill>
              <a:latin typeface="Calibri"/>
              <a:cs typeface="Calibri Light"/>
            </a:endParaRPr>
          </a:p>
        </p:txBody>
      </p:sp>
      <p:pic>
        <p:nvPicPr>
          <p:cNvPr id="7" name="Immagine 6" descr="Immagine che contiene testo, segnale, grafica vettoriale, clipart&#10;&#10;Descrizione generata automaticamente">
            <a:extLst>
              <a:ext uri="{FF2B5EF4-FFF2-40B4-BE49-F238E27FC236}">
                <a16:creationId xmlns:a16="http://schemas.microsoft.com/office/drawing/2014/main" xmlns="" id="{4F000A1C-3B91-D3EC-2BE3-B04709E484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1691" y="5766069"/>
            <a:ext cx="631732" cy="82663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82082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">
            <a:extLst>
              <a:ext uri="{FF2B5EF4-FFF2-40B4-BE49-F238E27FC236}">
                <a16:creationId xmlns:a16="http://schemas.microsoft.com/office/drawing/2014/main" xmlns="" id="{80A81D4F-3AA6-CE9B-FAF7-BD7870B38C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950" y="1036297"/>
            <a:ext cx="9184255" cy="5699166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6AE05D14-88E6-BF81-4DEB-E2124DCC186A}"/>
              </a:ext>
            </a:extLst>
          </p:cNvPr>
          <p:cNvSpPr txBox="1">
            <a:spLocks/>
          </p:cNvSpPr>
          <p:nvPr/>
        </p:nvSpPr>
        <p:spPr>
          <a:xfrm>
            <a:off x="348836" y="-4959"/>
            <a:ext cx="10961298" cy="133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>
                <a:solidFill>
                  <a:schemeClr val="tx2"/>
                </a:solidFill>
                <a:latin typeface="Calibri"/>
                <a:cs typeface="Calibri Light"/>
              </a:rPr>
              <a:t>COME SIAMO CRESCIUTI</a:t>
            </a:r>
            <a:endParaRPr lang="it-IT" sz="6000" b="1" dirty="0">
              <a:solidFill>
                <a:schemeClr val="tx2"/>
              </a:solidFill>
              <a:latin typeface="Calibri"/>
              <a:cs typeface="Calibri Light"/>
            </a:endParaRPr>
          </a:p>
        </p:txBody>
      </p:sp>
      <p:pic>
        <p:nvPicPr>
          <p:cNvPr id="9" name="Immagine 8" descr="Immagine che contiene testo, segnale, grafica vettoriale, clipart&#10;&#10;Descrizione generata automaticamente">
            <a:extLst>
              <a:ext uri="{FF2B5EF4-FFF2-40B4-BE49-F238E27FC236}">
                <a16:creationId xmlns:a16="http://schemas.microsoft.com/office/drawing/2014/main" xmlns="" id="{5E722F23-F803-B9A8-1782-DE90D50D4C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1691" y="5766069"/>
            <a:ext cx="631732" cy="82663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00179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50C4DC65-4FF4-04F0-EA99-CAFB50199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7344" y="-300"/>
            <a:ext cx="10651122" cy="6622959"/>
          </a:xfr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xmlns="" id="{12F4F9DC-9730-156D-3E9B-2CD531AA04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4023" y="5217652"/>
            <a:ext cx="1636143" cy="20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15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C8752D-8013-6215-95E2-792755FB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7" y="365125"/>
            <a:ext cx="10961298" cy="1339940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chemeClr val="tx2"/>
                </a:solidFill>
                <a:latin typeface="Calibri"/>
                <a:cs typeface="Calibri Light"/>
              </a:rPr>
              <a:t>MISSIONE E IDENTITA' DI C6 SILOKU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27C8FA3-CDC8-11F6-C320-19DB3361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368" y="1896181"/>
            <a:ext cx="11248843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it-IT" sz="4400" b="1" dirty="0">
                <a:solidFill>
                  <a:srgbClr val="BF4747"/>
                </a:solidFill>
                <a:cs typeface="Calibri"/>
              </a:rPr>
              <a:t>OBIETTIVI</a:t>
            </a:r>
          </a:p>
          <a:p>
            <a:pPr marL="0" indent="0">
              <a:buNone/>
            </a:pPr>
            <a:endParaRPr lang="it-IT" sz="4400" b="1" dirty="0">
              <a:solidFill>
                <a:srgbClr val="BF4747"/>
              </a:solidFill>
              <a:cs typeface="Calibri"/>
            </a:endParaRPr>
          </a:p>
          <a:p>
            <a:r>
              <a:rPr lang="it-IT" sz="3600" b="1" dirty="0">
                <a:solidFill>
                  <a:schemeClr val="tx2"/>
                </a:solidFill>
                <a:cs typeface="Calibri"/>
              </a:rPr>
              <a:t>MIGLIORARE LA QUALITA' DELLA VITA PERCEPITA DALLA PERSONA CHE VIVE O HA VISSUTO L'ESPERIENZA DEL CANCRO</a:t>
            </a: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r>
              <a:rPr lang="it-IT" sz="3600" b="1" dirty="0">
                <a:solidFill>
                  <a:schemeClr val="tx2"/>
                </a:solidFill>
                <a:cs typeface="Calibri"/>
              </a:rPr>
              <a:t>DIFFONDERE I VALORI DELLA FIDUCIA, DELLA GIOIA E DELLA SPERANZA</a:t>
            </a: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r>
              <a:rPr lang="it-IT" sz="3600" b="1" dirty="0">
                <a:solidFill>
                  <a:schemeClr val="tx2"/>
                </a:solidFill>
                <a:cs typeface="Calibri"/>
              </a:rPr>
              <a:t>DIFFONDERE LA CONOSCENZA DEGLI STILI DI VITA RISPETTOSI DELLA SALUTE</a:t>
            </a:r>
          </a:p>
        </p:txBody>
      </p:sp>
      <p:pic>
        <p:nvPicPr>
          <p:cNvPr id="5" name="Immagine 4" descr="Immagine che contiene testo, segnale, grafica vettoriale, clipart&#10;&#10;Descrizione generata automaticamente">
            <a:extLst>
              <a:ext uri="{FF2B5EF4-FFF2-40B4-BE49-F238E27FC236}">
                <a16:creationId xmlns:a16="http://schemas.microsoft.com/office/drawing/2014/main" xmlns="" id="{3A3FD74F-F3DE-06F0-0E66-5FB50FF009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1691" y="5766069"/>
            <a:ext cx="631732" cy="82663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24759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C8752D-8013-6215-95E2-792755FB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7" y="365125"/>
            <a:ext cx="10961298" cy="1339940"/>
          </a:xfrm>
        </p:spPr>
        <p:txBody>
          <a:bodyPr>
            <a:normAutofit fontScale="90000"/>
          </a:bodyPr>
          <a:lstStyle/>
          <a:p>
            <a:r>
              <a:rPr lang="it-IT" sz="6000" b="1" dirty="0">
                <a:solidFill>
                  <a:schemeClr val="tx2"/>
                </a:solidFill>
                <a:latin typeface="Calibri"/>
                <a:cs typeface="Calibri Light"/>
              </a:rPr>
              <a:t>MISSIONE E IDENTITA' DI C6 SILOKU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27C8FA3-CDC8-11F6-C320-19DB3361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57" y="1825625"/>
            <a:ext cx="11248843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it-IT" sz="4400" b="1" dirty="0">
                <a:solidFill>
                  <a:srgbClr val="BF4747"/>
                </a:solidFill>
                <a:cs typeface="Calibri"/>
              </a:rPr>
              <a:t>ATTIVITA' ISTITUZIONALI</a:t>
            </a:r>
          </a:p>
          <a:p>
            <a:pPr marL="0" indent="0">
              <a:buNone/>
            </a:pPr>
            <a:endParaRPr lang="it-IT" sz="4400" b="1" dirty="0">
              <a:solidFill>
                <a:srgbClr val="BF4747"/>
              </a:solidFill>
              <a:cs typeface="Calibri"/>
            </a:endParaRPr>
          </a:p>
          <a:p>
            <a:r>
              <a:rPr lang="it-IT" sz="3600" b="1" dirty="0">
                <a:solidFill>
                  <a:schemeClr val="tx2"/>
                </a:solidFill>
                <a:cs typeface="Calibri"/>
              </a:rPr>
              <a:t>ATTIVITA' DI SOSTEGNO PSICOLOGICO AI MALATI ONCOLOGICI E ALLE LORO FAMIGLIE</a:t>
            </a: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r>
              <a:rPr lang="it-IT" sz="3600" b="1" dirty="0">
                <a:solidFill>
                  <a:schemeClr val="tx2"/>
                </a:solidFill>
                <a:cs typeface="Calibri"/>
              </a:rPr>
              <a:t>ASSISTENZA MEDICA AL FINE DI DARE SOSTEGNO ALLE CURE</a:t>
            </a: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r>
              <a:rPr lang="it-IT" sz="3600" b="1" dirty="0">
                <a:solidFill>
                  <a:schemeClr val="tx2"/>
                </a:solidFill>
                <a:cs typeface="Calibri"/>
              </a:rPr>
              <a:t>ATTIVITA' MOTORIE E SPORTIVE</a:t>
            </a:r>
            <a:endParaRPr lang="it-IT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r>
              <a:rPr lang="it-IT" sz="3600" b="1" dirty="0">
                <a:solidFill>
                  <a:schemeClr val="tx2"/>
                </a:solidFill>
                <a:cs typeface="Calibri"/>
              </a:rPr>
              <a:t>ASSISTENZA NUTRIZIONALE FINALIZZATA ALLA CURA DELLA MALATTIA</a:t>
            </a: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endParaRPr lang="it-IT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5" name="Immagine 4" descr="Immagine che contiene testo, segnale, grafica vettoriale, clipart&#10;&#10;Descrizione generata automaticamente">
            <a:extLst>
              <a:ext uri="{FF2B5EF4-FFF2-40B4-BE49-F238E27FC236}">
                <a16:creationId xmlns:a16="http://schemas.microsoft.com/office/drawing/2014/main" xmlns="" id="{3A3FD74F-F3DE-06F0-0E66-5FB50FF009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1691" y="5766069"/>
            <a:ext cx="631732" cy="82663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1319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380DD6CD-81C1-B30E-842D-98E8C1793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167F963B-19A3-72D5-15B0-5DDBDC7F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04" y="802569"/>
            <a:ext cx="10961298" cy="1339940"/>
          </a:xfrm>
        </p:spPr>
        <p:txBody>
          <a:bodyPr>
            <a:normAutofit/>
          </a:bodyPr>
          <a:lstStyle/>
          <a:p>
            <a:r>
              <a:rPr lang="it-IT" sz="6000" b="1">
                <a:solidFill>
                  <a:schemeClr val="tx2"/>
                </a:solidFill>
                <a:latin typeface="Calibri"/>
                <a:cs typeface="Calibri Light"/>
              </a:rPr>
              <a:t>317 ORE</a:t>
            </a:r>
            <a:endParaRPr lang="it-IT">
              <a:solidFill>
                <a:schemeClr val="tx2"/>
              </a:solidFill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865F5158-3972-9BB2-5C75-EA2D141CE89D}"/>
              </a:ext>
            </a:extLst>
          </p:cNvPr>
          <p:cNvSpPr txBox="1">
            <a:spLocks/>
          </p:cNvSpPr>
          <p:nvPr/>
        </p:nvSpPr>
        <p:spPr>
          <a:xfrm>
            <a:off x="320348" y="3427236"/>
            <a:ext cx="10961298" cy="1339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dirty="0">
                <a:solidFill>
                  <a:schemeClr val="tx2"/>
                </a:solidFill>
                <a:latin typeface="Calibri"/>
                <a:cs typeface="Calibri Light"/>
              </a:rPr>
              <a:t>40 ORE</a:t>
            </a:r>
            <a:endParaRPr lang="it-IT" dirty="0"/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xmlns="" id="{7F2BCE70-E3D2-08E8-BF83-5542EDEF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57" y="1910293"/>
            <a:ext cx="112488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600" b="1" dirty="0">
                <a:solidFill>
                  <a:schemeClr val="tx2"/>
                </a:solidFill>
                <a:cs typeface="Calibri"/>
              </a:rPr>
              <a:t>DI COLLOQUI INDIVIDUALI</a:t>
            </a: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it-IT" sz="3600" b="1" dirty="0">
                <a:solidFill>
                  <a:schemeClr val="tx2"/>
                </a:solidFill>
                <a:cs typeface="Calibri"/>
              </a:rPr>
              <a:t>DI CUI</a:t>
            </a:r>
          </a:p>
          <a:p>
            <a:pPr marL="0" indent="0">
              <a:buNone/>
            </a:pPr>
            <a:endParaRPr lang="it-IT" sz="3600" b="1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r>
              <a:rPr lang="it-IT" sz="3600" b="1" dirty="0">
                <a:solidFill>
                  <a:schemeClr val="tx2"/>
                </a:solidFill>
                <a:cs typeface="Calibri"/>
              </a:rPr>
              <a:t>DEDICATE AL FINE VITA</a:t>
            </a:r>
            <a:endParaRPr lang="it-IT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36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magine 4" descr="Immagine che contiene testo, persona, bigliettodavisita&#10;&#10;Descrizione generata automaticamente">
            <a:extLst>
              <a:ext uri="{FF2B5EF4-FFF2-40B4-BE49-F238E27FC236}">
                <a16:creationId xmlns:a16="http://schemas.microsoft.com/office/drawing/2014/main" xmlns="" id="{BF2C6271-E4AB-FE18-5A76-624958370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5BFC0D27-E271-5A91-B56A-823DE44E17D9}"/>
              </a:ext>
            </a:extLst>
          </p:cNvPr>
          <p:cNvSpPr txBox="1">
            <a:spLocks/>
          </p:cNvSpPr>
          <p:nvPr/>
        </p:nvSpPr>
        <p:spPr>
          <a:xfrm>
            <a:off x="249793" y="1903235"/>
            <a:ext cx="5119298" cy="133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92 ORE</a:t>
            </a:r>
          </a:p>
          <a:p>
            <a:r>
              <a:rPr lang="it-IT" sz="4800" b="1" dirty="0">
                <a:solidFill>
                  <a:schemeClr val="tx2"/>
                </a:solidFill>
                <a:latin typeface="Calibri"/>
                <a:cs typeface="Calibri Light"/>
              </a:rPr>
              <a:t>DI CONSULENZE MEDICHE </a:t>
            </a:r>
          </a:p>
          <a:p>
            <a:endParaRPr lang="it-IT" sz="4800" b="1" dirty="0">
              <a:solidFill>
                <a:schemeClr val="tx2"/>
              </a:solidFill>
              <a:latin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6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E58019-B2CA-D818-15A1-367ABC63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endParaRPr lang="it-IT" sz="3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ECE4347-0243-A8D2-C562-130752A7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endParaRPr lang="it-IT" sz="1800"/>
          </a:p>
        </p:txBody>
      </p:sp>
      <p:pic>
        <p:nvPicPr>
          <p:cNvPr id="5" name="Immagine 4" descr="Immagine che contiene testo, acqua, persona, barca&#10;&#10;Descrizione generata automaticamente">
            <a:extLst>
              <a:ext uri="{FF2B5EF4-FFF2-40B4-BE49-F238E27FC236}">
                <a16:creationId xmlns:a16="http://schemas.microsoft.com/office/drawing/2014/main" xmlns="" id="{6DFA7702-234E-259F-57E8-69D7914A3D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560EC10E-EF67-AF61-B0CF-A6FA883763A2}"/>
              </a:ext>
            </a:extLst>
          </p:cNvPr>
          <p:cNvSpPr txBox="1">
            <a:spLocks/>
          </p:cNvSpPr>
          <p:nvPr/>
        </p:nvSpPr>
        <p:spPr>
          <a:xfrm>
            <a:off x="263904" y="2764013"/>
            <a:ext cx="5119298" cy="133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2 USCITE SETTIMANALI</a:t>
            </a:r>
            <a:endParaRPr lang="it-IT" dirty="0">
              <a:solidFill>
                <a:schemeClr val="tx2"/>
              </a:solidFill>
            </a:endParaRPr>
          </a:p>
          <a:p>
            <a:endParaRPr lang="it-IT" sz="5400" b="1" dirty="0">
              <a:solidFill>
                <a:schemeClr val="tx2"/>
              </a:solidFill>
              <a:latin typeface="Calibri"/>
              <a:cs typeface="Calibri Light"/>
            </a:endParaRPr>
          </a:p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CIRCA 50 DONNE COINVOLTE</a:t>
            </a:r>
          </a:p>
        </p:txBody>
      </p:sp>
    </p:spTree>
    <p:extLst>
      <p:ext uri="{BB962C8B-B14F-4D97-AF65-F5344CB8AC3E}">
        <p14:creationId xmlns:p14="http://schemas.microsoft.com/office/powerpoint/2010/main" xmlns="" val="8546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F6B71BF4-6A0B-A685-6A13-0011C9C53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77" r="1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794C5455-466B-06E1-14A7-27F6EA209BCE}"/>
              </a:ext>
            </a:extLst>
          </p:cNvPr>
          <p:cNvSpPr txBox="1">
            <a:spLocks/>
          </p:cNvSpPr>
          <p:nvPr/>
        </p:nvSpPr>
        <p:spPr>
          <a:xfrm>
            <a:off x="263904" y="2764013"/>
            <a:ext cx="5119298" cy="133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10 USCITE </a:t>
            </a:r>
          </a:p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IL LUNEDI' SERA</a:t>
            </a:r>
          </a:p>
          <a:p>
            <a:endParaRPr lang="it-IT" sz="5400" b="1" dirty="0">
              <a:solidFill>
                <a:schemeClr val="tx2"/>
              </a:solidFill>
              <a:latin typeface="Calibri"/>
              <a:cs typeface="Calibri Light"/>
            </a:endParaRPr>
          </a:p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1 USCITA </a:t>
            </a:r>
          </a:p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AL PARCO </a:t>
            </a:r>
            <a:endParaRPr lang="it-IT">
              <a:solidFill>
                <a:schemeClr val="tx2"/>
              </a:solidFill>
              <a:latin typeface="Calibri Light" panose="020F0302020204030204"/>
              <a:cs typeface="Calibri Light"/>
            </a:endParaRPr>
          </a:p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DELLE CAVE</a:t>
            </a:r>
          </a:p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25 PARTECIPANTI</a:t>
            </a:r>
          </a:p>
        </p:txBody>
      </p:sp>
    </p:spTree>
    <p:extLst>
      <p:ext uri="{BB962C8B-B14F-4D97-AF65-F5344CB8AC3E}">
        <p14:creationId xmlns:p14="http://schemas.microsoft.com/office/powerpoint/2010/main" xmlns="" val="33714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magine 4" descr="Immagine che contiene testo, piatto, diverso, parecchi&#10;&#10;Descrizione generata automaticamente">
            <a:extLst>
              <a:ext uri="{FF2B5EF4-FFF2-40B4-BE49-F238E27FC236}">
                <a16:creationId xmlns:a16="http://schemas.microsoft.com/office/drawing/2014/main" xmlns="" id="{5C6449DD-78A8-24F3-CA24-A30A38B2AB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4" r="1" b="33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84294CC6-493A-1014-FE07-D3CB8BFC87C1}"/>
              </a:ext>
            </a:extLst>
          </p:cNvPr>
          <p:cNvSpPr txBox="1">
            <a:spLocks/>
          </p:cNvSpPr>
          <p:nvPr/>
        </p:nvSpPr>
        <p:spPr>
          <a:xfrm>
            <a:off x="263904" y="2764013"/>
            <a:ext cx="5302741" cy="1339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1 CORSO DI CUCINA A SENAGO</a:t>
            </a:r>
          </a:p>
          <a:p>
            <a:r>
              <a:rPr lang="it-IT" sz="5400" b="1" dirty="0">
                <a:solidFill>
                  <a:schemeClr val="tx2"/>
                </a:solidFill>
                <a:latin typeface="Calibri"/>
                <a:cs typeface="Calibri Light"/>
              </a:rPr>
              <a:t>12 PARTECIPANTI</a:t>
            </a:r>
          </a:p>
        </p:txBody>
      </p:sp>
    </p:spTree>
    <p:extLst>
      <p:ext uri="{BB962C8B-B14F-4D97-AF65-F5344CB8AC3E}">
        <p14:creationId xmlns:p14="http://schemas.microsoft.com/office/powerpoint/2010/main" xmlns="" val="141458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Personalizzato</PresentationFormat>
  <Paragraphs>43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I VALORI DEL 2022</vt:lpstr>
      <vt:lpstr>Diapositiva 2</vt:lpstr>
      <vt:lpstr>MISSIONE E IDENTITA' DI C6 SILOKU</vt:lpstr>
      <vt:lpstr>MISSIONE E IDENTITA' DI C6 SILOKU</vt:lpstr>
      <vt:lpstr>317 ORE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GO</dc:creator>
  <cp:lastModifiedBy>Sara Noseda</cp:lastModifiedBy>
  <cp:revision>722</cp:revision>
  <dcterms:created xsi:type="dcterms:W3CDTF">2023-02-24T09:30:14Z</dcterms:created>
  <dcterms:modified xsi:type="dcterms:W3CDTF">2023-10-27T06:59:55Z</dcterms:modified>
</cp:coreProperties>
</file>