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9" r:id="rId4"/>
    <p:sldId id="274" r:id="rId5"/>
    <p:sldId id="275" r:id="rId6"/>
    <p:sldId id="264" r:id="rId7"/>
    <p:sldId id="262" r:id="rId8"/>
    <p:sldId id="263" r:id="rId9"/>
    <p:sldId id="266" r:id="rId10"/>
    <p:sldId id="267" r:id="rId11"/>
    <p:sldId id="268" r:id="rId12"/>
    <p:sldId id="269" r:id="rId13"/>
    <p:sldId id="270" r:id="rId14"/>
    <p:sldId id="271" r:id="rId15"/>
    <p:sldId id="272" r:id="rId16"/>
    <p:sldId id="273" r:id="rId17"/>
    <p:sldId id="261" r:id="rId18"/>
    <p:sldId id="260"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magine panoramica con didascali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Fare clic per modificare gli stili del testo dello schema</a:t>
            </a:r>
          </a:p>
        </p:txBody>
      </p:sp>
      <p:sp>
        <p:nvSpPr>
          <p:cNvPr id="3" name="Date Placeholder 2"/>
          <p:cNvSpPr>
            <a:spLocks noGrp="1"/>
          </p:cNvSpPr>
          <p:nvPr>
            <p:ph type="dt" sz="half" idx="10"/>
          </p:nvPr>
        </p:nvSpPr>
        <p:spPr/>
        <p:txBody>
          <a:bodyPr/>
          <a:lstStyle/>
          <a:p>
            <a:fld id="{B61BEF0D-F0BB-DE4B-95CE-6DB70DBA9567}" type="datetimeFigureOut">
              <a:rPr lang="en-US" dirty="0"/>
              <a:pPr/>
              <a:t>6/8/2022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dirty="0"/>
              <a:pPr/>
              <a:t>6/8/2022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it-IT"/>
              <a:t>Fare clic per modificare lo stile del titolo dello schema</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Fare clic per modificare gli stili del testo dello schema</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dirty="0"/>
              <a:pPr/>
              <a:t>6/8/2022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dirty="0"/>
              <a:pPr/>
              <a:t>6/8/2022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cheda nome citazione">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it-IT"/>
              <a:t>Fare clic per modificare lo stile del titolo dello schema</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it-IT"/>
              <a:t>Fare clic per modificare gli stili del testo dello schema</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dirty="0"/>
              <a:pPr/>
              <a:t>6/8/2022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it-IT"/>
              <a:t>Fare clic per modificare lo stile del titolo dello schema</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it-IT"/>
              <a:t>Fare clic per modificare gli stili del testo dello schema</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dirty="0"/>
              <a:pPr/>
              <a:t>6/8/2022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ncho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nchor="ct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dirty="0"/>
              <a:pPr/>
              <a:t>6/8/2022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6/8/2022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6/8/2022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6/8/2022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6/8/2022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it-IT"/>
              <a:t>Fare clic per modificare lo stile del titolo dello schema</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B61BEF0D-F0BB-DE4B-95CE-6DB70DBA9567}" type="datetimeFigureOut">
              <a:rPr lang="en-US" dirty="0"/>
              <a:pPr/>
              <a:t>6/8/2022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it-IT"/>
              <a:t>Fare clic per modificare lo stile del titolo dello schema</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B61BEF0D-F0BB-DE4B-95CE-6DB70DBA9567}" type="datetimeFigureOut">
              <a:rPr lang="en-US" dirty="0"/>
              <a:pPr/>
              <a:t>6/8/2022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B61BEF0D-F0BB-DE4B-95CE-6DB70DBA9567}" type="datetimeFigureOut">
              <a:rPr lang="en-US" dirty="0"/>
              <a:pPr/>
              <a:t>6/8/2022</a:t>
            </a:fld>
            <a:endParaRPr lang="en-US" dirty="0"/>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dirty="0"/>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D57F1E4F-1CFF-5643-939E-217C01CDF565}" type="slidenum">
              <a:rPr lang="en-US" dirty="0"/>
              <a:pPr/>
              <a:t>‹N›</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68"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www.marialuisagaratti.it/"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3DD95D45-59D6-B9D4-9313-0A9548838354}"/>
              </a:ext>
            </a:extLst>
          </p:cNvPr>
          <p:cNvSpPr>
            <a:spLocks noGrp="1"/>
          </p:cNvSpPr>
          <p:nvPr>
            <p:ph type="ctrTitle"/>
          </p:nvPr>
        </p:nvSpPr>
        <p:spPr>
          <a:xfrm>
            <a:off x="2160494" y="618566"/>
            <a:ext cx="6524718" cy="2519082"/>
          </a:xfrm>
        </p:spPr>
        <p:txBody>
          <a:bodyPr/>
          <a:lstStyle/>
          <a:p>
            <a:pPr algn="ctr"/>
            <a:r>
              <a:rPr lang="it-IT" sz="5400" b="1" i="1" spc="-1" dirty="0">
                <a:solidFill>
                  <a:srgbClr val="C00000"/>
                </a:solidFill>
                <a:latin typeface="+mj-lt"/>
                <a:ea typeface="ＭＳ Ｐゴシック"/>
              </a:rPr>
              <a:t>LA STORIA DELLE PARALIMPIADI</a:t>
            </a:r>
            <a:r>
              <a:rPr lang="it-IT" sz="4800" b="1" i="1" spc="-1" dirty="0">
                <a:solidFill>
                  <a:srgbClr val="FF0000"/>
                </a:solidFill>
                <a:latin typeface="+mj-lt"/>
                <a:ea typeface="ＭＳ Ｐゴシック"/>
              </a:rPr>
              <a:t/>
            </a:r>
            <a:br>
              <a:rPr lang="it-IT" sz="4800" b="1" i="1" spc="-1" dirty="0">
                <a:solidFill>
                  <a:srgbClr val="FF0000"/>
                </a:solidFill>
                <a:latin typeface="+mj-lt"/>
                <a:ea typeface="ＭＳ Ｐゴシック"/>
              </a:rPr>
            </a:br>
            <a:endParaRPr lang="it-IT" dirty="0"/>
          </a:p>
        </p:txBody>
      </p:sp>
      <p:sp>
        <p:nvSpPr>
          <p:cNvPr id="3" name="Sottotitolo 2">
            <a:extLst>
              <a:ext uri="{FF2B5EF4-FFF2-40B4-BE49-F238E27FC236}">
                <a16:creationId xmlns:a16="http://schemas.microsoft.com/office/drawing/2014/main" xmlns="" id="{C582727C-324C-BCDC-B028-64935FCA5588}"/>
              </a:ext>
            </a:extLst>
          </p:cNvPr>
          <p:cNvSpPr>
            <a:spLocks noGrp="1"/>
          </p:cNvSpPr>
          <p:nvPr>
            <p:ph type="subTitle" idx="1"/>
          </p:nvPr>
        </p:nvSpPr>
        <p:spPr>
          <a:xfrm>
            <a:off x="322729" y="3321422"/>
            <a:ext cx="5836024" cy="2716307"/>
          </a:xfrm>
        </p:spPr>
        <p:txBody>
          <a:bodyPr>
            <a:normAutofit fontScale="25000" lnSpcReduction="20000"/>
          </a:bodyPr>
          <a:lstStyle/>
          <a:p>
            <a:pPr algn="ctr">
              <a:lnSpc>
                <a:spcPct val="100000"/>
              </a:lnSpc>
            </a:pPr>
            <a:r>
              <a:rPr lang="it-IT" sz="7200" b="1" i="1" dirty="0">
                <a:solidFill>
                  <a:schemeClr val="tx1"/>
                </a:solidFill>
              </a:rPr>
              <a:t>Avv. Maria Luisa Garatti</a:t>
            </a:r>
          </a:p>
          <a:p>
            <a:pPr algn="ctr">
              <a:lnSpc>
                <a:spcPct val="100000"/>
              </a:lnSpc>
            </a:pPr>
            <a:r>
              <a:rPr lang="it-IT" sz="7200" b="1" i="1" dirty="0">
                <a:solidFill>
                  <a:schemeClr val="tx1"/>
                </a:solidFill>
              </a:rPr>
              <a:t>studio in Brescia, Via </a:t>
            </a:r>
            <a:r>
              <a:rPr lang="it-IT" sz="7200" b="1" i="1" dirty="0" err="1">
                <a:solidFill>
                  <a:schemeClr val="tx1"/>
                </a:solidFill>
              </a:rPr>
              <a:t>Saffi</a:t>
            </a:r>
            <a:r>
              <a:rPr lang="it-IT" sz="7200" b="1" i="1" dirty="0">
                <a:solidFill>
                  <a:schemeClr val="tx1"/>
                </a:solidFill>
              </a:rPr>
              <a:t> n. 16</a:t>
            </a:r>
          </a:p>
          <a:p>
            <a:pPr algn="ctr">
              <a:lnSpc>
                <a:spcPct val="100000"/>
              </a:lnSpc>
            </a:pPr>
            <a:r>
              <a:rPr lang="it-IT" sz="7200" b="1" i="1" dirty="0">
                <a:solidFill>
                  <a:schemeClr val="tx1"/>
                </a:solidFill>
                <a:hlinkClick r:id="rId2">
                  <a:extLst>
                    <a:ext uri="{A12FA001-AC4F-418D-AE19-62706E023703}">
                      <ahyp:hlinkClr xmlns:ahyp="http://schemas.microsoft.com/office/drawing/2018/hyperlinkcolor" xmlns="" val="tx"/>
                    </a:ext>
                  </a:extLst>
                </a:hlinkClick>
              </a:rPr>
              <a:t>www.marialuisagaratti.it</a:t>
            </a:r>
            <a:endParaRPr lang="it-IT" sz="7200" b="1" i="1" dirty="0">
              <a:solidFill>
                <a:schemeClr val="tx1"/>
              </a:solidFill>
            </a:endParaRPr>
          </a:p>
          <a:p>
            <a:pPr algn="ctr">
              <a:lnSpc>
                <a:spcPct val="100000"/>
              </a:lnSpc>
            </a:pPr>
            <a:endParaRPr lang="it-IT" sz="7200" b="1" i="1" dirty="0">
              <a:solidFill>
                <a:schemeClr val="tx1"/>
              </a:solidFill>
            </a:endParaRPr>
          </a:p>
          <a:p>
            <a:pPr algn="ctr">
              <a:lnSpc>
                <a:spcPct val="100000"/>
              </a:lnSpc>
            </a:pPr>
            <a:r>
              <a:rPr lang="it-IT" sz="7200" b="1" i="1" dirty="0">
                <a:solidFill>
                  <a:schemeClr val="tx1"/>
                </a:solidFill>
              </a:rPr>
              <a:t>Docente CONI Lombardia</a:t>
            </a:r>
          </a:p>
          <a:p>
            <a:pPr algn="ctr">
              <a:lnSpc>
                <a:spcPct val="100000"/>
              </a:lnSpc>
            </a:pPr>
            <a:r>
              <a:rPr lang="it-IT" sz="7200" b="1" i="1" dirty="0">
                <a:solidFill>
                  <a:schemeClr val="tx1"/>
                </a:solidFill>
              </a:rPr>
              <a:t>membro della commissione Sport &amp; </a:t>
            </a:r>
            <a:r>
              <a:rPr lang="it-IT" sz="7200" b="1" i="1" dirty="0" err="1">
                <a:solidFill>
                  <a:schemeClr val="tx1"/>
                </a:solidFill>
              </a:rPr>
              <a:t>Disability</a:t>
            </a:r>
            <a:r>
              <a:rPr lang="it-IT" sz="7200" b="1" i="1" dirty="0">
                <a:solidFill>
                  <a:schemeClr val="tx1"/>
                </a:solidFill>
              </a:rPr>
              <a:t> e</a:t>
            </a:r>
          </a:p>
          <a:p>
            <a:pPr algn="ctr">
              <a:lnSpc>
                <a:spcPct val="100000"/>
              </a:lnSpc>
            </a:pPr>
            <a:r>
              <a:rPr lang="it-IT" sz="7200" b="1" i="1" dirty="0">
                <a:solidFill>
                  <a:schemeClr val="tx1"/>
                </a:solidFill>
              </a:rPr>
              <a:t>Vice coordinatrice commissione Donne e Sport</a:t>
            </a:r>
          </a:p>
          <a:p>
            <a:pPr algn="ctr">
              <a:lnSpc>
                <a:spcPct val="100000"/>
              </a:lnSpc>
            </a:pPr>
            <a:r>
              <a:rPr lang="it-IT" sz="7200" b="1" i="1" dirty="0">
                <a:solidFill>
                  <a:schemeClr val="tx1"/>
                </a:solidFill>
              </a:rPr>
              <a:t>Associazione Avvocati dello Sport</a:t>
            </a:r>
          </a:p>
          <a:p>
            <a:endParaRPr lang="it-IT" dirty="0"/>
          </a:p>
        </p:txBody>
      </p:sp>
    </p:spTree>
    <p:extLst>
      <p:ext uri="{BB962C8B-B14F-4D97-AF65-F5344CB8AC3E}">
        <p14:creationId xmlns:p14="http://schemas.microsoft.com/office/powerpoint/2010/main" val="4339710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xmlns="" id="{FCF944F0-4EE8-DCF7-30D9-84E2D1787FEA}"/>
              </a:ext>
            </a:extLst>
          </p:cNvPr>
          <p:cNvSpPr txBox="1"/>
          <p:nvPr/>
        </p:nvSpPr>
        <p:spPr>
          <a:xfrm>
            <a:off x="224118" y="188259"/>
            <a:ext cx="9287434" cy="6033831"/>
          </a:xfrm>
          <a:prstGeom prst="rect">
            <a:avLst/>
          </a:prstGeom>
          <a:noFill/>
        </p:spPr>
        <p:txBody>
          <a:bodyPr wrap="square">
            <a:spAutoFit/>
          </a:bodyPr>
          <a:lstStyle/>
          <a:p>
            <a:pPr algn="just" fontAlgn="auto">
              <a:lnSpc>
                <a:spcPct val="150000"/>
              </a:lnSpc>
            </a:pPr>
            <a:r>
              <a:rPr lang="it-IT" sz="2000" b="1" i="1" kern="0" dirty="0">
                <a:effectLst/>
                <a:ea typeface="Times New Roman" panose="02020603050405020304" pitchFamily="18" charset="0"/>
                <a:cs typeface="Times New Roman" panose="02020603050405020304" pitchFamily="18" charset="0"/>
              </a:rPr>
              <a:t>Prendeva il via quindi l’organizzazione dei Giochi Internazionali per Paraplegici di Roma. </a:t>
            </a:r>
          </a:p>
          <a:p>
            <a:pPr algn="just" fontAlgn="auto">
              <a:lnSpc>
                <a:spcPct val="150000"/>
              </a:lnSpc>
            </a:pPr>
            <a:r>
              <a:rPr lang="it-IT" sz="2000" b="1" i="1" kern="0" dirty="0">
                <a:ea typeface="Times New Roman" panose="02020603050405020304" pitchFamily="18" charset="0"/>
                <a:cs typeface="Times New Roman" panose="02020603050405020304" pitchFamily="18" charset="0"/>
              </a:rPr>
              <a:t>S</a:t>
            </a:r>
            <a:r>
              <a:rPr lang="it-IT" sz="2000" b="1" i="1" kern="0" dirty="0">
                <a:effectLst/>
                <a:ea typeface="Times New Roman" panose="02020603050405020304" pitchFamily="18" charset="0"/>
                <a:cs typeface="Times New Roman" panose="02020603050405020304" pitchFamily="18" charset="0"/>
              </a:rPr>
              <a:t>i trattava della nova edizione internazionale dei Giochi di Stoke Mandeville, ma nella realtà sarà considerata la Prima Paralimpiade della storia.</a:t>
            </a:r>
            <a:endParaRPr lang="it-IT" sz="2000" b="1" i="1" kern="150" dirty="0">
              <a:effectLst/>
              <a:ea typeface="SimSun" panose="02010600030101010101" pitchFamily="2" charset="-122"/>
              <a:cs typeface="Lucida Sans" panose="020B0602030504020204" pitchFamily="34" charset="0"/>
            </a:endParaRPr>
          </a:p>
          <a:p>
            <a:pPr algn="just" fontAlgn="auto">
              <a:lnSpc>
                <a:spcPct val="150000"/>
              </a:lnSpc>
            </a:pPr>
            <a:r>
              <a:rPr lang="it-IT" sz="2000" b="1" i="1" kern="0" dirty="0">
                <a:ea typeface="Times New Roman" panose="02020603050405020304" pitchFamily="18" charset="0"/>
                <a:cs typeface="Times New Roman" panose="02020603050405020304" pitchFamily="18" charset="0"/>
              </a:rPr>
              <a:t>La consacrazione del Movimento Paralimpico si avrà nel</a:t>
            </a:r>
            <a:r>
              <a:rPr lang="it-IT" sz="2000" b="1" i="1" kern="0" dirty="0">
                <a:effectLst/>
                <a:ea typeface="Times New Roman" panose="02020603050405020304" pitchFamily="18" charset="0"/>
                <a:cs typeface="Times New Roman" panose="02020603050405020304" pitchFamily="18" charset="0"/>
              </a:rPr>
              <a:t> 1984</a:t>
            </a:r>
            <a:r>
              <a:rPr lang="it-IT" sz="2000" b="1" i="1" kern="0" dirty="0">
                <a:ea typeface="Times New Roman" panose="02020603050405020304" pitchFamily="18" charset="0"/>
                <a:cs typeface="Times New Roman" panose="02020603050405020304" pitchFamily="18" charset="0"/>
              </a:rPr>
              <a:t> la</a:t>
            </a:r>
            <a:r>
              <a:rPr lang="it-IT" sz="2000" b="1" i="1" kern="0" dirty="0">
                <a:effectLst/>
                <a:ea typeface="Times New Roman" panose="02020603050405020304" pitchFamily="18" charset="0"/>
                <a:cs typeface="Times New Roman" panose="02020603050405020304" pitchFamily="18" charset="0"/>
              </a:rPr>
              <a:t> IAAF (International Association of </a:t>
            </a:r>
            <a:r>
              <a:rPr lang="it-IT" sz="2000" b="1" i="1" kern="0" dirty="0" err="1">
                <a:effectLst/>
                <a:ea typeface="Times New Roman" panose="02020603050405020304" pitchFamily="18" charset="0"/>
                <a:cs typeface="Times New Roman" panose="02020603050405020304" pitchFamily="18" charset="0"/>
              </a:rPr>
              <a:t>Athletics</a:t>
            </a:r>
            <a:r>
              <a:rPr lang="it-IT" sz="2000" b="1" i="1" kern="0" dirty="0">
                <a:effectLst/>
                <a:ea typeface="Times New Roman" panose="02020603050405020304" pitchFamily="18" charset="0"/>
                <a:cs typeface="Times New Roman" panose="02020603050405020304" pitchFamily="18" charset="0"/>
              </a:rPr>
              <a:t> </a:t>
            </a:r>
            <a:r>
              <a:rPr lang="it-IT" sz="2000" b="1" i="1" kern="0" dirty="0" err="1">
                <a:effectLst/>
                <a:ea typeface="Times New Roman" panose="02020603050405020304" pitchFamily="18" charset="0"/>
                <a:cs typeface="Times New Roman" panose="02020603050405020304" pitchFamily="18" charset="0"/>
              </a:rPr>
              <a:t>Federations</a:t>
            </a:r>
            <a:r>
              <a:rPr lang="it-IT" sz="2000" b="1" i="1" kern="0" dirty="0">
                <a:effectLst/>
                <a:ea typeface="Times New Roman" panose="02020603050405020304" pitchFamily="18" charset="0"/>
                <a:cs typeface="Times New Roman" panose="02020603050405020304" pitchFamily="18" charset="0"/>
              </a:rPr>
              <a:t>) durante il corso dei Giochi Olimpici di Los Angeles, nella cornice del </a:t>
            </a:r>
            <a:r>
              <a:rPr lang="it-IT" sz="2000" b="1" i="1" kern="0" dirty="0" err="1">
                <a:effectLst/>
                <a:ea typeface="Times New Roman" panose="02020603050405020304" pitchFamily="18" charset="0"/>
                <a:cs typeface="Times New Roman" panose="02020603050405020304" pitchFamily="18" charset="0"/>
              </a:rPr>
              <a:t>Coliseum</a:t>
            </a:r>
            <a:r>
              <a:rPr lang="it-IT" sz="2000" b="1" i="1" kern="0" dirty="0">
                <a:effectLst/>
                <a:ea typeface="Times New Roman" panose="02020603050405020304" pitchFamily="18" charset="0"/>
                <a:cs typeface="Times New Roman" panose="02020603050405020304" pitchFamily="18" charset="0"/>
              </a:rPr>
              <a:t> Stadium, si svolsero gare dimostrative in carrozzina.</a:t>
            </a:r>
          </a:p>
          <a:p>
            <a:pPr algn="just" fontAlgn="auto">
              <a:lnSpc>
                <a:spcPct val="150000"/>
              </a:lnSpc>
            </a:pPr>
            <a:r>
              <a:rPr lang="it-IT" sz="2000" b="1" i="1" kern="0" dirty="0">
                <a:effectLst/>
                <a:ea typeface="Times New Roman" panose="02020603050405020304" pitchFamily="18" charset="0"/>
                <a:cs typeface="Times New Roman" panose="02020603050405020304" pitchFamily="18" charset="0"/>
              </a:rPr>
              <a:t>In quel anno il CIO approvò la nuova denominazione “</a:t>
            </a:r>
            <a:r>
              <a:rPr lang="it-IT" sz="2000" b="1" i="1" kern="0" dirty="0" err="1">
                <a:effectLst/>
                <a:ea typeface="Times New Roman" panose="02020603050405020304" pitchFamily="18" charset="0"/>
                <a:cs typeface="Times New Roman" panose="02020603050405020304" pitchFamily="18" charset="0"/>
              </a:rPr>
              <a:t>Paralympic</a:t>
            </a:r>
            <a:r>
              <a:rPr lang="it-IT" sz="2000" b="1" i="1" kern="0" dirty="0">
                <a:effectLst/>
                <a:ea typeface="Times New Roman" panose="02020603050405020304" pitchFamily="18" charset="0"/>
                <a:cs typeface="Times New Roman" panose="02020603050405020304" pitchFamily="18" charset="0"/>
              </a:rPr>
              <a:t> Games”, donando ai IX ISMG di Roma del 1960 la qualifica di “first </a:t>
            </a:r>
            <a:r>
              <a:rPr lang="it-IT" sz="2000" b="1" i="1" kern="0" dirty="0" err="1">
                <a:effectLst/>
                <a:ea typeface="Times New Roman" panose="02020603050405020304" pitchFamily="18" charset="0"/>
                <a:cs typeface="Times New Roman" panose="02020603050405020304" pitchFamily="18" charset="0"/>
              </a:rPr>
              <a:t>edition</a:t>
            </a:r>
            <a:r>
              <a:rPr lang="it-IT" sz="2000" b="1" i="1" kern="0" dirty="0">
                <a:effectLst/>
                <a:ea typeface="Times New Roman" panose="02020603050405020304" pitchFamily="18" charset="0"/>
                <a:cs typeface="Times New Roman" panose="02020603050405020304" pitchFamily="18" charset="0"/>
              </a:rPr>
              <a:t>” certificando quindi che quelle svolte a Roma furono le prime Paralimpiadi della storia.</a:t>
            </a:r>
            <a:endParaRPr lang="it-IT" sz="2000" b="1" i="1" kern="150" dirty="0">
              <a:effectLst/>
              <a:ea typeface="SimSun" panose="02010600030101010101" pitchFamily="2" charset="-122"/>
              <a:cs typeface="Lucida Sans" panose="020B0602030504020204" pitchFamily="34" charset="0"/>
            </a:endParaRPr>
          </a:p>
        </p:txBody>
      </p:sp>
    </p:spTree>
    <p:extLst>
      <p:ext uri="{BB962C8B-B14F-4D97-AF65-F5344CB8AC3E}">
        <p14:creationId xmlns:p14="http://schemas.microsoft.com/office/powerpoint/2010/main" val="17227448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xmlns="" id="{BD5F1827-6D5A-8EED-B66B-F4849B81A1AC}"/>
              </a:ext>
            </a:extLst>
          </p:cNvPr>
          <p:cNvSpPr txBox="1"/>
          <p:nvPr/>
        </p:nvSpPr>
        <p:spPr>
          <a:xfrm>
            <a:off x="295836" y="215153"/>
            <a:ext cx="8722658" cy="6033831"/>
          </a:xfrm>
          <a:prstGeom prst="rect">
            <a:avLst/>
          </a:prstGeom>
          <a:noFill/>
        </p:spPr>
        <p:txBody>
          <a:bodyPr wrap="square">
            <a:spAutoFit/>
          </a:bodyPr>
          <a:lstStyle/>
          <a:p>
            <a:pPr algn="just" fontAlgn="auto">
              <a:lnSpc>
                <a:spcPct val="150000"/>
              </a:lnSpc>
            </a:pPr>
            <a:r>
              <a:rPr lang="it-IT" sz="2000" b="1" i="1" kern="0" dirty="0">
                <a:effectLst/>
                <a:ea typeface="Times New Roman" panose="02020603050405020304" pitchFamily="18" charset="0"/>
                <a:cs typeface="Times New Roman" panose="02020603050405020304" pitchFamily="18" charset="0"/>
              </a:rPr>
              <a:t>Fu proprio Roma ad anticipare i tempi, gemellando il più prestigioso degli eventi agonistici di sempre, l’Olimpiade con i Giochi di Stoke Mandeville riservati unicamente agli atleti paraplegici.</a:t>
            </a:r>
            <a:endParaRPr lang="it-IT" sz="2000" b="1" i="1" kern="150" dirty="0">
              <a:effectLst/>
              <a:ea typeface="SimSun" panose="02010600030101010101" pitchFamily="2" charset="-122"/>
              <a:cs typeface="Lucida Sans" panose="020B0602030504020204" pitchFamily="34" charset="0"/>
            </a:endParaRPr>
          </a:p>
          <a:p>
            <a:pPr algn="just" fontAlgn="auto">
              <a:lnSpc>
                <a:spcPct val="150000"/>
              </a:lnSpc>
            </a:pPr>
            <a:r>
              <a:rPr lang="it-IT" sz="2000" b="1" i="1" kern="0" dirty="0">
                <a:effectLst/>
                <a:ea typeface="Times New Roman" panose="02020603050405020304" pitchFamily="18" charset="0"/>
                <a:cs typeface="Times New Roman" panose="02020603050405020304" pitchFamily="18" charset="0"/>
              </a:rPr>
              <a:t>Le basi per il futuro e definitivo abbinamento quadriennale tra le due manifestazioni erano state gettate grazie all’impegno dell’Inail che concretizzò l’idea lungimirante del Dr. Maglio allora consulente medico superiore dell’Inail e Vicepresidente del Comitato coordinatore dei Giochi.</a:t>
            </a:r>
            <a:endParaRPr lang="it-IT" sz="2000" b="1" i="1" kern="150" dirty="0">
              <a:effectLst/>
              <a:ea typeface="SimSun" panose="02010600030101010101" pitchFamily="2" charset="-122"/>
              <a:cs typeface="Lucida Sans" panose="020B0602030504020204" pitchFamily="34" charset="0"/>
            </a:endParaRPr>
          </a:p>
          <a:p>
            <a:pPr algn="just" fontAlgn="auto">
              <a:lnSpc>
                <a:spcPct val="150000"/>
              </a:lnSpc>
            </a:pPr>
            <a:r>
              <a:rPr lang="it-IT" sz="2000" b="1" i="1" kern="0" dirty="0">
                <a:effectLst/>
                <a:ea typeface="Times New Roman" panose="02020603050405020304" pitchFamily="18" charset="0"/>
                <a:cs typeface="Times New Roman" panose="02020603050405020304" pitchFamily="18" charset="0"/>
              </a:rPr>
              <a:t>I Giochi Paralimpici si svolsero con il benestare del CIO e dell’alto patronato di Donna Carla Gronchi, moglie dell’allora Presidente della Repubblica, Giovanni Gronchi.</a:t>
            </a:r>
            <a:endParaRPr lang="it-IT" sz="2000" b="1" i="1" kern="150" dirty="0">
              <a:effectLst/>
              <a:ea typeface="SimSun" panose="02010600030101010101" pitchFamily="2" charset="-122"/>
              <a:cs typeface="Lucida Sans" panose="020B0602030504020204" pitchFamily="34" charset="0"/>
            </a:endParaRPr>
          </a:p>
          <a:p>
            <a:pPr algn="just" fontAlgn="auto">
              <a:lnSpc>
                <a:spcPct val="150000"/>
              </a:lnSpc>
            </a:pPr>
            <a:r>
              <a:rPr lang="it-IT" sz="2000" b="1" i="1" kern="0" dirty="0">
                <a:effectLst/>
                <a:ea typeface="Times New Roman" panose="02020603050405020304" pitchFamily="18" charset="0"/>
                <a:cs typeface="Times New Roman" panose="02020603050405020304" pitchFamily="18" charset="0"/>
              </a:rPr>
              <a:t>Il Coni mise a disposizione degli atleti gli alloggi del Villaggio Olimpico e gli impianti per le varie competizioni sportive.</a:t>
            </a:r>
            <a:endParaRPr lang="it-IT" sz="2000" b="1" i="1" kern="150" dirty="0">
              <a:effectLst/>
              <a:ea typeface="SimSun" panose="02010600030101010101" pitchFamily="2" charset="-122"/>
              <a:cs typeface="Lucida Sans" panose="020B0602030504020204" pitchFamily="34" charset="0"/>
            </a:endParaRPr>
          </a:p>
        </p:txBody>
      </p:sp>
    </p:spTree>
    <p:extLst>
      <p:ext uri="{BB962C8B-B14F-4D97-AF65-F5344CB8AC3E}">
        <p14:creationId xmlns:p14="http://schemas.microsoft.com/office/powerpoint/2010/main" val="31724722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xmlns="" id="{BA508B30-3810-F5AA-7A88-6BF593848E84}"/>
              </a:ext>
            </a:extLst>
          </p:cNvPr>
          <p:cNvSpPr txBox="1"/>
          <p:nvPr/>
        </p:nvSpPr>
        <p:spPr>
          <a:xfrm>
            <a:off x="0" y="107576"/>
            <a:ext cx="9547413" cy="6230471"/>
          </a:xfrm>
          <a:prstGeom prst="rect">
            <a:avLst/>
          </a:prstGeom>
          <a:noFill/>
        </p:spPr>
        <p:txBody>
          <a:bodyPr wrap="square">
            <a:spAutoFit/>
          </a:bodyPr>
          <a:lstStyle/>
          <a:p>
            <a:pPr algn="just">
              <a:lnSpc>
                <a:spcPct val="150000"/>
              </a:lnSpc>
            </a:pPr>
            <a:r>
              <a:rPr lang="it-IT" b="1" i="1" kern="0" dirty="0">
                <a:effectLst/>
                <a:ea typeface="Times New Roman" panose="02020603050405020304" pitchFamily="18" charset="0"/>
              </a:rPr>
              <a:t>Il 18 settembre 1960, due settimane dopo la cerimonia di chiusura dell’Olimpiade, l’impianto romano dell’Acqua Acetosa vide sfilare, davanti a 5000 spettatori incuriositi, 400 atleti in carrozzina con 250 accompagnatori in rappresentanza di 21 paesi: Argentina, Austria, Belgio, Finlandia, Francia, Germania, Gran Bretagna, Grecia, Irlanda, Israele, Italia Jugoslavia, Malta, Norvegia, Olanda, Rhodesia del Sud, Svezia, Svizzera e Usa.</a:t>
            </a:r>
          </a:p>
          <a:p>
            <a:pPr algn="just">
              <a:lnSpc>
                <a:spcPct val="150000"/>
              </a:lnSpc>
            </a:pPr>
            <a:endParaRPr lang="it-IT" b="1" i="1" kern="0" dirty="0">
              <a:effectLst/>
              <a:ea typeface="Times New Roman" panose="02020603050405020304" pitchFamily="18" charset="0"/>
            </a:endParaRPr>
          </a:p>
          <a:p>
            <a:pPr algn="just">
              <a:lnSpc>
                <a:spcPct val="150000"/>
              </a:lnSpc>
            </a:pPr>
            <a:r>
              <a:rPr lang="it-IT" b="1" i="1" kern="0" dirty="0">
                <a:effectLst/>
                <a:ea typeface="Times New Roman" panose="02020603050405020304" pitchFamily="18" charset="0"/>
              </a:rPr>
              <a:t>Dal 18 al 25 settembre vennero disputate ben 57 gare in otto discipline scelte tra quelle più adattate ad atleti paraplegici: biliardo, scherma (fioretto e sciabola); basket maschile, nuoto femminile e maschile ( stile libero, rana e dorso); atletica (giavellotto e giavellotto di precisione, lancio del peso e lancio </a:t>
            </a:r>
            <a:r>
              <a:rPr lang="it-IT" b="1" i="1" kern="0" dirty="0">
                <a:effectLst/>
                <a:ea typeface="Times New Roman" panose="02020603050405020304" pitchFamily="18" charset="0"/>
                <a:cs typeface="Times New Roman" panose="02020603050405020304" pitchFamily="18" charset="0"/>
              </a:rPr>
              <a:t>del bastone); tennistavolo femminile e maschile ( singolo e doppio); tiro con l’arco femminile e maschile; tiro al bersaglio con freccette (squadre miste); pentathlon (prove di tiro con l’arco, nuoto, giavellotto, lancio del peso e lancio della clava).</a:t>
            </a:r>
            <a:endParaRPr lang="it-IT" b="1" i="1" kern="150" dirty="0">
              <a:effectLst/>
              <a:ea typeface="SimSun" panose="02010600030101010101" pitchFamily="2" charset="-122"/>
              <a:cs typeface="Lucida Sans" panose="020B0602030504020204" pitchFamily="34" charset="0"/>
            </a:endParaRPr>
          </a:p>
          <a:p>
            <a:endParaRPr lang="it-IT" dirty="0"/>
          </a:p>
        </p:txBody>
      </p:sp>
    </p:spTree>
    <p:extLst>
      <p:ext uri="{BB962C8B-B14F-4D97-AF65-F5344CB8AC3E}">
        <p14:creationId xmlns:p14="http://schemas.microsoft.com/office/powerpoint/2010/main" val="12241224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xmlns="" id="{8977F8F6-9456-49F0-78DE-352ACC99059B}"/>
              </a:ext>
            </a:extLst>
          </p:cNvPr>
          <p:cNvSpPr txBox="1"/>
          <p:nvPr/>
        </p:nvSpPr>
        <p:spPr>
          <a:xfrm>
            <a:off x="206189" y="448235"/>
            <a:ext cx="7467600" cy="5855193"/>
          </a:xfrm>
          <a:prstGeom prst="rect">
            <a:avLst/>
          </a:prstGeom>
          <a:noFill/>
        </p:spPr>
        <p:txBody>
          <a:bodyPr wrap="square">
            <a:spAutoFit/>
          </a:bodyPr>
          <a:lstStyle/>
          <a:p>
            <a:pPr algn="just" fontAlgn="auto">
              <a:lnSpc>
                <a:spcPct val="150000"/>
              </a:lnSpc>
            </a:pPr>
            <a:r>
              <a:rPr lang="it-IT" b="1" i="1" kern="0" dirty="0">
                <a:effectLst/>
                <a:ea typeface="Times New Roman" panose="02020603050405020304" pitchFamily="18" charset="0"/>
                <a:cs typeface="Times New Roman" panose="02020603050405020304" pitchFamily="18" charset="0"/>
              </a:rPr>
              <a:t>L’Italia con una squadra interamente composta da atleti del Centro Inail di Ostia (Roma) era la più numerosa delle rappresentative presenti e vinse il maggior numero di medaglie precedendo gli Usa e la Gran Bretagna seconde a pari merito.</a:t>
            </a:r>
          </a:p>
          <a:p>
            <a:pPr algn="just" fontAlgn="auto">
              <a:lnSpc>
                <a:spcPct val="150000"/>
              </a:lnSpc>
            </a:pPr>
            <a:endParaRPr lang="it-IT" b="1" i="1" kern="150" dirty="0">
              <a:effectLst/>
              <a:ea typeface="SimSun" panose="02010600030101010101" pitchFamily="2" charset="-122"/>
              <a:cs typeface="Lucida Sans" panose="020B0602030504020204" pitchFamily="34" charset="0"/>
            </a:endParaRPr>
          </a:p>
          <a:p>
            <a:pPr algn="just" fontAlgn="auto">
              <a:lnSpc>
                <a:spcPct val="150000"/>
              </a:lnSpc>
            </a:pPr>
            <a:r>
              <a:rPr lang="it-IT" b="1" i="1" kern="0" dirty="0">
                <a:effectLst/>
                <a:ea typeface="Times New Roman" panose="02020603050405020304" pitchFamily="18" charset="0"/>
                <a:cs typeface="Times New Roman" panose="02020603050405020304" pitchFamily="18" charset="0"/>
              </a:rPr>
              <a:t>Secondo i risultati ufficiali gli italiani dominarono le prove maschili di scherma con 9 medaglie nella sciabola individuale e a squadre. </a:t>
            </a:r>
          </a:p>
          <a:p>
            <a:pPr algn="just" fontAlgn="auto">
              <a:lnSpc>
                <a:spcPct val="150000"/>
              </a:lnSpc>
            </a:pPr>
            <a:endParaRPr lang="it-IT" b="1" i="1" kern="150" dirty="0">
              <a:effectLst/>
              <a:ea typeface="SimSun" panose="02010600030101010101" pitchFamily="2" charset="-122"/>
              <a:cs typeface="Lucida Sans" panose="020B0602030504020204" pitchFamily="34" charset="0"/>
            </a:endParaRPr>
          </a:p>
          <a:p>
            <a:pPr algn="just" fontAlgn="auto">
              <a:lnSpc>
                <a:spcPct val="150000"/>
              </a:lnSpc>
            </a:pPr>
            <a:r>
              <a:rPr lang="it-IT" b="1" i="1" kern="0" dirty="0">
                <a:effectLst/>
                <a:ea typeface="Times New Roman" panose="02020603050405020304" pitchFamily="18" charset="0"/>
                <a:cs typeface="Times New Roman" panose="02020603050405020304" pitchFamily="18" charset="0"/>
              </a:rPr>
              <a:t>La squadra azzurra ottenne i primi 3 posti nel fioretto femminile con il trio Anna Toso, Maria </a:t>
            </a:r>
            <a:r>
              <a:rPr lang="it-IT" b="1" i="1" kern="0" dirty="0" err="1">
                <a:effectLst/>
                <a:ea typeface="Times New Roman" panose="02020603050405020304" pitchFamily="18" charset="0"/>
                <a:cs typeface="Times New Roman" panose="02020603050405020304" pitchFamily="18" charset="0"/>
              </a:rPr>
              <a:t>Scutti</a:t>
            </a:r>
            <a:r>
              <a:rPr lang="it-IT" b="1" i="1" kern="0" dirty="0">
                <a:effectLst/>
                <a:ea typeface="Times New Roman" panose="02020603050405020304" pitchFamily="18" charset="0"/>
                <a:cs typeface="Times New Roman" panose="02020603050405020304" pitchFamily="18" charset="0"/>
              </a:rPr>
              <a:t> e Anna Maria Galimberti.</a:t>
            </a:r>
            <a:endParaRPr lang="it-IT" b="1" i="1" kern="150" dirty="0">
              <a:effectLst/>
              <a:ea typeface="SimSun" panose="02010600030101010101" pitchFamily="2" charset="-122"/>
              <a:cs typeface="Lucida Sans" panose="020B0602030504020204" pitchFamily="34" charset="0"/>
            </a:endParaRPr>
          </a:p>
          <a:p>
            <a:pPr algn="just" fontAlgn="auto">
              <a:lnSpc>
                <a:spcPct val="150000"/>
              </a:lnSpc>
            </a:pPr>
            <a:r>
              <a:rPr lang="it-IT" b="1" i="1" kern="0" dirty="0" err="1">
                <a:effectLst/>
                <a:ea typeface="Times New Roman" panose="02020603050405020304" pitchFamily="18" charset="0"/>
                <a:cs typeface="Times New Roman" panose="02020603050405020304" pitchFamily="18" charset="0"/>
              </a:rPr>
              <a:t>Scutti</a:t>
            </a:r>
            <a:r>
              <a:rPr lang="it-IT" b="1" i="1" kern="0" dirty="0">
                <a:effectLst/>
                <a:ea typeface="Times New Roman" panose="02020603050405020304" pitchFamily="18" charset="0"/>
                <a:cs typeface="Times New Roman" panose="02020603050405020304" pitchFamily="18" charset="0"/>
              </a:rPr>
              <a:t> fu ancora protagonista nel giavellotto di precisione (3 ori nelle classi A, B e C), nel lancio della clava (2 ori) e nel lancio del peso (1 oro).</a:t>
            </a:r>
            <a:endParaRPr lang="it-IT" b="1" i="1" kern="150" dirty="0">
              <a:effectLst/>
              <a:ea typeface="SimSun" panose="02010600030101010101" pitchFamily="2" charset="-122"/>
              <a:cs typeface="Lucida Sans" panose="020B0602030504020204" pitchFamily="34" charset="0"/>
            </a:endParaRPr>
          </a:p>
        </p:txBody>
      </p:sp>
      <p:pic>
        <p:nvPicPr>
          <p:cNvPr id="2052" name="Picture 4">
            <a:extLst>
              <a:ext uri="{FF2B5EF4-FFF2-40B4-BE49-F238E27FC236}">
                <a16:creationId xmlns:a16="http://schemas.microsoft.com/office/drawing/2014/main" xmlns="" id="{BDBE57B1-FE18-D8EB-7A8A-4A44B0A796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75318" y="3331295"/>
            <a:ext cx="4316681" cy="35267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19611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xmlns="" id="{6B05E74C-0B29-9802-37B7-4AFA9EACE8EB}"/>
              </a:ext>
            </a:extLst>
          </p:cNvPr>
          <p:cNvSpPr txBox="1"/>
          <p:nvPr/>
        </p:nvSpPr>
        <p:spPr>
          <a:xfrm>
            <a:off x="143435" y="385481"/>
            <a:ext cx="9637059" cy="5439694"/>
          </a:xfrm>
          <a:prstGeom prst="rect">
            <a:avLst/>
          </a:prstGeom>
          <a:noFill/>
        </p:spPr>
        <p:txBody>
          <a:bodyPr wrap="square">
            <a:spAutoFit/>
          </a:bodyPr>
          <a:lstStyle/>
          <a:p>
            <a:pPr algn="just" fontAlgn="auto">
              <a:lnSpc>
                <a:spcPct val="150000"/>
              </a:lnSpc>
            </a:pPr>
            <a:r>
              <a:rPr lang="it-IT" b="1" i="1" kern="0" dirty="0">
                <a:effectLst/>
                <a:ea typeface="Times New Roman" panose="02020603050405020304" pitchFamily="18" charset="0"/>
                <a:cs typeface="Times New Roman" panose="02020603050405020304" pitchFamily="18" charset="0"/>
              </a:rPr>
              <a:t>Alla fine dell’evento il Dr. Maglio ricevette il plauso del Dr. </a:t>
            </a:r>
            <a:r>
              <a:rPr lang="it-IT" b="1" i="1" kern="0" dirty="0" err="1">
                <a:effectLst/>
                <a:ea typeface="Times New Roman" panose="02020603050405020304" pitchFamily="18" charset="0"/>
                <a:cs typeface="Times New Roman" panose="02020603050405020304" pitchFamily="18" charset="0"/>
              </a:rPr>
              <a:t>Guttmann</a:t>
            </a:r>
            <a:r>
              <a:rPr lang="it-IT" b="1" i="1" kern="0" dirty="0">
                <a:effectLst/>
                <a:ea typeface="Times New Roman" panose="02020603050405020304" pitchFamily="18" charset="0"/>
                <a:cs typeface="Times New Roman" panose="02020603050405020304" pitchFamily="18" charset="0"/>
              </a:rPr>
              <a:t> che, durante la cerimonia di chiusura, alla presenza delle autorità e di Donna Carla Gronchi, riconoscendo l’alto livello organizzativo apportato dall’Inail disse: “sono ormai diversi anni che la squadra, capeggiata dal Dott. Maglio, prende parte ai Giochi. Se c’è una nazione che ha dimostrato il valore dello Sport come uno dei più importanti mezzi di riabilitazione dei paraplegici, questa è la squadra italiana del Centro Paraplegici Inail di Ostia. Ciò, naturalmente, non sarebbe stato possibile senza la devozione e l’entusiasmo dell’amico Maglio”.</a:t>
            </a:r>
          </a:p>
          <a:p>
            <a:pPr algn="just" fontAlgn="auto">
              <a:lnSpc>
                <a:spcPct val="150000"/>
              </a:lnSpc>
            </a:pPr>
            <a:endParaRPr lang="it-IT" b="1" i="1" kern="150" dirty="0">
              <a:effectLst/>
              <a:ea typeface="SimSun" panose="02010600030101010101" pitchFamily="2" charset="-122"/>
              <a:cs typeface="Lucida Sans" panose="020B0602030504020204" pitchFamily="34" charset="0"/>
            </a:endParaRPr>
          </a:p>
          <a:p>
            <a:pPr algn="just">
              <a:lnSpc>
                <a:spcPct val="150000"/>
              </a:lnSpc>
            </a:pPr>
            <a:r>
              <a:rPr lang="it-IT" b="1" i="1" kern="0" dirty="0" err="1">
                <a:effectLst/>
                <a:ea typeface="Times New Roman" panose="02020603050405020304" pitchFamily="18" charset="0"/>
              </a:rPr>
              <a:t>Guttmann</a:t>
            </a:r>
            <a:r>
              <a:rPr lang="it-IT" b="1" i="1" kern="0" dirty="0">
                <a:effectLst/>
                <a:ea typeface="Times New Roman" panose="02020603050405020304" pitchFamily="18" charset="0"/>
              </a:rPr>
              <a:t> a nome del Comitato e “di tutti i paraplegici del mondo” conferì a Villa Marina il Vessillo di Stoke Mandeville, la “più alta onorificenza che potesse essere assegnata per il raggiungimento di alti meriti nella causa del movimento sportivo dei paraplegici.</a:t>
            </a:r>
            <a:endParaRPr lang="it-IT" b="1" i="1" dirty="0"/>
          </a:p>
        </p:txBody>
      </p:sp>
    </p:spTree>
    <p:extLst>
      <p:ext uri="{BB962C8B-B14F-4D97-AF65-F5344CB8AC3E}">
        <p14:creationId xmlns:p14="http://schemas.microsoft.com/office/powerpoint/2010/main" val="20256857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xmlns="" id="{58D6B63B-5AF2-33B1-322B-43EA119A4E7D}"/>
              </a:ext>
            </a:extLst>
          </p:cNvPr>
          <p:cNvSpPr txBox="1"/>
          <p:nvPr/>
        </p:nvSpPr>
        <p:spPr>
          <a:xfrm>
            <a:off x="268941" y="1452284"/>
            <a:ext cx="9314330" cy="3725507"/>
          </a:xfrm>
          <a:prstGeom prst="rect">
            <a:avLst/>
          </a:prstGeom>
          <a:noFill/>
        </p:spPr>
        <p:txBody>
          <a:bodyPr wrap="square">
            <a:spAutoFit/>
          </a:bodyPr>
          <a:lstStyle/>
          <a:p>
            <a:pPr algn="ctr">
              <a:lnSpc>
                <a:spcPct val="150000"/>
              </a:lnSpc>
            </a:pPr>
            <a:r>
              <a:rPr lang="it-IT" sz="2000" b="1" i="1" kern="0" dirty="0">
                <a:effectLst/>
                <a:ea typeface="Times New Roman" panose="02020603050405020304" pitchFamily="18" charset="0"/>
              </a:rPr>
              <a:t>A coronare il finale del grande evento sportivo che diede il via alle Paralimpiadi estive fu anche l’udienza con </a:t>
            </a:r>
            <a:r>
              <a:rPr lang="it-IT" sz="2000" b="1" i="1" u="sng" kern="0" dirty="0">
                <a:effectLst/>
                <a:ea typeface="Times New Roman" panose="02020603050405020304" pitchFamily="18" charset="0"/>
              </a:rPr>
              <a:t>Papa Giovanni XXIII </a:t>
            </a:r>
            <a:r>
              <a:rPr lang="it-IT" sz="2000" b="1" i="1" kern="0" dirty="0">
                <a:effectLst/>
                <a:ea typeface="Times New Roman" panose="02020603050405020304" pitchFamily="18" charset="0"/>
              </a:rPr>
              <a:t>che spese parole toccanti: «Diletti figli, Voi avete dato un grande esempio che noi amiamo rilevare perché può essere utile a tutti. </a:t>
            </a:r>
          </a:p>
          <a:p>
            <a:pPr algn="ctr">
              <a:lnSpc>
                <a:spcPct val="150000"/>
              </a:lnSpc>
            </a:pPr>
            <a:r>
              <a:rPr lang="it-IT" sz="2000" b="1" i="1" kern="0" dirty="0">
                <a:effectLst/>
                <a:ea typeface="Times New Roman" panose="02020603050405020304" pitchFamily="18" charset="0"/>
              </a:rPr>
              <a:t>Avete mostrato quello che può realizzare un’anima energica, malgrado gli ostacoli in apparenza insormontabili che il corpo vi oppone, lungi da farvi abbattere dalla prova, la dominante e con sommo ottimismo affrontate cimenti apparenti riservati ai soli uomini validi»</a:t>
            </a:r>
            <a:r>
              <a:rPr lang="it-IT" sz="2000" b="1" i="1" kern="150" dirty="0">
                <a:effectLst/>
                <a:ea typeface="SimSun" panose="02010600030101010101" pitchFamily="2" charset="-122"/>
                <a:cs typeface="Calibri" panose="020F0502020204030204" pitchFamily="34" charset="0"/>
              </a:rPr>
              <a:t>.</a:t>
            </a:r>
            <a:endParaRPr lang="it-IT" sz="2000" b="1" i="1" kern="150" dirty="0">
              <a:effectLst/>
              <a:ea typeface="SimSun" panose="02010600030101010101" pitchFamily="2" charset="-122"/>
              <a:cs typeface="Mangal"/>
            </a:endParaRPr>
          </a:p>
        </p:txBody>
      </p:sp>
    </p:spTree>
    <p:extLst>
      <p:ext uri="{BB962C8B-B14F-4D97-AF65-F5344CB8AC3E}">
        <p14:creationId xmlns:p14="http://schemas.microsoft.com/office/powerpoint/2010/main" val="7534116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xmlns="" id="{A5D9B60C-4144-B12F-10C0-5F634EABA0F5}"/>
              </a:ext>
            </a:extLst>
          </p:cNvPr>
          <p:cNvSpPr txBox="1"/>
          <p:nvPr/>
        </p:nvSpPr>
        <p:spPr>
          <a:xfrm>
            <a:off x="681319" y="869577"/>
            <a:ext cx="8973669" cy="4648837"/>
          </a:xfrm>
          <a:prstGeom prst="rect">
            <a:avLst/>
          </a:prstGeom>
          <a:noFill/>
        </p:spPr>
        <p:txBody>
          <a:bodyPr wrap="square">
            <a:spAutoFit/>
          </a:bodyPr>
          <a:lstStyle/>
          <a:p>
            <a:pPr algn="just">
              <a:lnSpc>
                <a:spcPct val="150000"/>
              </a:lnSpc>
            </a:pPr>
            <a:r>
              <a:rPr lang="it-IT" sz="2000" b="1" i="1" kern="0" dirty="0">
                <a:effectLst/>
                <a:ea typeface="Times New Roman" panose="02020603050405020304" pitchFamily="18" charset="0"/>
              </a:rPr>
              <a:t>Il testimone della prima paralimpiadi verrà raccolto nel 1964 dal Giappone che si dichiarò disponibile a ospitare la seconda edizione dei Giochi Paralimpici che segnarono un aumento sia in termini di atleti presenti, oltre 390, sia di nazioni, 23.</a:t>
            </a:r>
          </a:p>
          <a:p>
            <a:pPr algn="just">
              <a:lnSpc>
                <a:spcPct val="150000"/>
              </a:lnSpc>
            </a:pPr>
            <a:endParaRPr lang="it-IT" sz="2000" b="1" i="1" kern="0" dirty="0">
              <a:effectLst/>
              <a:ea typeface="Times New Roman" panose="02020603050405020304" pitchFamily="18" charset="0"/>
            </a:endParaRPr>
          </a:p>
          <a:p>
            <a:pPr algn="just">
              <a:lnSpc>
                <a:spcPct val="150000"/>
              </a:lnSpc>
            </a:pPr>
            <a:r>
              <a:rPr lang="it-IT" sz="2000" b="1" i="1" dirty="0">
                <a:effectLst/>
              </a:rPr>
              <a:t>Le Paralimpiadi di Tokyo 2020 si sono concluse con un </a:t>
            </a:r>
            <a:r>
              <a:rPr lang="it-IT" sz="2000" b="1" i="1" dirty="0" err="1">
                <a:effectLst/>
              </a:rPr>
              <a:t>un</a:t>
            </a:r>
            <a:r>
              <a:rPr lang="it-IT" sz="2000" b="1" i="1" dirty="0">
                <a:effectLst/>
              </a:rPr>
              <a:t> medagliere da record per la squadra azzurra, secondo solo a Roma 1960 (80 podi). 11 discipline, 14 ori, 29 argenti, 26 bronzi, con il nuoto a fare oltre metà bottino, </a:t>
            </a:r>
            <a:r>
              <a:rPr lang="it-IT" sz="2000" b="1" i="1" dirty="0" err="1">
                <a:effectLst/>
              </a:rPr>
              <a:t>Bebe</a:t>
            </a:r>
            <a:r>
              <a:rPr lang="it-IT" sz="2000" b="1" i="1" dirty="0">
                <a:effectLst/>
              </a:rPr>
              <a:t> Vio più trascinatrice che mai e l'atletica leggera a chiudere con l'ubriacatura di medaglie nei 100 metri femminile.</a:t>
            </a:r>
            <a:endParaRPr lang="it-IT" sz="2000" b="1" i="1" kern="0" dirty="0"/>
          </a:p>
        </p:txBody>
      </p:sp>
    </p:spTree>
    <p:extLst>
      <p:ext uri="{BB962C8B-B14F-4D97-AF65-F5344CB8AC3E}">
        <p14:creationId xmlns:p14="http://schemas.microsoft.com/office/powerpoint/2010/main" val="24282405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xmlns="" id="{EADE0912-BB27-2423-7E3F-7FFFDE98655B}"/>
              </a:ext>
            </a:extLst>
          </p:cNvPr>
          <p:cNvSpPr txBox="1"/>
          <p:nvPr/>
        </p:nvSpPr>
        <p:spPr>
          <a:xfrm>
            <a:off x="376517" y="995083"/>
            <a:ext cx="9045389" cy="4648837"/>
          </a:xfrm>
          <a:prstGeom prst="rect">
            <a:avLst/>
          </a:prstGeom>
          <a:noFill/>
        </p:spPr>
        <p:txBody>
          <a:bodyPr wrap="square">
            <a:spAutoFit/>
          </a:bodyPr>
          <a:lstStyle/>
          <a:p>
            <a:pPr algn="just">
              <a:lnSpc>
                <a:spcPct val="150000"/>
              </a:lnSpc>
            </a:pPr>
            <a:r>
              <a:rPr lang="it-IT" sz="2000" b="1" i="1" dirty="0">
                <a:effectLst/>
              </a:rPr>
              <a:t>Maria Stella Calà (moglie dello scomparso (07.01.1988) Dr. Maglio )</a:t>
            </a:r>
            <a:r>
              <a:rPr lang="it-IT" sz="2000" b="1" i="1" dirty="0"/>
              <a:t> in un’intervista rilasciata il 09.09.21 disse</a:t>
            </a:r>
            <a:r>
              <a:rPr lang="it-IT" sz="2000" b="1" i="1" dirty="0">
                <a:effectLst/>
              </a:rPr>
              <a:t>: “In Maglio c’era la passione, l’amore filiale per i suoi pazienti.</a:t>
            </a:r>
          </a:p>
          <a:p>
            <a:pPr algn="just">
              <a:lnSpc>
                <a:spcPct val="150000"/>
              </a:lnSpc>
            </a:pPr>
            <a:r>
              <a:rPr lang="it-IT" sz="2000" b="1" i="1" dirty="0">
                <a:effectLst/>
              </a:rPr>
              <a:t>Lui parlava alle persone con disabilità come a delle persone e non come disabili. </a:t>
            </a:r>
          </a:p>
          <a:p>
            <a:pPr algn="just">
              <a:lnSpc>
                <a:spcPct val="150000"/>
              </a:lnSpc>
            </a:pPr>
            <a:r>
              <a:rPr lang="it-IT" sz="2000" b="1" i="1" dirty="0">
                <a:effectLst/>
              </a:rPr>
              <a:t>Il linguaggio, la comunicazione che aveva con loro era di assoluta normalità e di fiducia nella vita. </a:t>
            </a:r>
          </a:p>
          <a:p>
            <a:pPr algn="just">
              <a:lnSpc>
                <a:spcPct val="150000"/>
              </a:lnSpc>
            </a:pPr>
            <a:r>
              <a:rPr lang="it-IT" sz="2000" b="1" i="1" dirty="0">
                <a:effectLst/>
              </a:rPr>
              <a:t>La vita è fatta di tante piccole e grandi sfumature che non sono tolte alla persona con disabilità, siamo tutti persone e lui ha trattato i pazienti come tali e loro hanno trattato Maglio come un padre”.</a:t>
            </a:r>
            <a:endParaRPr lang="it-IT" sz="2000" b="1" i="1" dirty="0"/>
          </a:p>
        </p:txBody>
      </p:sp>
    </p:spTree>
    <p:extLst>
      <p:ext uri="{BB962C8B-B14F-4D97-AF65-F5344CB8AC3E}">
        <p14:creationId xmlns:p14="http://schemas.microsoft.com/office/powerpoint/2010/main" val="16426544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xmlns="" id="{385DDCDB-61BC-39FF-821B-7855635C37D4}"/>
              </a:ext>
            </a:extLst>
          </p:cNvPr>
          <p:cNvSpPr txBox="1"/>
          <p:nvPr/>
        </p:nvSpPr>
        <p:spPr>
          <a:xfrm>
            <a:off x="914400" y="2886636"/>
            <a:ext cx="7046260" cy="1938992"/>
          </a:xfrm>
          <a:prstGeom prst="rect">
            <a:avLst/>
          </a:prstGeom>
          <a:noFill/>
        </p:spPr>
        <p:txBody>
          <a:bodyPr wrap="square">
            <a:sp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it-IT" sz="4000" b="1" i="1" u="none" strike="noStrike" kern="1200" cap="none" spc="0" normalizeH="0" baseline="0" noProof="0" dirty="0">
                <a:ln w="3175" cmpd="sng">
                  <a:noFill/>
                </a:ln>
                <a:effectLst/>
                <a:uLnTx/>
                <a:uFillTx/>
                <a:ea typeface="+mj-ea"/>
                <a:cs typeface="+mj-cs"/>
              </a:rPr>
              <a:t>Grazie </a:t>
            </a:r>
            <a:r>
              <a:rPr lang="it-IT" sz="4000" b="1" i="1" dirty="0">
                <a:ln w="3175" cmpd="sng">
                  <a:noFill/>
                </a:ln>
                <a:ea typeface="+mj-ea"/>
                <a:cs typeface="+mj-cs"/>
              </a:rPr>
              <a:t>dell’attenzione.</a:t>
            </a:r>
            <a:endParaRPr kumimoji="0" lang="it-IT" sz="4000" b="1" i="1" u="none" strike="noStrike" kern="1200" cap="none" spc="0" normalizeH="0" baseline="0" noProof="0" dirty="0">
              <a:ln w="3175" cmpd="sng">
                <a:noFill/>
              </a:ln>
              <a:effectLst/>
              <a:uLnTx/>
              <a:uFillTx/>
              <a:ea typeface="+mj-ea"/>
              <a:cs typeface="+mj-cs"/>
            </a:endParaRPr>
          </a:p>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it-IT" sz="4000" b="1" i="1" u="none" strike="noStrike" kern="1200" cap="none" spc="0" normalizeH="0" baseline="0" noProof="0" dirty="0">
              <a:ln w="3175" cmpd="sng">
                <a:noFill/>
              </a:ln>
              <a:effectLst/>
              <a:uLnTx/>
              <a:uFillTx/>
              <a:ea typeface="+mj-ea"/>
              <a:cs typeface="+mj-cs"/>
            </a:endParaRPr>
          </a:p>
          <a:p>
            <a:pPr marL="0" marR="0" lvl="0" indent="0" algn="ctr" defTabSz="457200" rtl="0" eaLnBrk="1" fontAlgn="auto" latinLnBrk="0" hangingPunct="1">
              <a:lnSpc>
                <a:spcPct val="100000"/>
              </a:lnSpc>
              <a:spcBef>
                <a:spcPct val="0"/>
              </a:spcBef>
              <a:spcAft>
                <a:spcPts val="0"/>
              </a:spcAft>
              <a:buClrTx/>
              <a:buSzTx/>
              <a:buFontTx/>
              <a:buNone/>
              <a:tabLst/>
              <a:defRPr/>
            </a:pPr>
            <a:r>
              <a:rPr kumimoji="0" lang="it-IT" sz="4000" b="1" i="1" u="none" strike="noStrike" kern="1200" cap="none" spc="0" normalizeH="0" baseline="0" noProof="0" dirty="0">
                <a:ln w="3175" cmpd="sng">
                  <a:noFill/>
                </a:ln>
                <a:effectLst>
                  <a:outerShdw blurRad="38100" dist="38100" dir="2700000" algn="tl">
                    <a:srgbClr val="000000">
                      <a:alpha val="43137"/>
                    </a:srgbClr>
                  </a:outerShdw>
                </a:effectLst>
                <a:uLnTx/>
                <a:uFillTx/>
                <a:ea typeface="+mj-ea"/>
                <a:cs typeface="+mj-cs"/>
              </a:rPr>
              <a:t>Avv. Maria Luisa Garatti</a:t>
            </a:r>
          </a:p>
        </p:txBody>
      </p:sp>
    </p:spTree>
    <p:extLst>
      <p:ext uri="{BB962C8B-B14F-4D97-AF65-F5344CB8AC3E}">
        <p14:creationId xmlns:p14="http://schemas.microsoft.com/office/powerpoint/2010/main" val="4586795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a:extLst>
              <a:ext uri="{FF2B5EF4-FFF2-40B4-BE49-F238E27FC236}">
                <a16:creationId xmlns:a16="http://schemas.microsoft.com/office/drawing/2014/main" xmlns="" id="{A6B40E2A-216B-17B1-C17F-970AB637084F}"/>
              </a:ext>
            </a:extLst>
          </p:cNvPr>
          <p:cNvSpPr txBox="1"/>
          <p:nvPr/>
        </p:nvSpPr>
        <p:spPr>
          <a:xfrm>
            <a:off x="869577" y="631311"/>
            <a:ext cx="8130989" cy="5595378"/>
          </a:xfrm>
          <a:prstGeom prst="rect">
            <a:avLst/>
          </a:prstGeom>
          <a:noFill/>
        </p:spPr>
        <p:txBody>
          <a:bodyPr wrap="square">
            <a:spAutoFit/>
          </a:bodyPr>
          <a:lstStyle/>
          <a:p>
            <a:pPr marR="179705" algn="ctr">
              <a:lnSpc>
                <a:spcPct val="150000"/>
              </a:lnSpc>
              <a:spcAft>
                <a:spcPts val="800"/>
              </a:spcAft>
            </a:pPr>
            <a:r>
              <a:rPr lang="it-IT" sz="2000" b="1" kern="50" dirty="0">
                <a:effectLst/>
                <a:latin typeface="Times New Roman" panose="02020603050405020304" pitchFamily="18" charset="0"/>
                <a:ea typeface="Times New Roman" panose="02020603050405020304" pitchFamily="18" charset="0"/>
              </a:rPr>
              <a:t>“</a:t>
            </a:r>
            <a:r>
              <a:rPr lang="it-IT" sz="2000" i="1" kern="50" dirty="0">
                <a:effectLst/>
                <a:latin typeface="+mn-lt"/>
                <a:ea typeface="Times New Roman" panose="02020603050405020304" pitchFamily="18" charset="0"/>
              </a:rPr>
              <a:t>Quando vedo di che cosa sono capaci certi atleti, che portano impressa nel loro fisico qualche disabilità, rimango sbalordito dalla forza della vita. Il movimento paralimpico è preziosissimo: non solo per includere tutti, ma anche perché è l’occasione per raccontare e dare diritto di cittadinanza nei media a storie di uomini e donne che hanno fatto della disabilità l’arma di riscatto. Quando vedo o leggo di qualche loro impresa, penso che il limite non sia dentro di loro ma soltanto negli occhi di chi li guarda. Sono storie che fanno nascere storie, quando tutti pensano che non ci sia più nessuna storia da raccontare</a:t>
            </a:r>
          </a:p>
          <a:p>
            <a:pPr marR="179705" algn="ctr">
              <a:lnSpc>
                <a:spcPct val="115000"/>
              </a:lnSpc>
              <a:spcAft>
                <a:spcPts val="800"/>
              </a:spcAft>
            </a:pPr>
            <a:r>
              <a:rPr lang="it-IT" sz="2000" i="1" kern="50" dirty="0">
                <a:solidFill>
                  <a:schemeClr val="bg1"/>
                </a:solidFill>
                <a:effectLst/>
                <a:latin typeface="+mn-lt"/>
                <a:ea typeface="Times New Roman" panose="02020603050405020304" pitchFamily="18" charset="0"/>
              </a:rPr>
              <a:t>(Papa Francesco)</a:t>
            </a:r>
          </a:p>
        </p:txBody>
      </p:sp>
    </p:spTree>
    <p:extLst>
      <p:ext uri="{BB962C8B-B14F-4D97-AF65-F5344CB8AC3E}">
        <p14:creationId xmlns:p14="http://schemas.microsoft.com/office/powerpoint/2010/main" val="42543757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xmlns="" id="{2C32808D-D060-73D8-8ADB-55C9B64B331D}"/>
              </a:ext>
            </a:extLst>
          </p:cNvPr>
          <p:cNvSpPr txBox="1"/>
          <p:nvPr/>
        </p:nvSpPr>
        <p:spPr>
          <a:xfrm>
            <a:off x="573741" y="466165"/>
            <a:ext cx="8431306" cy="5572166"/>
          </a:xfrm>
          <a:prstGeom prst="rect">
            <a:avLst/>
          </a:prstGeom>
          <a:noFill/>
        </p:spPr>
        <p:txBody>
          <a:bodyPr wrap="square">
            <a:spAutoFit/>
          </a:bodyPr>
          <a:lstStyle/>
          <a:p>
            <a:pPr algn="just">
              <a:lnSpc>
                <a:spcPct val="150000"/>
              </a:lnSpc>
            </a:pPr>
            <a:r>
              <a:rPr lang="it-IT" sz="2000" kern="0" dirty="0">
                <a:solidFill>
                  <a:srgbClr val="FFFF00"/>
                </a:solidFill>
                <a:effectLst/>
                <a:latin typeface="Verdana" panose="020B0604030504040204" pitchFamily="34" charset="0"/>
                <a:ea typeface="Times New Roman" panose="02020603050405020304" pitchFamily="18" charset="0"/>
                <a:cs typeface="Times New Roman" panose="02020603050405020304" pitchFamily="18" charset="0"/>
              </a:rPr>
              <a:t>	</a:t>
            </a:r>
            <a:r>
              <a:rPr lang="it-IT" sz="2000" b="1" i="1" kern="0" dirty="0">
                <a:effectLst/>
                <a:ea typeface="Times New Roman" panose="02020603050405020304" pitchFamily="18" charset="0"/>
                <a:cs typeface="Times New Roman" panose="02020603050405020304" pitchFamily="18" charset="0"/>
              </a:rPr>
              <a:t>Oggi la disabilità è vista come uno stato di quasi normalità da trattare con sensibilità e amore. </a:t>
            </a:r>
          </a:p>
          <a:p>
            <a:pPr algn="just">
              <a:lnSpc>
                <a:spcPct val="150000"/>
              </a:lnSpc>
            </a:pPr>
            <a:r>
              <a:rPr lang="it-IT" sz="2000" b="1" i="1" kern="0" dirty="0">
                <a:ea typeface="Times New Roman" panose="02020603050405020304" pitchFamily="18" charset="0"/>
                <a:cs typeface="Times New Roman" panose="02020603050405020304" pitchFamily="18" charset="0"/>
              </a:rPr>
              <a:t>	U</a:t>
            </a:r>
            <a:r>
              <a:rPr lang="it-IT" sz="2000" b="1" i="1" kern="0" dirty="0">
                <a:effectLst/>
                <a:ea typeface="Times New Roman" panose="02020603050405020304" pitchFamily="18" charset="0"/>
                <a:cs typeface="Times New Roman" panose="02020603050405020304" pitchFamily="18" charset="0"/>
              </a:rPr>
              <a:t>na persona con disabilità può permettersi molte cose nella vita</a:t>
            </a:r>
            <a:r>
              <a:rPr lang="it-IT" sz="2000" b="1" i="1" kern="0" dirty="0">
                <a:ea typeface="Times New Roman" panose="02020603050405020304" pitchFamily="18" charset="0"/>
                <a:cs typeface="Times New Roman" panose="02020603050405020304" pitchFamily="18" charset="0"/>
              </a:rPr>
              <a:t> e tramite </a:t>
            </a:r>
            <a:r>
              <a:rPr lang="it-IT" sz="2000" b="1" i="1" kern="0" dirty="0">
                <a:effectLst/>
                <a:ea typeface="Times New Roman" panose="02020603050405020304" pitchFamily="18" charset="0"/>
                <a:cs typeface="Times New Roman" panose="02020603050405020304" pitchFamily="18" charset="0"/>
              </a:rPr>
              <a:t>lo sport può avere nuove opportunità di sentirsi valorizzata. Non sempre è stato così. </a:t>
            </a:r>
          </a:p>
          <a:p>
            <a:pPr algn="just">
              <a:lnSpc>
                <a:spcPct val="150000"/>
              </a:lnSpc>
            </a:pPr>
            <a:r>
              <a:rPr lang="it-IT" sz="2000" b="1" i="1" kern="0" dirty="0">
                <a:ea typeface="Times New Roman" panose="02020603050405020304" pitchFamily="18" charset="0"/>
                <a:cs typeface="Times New Roman" panose="02020603050405020304" pitchFamily="18" charset="0"/>
              </a:rPr>
              <a:t>	</a:t>
            </a:r>
            <a:r>
              <a:rPr lang="it-IT" sz="2000" b="1" i="1" kern="0" dirty="0">
                <a:effectLst/>
                <a:ea typeface="Times New Roman" panose="02020603050405020304" pitchFamily="18" charset="0"/>
                <a:cs typeface="Times New Roman" panose="02020603050405020304" pitchFamily="18" charset="0"/>
              </a:rPr>
              <a:t>In passato venivano considerati soggetti da trattare senza speranza di una cura e poco tempo dopo morivano. </a:t>
            </a:r>
          </a:p>
          <a:p>
            <a:pPr algn="just">
              <a:lnSpc>
                <a:spcPct val="150000"/>
              </a:lnSpc>
            </a:pPr>
            <a:r>
              <a:rPr lang="it-IT" sz="2000" b="1" i="1" kern="0" dirty="0">
                <a:ea typeface="Times New Roman" panose="02020603050405020304" pitchFamily="18" charset="0"/>
                <a:cs typeface="Times New Roman" panose="02020603050405020304" pitchFamily="18" charset="0"/>
              </a:rPr>
              <a:t>	</a:t>
            </a:r>
            <a:r>
              <a:rPr lang="it-IT" sz="2000" b="1" i="1" kern="0" dirty="0">
                <a:effectLst/>
                <a:ea typeface="Times New Roman" panose="02020603050405020304" pitchFamily="18" charset="0"/>
                <a:cs typeface="Times New Roman" panose="02020603050405020304" pitchFamily="18" charset="0"/>
              </a:rPr>
              <a:t>Piano piano però le cose sono cambiate.</a:t>
            </a:r>
          </a:p>
          <a:p>
            <a:pPr algn="just">
              <a:lnSpc>
                <a:spcPct val="150000"/>
              </a:lnSpc>
            </a:pPr>
            <a:r>
              <a:rPr lang="it-IT" sz="2000" b="1" i="1" kern="0" dirty="0">
                <a:ea typeface="Times New Roman" panose="02020603050405020304" pitchFamily="18" charset="0"/>
                <a:cs typeface="Times New Roman" panose="02020603050405020304" pitchFamily="18" charset="0"/>
              </a:rPr>
              <a:t>	</a:t>
            </a:r>
            <a:r>
              <a:rPr lang="it-IT" sz="2000" b="1" i="1" kern="0" dirty="0">
                <a:effectLst/>
                <a:ea typeface="Times New Roman" panose="02020603050405020304" pitchFamily="18" charset="0"/>
                <a:cs typeface="Times New Roman" panose="02020603050405020304" pitchFamily="18" charset="0"/>
              </a:rPr>
              <a:t>Uno degli artefici di questo cambiamento è stato sicuramente Antonio Maglio, medico e consulente dell’Inail (Istituto nazionale assicurazione infortuni sul lavoro) che dedicò tutta la sua vita al recupero dei disabili. </a:t>
            </a:r>
            <a:endParaRPr lang="it-IT" sz="2000" b="1" i="1" kern="150" dirty="0">
              <a:effectLst/>
              <a:ea typeface="SimSun" panose="02010600030101010101" pitchFamily="2" charset="-122"/>
              <a:cs typeface="Lucida Sans" panose="020B0602030504020204" pitchFamily="34" charset="0"/>
            </a:endParaRPr>
          </a:p>
        </p:txBody>
      </p:sp>
    </p:spTree>
    <p:extLst>
      <p:ext uri="{BB962C8B-B14F-4D97-AF65-F5344CB8AC3E}">
        <p14:creationId xmlns:p14="http://schemas.microsoft.com/office/powerpoint/2010/main" val="25464608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a:extLst>
              <a:ext uri="{FF2B5EF4-FFF2-40B4-BE49-F238E27FC236}">
                <a16:creationId xmlns:a16="http://schemas.microsoft.com/office/drawing/2014/main" xmlns="" id="{B239D17F-E027-C670-A4C4-CC72552057C3}"/>
              </a:ext>
            </a:extLst>
          </p:cNvPr>
          <p:cNvSpPr txBox="1"/>
          <p:nvPr/>
        </p:nvSpPr>
        <p:spPr>
          <a:xfrm>
            <a:off x="959224" y="1290918"/>
            <a:ext cx="8390964" cy="4211887"/>
          </a:xfrm>
          <a:prstGeom prst="rect">
            <a:avLst/>
          </a:prstGeom>
          <a:noFill/>
        </p:spPr>
        <p:txBody>
          <a:bodyPr wrap="square">
            <a:spAutoFit/>
          </a:bodyPr>
          <a:lstStyle/>
          <a:p>
            <a:pPr algn="just">
              <a:lnSpc>
                <a:spcPct val="150000"/>
              </a:lnSpc>
            </a:pPr>
            <a:r>
              <a:rPr lang="it-IT" sz="1800" b="1" dirty="0">
                <a:solidFill>
                  <a:srgbClr val="FFFF00"/>
                </a:solidFill>
                <a:latin typeface="+mn-lt"/>
              </a:rPr>
              <a:t>	</a:t>
            </a:r>
            <a:r>
              <a:rPr lang="it-IT" sz="2000" b="1" dirty="0">
                <a:latin typeface="+mn-lt"/>
              </a:rPr>
              <a:t>Se a livello internazionale il padre dello sport per persone con disabilità fu il Dr. </a:t>
            </a:r>
            <a:r>
              <a:rPr lang="it-IT" sz="2000" b="1" dirty="0" err="1">
                <a:latin typeface="+mn-lt"/>
              </a:rPr>
              <a:t>Ludwing</a:t>
            </a:r>
            <a:r>
              <a:rPr lang="it-IT" sz="2000" b="1" dirty="0">
                <a:latin typeface="+mn-lt"/>
              </a:rPr>
              <a:t> </a:t>
            </a:r>
            <a:r>
              <a:rPr lang="it-IT" sz="2000" b="1" dirty="0" err="1">
                <a:latin typeface="+mn-lt"/>
              </a:rPr>
              <a:t>Guttmann</a:t>
            </a:r>
            <a:r>
              <a:rPr lang="it-IT" sz="2000" b="1" dirty="0">
                <a:latin typeface="+mn-lt"/>
              </a:rPr>
              <a:t> che aveva ideato i primi giochi per disabili di Stowe Mandeville il 28 luglio 1948. </a:t>
            </a:r>
          </a:p>
          <a:p>
            <a:pPr algn="just">
              <a:lnSpc>
                <a:spcPct val="150000"/>
              </a:lnSpc>
            </a:pPr>
            <a:endParaRPr lang="it-IT" sz="2000" b="1" dirty="0">
              <a:latin typeface="+mn-lt"/>
            </a:endParaRPr>
          </a:p>
          <a:p>
            <a:pPr algn="just">
              <a:lnSpc>
                <a:spcPct val="150000"/>
              </a:lnSpc>
            </a:pPr>
            <a:r>
              <a:rPr lang="it-IT" sz="2000" b="1" dirty="0">
                <a:latin typeface="+mn-lt"/>
              </a:rPr>
              <a:t> 	In Italia questo ruolo fu ricoperto dal Dr. Antonio Maglio che al pari del collega tedesco affermò e promosse il concetto di sport-terapia come forma di riabilitazione dei pazienti </a:t>
            </a:r>
            <a:r>
              <a:rPr lang="it-IT" sz="2000" b="1" dirty="0" err="1">
                <a:latin typeface="+mn-lt"/>
              </a:rPr>
              <a:t>neurolosi</a:t>
            </a:r>
            <a:r>
              <a:rPr lang="it-IT" sz="2000" b="1" dirty="0">
                <a:latin typeface="+mn-lt"/>
              </a:rPr>
              <a:t>.</a:t>
            </a:r>
          </a:p>
          <a:p>
            <a:pPr algn="l">
              <a:lnSpc>
                <a:spcPct val="150000"/>
              </a:lnSpc>
            </a:pPr>
            <a:endParaRPr lang="it-IT" sz="2000" b="1" dirty="0"/>
          </a:p>
          <a:p>
            <a:pPr algn="l">
              <a:lnSpc>
                <a:spcPct val="150000"/>
              </a:lnSpc>
            </a:pPr>
            <a:endParaRPr lang="it-IT" sz="1800" b="1" dirty="0">
              <a:solidFill>
                <a:srgbClr val="FFFF00"/>
              </a:solidFill>
              <a:latin typeface="+mn-lt"/>
            </a:endParaRPr>
          </a:p>
        </p:txBody>
      </p:sp>
    </p:spTree>
    <p:extLst>
      <p:ext uri="{BB962C8B-B14F-4D97-AF65-F5344CB8AC3E}">
        <p14:creationId xmlns:p14="http://schemas.microsoft.com/office/powerpoint/2010/main" val="28861865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xmlns="" id="{94C22985-CEC1-F211-364C-14B0A84935AF}"/>
              </a:ext>
            </a:extLst>
          </p:cNvPr>
          <p:cNvSpPr txBox="1"/>
          <p:nvPr/>
        </p:nvSpPr>
        <p:spPr>
          <a:xfrm>
            <a:off x="5127812" y="161365"/>
            <a:ext cx="7001433" cy="5074723"/>
          </a:xfrm>
          <a:prstGeom prst="rect">
            <a:avLst/>
          </a:prstGeom>
          <a:noFill/>
        </p:spPr>
        <p:txBody>
          <a:bodyPr wrap="square">
            <a:spAutoFit/>
          </a:bodyPr>
          <a:lstStyle/>
          <a:p>
            <a:pPr algn="just">
              <a:lnSpc>
                <a:spcPct val="150000"/>
              </a:lnSpc>
            </a:pPr>
            <a:r>
              <a:rPr lang="it-IT" sz="2000" b="1" i="1" dirty="0">
                <a:effectLst/>
                <a:ea typeface="SimSun" panose="02010600030101010101" pitchFamily="2" charset="-122"/>
                <a:cs typeface="Calibri" panose="020F0502020204030204" pitchFamily="34" charset="0"/>
              </a:rPr>
              <a:t>Sport e Terapia sembrano due parole tra di loro in contrasto. </a:t>
            </a:r>
          </a:p>
          <a:p>
            <a:pPr algn="just">
              <a:lnSpc>
                <a:spcPct val="150000"/>
              </a:lnSpc>
            </a:pPr>
            <a:endParaRPr lang="it-IT" sz="2000" b="1" i="1" dirty="0">
              <a:effectLst/>
              <a:ea typeface="SimSun" panose="02010600030101010101" pitchFamily="2" charset="-122"/>
              <a:cs typeface="Calibri" panose="020F0502020204030204" pitchFamily="34" charset="0"/>
            </a:endParaRPr>
          </a:p>
          <a:p>
            <a:pPr algn="just">
              <a:lnSpc>
                <a:spcPct val="150000"/>
              </a:lnSpc>
            </a:pPr>
            <a:r>
              <a:rPr lang="it-IT" sz="2000" b="1" i="1" dirty="0">
                <a:effectLst/>
                <a:ea typeface="SimSun" panose="02010600030101010101" pitchFamily="2" charset="-122"/>
                <a:cs typeface="Calibri" panose="020F0502020204030204" pitchFamily="34" charset="0"/>
              </a:rPr>
              <a:t>L’intuizione di Maglio è stata quella di metterle insieme e realizzare un intervento precoce in grado di spezzare il circolo vizioso che quasi sempre dalla disabilità porta alla sedentarietà, all’obesità ed alla depressione. </a:t>
            </a:r>
          </a:p>
          <a:p>
            <a:pPr algn="just">
              <a:lnSpc>
                <a:spcPct val="150000"/>
              </a:lnSpc>
            </a:pPr>
            <a:endParaRPr lang="it-IT" sz="2000" b="1" i="1" dirty="0">
              <a:effectLst/>
              <a:ea typeface="SimSun" panose="02010600030101010101" pitchFamily="2" charset="-122"/>
              <a:cs typeface="Calibri" panose="020F0502020204030204" pitchFamily="34" charset="0"/>
            </a:endParaRPr>
          </a:p>
          <a:p>
            <a:pPr algn="just">
              <a:lnSpc>
                <a:spcPct val="150000"/>
              </a:lnSpc>
            </a:pPr>
            <a:r>
              <a:rPr lang="it-IT" sz="2000" b="1" i="1" dirty="0">
                <a:effectLst/>
                <a:ea typeface="SimSun" panose="02010600030101010101" pitchFamily="2" charset="-122"/>
                <a:cs typeface="Calibri" panose="020F0502020204030204" pitchFamily="34" charset="0"/>
              </a:rPr>
              <a:t>La filosofia di fondo è che lo Sport sia un grande farmaco</a:t>
            </a:r>
            <a:r>
              <a:rPr lang="it-IT" sz="1800" i="1" dirty="0">
                <a:solidFill>
                  <a:srgbClr val="FFFF00"/>
                </a:solidFill>
                <a:effectLst/>
                <a:latin typeface="Times New Roman" panose="02020603050405020304" pitchFamily="18" charset="0"/>
                <a:ea typeface="SimSun" panose="02010600030101010101" pitchFamily="2" charset="-122"/>
                <a:cs typeface="Calibri" panose="020F0502020204030204" pitchFamily="34" charset="0"/>
              </a:rPr>
              <a:t>. </a:t>
            </a:r>
          </a:p>
          <a:p>
            <a:pPr algn="just">
              <a:lnSpc>
                <a:spcPct val="150000"/>
              </a:lnSpc>
            </a:pPr>
            <a:endParaRPr lang="it-IT" i="1" dirty="0">
              <a:solidFill>
                <a:srgbClr val="FFFF00"/>
              </a:solidFill>
              <a:latin typeface="Times New Roman" panose="02020603050405020304" pitchFamily="18" charset="0"/>
              <a:ea typeface="SimSun" panose="02010600030101010101" pitchFamily="2" charset="-122"/>
              <a:cs typeface="Calibri" panose="020F0502020204030204" pitchFamily="34" charset="0"/>
            </a:endParaRPr>
          </a:p>
        </p:txBody>
      </p:sp>
      <p:pic>
        <p:nvPicPr>
          <p:cNvPr id="1026" name="Picture 2">
            <a:extLst>
              <a:ext uri="{FF2B5EF4-FFF2-40B4-BE49-F238E27FC236}">
                <a16:creationId xmlns:a16="http://schemas.microsoft.com/office/drawing/2014/main" xmlns="" id="{1C801FD5-EF53-DCFD-2CA4-464F0172FD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446978"/>
            <a:ext cx="4984376" cy="34110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90129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xmlns="" id="{6758EBA5-ECC6-992B-37C0-29D0A3F804C7}"/>
              </a:ext>
            </a:extLst>
          </p:cNvPr>
          <p:cNvSpPr txBox="1"/>
          <p:nvPr/>
        </p:nvSpPr>
        <p:spPr>
          <a:xfrm>
            <a:off x="331695" y="753035"/>
            <a:ext cx="9556376" cy="4187172"/>
          </a:xfrm>
          <a:prstGeom prst="rect">
            <a:avLst/>
          </a:prstGeom>
          <a:noFill/>
        </p:spPr>
        <p:txBody>
          <a:bodyPr wrap="square">
            <a:spAutoFit/>
          </a:bodyPr>
          <a:lstStyle/>
          <a:p>
            <a:pPr algn="just">
              <a:lnSpc>
                <a:spcPct val="150000"/>
              </a:lnSpc>
            </a:pPr>
            <a:r>
              <a:rPr lang="it-IT" sz="2000" b="1" i="1" kern="0" dirty="0">
                <a:effectLst/>
                <a:ea typeface="Times New Roman" panose="02020603050405020304" pitchFamily="18" charset="0"/>
                <a:cs typeface="Times New Roman" panose="02020603050405020304" pitchFamily="18" charset="0"/>
              </a:rPr>
              <a:t>Ludwig </a:t>
            </a:r>
            <a:r>
              <a:rPr lang="it-IT" sz="2000" b="1" i="1" kern="0" dirty="0" err="1">
                <a:effectLst/>
                <a:ea typeface="Times New Roman" panose="02020603050405020304" pitchFamily="18" charset="0"/>
                <a:cs typeface="Times New Roman" panose="02020603050405020304" pitchFamily="18" charset="0"/>
              </a:rPr>
              <a:t>Guttman</a:t>
            </a:r>
            <a:r>
              <a:rPr lang="it-IT" sz="2000" b="1" i="1" kern="0" dirty="0">
                <a:effectLst/>
                <a:ea typeface="Times New Roman" panose="02020603050405020304" pitchFamily="18" charset="0"/>
                <a:cs typeface="Times New Roman" panose="02020603050405020304" pitchFamily="18" charset="0"/>
              </a:rPr>
              <a:t>, neurologo ebreo tedesco emigrato a Oxford per sfuggire al nazismo</a:t>
            </a:r>
            <a:r>
              <a:rPr lang="it-IT" sz="2000" b="1" i="1" kern="0" dirty="0">
                <a:ea typeface="Times New Roman" panose="02020603050405020304" pitchFamily="18" charset="0"/>
                <a:cs typeface="Times New Roman" panose="02020603050405020304" pitchFamily="18" charset="0"/>
              </a:rPr>
              <a:t> </a:t>
            </a:r>
            <a:r>
              <a:rPr lang="it-IT" sz="2000" b="1" i="1" kern="0" dirty="0">
                <a:effectLst/>
                <a:ea typeface="Times New Roman" panose="02020603050405020304" pitchFamily="18" charset="0"/>
                <a:cs typeface="Times New Roman" panose="02020603050405020304" pitchFamily="18" charset="0"/>
              </a:rPr>
              <a:t>lavora presso il </a:t>
            </a:r>
            <a:r>
              <a:rPr lang="it-IT" sz="2000" b="1" i="1" kern="0" dirty="0">
                <a:ea typeface="Times New Roman" panose="02020603050405020304" pitchFamily="18" charset="0"/>
                <a:cs typeface="Times New Roman" panose="02020603050405020304" pitchFamily="18" charset="0"/>
              </a:rPr>
              <a:t>centro per disabili a Stoke Mandeville  </a:t>
            </a:r>
            <a:r>
              <a:rPr lang="it-IT" sz="2000" b="1" i="1" kern="0" dirty="0">
                <a:effectLst/>
                <a:ea typeface="Times New Roman" panose="02020603050405020304" pitchFamily="18" charset="0"/>
                <a:cs typeface="Times New Roman" panose="02020603050405020304" pitchFamily="18" charset="0"/>
              </a:rPr>
              <a:t>con i soldati rimasti feriti durante la seconda guerra mondiale.</a:t>
            </a:r>
          </a:p>
          <a:p>
            <a:pPr algn="just">
              <a:lnSpc>
                <a:spcPct val="150000"/>
              </a:lnSpc>
            </a:pPr>
            <a:endParaRPr lang="it-IT" sz="2000" b="1" i="1" kern="0" dirty="0">
              <a:effectLst/>
              <a:ea typeface="Times New Roman" panose="02020603050405020304" pitchFamily="18" charset="0"/>
              <a:cs typeface="Times New Roman" panose="02020603050405020304" pitchFamily="18" charset="0"/>
            </a:endParaRPr>
          </a:p>
          <a:p>
            <a:pPr algn="just">
              <a:lnSpc>
                <a:spcPct val="150000"/>
              </a:lnSpc>
            </a:pPr>
            <a:r>
              <a:rPr lang="it-IT" sz="2000" b="1" i="1" kern="0" dirty="0">
                <a:effectLst/>
                <a:ea typeface="Times New Roman" panose="02020603050405020304" pitchFamily="18" charset="0"/>
                <a:cs typeface="Times New Roman" panose="02020603050405020304" pitchFamily="18" charset="0"/>
              </a:rPr>
              <a:t>Ragazzi giovani con lesioni  midollari con speranza di vita non elevata e qualità della stessa molto scarsa.</a:t>
            </a:r>
          </a:p>
          <a:p>
            <a:pPr algn="just">
              <a:lnSpc>
                <a:spcPct val="150000"/>
              </a:lnSpc>
            </a:pPr>
            <a:endParaRPr lang="it-IT" sz="2000" b="1" i="1" kern="0" dirty="0">
              <a:ea typeface="Times New Roman" panose="02020603050405020304" pitchFamily="18" charset="0"/>
              <a:cs typeface="Times New Roman" panose="02020603050405020304" pitchFamily="18" charset="0"/>
            </a:endParaRPr>
          </a:p>
          <a:p>
            <a:pPr algn="just">
              <a:lnSpc>
                <a:spcPct val="150000"/>
              </a:lnSpc>
            </a:pPr>
            <a:r>
              <a:rPr lang="it-IT" sz="2000" b="1" i="1" kern="0" dirty="0" err="1">
                <a:effectLst/>
                <a:ea typeface="Times New Roman" panose="02020603050405020304" pitchFamily="18" charset="0"/>
                <a:cs typeface="Times New Roman" panose="02020603050405020304" pitchFamily="18" charset="0"/>
              </a:rPr>
              <a:t>Guttman</a:t>
            </a:r>
            <a:r>
              <a:rPr lang="it-IT" sz="2000" b="1" i="1" kern="0" dirty="0">
                <a:effectLst/>
                <a:ea typeface="Times New Roman" panose="02020603050405020304" pitchFamily="18" charset="0"/>
                <a:cs typeface="Times New Roman" panose="02020603050405020304" pitchFamily="18" charset="0"/>
              </a:rPr>
              <a:t> capisce che semplicemente fermarsi e arrendersi non è una prospettiva e che lo sport è la strada per la riabilitazione.</a:t>
            </a:r>
            <a:endParaRPr lang="it-IT" sz="2000" b="1" i="1" kern="150" dirty="0">
              <a:effectLst/>
              <a:ea typeface="SimSun" panose="02010600030101010101" pitchFamily="2" charset="-122"/>
              <a:cs typeface="Lucida Sans" panose="020B0602030504020204" pitchFamily="34" charset="0"/>
            </a:endParaRPr>
          </a:p>
        </p:txBody>
      </p:sp>
    </p:spTree>
    <p:extLst>
      <p:ext uri="{BB962C8B-B14F-4D97-AF65-F5344CB8AC3E}">
        <p14:creationId xmlns:p14="http://schemas.microsoft.com/office/powerpoint/2010/main" val="26995858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xmlns="" id="{E00B7F7E-713D-C033-35D8-959F0B9BFBFD}"/>
              </a:ext>
            </a:extLst>
          </p:cNvPr>
          <p:cNvSpPr txBox="1"/>
          <p:nvPr/>
        </p:nvSpPr>
        <p:spPr>
          <a:xfrm>
            <a:off x="1" y="0"/>
            <a:ext cx="7386918" cy="6033831"/>
          </a:xfrm>
          <a:prstGeom prst="rect">
            <a:avLst/>
          </a:prstGeom>
          <a:noFill/>
        </p:spPr>
        <p:txBody>
          <a:bodyPr wrap="square">
            <a:spAutoFit/>
          </a:bodyPr>
          <a:lstStyle/>
          <a:p>
            <a:pPr algn="just">
              <a:lnSpc>
                <a:spcPct val="150000"/>
              </a:lnSpc>
            </a:pPr>
            <a:r>
              <a:rPr lang="it-IT" sz="2000" b="1" i="1" kern="0" dirty="0">
                <a:effectLst/>
                <a:ea typeface="Times New Roman" panose="02020603050405020304" pitchFamily="18" charset="0"/>
                <a:cs typeface="Times New Roman" panose="02020603050405020304" pitchFamily="18" charset="0"/>
              </a:rPr>
              <a:t>Nel 1948 iniziano i primi giochi per atleti con disabilità: quattordici uomini e due donne si cimentano in gare sportive. </a:t>
            </a:r>
          </a:p>
          <a:p>
            <a:pPr algn="just">
              <a:lnSpc>
                <a:spcPct val="150000"/>
              </a:lnSpc>
            </a:pPr>
            <a:endParaRPr lang="it-IT" sz="2000" b="1" i="1" kern="0" dirty="0">
              <a:effectLst/>
              <a:ea typeface="Times New Roman" panose="02020603050405020304" pitchFamily="18" charset="0"/>
              <a:cs typeface="Times New Roman" panose="02020603050405020304" pitchFamily="18" charset="0"/>
            </a:endParaRPr>
          </a:p>
          <a:p>
            <a:pPr algn="just">
              <a:lnSpc>
                <a:spcPct val="150000"/>
              </a:lnSpc>
            </a:pPr>
            <a:r>
              <a:rPr lang="it-IT" sz="2000" b="1" i="1" kern="0" dirty="0">
                <a:effectLst/>
                <a:ea typeface="Times New Roman" panose="02020603050405020304" pitchFamily="18" charset="0"/>
                <a:cs typeface="Times New Roman" panose="02020603050405020304" pitchFamily="18" charset="0"/>
              </a:rPr>
              <a:t>Stoke Mandeville Games, organizzati di lì in poi a cadenza annuale e all’epoca riservati ad atleti con lesioni midollari. </a:t>
            </a:r>
          </a:p>
          <a:p>
            <a:pPr algn="just">
              <a:lnSpc>
                <a:spcPct val="150000"/>
              </a:lnSpc>
            </a:pPr>
            <a:endParaRPr lang="it-IT" sz="2000" b="1" i="1" kern="0" dirty="0">
              <a:effectLst/>
              <a:ea typeface="Times New Roman" panose="02020603050405020304" pitchFamily="18" charset="0"/>
              <a:cs typeface="Times New Roman" panose="02020603050405020304" pitchFamily="18" charset="0"/>
            </a:endParaRPr>
          </a:p>
          <a:p>
            <a:pPr algn="just">
              <a:lnSpc>
                <a:spcPct val="150000"/>
              </a:lnSpc>
            </a:pPr>
            <a:r>
              <a:rPr lang="it-IT" sz="2000" b="1" i="1" kern="0" dirty="0">
                <a:effectLst/>
                <a:ea typeface="Times New Roman" panose="02020603050405020304" pitchFamily="18" charset="0"/>
                <a:cs typeface="Times New Roman" panose="02020603050405020304" pitchFamily="18" charset="0"/>
              </a:rPr>
              <a:t>Il successo di quei Giochi e la loro portata innovativa attira l’attenzione e nel 1956, in occasione dell’Olimpiade di Melbourne, il Comitato olimpico assegna la Coppa </a:t>
            </a:r>
            <a:r>
              <a:rPr lang="it-IT" sz="2000" b="1" i="1" kern="0" dirty="0" err="1">
                <a:effectLst/>
                <a:ea typeface="Times New Roman" panose="02020603050405020304" pitchFamily="18" charset="0"/>
                <a:cs typeface="Times New Roman" panose="02020603050405020304" pitchFamily="18" charset="0"/>
              </a:rPr>
              <a:t>Fearnley</a:t>
            </a:r>
            <a:r>
              <a:rPr lang="it-IT" sz="2000" b="1" i="1" kern="0" dirty="0">
                <a:effectLst/>
                <a:ea typeface="Times New Roman" panose="02020603050405020304" pitchFamily="18" charset="0"/>
                <a:cs typeface="Times New Roman" panose="02020603050405020304" pitchFamily="18" charset="0"/>
              </a:rPr>
              <a:t>, premio a destinato a chi si distingue per i meriti dello spirito olimpico, all’organizzazione dei Giochi di Stoke Mandeville.</a:t>
            </a:r>
            <a:endParaRPr lang="it-IT" sz="2000" b="1" i="1" kern="150" dirty="0">
              <a:effectLst/>
              <a:ea typeface="SimSun" panose="02010600030101010101" pitchFamily="2" charset="-122"/>
              <a:cs typeface="Lucida Sans" panose="020B0602030504020204" pitchFamily="34" charset="0"/>
            </a:endParaRPr>
          </a:p>
        </p:txBody>
      </p:sp>
      <p:pic>
        <p:nvPicPr>
          <p:cNvPr id="4098" name="Picture 2" descr="Storia di Ludwig Guttman, inventore dei Giochi Paralimpici - Mosaico">
            <a:extLst>
              <a:ext uri="{FF2B5EF4-FFF2-40B4-BE49-F238E27FC236}">
                <a16:creationId xmlns:a16="http://schemas.microsoft.com/office/drawing/2014/main" xmlns="" id="{29D8036E-8204-0CC5-AF06-514F73ED323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27364" y="4171389"/>
            <a:ext cx="4664636" cy="26238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41449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xmlns="" id="{672BEA52-8E95-464D-A0BA-7FCD26F05F45}"/>
              </a:ext>
            </a:extLst>
          </p:cNvPr>
          <p:cNvSpPr txBox="1"/>
          <p:nvPr/>
        </p:nvSpPr>
        <p:spPr>
          <a:xfrm>
            <a:off x="134472" y="251012"/>
            <a:ext cx="8928846" cy="5532027"/>
          </a:xfrm>
          <a:prstGeom prst="rect">
            <a:avLst/>
          </a:prstGeom>
          <a:noFill/>
        </p:spPr>
        <p:txBody>
          <a:bodyPr wrap="square">
            <a:spAutoFit/>
          </a:bodyPr>
          <a:lstStyle/>
          <a:p>
            <a:pPr algn="just">
              <a:lnSpc>
                <a:spcPct val="150000"/>
              </a:lnSpc>
            </a:pPr>
            <a:r>
              <a:rPr lang="it-IT" sz="2000" b="1" i="1" kern="0" dirty="0">
                <a:effectLst/>
                <a:ea typeface="Times New Roman" panose="02020603050405020304" pitchFamily="18" charset="0"/>
                <a:cs typeface="Times New Roman" panose="02020603050405020304" pitchFamily="18" charset="0"/>
              </a:rPr>
              <a:t>Lo stesso approccio di </a:t>
            </a:r>
            <a:r>
              <a:rPr lang="it-IT" sz="2000" b="1" i="1" kern="0" dirty="0" err="1">
                <a:effectLst/>
                <a:ea typeface="Times New Roman" panose="02020603050405020304" pitchFamily="18" charset="0"/>
                <a:cs typeface="Times New Roman" panose="02020603050405020304" pitchFamily="18" charset="0"/>
              </a:rPr>
              <a:t>Guttman</a:t>
            </a:r>
            <a:r>
              <a:rPr lang="it-IT" sz="2000" b="1" i="1" kern="0" dirty="0">
                <a:effectLst/>
                <a:ea typeface="Times New Roman" panose="02020603050405020304" pitchFamily="18" charset="0"/>
                <a:cs typeface="Times New Roman" panose="02020603050405020304" pitchFamily="18" charset="0"/>
              </a:rPr>
              <a:t> nei confronti dei giovani con lesioni midollari viene svolto dal Dr. Antonio Maglio, neurologo formato a Bari, dirigente dell’Inail. </a:t>
            </a:r>
          </a:p>
          <a:p>
            <a:pPr algn="just">
              <a:lnSpc>
                <a:spcPct val="150000"/>
              </a:lnSpc>
            </a:pPr>
            <a:endParaRPr lang="it-IT" sz="2000" b="1" i="1" kern="0" dirty="0">
              <a:effectLst/>
              <a:ea typeface="Times New Roman" panose="02020603050405020304" pitchFamily="18" charset="0"/>
              <a:cs typeface="Times New Roman" panose="02020603050405020304" pitchFamily="18" charset="0"/>
            </a:endParaRPr>
          </a:p>
          <a:p>
            <a:pPr algn="just">
              <a:lnSpc>
                <a:spcPct val="150000"/>
              </a:lnSpc>
            </a:pPr>
            <a:r>
              <a:rPr lang="it-IT" sz="2000" b="1" i="1" kern="0" dirty="0">
                <a:effectLst/>
                <a:ea typeface="Times New Roman" panose="02020603050405020304" pitchFamily="18" charset="0"/>
                <a:cs typeface="Times New Roman" panose="02020603050405020304" pitchFamily="18" charset="0"/>
              </a:rPr>
              <a:t>Infatti Maglio non si arrende allo status quo, quando un collega lo chiama a visitare due ragazzi isolati in una struttura, spiega: "Hanno una lesione midollare, non potranno più camminare". E subito dopo chiede: "Che vogliamo fare? Lasciarli in un letto per sempre? </a:t>
            </a:r>
          </a:p>
          <a:p>
            <a:pPr algn="just">
              <a:lnSpc>
                <a:spcPct val="150000"/>
              </a:lnSpc>
            </a:pPr>
            <a:endParaRPr lang="it-IT" sz="2000" b="1" i="1" kern="0" dirty="0">
              <a:effectLst/>
              <a:ea typeface="Times New Roman" panose="02020603050405020304" pitchFamily="18" charset="0"/>
              <a:cs typeface="Times New Roman" panose="02020603050405020304" pitchFamily="18" charset="0"/>
            </a:endParaRPr>
          </a:p>
          <a:p>
            <a:pPr algn="just">
              <a:lnSpc>
                <a:spcPct val="150000"/>
              </a:lnSpc>
            </a:pPr>
            <a:r>
              <a:rPr lang="it-IT" sz="2000" b="1" i="1" kern="0" dirty="0">
                <a:effectLst/>
                <a:ea typeface="Times New Roman" panose="02020603050405020304" pitchFamily="18" charset="0"/>
                <a:cs typeface="Times New Roman" panose="02020603050405020304" pitchFamily="18" charset="0"/>
              </a:rPr>
              <a:t>Nel 1957 fonda a Ostia il centro paraplegici Villa Marina, dove lo sport è parte integrante della terapia</a:t>
            </a:r>
            <a:r>
              <a:rPr lang="it-IT" sz="2000" b="1" i="1" kern="0" dirty="0">
                <a:ea typeface="Times New Roman" panose="02020603050405020304" pitchFamily="18" charset="0"/>
                <a:cs typeface="Times New Roman" panose="02020603050405020304" pitchFamily="18" charset="0"/>
              </a:rPr>
              <a:t> primo</a:t>
            </a:r>
            <a:r>
              <a:rPr lang="it-IT" sz="1800" kern="0" dirty="0">
                <a:effectLst/>
                <a:latin typeface="Times New Roman" panose="02020603050405020304" pitchFamily="18" charset="0"/>
                <a:ea typeface="Times New Roman" panose="02020603050405020304" pitchFamily="18" charset="0"/>
              </a:rPr>
              <a:t> </a:t>
            </a:r>
            <a:r>
              <a:rPr lang="it-IT" b="1" i="1" kern="0" dirty="0">
                <a:effectLst/>
                <a:ea typeface="Times New Roman" panose="02020603050405020304" pitchFamily="18" charset="0"/>
              </a:rPr>
              <a:t>centro italiano ed uno dei pochi in Europa specializzato nella riabilitazione dei </a:t>
            </a:r>
            <a:r>
              <a:rPr lang="it-IT" b="1" i="1" kern="0" dirty="0" err="1">
                <a:effectLst/>
                <a:ea typeface="Times New Roman" panose="02020603050405020304" pitchFamily="18" charset="0"/>
              </a:rPr>
              <a:t>miolesi</a:t>
            </a:r>
            <a:r>
              <a:rPr lang="it-IT" b="1" i="1" kern="0" dirty="0">
                <a:effectLst/>
                <a:ea typeface="Times New Roman" panose="02020603050405020304" pitchFamily="18" charset="0"/>
              </a:rPr>
              <a:t>.</a:t>
            </a:r>
            <a:endParaRPr lang="it-IT" b="1" i="1" dirty="0"/>
          </a:p>
        </p:txBody>
      </p:sp>
    </p:spTree>
    <p:extLst>
      <p:ext uri="{BB962C8B-B14F-4D97-AF65-F5344CB8AC3E}">
        <p14:creationId xmlns:p14="http://schemas.microsoft.com/office/powerpoint/2010/main" val="15801041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xmlns="" id="{C4473F7D-2CFC-5423-4762-323189974F4A}"/>
              </a:ext>
            </a:extLst>
          </p:cNvPr>
          <p:cNvSpPr txBox="1"/>
          <p:nvPr/>
        </p:nvSpPr>
        <p:spPr>
          <a:xfrm>
            <a:off x="116541" y="430306"/>
            <a:ext cx="7691718" cy="5536387"/>
          </a:xfrm>
          <a:prstGeom prst="rect">
            <a:avLst/>
          </a:prstGeom>
          <a:noFill/>
        </p:spPr>
        <p:txBody>
          <a:bodyPr wrap="square">
            <a:spAutoFit/>
          </a:bodyPr>
          <a:lstStyle/>
          <a:p>
            <a:pPr algn="just" fontAlgn="auto">
              <a:lnSpc>
                <a:spcPct val="150000"/>
              </a:lnSpc>
            </a:pPr>
            <a:r>
              <a:rPr lang="it-IT" sz="2000" b="1" i="1" kern="0" dirty="0">
                <a:effectLst/>
                <a:ea typeface="Times New Roman" panose="02020603050405020304" pitchFamily="18" charset="0"/>
                <a:cs typeface="Times New Roman" panose="02020603050405020304" pitchFamily="18" charset="0"/>
              </a:rPr>
              <a:t>Nel 1958 il Dr. Maglio confidò al Dr. </a:t>
            </a:r>
            <a:r>
              <a:rPr lang="it-IT" sz="2000" b="1" i="1" kern="0" dirty="0" err="1">
                <a:effectLst/>
                <a:ea typeface="Times New Roman" panose="02020603050405020304" pitchFamily="18" charset="0"/>
                <a:cs typeface="Times New Roman" panose="02020603050405020304" pitchFamily="18" charset="0"/>
              </a:rPr>
              <a:t>Guttmann</a:t>
            </a:r>
            <a:r>
              <a:rPr lang="it-IT" sz="2000" b="1" i="1" kern="0" dirty="0">
                <a:effectLst/>
                <a:ea typeface="Times New Roman" panose="02020603050405020304" pitchFamily="18" charset="0"/>
                <a:cs typeface="Times New Roman" panose="02020603050405020304" pitchFamily="18" charset="0"/>
              </a:rPr>
              <a:t>, durante un congresso di neurochirurghi (i due collaboravano già da qualche anno) l’idea di approfittare della diciottesima edizione delle Olimpiadi che si sarebbe </a:t>
            </a:r>
            <a:r>
              <a:rPr lang="it-IT" sz="2000" b="1" i="1" kern="0" dirty="0">
                <a:ea typeface="Times New Roman" panose="02020603050405020304" pitchFamily="18" charset="0"/>
                <a:cs typeface="Times New Roman" panose="02020603050405020304" pitchFamily="18" charset="0"/>
              </a:rPr>
              <a:t>tenuta</a:t>
            </a:r>
            <a:r>
              <a:rPr lang="it-IT" sz="2000" b="1" i="1" kern="0" dirty="0">
                <a:effectLst/>
                <a:ea typeface="Times New Roman" panose="02020603050405020304" pitchFamily="18" charset="0"/>
                <a:cs typeface="Times New Roman" panose="02020603050405020304" pitchFamily="18" charset="0"/>
              </a:rPr>
              <a:t> a Roma nel 1960 per organizzare, pochi giorni dopo e nella stessa struttura, un analogo momento riservato però a disabili e paraplegici di tutto il mondo.</a:t>
            </a:r>
          </a:p>
          <a:p>
            <a:pPr algn="just" fontAlgn="auto">
              <a:lnSpc>
                <a:spcPct val="150000"/>
              </a:lnSpc>
            </a:pPr>
            <a:endParaRPr lang="it-IT" sz="2000" b="1" i="1" kern="0" dirty="0">
              <a:effectLst/>
              <a:ea typeface="Times New Roman" panose="02020603050405020304" pitchFamily="18" charset="0"/>
              <a:cs typeface="Times New Roman" panose="02020603050405020304" pitchFamily="18" charset="0"/>
            </a:endParaRPr>
          </a:p>
          <a:p>
            <a:pPr algn="just">
              <a:lnSpc>
                <a:spcPct val="150000"/>
              </a:lnSpc>
            </a:pPr>
            <a:r>
              <a:rPr lang="it-IT" sz="2000" b="1" i="1" kern="0" dirty="0">
                <a:effectLst/>
                <a:ea typeface="Times New Roman" panose="02020603050405020304" pitchFamily="18" charset="0"/>
              </a:rPr>
              <a:t>Trasferire i Giochi di Stoke Mandeville in Italia, farli disputare a ridosso del «più grande evento della storia moderna» e attribuire loro identico </a:t>
            </a:r>
            <a:r>
              <a:rPr lang="it-IT" sz="2000" b="1" i="1" kern="0" dirty="0">
                <a:ea typeface="Times New Roman" panose="02020603050405020304" pitchFamily="18" charset="0"/>
              </a:rPr>
              <a:t>«</a:t>
            </a:r>
            <a:r>
              <a:rPr lang="it-IT" sz="2000" b="1" i="1" kern="0" dirty="0">
                <a:effectLst/>
                <a:ea typeface="Times New Roman" panose="02020603050405020304" pitchFamily="18" charset="0"/>
              </a:rPr>
              <a:t>blasone».</a:t>
            </a:r>
            <a:endParaRPr lang="it-IT" sz="2000" b="1" i="1" kern="150" dirty="0">
              <a:effectLst/>
              <a:ea typeface="SimSun" panose="02010600030101010101" pitchFamily="2" charset="-122"/>
              <a:cs typeface="Lucida Sans" panose="020B0602030504020204" pitchFamily="34" charset="0"/>
            </a:endParaRPr>
          </a:p>
          <a:p>
            <a:pPr algn="just" fontAlgn="auto">
              <a:lnSpc>
                <a:spcPct val="150000"/>
              </a:lnSpc>
            </a:pPr>
            <a:endParaRPr lang="it-IT" sz="1800" kern="150" dirty="0">
              <a:effectLst/>
              <a:latin typeface="Times New Roman" panose="02020603050405020304" pitchFamily="18" charset="0"/>
              <a:ea typeface="SimSun" panose="02010600030101010101" pitchFamily="2" charset="-122"/>
              <a:cs typeface="Lucida Sans" panose="020B0602030504020204" pitchFamily="34" charset="0"/>
            </a:endParaRPr>
          </a:p>
        </p:txBody>
      </p:sp>
      <p:pic>
        <p:nvPicPr>
          <p:cNvPr id="3074" name="Picture 2" descr="Centro Paraplegici di Ostia anni Cinquanta-Sessanta - Antonio Maglio tra i suoi ragazzi">
            <a:extLst>
              <a:ext uri="{FF2B5EF4-FFF2-40B4-BE49-F238E27FC236}">
                <a16:creationId xmlns:a16="http://schemas.microsoft.com/office/drawing/2014/main" xmlns="" id="{B938ADE4-1148-4C9B-F3AF-3388C2046E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41341" y="2707341"/>
            <a:ext cx="4150659" cy="41506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5219254"/>
      </p:ext>
    </p:extLst>
  </p:cSld>
  <p:clrMapOvr>
    <a:masterClrMapping/>
  </p:clrMapOvr>
</p:sld>
</file>

<file path=ppt/theme/theme1.xml><?xml version="1.0" encoding="utf-8"?>
<a:theme xmlns:a="http://schemas.openxmlformats.org/drawingml/2006/main" name="Sezion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docProps/app.xml><?xml version="1.0" encoding="utf-8"?>
<Properties xmlns="http://schemas.openxmlformats.org/officeDocument/2006/extended-properties" xmlns:vt="http://schemas.openxmlformats.org/officeDocument/2006/docPropsVTypes">
  <Template>Slice</Template>
  <TotalTime>145</TotalTime>
  <Words>1452</Words>
  <Application>Microsoft Office PowerPoint</Application>
  <PresentationFormat>Widescreen</PresentationFormat>
  <Paragraphs>74</Paragraphs>
  <Slides>18</Slides>
  <Notes>0</Notes>
  <HiddenSlides>0</HiddenSlides>
  <MMClips>0</MMClips>
  <ScaleCrop>false</ScaleCrop>
  <HeadingPairs>
    <vt:vector size="6" baseType="variant">
      <vt:variant>
        <vt:lpstr>Caratteri utilizzati</vt:lpstr>
      </vt:variant>
      <vt:variant>
        <vt:i4>9</vt:i4>
      </vt:variant>
      <vt:variant>
        <vt:lpstr>Tema</vt:lpstr>
      </vt:variant>
      <vt:variant>
        <vt:i4>1</vt:i4>
      </vt:variant>
      <vt:variant>
        <vt:lpstr>Titoli diapositive</vt:lpstr>
      </vt:variant>
      <vt:variant>
        <vt:i4>18</vt:i4>
      </vt:variant>
    </vt:vector>
  </HeadingPairs>
  <TitlesOfParts>
    <vt:vector size="28" baseType="lpstr">
      <vt:lpstr>ＭＳ Ｐゴシック</vt:lpstr>
      <vt:lpstr>SimSun</vt:lpstr>
      <vt:lpstr>Calibri</vt:lpstr>
      <vt:lpstr>Century Gothic</vt:lpstr>
      <vt:lpstr>Lucida Sans</vt:lpstr>
      <vt:lpstr>Mangal</vt:lpstr>
      <vt:lpstr>Times New Roman</vt:lpstr>
      <vt:lpstr>Verdana</vt:lpstr>
      <vt:lpstr>Wingdings 3</vt:lpstr>
      <vt:lpstr>Sezione</vt:lpstr>
      <vt:lpstr>LA STORIA DELLE PARALIMPIADI </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STORIA DELLE PARALIMPIADI</dc:title>
  <dc:creator>Maria Luisa Garatti</dc:creator>
  <cp:lastModifiedBy>Alessandro Picello</cp:lastModifiedBy>
  <cp:revision>16</cp:revision>
  <dcterms:created xsi:type="dcterms:W3CDTF">2022-06-07T14:26:38Z</dcterms:created>
  <dcterms:modified xsi:type="dcterms:W3CDTF">2022-06-08T13:03:12Z</dcterms:modified>
</cp:coreProperties>
</file>