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4"/>
  </p:notesMasterIdLst>
  <p:sldIdLst>
    <p:sldId id="329" r:id="rId2"/>
    <p:sldId id="316" r:id="rId3"/>
    <p:sldId id="364" r:id="rId4"/>
    <p:sldId id="352" r:id="rId5"/>
    <p:sldId id="351" r:id="rId6"/>
    <p:sldId id="354" r:id="rId7"/>
    <p:sldId id="353" r:id="rId8"/>
    <p:sldId id="369" r:id="rId9"/>
    <p:sldId id="357" r:id="rId10"/>
    <p:sldId id="358" r:id="rId11"/>
    <p:sldId id="362" r:id="rId12"/>
    <p:sldId id="367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E03BC68-A252-451E-8683-ED9534FEF8B8}">
          <p14:sldIdLst>
            <p14:sldId id="329"/>
            <p14:sldId id="316"/>
            <p14:sldId id="364"/>
            <p14:sldId id="352"/>
            <p14:sldId id="351"/>
            <p14:sldId id="354"/>
            <p14:sldId id="353"/>
            <p14:sldId id="369"/>
            <p14:sldId id="357"/>
            <p14:sldId id="358"/>
            <p14:sldId id="362"/>
            <p14:sldId id="367"/>
          </p14:sldIdLst>
        </p14:section>
        <p14:section name="Sezione senza titolo" id="{459B45DD-F9EA-4DEB-A230-A49F98B30158}">
          <p14:sldIdLst/>
        </p14:section>
        <p14:section name="Sezione senza titolo" id="{32C636C6-A235-44E3-900E-0084C275A7D0}">
          <p14:sldIdLst/>
        </p14:section>
        <p14:section name="Sezione senza titolo" id="{7DC50F2D-4821-4F48-9FAE-EDBB53B231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3AD6-3374-4B71-9739-2F713C505CFA}" type="datetimeFigureOut">
              <a:rPr lang="it-IT" smtClean="0"/>
              <a:t>30/03/2023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28254-87FA-4E5C-A650-09488F5AF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33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7E1B-91A0-430E-8986-41D30EF30F42}" type="datetime1">
              <a:rPr lang="it-IT" smtClean="0"/>
              <a:t>30/03/2023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1641-5D4A-46C3-A683-B2E808213FFD}" type="datetime1">
              <a:rPr lang="it-IT" smtClean="0"/>
              <a:t>30/03/2023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ACBF-1AA0-4B45-B597-3912AC0DA388}" type="datetime1">
              <a:rPr lang="it-IT" smtClean="0"/>
              <a:t>30/03/2023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0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9A51-79A8-4479-9E1F-37FDF55F20E2}" type="datetime1">
              <a:rPr lang="it-IT" smtClean="0"/>
              <a:t>30/03/2023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40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3831-11B9-4293-94F3-1F9585596925}" type="datetime1">
              <a:rPr lang="it-IT" smtClean="0"/>
              <a:t>30/03/2023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86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BA0-DF07-4DCF-AC53-5E683A6523D5}" type="datetime1">
              <a:rPr lang="it-IT" smtClean="0"/>
              <a:t>30/03/2023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38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294D-E067-4E32-8021-9F5CF16C19B8}" type="datetime1">
              <a:rPr lang="it-IT" smtClean="0"/>
              <a:t>30/03/2023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05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B5CD-0984-4377-960D-89232BC406E9}" type="datetime1">
              <a:rPr lang="it-IT" smtClean="0"/>
              <a:t>30/03/2023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2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9D47-E86E-4743-8135-E9B7BCD93772}" type="datetime1">
              <a:rPr lang="it-IT" smtClean="0"/>
              <a:t>30/03/2023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83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8C4-091D-47EF-A865-D43A55C15BF6}" type="datetime1">
              <a:rPr lang="it-IT" smtClean="0"/>
              <a:t>30/03/2023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05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FA87-0319-49A0-A32A-FFAAB38B4979}" type="datetime1">
              <a:rPr lang="it-IT" smtClean="0"/>
              <a:t>30/03/2023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7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79A2-7D6B-4596-A2F8-DB8A11867CC1}" type="datetime1">
              <a:rPr lang="it-IT" smtClean="0"/>
              <a:t>30/03/2023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548-D60B-4170-B658-045A3C2A7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8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une.milano.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9005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0" y="2090057"/>
            <a:ext cx="12192000" cy="4767943"/>
          </a:xfrm>
          <a:solidFill>
            <a:srgbClr val="C00000"/>
          </a:solidFill>
        </p:spPr>
        <p:txBody>
          <a:bodyPr>
            <a:normAutofit/>
          </a:bodyPr>
          <a:lstStyle/>
          <a:p>
            <a:endParaRPr lang="it-IT" sz="1400" b="1" i="1" dirty="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it-IT" sz="52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MILANO È VIVA</a:t>
            </a:r>
          </a:p>
          <a:p>
            <a:r>
              <a:rPr lang="it-IT" sz="36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15 giugno - 31 </a:t>
            </a:r>
            <a:r>
              <a:rPr lang="it-IT" sz="360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ottobre 2023</a:t>
            </a:r>
            <a:endParaRPr lang="it-IT" sz="3600" dirty="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it-IT" sz="43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AVVISO PUBBLICO</a:t>
            </a:r>
            <a:br>
              <a:rPr lang="it-IT" sz="36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it-IT" sz="36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CONCESSIONE DI CONTRIBUTI A SOGGETTI CHE REALIZZANO INIZIATIVE NELL’AMBITO DEL PROGETTO</a:t>
            </a:r>
          </a:p>
          <a:p>
            <a:r>
              <a:rPr lang="it-IT" sz="36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“MILANO È VIVA” NEI QUARTIERI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6" r="4586" b="28624"/>
          <a:stretch/>
        </p:blipFill>
        <p:spPr>
          <a:xfrm>
            <a:off x="4673385" y="555331"/>
            <a:ext cx="2532758" cy="12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8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775857E2-EF94-4EBC-91ED-7F8254E88342}"/>
              </a:ext>
            </a:extLst>
          </p:cNvPr>
          <p:cNvSpPr/>
          <p:nvPr/>
        </p:nvSpPr>
        <p:spPr>
          <a:xfrm>
            <a:off x="-1" y="1341318"/>
            <a:ext cx="5108895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21FFD55-A030-48D9-B1A6-90A98F9D35CA}"/>
              </a:ext>
            </a:extLst>
          </p:cNvPr>
          <p:cNvSpPr/>
          <p:nvPr/>
        </p:nvSpPr>
        <p:spPr>
          <a:xfrm>
            <a:off x="0" y="4203225"/>
            <a:ext cx="5108894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BC0F09-B5CD-4AA2-9E95-89429CD16972}"/>
              </a:ext>
            </a:extLst>
          </p:cNvPr>
          <p:cNvSpPr/>
          <p:nvPr/>
        </p:nvSpPr>
        <p:spPr>
          <a:xfrm>
            <a:off x="548640" y="2706190"/>
            <a:ext cx="6287589" cy="3396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646BAA1-B5CB-4752-9923-A43F73E244A3}"/>
              </a:ext>
            </a:extLst>
          </p:cNvPr>
          <p:cNvSpPr/>
          <p:nvPr/>
        </p:nvSpPr>
        <p:spPr>
          <a:xfrm>
            <a:off x="548640" y="2273978"/>
            <a:ext cx="6287589" cy="3396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A868994-6496-476C-A61B-67DBDCF6E2ED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25B3CB5C-0245-4A92-89E3-751B8694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7" y="6338846"/>
            <a:ext cx="604979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10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B909CE3-8982-48FB-859E-806BA5E0664A}"/>
              </a:ext>
            </a:extLst>
          </p:cNvPr>
          <p:cNvSpPr txBox="1">
            <a:spLocks/>
          </p:cNvSpPr>
          <p:nvPr/>
        </p:nvSpPr>
        <p:spPr>
          <a:xfrm>
            <a:off x="0" y="-50334"/>
            <a:ext cx="12192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informazioni pratiche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62AE95-175A-459B-807E-CAF249992A89}"/>
              </a:ext>
            </a:extLst>
          </p:cNvPr>
          <p:cNvSpPr txBox="1"/>
          <p:nvPr/>
        </p:nvSpPr>
        <p:spPr>
          <a:xfrm>
            <a:off x="503899" y="1659560"/>
            <a:ext cx="108684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richieste di contributo, sottoscritte dal legale rappresentante del soggetto richiedente</a:t>
            </a: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dovranno essere presentate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esclusivamente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 modalità on line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accedendo al sito istituzionale 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  <a:hlinkClick r:id="rId2"/>
            </a:endParaRPr>
          </a:p>
          <a:p>
            <a:pPr algn="just"/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  <a:hlinkClick r:id="rId2"/>
              </a:rPr>
              <a:t>www.comune.milano.it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it-IT" sz="1400" dirty="0">
                <a:sym typeface="Webdings" panose="05030102010509060703" pitchFamily="18" charset="2"/>
              </a:rPr>
              <a:t>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“Bandi e gare”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 seguendo le istruzioni pubblicate. 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richieste dovranno pervenire entro il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8 maggio 2023 alle ore 12.00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domande dovranno essere corredate da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marca da bollo di € 16,00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nel caso in cui il soggetto richiedente non sia esente. </a:t>
            </a: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Si consiglia di presentare le domande online con adeguato anticipo per evitare eventuali problemi tecnici.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138046-BC04-4453-B43F-7D1EB8817682}"/>
              </a:ext>
            </a:extLst>
          </p:cNvPr>
          <p:cNvSpPr txBox="1"/>
          <p:nvPr/>
        </p:nvSpPr>
        <p:spPr>
          <a:xfrm>
            <a:off x="548640" y="4652100"/>
            <a:ext cx="961042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 algn="just">
              <a:buFont typeface="+mj-lt"/>
              <a:buAutoNum type="arabicPeriod"/>
              <a:defRPr sz="14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Il beneficiario del contributo dovrà inviare tramite PEC all’indirizzo: </a:t>
            </a:r>
            <a:r>
              <a:rPr lang="it-IT" b="1" dirty="0">
                <a:solidFill>
                  <a:srgbClr val="0070C0"/>
                </a:solidFill>
              </a:rPr>
              <a:t>cultura.spettacolo@pec.comune.milano.it </a:t>
            </a:r>
            <a:r>
              <a:rPr lang="it-IT" dirty="0"/>
              <a:t>a conclusione del progetto e, comunque, entro 60 giorni dallo svolgimento dell’evento</a:t>
            </a:r>
            <a:r>
              <a:rPr lang="it-IT" b="1" dirty="0"/>
              <a:t> </a:t>
            </a:r>
            <a:r>
              <a:rPr lang="it-IT" dirty="0"/>
              <a:t>la rendicontazione amministrativo-contabile a consuntivo e in formato digitale.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77B9E0-87CD-4FC3-BFF3-8824BD512EE7}"/>
              </a:ext>
            </a:extLst>
          </p:cNvPr>
          <p:cNvSpPr txBox="1"/>
          <p:nvPr/>
        </p:nvSpPr>
        <p:spPr>
          <a:xfrm>
            <a:off x="503899" y="5802213"/>
            <a:ext cx="9655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Sono ammissibili le spese di diretta imputazione allo svolgimento del progetto ed effettivamente sostenute, regolarmente documentate e risultanti pagate al 31 dicembre 2023.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202911-8864-4D17-8B69-B29ECE53A529}"/>
              </a:ext>
            </a:extLst>
          </p:cNvPr>
          <p:cNvSpPr txBox="1"/>
          <p:nvPr/>
        </p:nvSpPr>
        <p:spPr>
          <a:xfrm>
            <a:off x="134224" y="4179393"/>
            <a:ext cx="617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R</a:t>
            </a:r>
            <a:r>
              <a:rPr lang="it-IT" sz="1600" b="1" dirty="0">
                <a:latin typeface="+mn-lt"/>
              </a:rPr>
              <a:t>endicontazione liquidazione del contributo</a:t>
            </a:r>
            <a:endParaRPr lang="it-IT" sz="1600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39F5BD-E9BA-4B4B-B8A5-8FBDE7DC7821}"/>
              </a:ext>
            </a:extLst>
          </p:cNvPr>
          <p:cNvSpPr txBox="1"/>
          <p:nvPr/>
        </p:nvSpPr>
        <p:spPr>
          <a:xfrm>
            <a:off x="134224" y="1310823"/>
            <a:ext cx="617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sz="1600" dirty="0"/>
              <a:t>Modalità e termini di presentazione delle domande</a:t>
            </a:r>
          </a:p>
        </p:txBody>
      </p:sp>
    </p:spTree>
    <p:extLst>
      <p:ext uri="{BB962C8B-B14F-4D97-AF65-F5344CB8AC3E}">
        <p14:creationId xmlns:p14="http://schemas.microsoft.com/office/powerpoint/2010/main" val="157917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A868994-6496-476C-A61B-67DBDCF6E2ED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25B3CB5C-0245-4A92-89E3-751B8694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7" y="6338846"/>
            <a:ext cx="604979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11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B909CE3-8982-48FB-859E-806BA5E0664A}"/>
              </a:ext>
            </a:extLst>
          </p:cNvPr>
          <p:cNvSpPr txBox="1">
            <a:spLocks/>
          </p:cNvSpPr>
          <p:nvPr/>
        </p:nvSpPr>
        <p:spPr>
          <a:xfrm>
            <a:off x="0" y="-25167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informazioni pratiche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EF8C97-535C-CC04-D8DE-76B1C46738E1}"/>
              </a:ext>
            </a:extLst>
          </p:cNvPr>
          <p:cNvSpPr txBox="1"/>
          <p:nvPr/>
        </p:nvSpPr>
        <p:spPr>
          <a:xfrm>
            <a:off x="3585658" y="1561170"/>
            <a:ext cx="6263017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171450" indent="-171450" algn="just">
              <a:buFont typeface="Arial" panose="020B0604020202020204" pitchFamily="34" charset="0"/>
              <a:buChar char="•"/>
              <a:defRPr sz="12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it-IT" sz="1400" dirty="0">
                <a:sym typeface="Wingdings" panose="05000000000000000000" pitchFamily="2" charset="2"/>
              </a:rPr>
              <a:t> </a:t>
            </a:r>
            <a:r>
              <a:rPr lang="it-IT" sz="1400" dirty="0"/>
              <a:t>La pubblicazione degli esiti dovrebbe avvenire entro il 9 giugno e comunque non oltre 60 giorni dalla scadenza prevista per la presentazione delle domande sul Sito Internet del Comune di Milano, nella pagina in cui è pubblicato l’avviso.</a:t>
            </a:r>
          </a:p>
          <a:p>
            <a:pPr marL="0" indent="0">
              <a:buNone/>
            </a:pPr>
            <a:r>
              <a:rPr lang="it-IT" sz="1400" dirty="0">
                <a:sym typeface="Wingdings" panose="05000000000000000000" pitchFamily="2" charset="2"/>
              </a:rPr>
              <a:t> </a:t>
            </a:r>
            <a:r>
              <a:rPr lang="it-IT" sz="1400" dirty="0"/>
              <a:t>Al soggetto beneficiario verranno comunicate l’avvenuta assegnazione, le modalità di rendicontazione e liquidazione.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5615DB-066C-FA54-526B-685E78154EE5}"/>
              </a:ext>
            </a:extLst>
          </p:cNvPr>
          <p:cNvSpPr txBox="1"/>
          <p:nvPr/>
        </p:nvSpPr>
        <p:spPr>
          <a:xfrm>
            <a:off x="3585658" y="3958002"/>
            <a:ext cx="6330129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171450" indent="-171450" algn="just">
              <a:buFont typeface="Arial" panose="020B0604020202020204" pitchFamily="34" charset="0"/>
              <a:buChar char="•"/>
              <a:defRPr sz="12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it-IT" sz="1400" dirty="0"/>
              <a:t>Responsabile del procedimento: </a:t>
            </a:r>
          </a:p>
          <a:p>
            <a:pPr marL="0" indent="0">
              <a:buNone/>
            </a:pPr>
            <a:r>
              <a:rPr lang="it-IT" sz="1400" b="1" dirty="0"/>
              <a:t>Direttore dell’Area Spettacolo Isabella Menichini</a:t>
            </a:r>
          </a:p>
          <a:p>
            <a:pPr marL="0" indent="0">
              <a:buNone/>
            </a:pPr>
            <a:r>
              <a:rPr lang="it-IT" sz="1400" dirty="0"/>
              <a:t>Resp. Unità Gestione Finanziamenti: Francesca Calabretta</a:t>
            </a:r>
          </a:p>
          <a:p>
            <a:pPr marL="0" indent="0" algn="l">
              <a:buNone/>
            </a:pPr>
            <a:endParaRPr lang="it-IT" sz="1400" dirty="0"/>
          </a:p>
          <a:p>
            <a:pPr marL="0" indent="0" algn="l">
              <a:buNone/>
            </a:pPr>
            <a:r>
              <a:rPr lang="it-IT" sz="1400" dirty="0"/>
              <a:t>Per informazioni e chiarimenti: </a:t>
            </a:r>
            <a:r>
              <a:rPr lang="it-IT" sz="1400" b="1" dirty="0"/>
              <a:t>c.finanziamentispettacolo@comune.milano.it </a:t>
            </a:r>
          </a:p>
          <a:p>
            <a:pPr marL="0" indent="0" algn="l">
              <a:buNone/>
            </a:pPr>
            <a:r>
              <a:rPr lang="it-IT" sz="1400" dirty="0"/>
              <a:t>o inoltrare richiesta direttamente dal </a:t>
            </a:r>
            <a:r>
              <a:rPr lang="it-IT" sz="1400" dirty="0" err="1"/>
              <a:t>form</a:t>
            </a:r>
            <a:r>
              <a:rPr lang="it-IT" sz="1400" dirty="0"/>
              <a:t> di compilazione della domanda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7FA781-A319-93A5-E254-60547717E451}"/>
              </a:ext>
            </a:extLst>
          </p:cNvPr>
          <p:cNvSpPr txBox="1"/>
          <p:nvPr/>
        </p:nvSpPr>
        <p:spPr>
          <a:xfrm>
            <a:off x="0" y="1730446"/>
            <a:ext cx="30001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Pubblicazione ammessi e importi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A64E6BC-62D4-728D-3685-A82BC2DF8F04}"/>
              </a:ext>
            </a:extLst>
          </p:cNvPr>
          <p:cNvSpPr txBox="1"/>
          <p:nvPr/>
        </p:nvSpPr>
        <p:spPr>
          <a:xfrm>
            <a:off x="0" y="4110269"/>
            <a:ext cx="30001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Contatti</a:t>
            </a:r>
          </a:p>
        </p:txBody>
      </p:sp>
      <p:pic>
        <p:nvPicPr>
          <p:cNvPr id="16" name="Elemento grafico 15" descr="Freccia GIÙ con riempimento a tinta unita">
            <a:extLst>
              <a:ext uri="{FF2B5EF4-FFF2-40B4-BE49-F238E27FC236}">
                <a16:creationId xmlns:a16="http://schemas.microsoft.com/office/drawing/2014/main" id="{090907C5-9917-E958-A8FE-797D3DE90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931502" y="4024546"/>
            <a:ext cx="612313" cy="479225"/>
          </a:xfrm>
          <a:prstGeom prst="rect">
            <a:avLst/>
          </a:prstGeom>
        </p:spPr>
      </p:pic>
      <p:pic>
        <p:nvPicPr>
          <p:cNvPr id="19" name="Elemento grafico 18" descr="Freccia GIÙ con riempimento a tinta unita">
            <a:extLst>
              <a:ext uri="{FF2B5EF4-FFF2-40B4-BE49-F238E27FC236}">
                <a16:creationId xmlns:a16="http://schemas.microsoft.com/office/drawing/2014/main" id="{569AABB4-038B-1191-B933-9E2A29F35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933559" y="1644822"/>
            <a:ext cx="612313" cy="4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74257B-C0E2-DBAE-A2A3-0F0CA66EE34F}"/>
              </a:ext>
            </a:extLst>
          </p:cNvPr>
          <p:cNvSpPr txBox="1"/>
          <p:nvPr/>
        </p:nvSpPr>
        <p:spPr>
          <a:xfrm>
            <a:off x="409538" y="1364949"/>
            <a:ext cx="5894089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400" b="1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C00000"/>
                </a:solidFill>
                <a:sym typeface="Wingdings" panose="05000000000000000000" pitchFamily="2" charset="2"/>
              </a:rPr>
              <a:t>GRAZIE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sym typeface="Wingdings" panose="05000000000000000000" pitchFamily="2" charset="2"/>
              </a:rPr>
              <a:t>PER L’ATTENZIONE</a:t>
            </a:r>
          </a:p>
          <a:p>
            <a:pPr algn="ctr"/>
            <a:endParaRPr lang="en-US" sz="40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sym typeface="Wingdings" panose="05000000000000000000" pitchFamily="2" charset="2"/>
              </a:rPr>
              <a:t>E …</a:t>
            </a:r>
          </a:p>
          <a:p>
            <a:pPr algn="ctr"/>
            <a:endParaRPr lang="en-US" sz="40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sym typeface="Wingdings" panose="05000000000000000000" pitchFamily="2" charset="2"/>
              </a:rPr>
              <a:t>BUON PROGETTO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sym typeface="Wingdings" panose="05000000000000000000" pitchFamily="2" charset="2"/>
              </a:rPr>
              <a:t>A TUTTI !!</a:t>
            </a:r>
            <a:endParaRPr lang="en-US" sz="40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0299D27-2000-1876-5599-C8DA7ED8B6A9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B2851B-1F9D-B672-CE73-BA567BD5EFAF}"/>
              </a:ext>
            </a:extLst>
          </p:cNvPr>
          <p:cNvSpPr txBox="1">
            <a:spLocks/>
          </p:cNvSpPr>
          <p:nvPr/>
        </p:nvSpPr>
        <p:spPr>
          <a:xfrm>
            <a:off x="11495317" y="6338846"/>
            <a:ext cx="604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pPr/>
              <a:t>12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65C0E77-AFA0-ECCF-313B-5B2CABB2DF51}"/>
              </a:ext>
            </a:extLst>
          </p:cNvPr>
          <p:cNvCxnSpPr>
            <a:cxnSpLocks/>
          </p:cNvCxnSpPr>
          <p:nvPr/>
        </p:nvCxnSpPr>
        <p:spPr>
          <a:xfrm>
            <a:off x="6478271" y="1554005"/>
            <a:ext cx="0" cy="4023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EA5DA970-1FFA-472F-BF54-2FC54640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475" y="1364949"/>
            <a:ext cx="4719371" cy="44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7D727A99-556B-D4B9-F021-050ED157E707}"/>
              </a:ext>
            </a:extLst>
          </p:cNvPr>
          <p:cNvSpPr/>
          <p:nvPr/>
        </p:nvSpPr>
        <p:spPr>
          <a:xfrm>
            <a:off x="2921" y="4790997"/>
            <a:ext cx="4971751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7ECFA45-7C2F-484E-8857-AFF818A3D833}"/>
              </a:ext>
            </a:extLst>
          </p:cNvPr>
          <p:cNvSpPr/>
          <p:nvPr/>
        </p:nvSpPr>
        <p:spPr>
          <a:xfrm>
            <a:off x="2921" y="5280232"/>
            <a:ext cx="2606055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099D0E6-DECB-DA63-0E12-C33B423C1B4A}"/>
              </a:ext>
            </a:extLst>
          </p:cNvPr>
          <p:cNvSpPr/>
          <p:nvPr/>
        </p:nvSpPr>
        <p:spPr>
          <a:xfrm>
            <a:off x="0" y="1942342"/>
            <a:ext cx="1149292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177F2E4-0ABE-951B-AFC0-F3FBC6128E0A}"/>
              </a:ext>
            </a:extLst>
          </p:cNvPr>
          <p:cNvSpPr/>
          <p:nvPr/>
        </p:nvSpPr>
        <p:spPr>
          <a:xfrm>
            <a:off x="-3702" y="2430526"/>
            <a:ext cx="1404664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73DCD6E-3BF3-0A2C-8FB6-51D5F010DD26}"/>
              </a:ext>
            </a:extLst>
          </p:cNvPr>
          <p:cNvSpPr/>
          <p:nvPr/>
        </p:nvSpPr>
        <p:spPr>
          <a:xfrm>
            <a:off x="16411" y="2957636"/>
            <a:ext cx="1384551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F4EBBA-B2F9-4728-A8FC-A114E5B32A1D}"/>
              </a:ext>
            </a:extLst>
          </p:cNvPr>
          <p:cNvSpPr/>
          <p:nvPr/>
        </p:nvSpPr>
        <p:spPr>
          <a:xfrm>
            <a:off x="-3703" y="4289054"/>
            <a:ext cx="1152995" cy="29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18FE48B-2349-4C44-87D7-368664188906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MILANO È VIVA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sintesi del progetto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711031" y="6338846"/>
            <a:ext cx="328301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2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D09DBC94-B9AB-4D04-9D06-23331E4F4EDD}"/>
              </a:ext>
            </a:extLst>
          </p:cNvPr>
          <p:cNvSpPr txBox="1">
            <a:spLocks/>
          </p:cNvSpPr>
          <p:nvPr/>
        </p:nvSpPr>
        <p:spPr>
          <a:xfrm>
            <a:off x="273913" y="1942342"/>
            <a:ext cx="7117928" cy="4131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just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5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600" b="1" dirty="0"/>
              <a:t>TITOLO</a:t>
            </a:r>
            <a:r>
              <a:rPr lang="it-IT" sz="1600" dirty="0"/>
              <a:t>:  </a:t>
            </a:r>
            <a:r>
              <a:rPr lang="it-IT" sz="1600" b="1" dirty="0">
                <a:solidFill>
                  <a:srgbClr val="C00000"/>
                </a:solidFill>
              </a:rPr>
              <a:t>Milano è Viva  |   DGC </a:t>
            </a:r>
            <a:r>
              <a:rPr lang="it-IT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…..</a:t>
            </a:r>
            <a:r>
              <a:rPr lang="it-IT" sz="1600" b="1" dirty="0">
                <a:solidFill>
                  <a:srgbClr val="C00000"/>
                </a:solidFill>
              </a:rPr>
              <a:t>/2023</a:t>
            </a:r>
          </a:p>
          <a:p>
            <a:r>
              <a:rPr lang="it-IT" sz="1600" b="1" dirty="0"/>
              <a:t>PERIODO</a:t>
            </a:r>
            <a:r>
              <a:rPr lang="it-IT" sz="1600" dirty="0"/>
              <a:t>:   15 giugno  - 31 ottobre 2023</a:t>
            </a:r>
          </a:p>
          <a:p>
            <a:r>
              <a:rPr lang="it-IT" sz="1600" b="1" dirty="0"/>
              <a:t>OBIETTIVI</a:t>
            </a:r>
            <a:r>
              <a:rPr lang="it-IT" sz="1600" dirty="0"/>
              <a:t>: promuovere e sostenere la realizzazione di manifestazioni ed eventi, che rafforzino il concetto di </a:t>
            </a:r>
            <a:r>
              <a:rPr lang="it-IT" sz="1600" b="1" dirty="0"/>
              <a:t>animazione territoriale inteso come servizio pubblico</a:t>
            </a:r>
            <a:r>
              <a:rPr lang="it-IT" sz="1600" dirty="0"/>
              <a:t>, anche attraverso la fruizione degli spazi pubblici cittadini, favorendo così la </a:t>
            </a:r>
            <a:r>
              <a:rPr lang="it-IT" sz="1600" b="1" dirty="0"/>
              <a:t>vitalità socio-culturale ed economica </a:t>
            </a:r>
            <a:r>
              <a:rPr lang="it-IT" sz="1600" dirty="0"/>
              <a:t>dei quartieri, con beneficio per tutte le attività produttive e commerciali, comprese quelle normalmente svantaggiate da una scarsa visibilità e da una localizzazione.</a:t>
            </a:r>
          </a:p>
          <a:p>
            <a:r>
              <a:rPr lang="it-IT" sz="1600" b="1" dirty="0"/>
              <a:t>LUOGO</a:t>
            </a:r>
            <a:r>
              <a:rPr lang="it-IT" sz="1600" dirty="0"/>
              <a:t>: in tutta la città.</a:t>
            </a:r>
          </a:p>
          <a:p>
            <a:r>
              <a:rPr lang="it-IT" sz="1600" b="1" dirty="0"/>
              <a:t>COORDINAMENTO ARTISITICO E PROGETTUALE</a:t>
            </a:r>
            <a:r>
              <a:rPr lang="it-IT" sz="1600" dirty="0"/>
              <a:t>: Direzione Cultura</a:t>
            </a:r>
          </a:p>
          <a:p>
            <a:r>
              <a:rPr lang="it-IT" sz="1600" b="1" dirty="0"/>
              <a:t>SOGGETTI COINVOLTI</a:t>
            </a:r>
            <a:r>
              <a:rPr lang="it-IT" sz="1600" dirty="0"/>
              <a:t>: soggetti professionisti dello spettacolo dal vivo e Istituzioni, Associazioni, operatori culturali pubblichi e privati della città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F7A5CEE-D8AB-4F21-9B35-1ABE9114E2D9}"/>
              </a:ext>
            </a:extLst>
          </p:cNvPr>
          <p:cNvSpPr/>
          <p:nvPr/>
        </p:nvSpPr>
        <p:spPr>
          <a:xfrm>
            <a:off x="8085046" y="1834907"/>
            <a:ext cx="3790134" cy="37901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571" r="-3857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8560144-D9ED-4952-845E-4615BD066044}"/>
              </a:ext>
            </a:extLst>
          </p:cNvPr>
          <p:cNvCxnSpPr/>
          <p:nvPr/>
        </p:nvCxnSpPr>
        <p:spPr>
          <a:xfrm>
            <a:off x="7606617" y="1577290"/>
            <a:ext cx="0" cy="4863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4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52B1A8B-47CF-442E-962B-E7C6A62D45D8}"/>
              </a:ext>
            </a:extLst>
          </p:cNvPr>
          <p:cNvSpPr/>
          <p:nvPr/>
        </p:nvSpPr>
        <p:spPr>
          <a:xfrm>
            <a:off x="303586" y="4471333"/>
            <a:ext cx="6926735" cy="12751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1451"/>
            <a:ext cx="10515600" cy="838546"/>
          </a:xfrm>
        </p:spPr>
        <p:txBody>
          <a:bodyPr>
            <a:no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  <a:latin typeface="+mn-lt"/>
              </a:rPr>
              <a:t>Sistema Convenzioni Teatrali</a:t>
            </a:r>
            <a:br>
              <a:rPr lang="it-IT" sz="2800" b="1">
                <a:solidFill>
                  <a:srgbClr val="FF0000"/>
                </a:solidFill>
                <a:latin typeface="+mn-lt"/>
              </a:rPr>
            </a:br>
            <a:r>
              <a:rPr lang="it-IT" sz="2800" b="1">
                <a:solidFill>
                  <a:srgbClr val="FF0000"/>
                </a:solidFill>
                <a:latin typeface="+mn-lt"/>
              </a:rPr>
              <a:t>Anno 2022</a:t>
            </a:r>
            <a:endParaRPr lang="it-IT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MILANO È VIVA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contenuti del progetto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1C94868-D02A-4A40-9BA6-6B9592856005}"/>
              </a:ext>
            </a:extLst>
          </p:cNvPr>
          <p:cNvCxnSpPr/>
          <p:nvPr/>
        </p:nvCxnSpPr>
        <p:spPr>
          <a:xfrm>
            <a:off x="7522727" y="1492898"/>
            <a:ext cx="0" cy="4863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testo, esterni, folla&#10;&#10;Descrizione generata automaticamente">
            <a:extLst>
              <a:ext uri="{FF2B5EF4-FFF2-40B4-BE49-F238E27FC236}">
                <a16:creationId xmlns:a16="http://schemas.microsoft.com/office/drawing/2014/main" id="{1CB85449-7C1C-4043-BB4E-16C9AF947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r="11520"/>
          <a:stretch/>
        </p:blipFill>
        <p:spPr>
          <a:xfrm>
            <a:off x="7710661" y="2400255"/>
            <a:ext cx="4177752" cy="2293075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3D0018F5-DB85-4094-BC02-B52F8AD9D7EA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B32381CB-BA31-4AD7-9A94-FC88E34A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031" y="6338846"/>
            <a:ext cx="328301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3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3AA06D91-23FA-4EB0-8C72-E8C31B91F052}"/>
              </a:ext>
            </a:extLst>
          </p:cNvPr>
          <p:cNvSpPr txBox="1">
            <a:spLocks/>
          </p:cNvSpPr>
          <p:nvPr/>
        </p:nvSpPr>
        <p:spPr>
          <a:xfrm>
            <a:off x="303587" y="1755247"/>
            <a:ext cx="6926735" cy="4701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5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b="0" i="1" dirty="0"/>
              <a:t>Milano è Viva </a:t>
            </a:r>
            <a:r>
              <a:rPr lang="it-IT" b="0" dirty="0"/>
              <a:t>intende portare l’offerta culturale e artistica in tutte le aree della città e proprio in quei </a:t>
            </a:r>
            <a:r>
              <a:rPr lang="it-IT" dirty="0"/>
              <a:t>quartieri</a:t>
            </a:r>
            <a:r>
              <a:rPr lang="it-IT" b="0" dirty="0"/>
              <a:t> dove le diseguaglianze sociali ed economiche sono più marcate, in stretta </a:t>
            </a:r>
            <a:r>
              <a:rPr lang="it-IT" dirty="0"/>
              <a:t>collaborazione con i Municipi</a:t>
            </a:r>
            <a:r>
              <a:rPr lang="it-IT" b="0" dirty="0"/>
              <a:t>. </a:t>
            </a:r>
          </a:p>
          <a:p>
            <a:endParaRPr lang="it-IT" b="0" dirty="0"/>
          </a:p>
          <a:p>
            <a:r>
              <a:rPr lang="it-IT" b="0" i="1" dirty="0"/>
              <a:t>Milano è Viva </a:t>
            </a:r>
            <a:r>
              <a:rPr lang="it-IT" b="0" dirty="0"/>
              <a:t>è un progetto </a:t>
            </a:r>
            <a:r>
              <a:rPr lang="it-IT" dirty="0"/>
              <a:t>multidisciplinare e integrato </a:t>
            </a:r>
            <a:r>
              <a:rPr lang="it-IT" b="0" dirty="0"/>
              <a:t>che si articolerà nei quartieri della città coinvolgendo tutti gli ambiti della cultura, prevedendo quindi il coinvolgimento delle diverse Aree della Direzione Cultura.</a:t>
            </a:r>
          </a:p>
          <a:p>
            <a:endParaRPr lang="it-IT" b="0" dirty="0"/>
          </a:p>
          <a:p>
            <a:r>
              <a:rPr lang="it-IT" b="0" dirty="0"/>
              <a:t>Potranno proporre progetti </a:t>
            </a:r>
            <a:r>
              <a:rPr lang="it-IT" dirty="0"/>
              <a:t>Fondazioni e Istituzioni cittadine </a:t>
            </a:r>
            <a:r>
              <a:rPr lang="it-IT" b="0" dirty="0"/>
              <a:t>e i tanti </a:t>
            </a:r>
            <a:r>
              <a:rPr lang="it-IT" dirty="0"/>
              <a:t>operatori</a:t>
            </a:r>
            <a:r>
              <a:rPr lang="it-IT" b="0" dirty="0"/>
              <a:t> che a vario titolo producono e promuovono attività di inclusione culturale sociale e di intrattenimento nei quartieri, valorizzando il senso di appartenenza e le specificità di ciascun quartiere e coinvolgendo spazi non convenzionali. </a:t>
            </a:r>
          </a:p>
          <a:p>
            <a:endParaRPr lang="it-IT" b="0" dirty="0"/>
          </a:p>
          <a:p>
            <a:r>
              <a:rPr lang="it-IT" b="0" dirty="0"/>
              <a:t>Verranno inserite in </a:t>
            </a:r>
            <a:r>
              <a:rPr lang="it-IT" dirty="0"/>
              <a:t>un unico palinsesto </a:t>
            </a:r>
            <a:r>
              <a:rPr lang="it-IT" b="0" dirty="0"/>
              <a:t>tutte le attività culturali e di spettacolo, ritenute idonee, che si svolgeranno nel periodo </a:t>
            </a:r>
            <a:r>
              <a:rPr lang="it-IT" dirty="0"/>
              <a:t>15 giugno - 31 ottobre 2023</a:t>
            </a:r>
            <a:r>
              <a:rPr lang="it-IT" b="0" dirty="0"/>
              <a:t>, (rassegne musicali all’aperto, concerti musicali di artisti locali e di rilievo nazionale e internazionale, mostre, reading letterari, teatro, danza, laboratori e animazione per i più piccoli…) in tutta la città.</a:t>
            </a:r>
          </a:p>
          <a:p>
            <a:endParaRPr lang="it-IT" b="0" dirty="0"/>
          </a:p>
          <a:p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1107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1451"/>
            <a:ext cx="10515600" cy="838546"/>
          </a:xfrm>
        </p:spPr>
        <p:txBody>
          <a:bodyPr>
            <a:no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  <a:latin typeface="+mn-lt"/>
              </a:rPr>
              <a:t>Sistema Convenzioni Teatrali</a:t>
            </a:r>
            <a:br>
              <a:rPr lang="it-IT" sz="2800" b="1">
                <a:solidFill>
                  <a:srgbClr val="FF0000"/>
                </a:solidFill>
                <a:latin typeface="+mn-lt"/>
              </a:rPr>
            </a:br>
            <a:r>
              <a:rPr lang="it-IT" sz="2800" b="1">
                <a:solidFill>
                  <a:srgbClr val="FF0000"/>
                </a:solidFill>
                <a:latin typeface="+mn-lt"/>
              </a:rPr>
              <a:t>Anno 2022</a:t>
            </a:r>
            <a:endParaRPr lang="it-IT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premessa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6542083-DE3A-4781-8DC1-D92D4CF898FA}"/>
              </a:ext>
            </a:extLst>
          </p:cNvPr>
          <p:cNvSpPr txBox="1">
            <a:spLocks/>
          </p:cNvSpPr>
          <p:nvPr/>
        </p:nvSpPr>
        <p:spPr>
          <a:xfrm>
            <a:off x="194193" y="1882146"/>
            <a:ext cx="6415495" cy="3389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it-IT" sz="1400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Il Ministero della Cultura con Decreto del 21 novembre 2022 n. 412, ha definito i criteri di riparto e le modalità di utilizzo delle risorse destinate al sostegno di attività di spettacolo dal vivo, volte a promuovere progetti di inclusione sociale, di riequilibrio territoriale e tutela occupazionale, nonché a valorizzare il patrimonio culturale attraverso le arti performative. </a:t>
            </a:r>
            <a:endParaRPr lang="it-IT" sz="14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400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Con l’Avviso </a:t>
            </a:r>
            <a:r>
              <a:rPr lang="it-IT" sz="1400" b="1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“Milano è Viva”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nei Quartieri </a:t>
            </a:r>
            <a:r>
              <a:rPr lang="it-IT" sz="1400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verranno raccolte e selezionate proposte di progetti cui destinare i </a:t>
            </a:r>
            <a:r>
              <a:rPr lang="it-IT" sz="1400" b="1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fondi ministeriali (oltre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1</a:t>
            </a:r>
            <a:r>
              <a:rPr lang="it-IT" sz="1400" b="1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mil. €)</a:t>
            </a:r>
            <a:r>
              <a:rPr lang="it-IT" sz="1400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per promuovere e sostenere la realizzazione di manifestazioni ed eventi che rafforzino il concetto di animazione territoriale inteso come servizio pubblico e come previsto dal DM dovranno attivare anche laboratori e attività formative. </a:t>
            </a:r>
          </a:p>
          <a:p>
            <a:pPr marL="0" indent="0" algn="just">
              <a:buNone/>
            </a:pPr>
            <a:r>
              <a:rPr lang="it-IT" sz="1400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iniziative di spettacolo e di promozione del territorio verranno selezionate in un’ottica di </a:t>
            </a:r>
            <a:r>
              <a:rPr lang="it-IT" sz="1400" b="1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inclusione e di valorizzazione dei diversi quartieri/territori collocati oltre la circonvallazione esterna,</a:t>
            </a:r>
            <a:r>
              <a:rPr lang="it-IT" sz="1400" kern="150" dirty="0">
                <a:effectLst/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con una specifica attenzione al coinvolgimento di spazi non convenzionali cosi da sostenere la graduale ripresa dello stimolo creativo de un’opportunità di avvicinamento sociale in contesti territoriali decentrati. </a:t>
            </a:r>
            <a:endParaRPr lang="it-IT" sz="14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4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4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1C94868-D02A-4A40-9BA6-6B9592856005}"/>
              </a:ext>
            </a:extLst>
          </p:cNvPr>
          <p:cNvCxnSpPr/>
          <p:nvPr/>
        </p:nvCxnSpPr>
        <p:spPr>
          <a:xfrm>
            <a:off x="6834830" y="1492898"/>
            <a:ext cx="0" cy="4863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3D0018F5-DB85-4094-BC02-B52F8AD9D7EA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B32381CB-BA31-4AD7-9A94-FC88E34A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031" y="6338846"/>
            <a:ext cx="328301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4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magine che contiene edificio, esterni, persona, persone&#10;&#10;Descrizione generata automaticamente">
            <a:extLst>
              <a:ext uri="{FF2B5EF4-FFF2-40B4-BE49-F238E27FC236}">
                <a16:creationId xmlns:a16="http://schemas.microsoft.com/office/drawing/2014/main" id="{9D4007A5-16F9-4BCD-91F5-BA903025D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4" y="2341100"/>
            <a:ext cx="4385725" cy="293015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5A063B-8984-40D3-F69C-D7059E931BF3}"/>
              </a:ext>
            </a:extLst>
          </p:cNvPr>
          <p:cNvSpPr txBox="1"/>
          <p:nvPr/>
        </p:nvSpPr>
        <p:spPr>
          <a:xfrm>
            <a:off x="268860" y="5523345"/>
            <a:ext cx="626616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4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it-IT" dirty="0"/>
              <a:t>Il periodo per lo svolgimento delle iniziative è compreso tra:</a:t>
            </a:r>
          </a:p>
          <a:p>
            <a:r>
              <a:rPr lang="it-IT" b="1" dirty="0"/>
              <a:t>il 15 giugno e il 31 ottobre 2023. </a:t>
            </a:r>
          </a:p>
        </p:txBody>
      </p:sp>
    </p:spTree>
    <p:extLst>
      <p:ext uri="{BB962C8B-B14F-4D97-AF65-F5344CB8AC3E}">
        <p14:creationId xmlns:p14="http://schemas.microsoft.com/office/powerpoint/2010/main" val="258569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9EAC79EA-854B-B436-0974-6470B82D8AD7}"/>
              </a:ext>
            </a:extLst>
          </p:cNvPr>
          <p:cNvSpPr/>
          <p:nvPr/>
        </p:nvSpPr>
        <p:spPr>
          <a:xfrm>
            <a:off x="0" y="1824398"/>
            <a:ext cx="6815235" cy="57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E76048-2E58-4196-AF22-A33A4909315C}"/>
              </a:ext>
            </a:extLst>
          </p:cNvPr>
          <p:cNvCxnSpPr/>
          <p:nvPr/>
        </p:nvCxnSpPr>
        <p:spPr>
          <a:xfrm>
            <a:off x="7069322" y="1626396"/>
            <a:ext cx="0" cy="4863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52710518-F942-4149-A056-B0A872B52471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id="{43F6785E-817E-4E35-ADFC-6DA51655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031" y="6338846"/>
            <a:ext cx="328301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5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B44A27E-FDC3-42C3-A0B6-303DF1AD6996}"/>
              </a:ext>
            </a:extLst>
          </p:cNvPr>
          <p:cNvSpPr txBox="1">
            <a:spLocks/>
          </p:cNvSpPr>
          <p:nvPr/>
        </p:nvSpPr>
        <p:spPr>
          <a:xfrm>
            <a:off x="0" y="-25167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interventi finanziabili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A7FCDEB2-8111-4518-A8E3-3C70FA0D8D7C}"/>
              </a:ext>
            </a:extLst>
          </p:cNvPr>
          <p:cNvSpPr txBox="1">
            <a:spLocks/>
          </p:cNvSpPr>
          <p:nvPr/>
        </p:nvSpPr>
        <p:spPr>
          <a:xfrm>
            <a:off x="399738" y="1805890"/>
            <a:ext cx="6415495" cy="352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risorse finanziarie messe a disposizione dovranno essere </a:t>
            </a:r>
            <a:r>
              <a:rPr lang="it-IT" sz="16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finalizzate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ad interventi volti a: </a:t>
            </a:r>
          </a:p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it-IT" sz="1600" dirty="0">
                <a:sym typeface="Wingdings" panose="05000000000000000000" pitchFamily="2" charset="2"/>
              </a:rPr>
              <a:t> </a:t>
            </a:r>
            <a:r>
              <a:rPr lang="it-IT" sz="16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valorizzare il patrimonio culturale 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immateriale nelle periferie attraverso attività di spettacolo finalizzate all’inclusione culturale e sociale, svolte nel rispetto delle tutele occupazionali e dei contratti di categoria;</a:t>
            </a:r>
          </a:p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it-IT" sz="1600" dirty="0">
                <a:sym typeface="Wingdings" panose="05000000000000000000" pitchFamily="2" charset="2"/>
              </a:rPr>
              <a:t> 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realizzare </a:t>
            </a:r>
            <a:r>
              <a:rPr lang="it-IT" sz="16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azioni di riequilibrio territoriale 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attraverso il rafforzamento dell’offerta culturale svolte nel rispetto delle tutele occupazionali e dei contratti di categoria;</a:t>
            </a:r>
          </a:p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it-IT" sz="1600" dirty="0">
                <a:sym typeface="Wingdings" panose="05000000000000000000" pitchFamily="2" charset="2"/>
              </a:rPr>
              <a:t> 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promuovere </a:t>
            </a:r>
            <a:r>
              <a:rPr lang="it-IT" sz="16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iniziative formative 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 attivazione di laboratori dedicati alle arti performative.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it-IT" sz="16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/>
          </a:p>
        </p:txBody>
      </p:sp>
      <p:pic>
        <p:nvPicPr>
          <p:cNvPr id="5122" name="Picture 2" descr="Errori di progetto: chi è responsabile, progettista, installatore o…. |  ProgettoGas">
            <a:extLst>
              <a:ext uri="{FF2B5EF4-FFF2-40B4-BE49-F238E27FC236}">
                <a16:creationId xmlns:a16="http://schemas.microsoft.com/office/drawing/2014/main" id="{1305AB99-1A4C-189C-7F9F-7DE29884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49" y="2437198"/>
            <a:ext cx="4263013" cy="29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2A5E94-D302-4086-9BCD-D6C0D574840E}"/>
              </a:ext>
            </a:extLst>
          </p:cNvPr>
          <p:cNvSpPr txBox="1"/>
          <p:nvPr/>
        </p:nvSpPr>
        <p:spPr>
          <a:xfrm>
            <a:off x="1166070" y="5598078"/>
            <a:ext cx="5649159" cy="8470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just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b="1" dirty="0"/>
              <a:t>Gli interventi devono prevedere attività di spettacolo dal vivo con chiara prevalenza nei quartieri della città collocati oltre la circonvallazione esterna</a:t>
            </a:r>
          </a:p>
        </p:txBody>
      </p:sp>
      <p:pic>
        <p:nvPicPr>
          <p:cNvPr id="13" name="Elemento grafico 12" descr="Punto esclamativo con riempimento a tinta unita">
            <a:extLst>
              <a:ext uri="{FF2B5EF4-FFF2-40B4-BE49-F238E27FC236}">
                <a16:creationId xmlns:a16="http://schemas.microsoft.com/office/drawing/2014/main" id="{ECCDD6FC-3C0D-44F9-AAC5-FB8AF8AA8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668" y="5553232"/>
            <a:ext cx="1063282" cy="8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52710518-F942-4149-A056-B0A872B52471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id="{43F6785E-817E-4E35-ADFC-6DA51655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031" y="6338846"/>
            <a:ext cx="328301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6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B44A27E-FDC3-42C3-A0B6-303DF1AD6996}"/>
              </a:ext>
            </a:extLst>
          </p:cNvPr>
          <p:cNvSpPr txBox="1">
            <a:spLocks/>
          </p:cNvSpPr>
          <p:nvPr/>
        </p:nvSpPr>
        <p:spPr>
          <a:xfrm>
            <a:off x="0" y="-25167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soggetti beneficiari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A7FCDEB2-8111-4518-A8E3-3C70FA0D8D7C}"/>
              </a:ext>
            </a:extLst>
          </p:cNvPr>
          <p:cNvSpPr txBox="1">
            <a:spLocks/>
          </p:cNvSpPr>
          <p:nvPr/>
        </p:nvSpPr>
        <p:spPr>
          <a:xfrm>
            <a:off x="659799" y="1692838"/>
            <a:ext cx="5290457" cy="88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600" dirty="0"/>
              <a:t>I </a:t>
            </a:r>
            <a:r>
              <a:rPr lang="it-IT" sz="1600" b="1" dirty="0"/>
              <a:t>soggetti proponenti, </a:t>
            </a:r>
            <a:r>
              <a:rPr lang="it-IT" sz="1600" dirty="0"/>
              <a:t>che beneficeranno del contributo sono individuati:</a:t>
            </a:r>
          </a:p>
          <a:p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8DE0F6-F55B-491C-AD37-EC5DC0012F2C}"/>
              </a:ext>
            </a:extLst>
          </p:cNvPr>
          <p:cNvSpPr txBox="1"/>
          <p:nvPr/>
        </p:nvSpPr>
        <p:spPr>
          <a:xfrm>
            <a:off x="5863345" y="2604603"/>
            <a:ext cx="479071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ym typeface="Webdings" panose="05030102010509060703" pitchFamily="18" charset="2"/>
              </a:rPr>
              <a:t>T</a:t>
            </a:r>
            <a:r>
              <a:rPr lang="it-IT" sz="1600" dirty="0"/>
              <a:t>ra gli organismi finanziati nell’ambito del </a:t>
            </a:r>
            <a:r>
              <a:rPr lang="it-IT" sz="1600" b="1" dirty="0"/>
              <a:t>Fondo nazionale per lo spettacolo dal vivo</a:t>
            </a:r>
            <a:r>
              <a:rPr lang="it-IT" sz="1600" dirty="0"/>
              <a:t> del Ministero della Cultura</a:t>
            </a:r>
          </a:p>
          <a:p>
            <a:r>
              <a:rPr lang="it-IT" sz="1600" dirty="0">
                <a:sym typeface="Webdings" panose="05030102010509060703" pitchFamily="18" charset="2"/>
              </a:rPr>
              <a:t>T</a:t>
            </a:r>
            <a:r>
              <a:rPr lang="it-IT" sz="1600" dirty="0"/>
              <a:t>ra gli organismi professionali operanti nel settore dello spettacolo dal vivo </a:t>
            </a:r>
            <a:r>
              <a:rPr lang="it-IT" sz="1600" b="1" dirty="0"/>
              <a:t>da almeno tre anni</a:t>
            </a:r>
            <a:r>
              <a:rPr lang="it-IT" sz="1600" dirty="0"/>
              <a:t>, come risultanti dagli oneri versati al Fondo Pensioni lavoratori dello spettacolo.</a:t>
            </a:r>
          </a:p>
        </p:txBody>
      </p:sp>
      <p:pic>
        <p:nvPicPr>
          <p:cNvPr id="8" name="Elemento grafico 7" descr="Freccia: rotazione a destra con riempimento a tinta unita">
            <a:extLst>
              <a:ext uri="{FF2B5EF4-FFF2-40B4-BE49-F238E27FC236}">
                <a16:creationId xmlns:a16="http://schemas.microsoft.com/office/drawing/2014/main" id="{7E9246CF-029F-49FB-ADA7-FE09CF633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4648873" y="2313924"/>
            <a:ext cx="751541" cy="13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E76048-2E58-4196-AF22-A33A4909315C}"/>
              </a:ext>
            </a:extLst>
          </p:cNvPr>
          <p:cNvCxnSpPr/>
          <p:nvPr/>
        </p:nvCxnSpPr>
        <p:spPr>
          <a:xfrm>
            <a:off x="7182533" y="1548018"/>
            <a:ext cx="0" cy="4863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52710518-F942-4149-A056-B0A872B52471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id="{43F6785E-817E-4E35-ADFC-6DA51655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031" y="6338846"/>
            <a:ext cx="328301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7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B44A27E-FDC3-42C3-A0B6-303DF1AD6996}"/>
              </a:ext>
            </a:extLst>
          </p:cNvPr>
          <p:cNvSpPr txBox="1">
            <a:spLocks/>
          </p:cNvSpPr>
          <p:nvPr/>
        </p:nvSpPr>
        <p:spPr>
          <a:xfrm>
            <a:off x="0" y="-25167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progetti finanziabili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978956-B1C3-4136-9D82-7DAF4E0690EB}"/>
              </a:ext>
            </a:extLst>
          </p:cNvPr>
          <p:cNvSpPr txBox="1"/>
          <p:nvPr/>
        </p:nvSpPr>
        <p:spPr>
          <a:xfrm>
            <a:off x="377083" y="1241571"/>
            <a:ext cx="633113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Sono </a:t>
            </a:r>
            <a:r>
              <a:rPr lang="it-IT" sz="16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finanziabili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progetti di attività di spettacolo dal vivo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che assicurino: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sym typeface="Webdings" panose="05030102010509060703" pitchFamily="18" charset="2"/>
              </a:rPr>
              <a:t>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l’inclusione sociale, </a:t>
            </a:r>
          </a:p>
          <a:p>
            <a:pPr algn="just"/>
            <a:r>
              <a:rPr lang="it-IT" sz="1400" dirty="0">
                <a:sym typeface="Webdings" panose="05030102010509060703" pitchFamily="18" charset="2"/>
              </a:rPr>
              <a:t>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il riequilibrio territoriale </a:t>
            </a:r>
          </a:p>
          <a:p>
            <a:pPr algn="just"/>
            <a:r>
              <a:rPr lang="it-IT" sz="1400" dirty="0">
                <a:sym typeface="Webdings" panose="05030102010509060703" pitchFamily="18" charset="2"/>
              </a:rPr>
              <a:t>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la tutela occupazionale, </a:t>
            </a:r>
          </a:p>
          <a:p>
            <a:pPr algn="just"/>
            <a:r>
              <a:rPr lang="it-IT" sz="1400" dirty="0">
                <a:sym typeface="Webdings" panose="05030102010509060703" pitchFamily="18" charset="2"/>
              </a:rPr>
              <a:t>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la valorizzazione del patrimonio culturale materiale e immateriale nel territorio milanese, </a:t>
            </a:r>
          </a:p>
          <a:p>
            <a:pPr algn="just"/>
            <a:r>
              <a:rPr lang="it-IT" sz="1400" dirty="0">
                <a:sym typeface="Webdings" panose="05030102010509060703" pitchFamily="18" charset="2"/>
              </a:rPr>
              <a:t>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realizzati con chiara prevalenza nei diversi quartieri e territori collocati oltre la circonvallazione esterna nel periodo compreso tra il 15 giugno e il 31 ottobre 2023.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Sono previste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2 sezioni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: </a:t>
            </a: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Ogni soggetto può presentare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richiesta di contributo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sia per la Sezione A) che per la Sezione B) con l’avvertenza che il contributo potrà essere erogato solo per una delle due sezioni a cui si partecipa.</a:t>
            </a:r>
          </a:p>
          <a:p>
            <a:endParaRPr lang="it-IT" sz="14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EBCF51-1A4D-4A63-B498-3EEE7D3BEE28}"/>
              </a:ext>
            </a:extLst>
          </p:cNvPr>
          <p:cNvSpPr txBox="1"/>
          <p:nvPr/>
        </p:nvSpPr>
        <p:spPr>
          <a:xfrm>
            <a:off x="411302" y="3984771"/>
            <a:ext cx="591983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4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ebdings" panose="05030102010509060703" pitchFamily="18" charset="2"/>
              <a:buChar char="4"/>
            </a:pPr>
            <a:r>
              <a:rPr lang="it-IT" b="1" dirty="0">
                <a:sym typeface="Webdings" panose="05030102010509060703" pitchFamily="18" charset="2"/>
              </a:rPr>
              <a:t>Sezione A) </a:t>
            </a:r>
            <a:r>
              <a:rPr lang="it-IT" dirty="0">
                <a:sym typeface="Webdings" panose="05030102010509060703" pitchFamily="18" charset="2"/>
              </a:rPr>
              <a:t>verranno finanziati 8 grandi festival di teatro, musica, danza, arte circense e multidisciplinari </a:t>
            </a:r>
          </a:p>
          <a:p>
            <a:pPr marL="285750" indent="-285750">
              <a:buFont typeface="Webdings" panose="05030102010509060703" pitchFamily="18" charset="2"/>
              <a:buChar char="4"/>
            </a:pPr>
            <a:r>
              <a:rPr lang="it-IT" b="1" dirty="0">
                <a:sym typeface="Webdings" panose="05030102010509060703" pitchFamily="18" charset="2"/>
              </a:rPr>
              <a:t>Sezione B) </a:t>
            </a:r>
            <a:r>
              <a:rPr lang="it-IT" dirty="0"/>
              <a:t>il finanziamento verrà destinato a soggetti che realizzano progettualità ed eventi diffusi di attività dello spettacolo</a:t>
            </a:r>
          </a:p>
        </p:txBody>
      </p:sp>
      <p:pic>
        <p:nvPicPr>
          <p:cNvPr id="3" name="Elemento grafico 2" descr="Punto esclamativo con riempimento a tinta unita">
            <a:extLst>
              <a:ext uri="{FF2B5EF4-FFF2-40B4-BE49-F238E27FC236}">
                <a16:creationId xmlns:a16="http://schemas.microsoft.com/office/drawing/2014/main" id="{B3810660-2FE3-7612-8284-04366555B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906" y="5302387"/>
            <a:ext cx="567226" cy="438544"/>
          </a:xfrm>
          <a:prstGeom prst="rect">
            <a:avLst/>
          </a:prstGeom>
        </p:spPr>
      </p:pic>
      <p:pic>
        <p:nvPicPr>
          <p:cNvPr id="1026" name="Picture 2" descr="Il progetto - Future Smart Teacher">
            <a:extLst>
              <a:ext uri="{FF2B5EF4-FFF2-40B4-BE49-F238E27FC236}">
                <a16:creationId xmlns:a16="http://schemas.microsoft.com/office/drawing/2014/main" id="{C24862B2-B5A3-191C-4868-9882FB2FA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23" y="2581198"/>
            <a:ext cx="4215176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A0819E-5C37-7F75-42AB-0B3EB2B985C9}"/>
              </a:ext>
            </a:extLst>
          </p:cNvPr>
          <p:cNvSpPr txBox="1"/>
          <p:nvPr/>
        </p:nvSpPr>
        <p:spPr>
          <a:xfrm>
            <a:off x="411302" y="1300294"/>
            <a:ext cx="591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884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52710518-F942-4149-A056-B0A872B52471}"/>
              </a:ext>
            </a:extLst>
          </p:cNvPr>
          <p:cNvSpPr/>
          <p:nvPr/>
        </p:nvSpPr>
        <p:spPr>
          <a:xfrm>
            <a:off x="11513489" y="6233823"/>
            <a:ext cx="563027" cy="4889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0" name="Titolo 9"/>
          <p:cNvSpPr>
            <a:spLocks noGrp="1"/>
          </p:cNvSpPr>
          <p:nvPr>
            <p:ph type="ctrTitle"/>
          </p:nvPr>
        </p:nvSpPr>
        <p:spPr>
          <a:xfrm>
            <a:off x="2703443" y="5373917"/>
            <a:ext cx="6663704" cy="1719811"/>
          </a:xfrm>
        </p:spPr>
        <p:txBody>
          <a:bodyPr>
            <a:normAutofit/>
          </a:bodyPr>
          <a:lstStyle/>
          <a:p>
            <a:r>
              <a:rPr lang="it-IT" sz="1050" dirty="0">
                <a:sym typeface="Wingdings" panose="05000000000000000000" pitchFamily="2" charset="2"/>
              </a:rPr>
              <a:t>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Le proposte presentate potranno essere riviste nella collocazione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in accordo con l’operatore proponente, anche in base alle esigenze dei singoli Municipi/Quartieri/Territori sull’uso dello spazio pubblico</a:t>
            </a:r>
            <a:r>
              <a:rPr lang="it-IT" sz="105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br>
              <a:rPr lang="it-IT" sz="105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b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b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it-IT" sz="1050" dirty="0"/>
          </a:p>
        </p:txBody>
      </p:sp>
      <p:sp>
        <p:nvSpPr>
          <p:cNvPr id="4" name="Segnaposto contenuto 3"/>
          <p:cNvSpPr>
            <a:spLocks noGrp="1"/>
          </p:cNvSpPr>
          <p:nvPr>
            <p:ph type="subTitle" idx="1"/>
          </p:nvPr>
        </p:nvSpPr>
        <p:spPr>
          <a:xfrm>
            <a:off x="485029" y="1215437"/>
            <a:ext cx="3999507" cy="435047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it-IT" sz="6400" b="1" dirty="0"/>
              <a:t>per la Sezione A) </a:t>
            </a:r>
            <a:r>
              <a:rPr lang="it-IT" sz="5600" dirty="0"/>
              <a:t>l’ operatore che si candida per ottenere il contributo dovrà presentare il progetto per uno dei luoghi indicati:</a:t>
            </a:r>
          </a:p>
          <a:p>
            <a:pPr marL="0" indent="0" algn="l">
              <a:buNone/>
            </a:pPr>
            <a:endParaRPr lang="it-IT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ANFITEATRO DELLA MARTESANA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ANFITEATRO MONTESTELLA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PIAZZA BELLOVESO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PIAZZA OLIVETTI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PIAZZA DONNE PARTIGIANE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PARCO DELLE CAVE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PIAZZA LEONARDO DA VINCI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600" dirty="0"/>
              <a:t>PIAZZA TINA MODOTTI</a:t>
            </a:r>
          </a:p>
          <a:p>
            <a:endParaRPr lang="it-IT" sz="5600" dirty="0"/>
          </a:p>
          <a:p>
            <a:pPr algn="l"/>
            <a:r>
              <a:rPr lang="it-IT" sz="5600" dirty="0"/>
              <a:t>È necessario indicare almeno 3 luoghi in ordine di preferenza.</a:t>
            </a:r>
          </a:p>
          <a:p>
            <a:pPr algn="l"/>
            <a:r>
              <a:rPr lang="it-IT" sz="5600" dirty="0"/>
              <a:t>Ogni festival dovrà coinvolgere almeno tre quartieri con la previsione di eventi, laboratori, presentazioni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4294967295"/>
          </p:nvPr>
        </p:nvSpPr>
        <p:spPr>
          <a:xfrm flipH="1">
            <a:off x="6361555" y="1215438"/>
            <a:ext cx="4548850" cy="3690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/>
              <a:t>per la Sezione B) </a:t>
            </a:r>
            <a:r>
              <a:rPr lang="it-IT" sz="1400" dirty="0"/>
              <a:t>il finanziamento verrà destinato a soggetti che realizzano progettualità ed eventi diffusi di attività dello spettacolo, preferibilmente in uno dei luoghi inseriti nell’allegato F 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B44A27E-FDC3-42C3-A0B6-303DF1AD6996}"/>
              </a:ext>
            </a:extLst>
          </p:cNvPr>
          <p:cNvSpPr txBox="1">
            <a:spLocks/>
          </p:cNvSpPr>
          <p:nvPr/>
        </p:nvSpPr>
        <p:spPr>
          <a:xfrm>
            <a:off x="0" y="-25167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AVVISO MILANO È VIVA NEI QUARTIERI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| progetti finanziabili</a:t>
            </a:r>
          </a:p>
        </p:txBody>
      </p:sp>
    </p:spTree>
    <p:extLst>
      <p:ext uri="{BB962C8B-B14F-4D97-AF65-F5344CB8AC3E}">
        <p14:creationId xmlns:p14="http://schemas.microsoft.com/office/powerpoint/2010/main" val="346662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A868994-6496-476C-A61B-67DBDCF6E2ED}"/>
              </a:ext>
            </a:extLst>
          </p:cNvPr>
          <p:cNvSpPr/>
          <p:nvPr/>
        </p:nvSpPr>
        <p:spPr>
          <a:xfrm>
            <a:off x="11673846" y="6320074"/>
            <a:ext cx="402669" cy="4026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25B3CB5C-0245-4A92-89E3-751B8694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5" y="6338846"/>
            <a:ext cx="509182" cy="365125"/>
          </a:xfrm>
        </p:spPr>
        <p:txBody>
          <a:bodyPr/>
          <a:lstStyle/>
          <a:p>
            <a:fld id="{B363D548-D60B-4170-B658-045A3C2A7BED}" type="slidenum">
              <a:rPr lang="it-IT" sz="2000" b="1" smtClean="0">
                <a:solidFill>
                  <a:srgbClr val="FF0000"/>
                </a:solidFill>
              </a:rPr>
              <a:t>9</a:t>
            </a:fld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B909CE3-8982-48FB-859E-806BA5E0664A}"/>
              </a:ext>
            </a:extLst>
          </p:cNvPr>
          <p:cNvSpPr txBox="1">
            <a:spLocks/>
          </p:cNvSpPr>
          <p:nvPr/>
        </p:nvSpPr>
        <p:spPr>
          <a:xfrm>
            <a:off x="0" y="-25167"/>
            <a:ext cx="1224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  <a:latin typeface="+mn-lt"/>
              </a:rPr>
              <a:t>AVVISO MILANO È VIVA NEI QUARTIERI </a:t>
            </a:r>
            <a:r>
              <a:rPr lang="it-IT" sz="3200" dirty="0">
                <a:solidFill>
                  <a:srgbClr val="C00000"/>
                </a:solidFill>
                <a:latin typeface="+mn-lt"/>
              </a:rPr>
              <a:t>| risorse economiche e 									       contributo assegnabile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CC9E50-5580-4D3E-8A2A-FA76CFF432DD}"/>
              </a:ext>
            </a:extLst>
          </p:cNvPr>
          <p:cNvSpPr txBox="1"/>
          <p:nvPr/>
        </p:nvSpPr>
        <p:spPr>
          <a:xfrm>
            <a:off x="486230" y="1146826"/>
            <a:ext cx="9398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Il totale dei contributi messi a disposizione per il progetto «Milano è Viva» è di €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1,150,300,28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 contributi verranno assegnati ai progetti con punteggio compreso tra 60 e 100 punti, e saranno così attribuiti: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BE24F8-EC3D-450B-87E4-1A13C3DACF8B}"/>
              </a:ext>
            </a:extLst>
          </p:cNvPr>
          <p:cNvSpPr txBox="1"/>
          <p:nvPr/>
        </p:nvSpPr>
        <p:spPr>
          <a:xfrm>
            <a:off x="486231" y="4501846"/>
            <a:ext cx="438556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Il valore del progetto dovrà essere pari o superiore a € 100.000,00</a:t>
            </a:r>
          </a:p>
          <a:p>
            <a:pPr algn="just"/>
            <a:endParaRPr lang="it-IT" sz="800" kern="150" dirty="0">
              <a:latin typeface="Lato Medium" panose="020F0502020204030203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639DE25-E6F4-45AB-B5C3-499C70474C76}"/>
              </a:ext>
            </a:extLst>
          </p:cNvPr>
          <p:cNvSpPr txBox="1"/>
          <p:nvPr/>
        </p:nvSpPr>
        <p:spPr>
          <a:xfrm>
            <a:off x="5898658" y="4421964"/>
            <a:ext cx="444382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it-IT" sz="1400" dirty="0"/>
              <a:t>Il valore del progetto dovrà essere pari o superiore a € 6.250,00. </a:t>
            </a:r>
          </a:p>
          <a:p>
            <a:r>
              <a:rPr lang="it-IT" sz="1400" dirty="0"/>
              <a:t>Il contributo assegnato non potrà essere superiore all’80% del valore del progetto.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2E1A78-4711-4DB5-9092-06B6225A6812}"/>
              </a:ext>
            </a:extLst>
          </p:cNvPr>
          <p:cNvSpPr txBox="1"/>
          <p:nvPr/>
        </p:nvSpPr>
        <p:spPr>
          <a:xfrm>
            <a:off x="486230" y="1819311"/>
            <a:ext cx="43855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400" b="1" dirty="0"/>
              <a:t>SEZIONE A)</a:t>
            </a:r>
          </a:p>
          <a:p>
            <a:endParaRPr lang="it-IT" sz="1400" b="1" dirty="0"/>
          </a:p>
          <a:p>
            <a:r>
              <a:rPr lang="it-IT" sz="1400" b="1" dirty="0"/>
              <a:t>Contributo fisso di € 80.000,00 </a:t>
            </a:r>
          </a:p>
          <a:p>
            <a:r>
              <a:rPr lang="it-IT" sz="1400" dirty="0"/>
              <a:t>per la realizzazione di festival, 1 per ciascun municipio (dal Municipio 2 al 9)</a:t>
            </a:r>
          </a:p>
          <a:p>
            <a:endParaRPr lang="it-IT" sz="1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493C6D-2785-45C0-82DC-C4D035A06470}"/>
              </a:ext>
            </a:extLst>
          </p:cNvPr>
          <p:cNvSpPr txBox="1"/>
          <p:nvPr/>
        </p:nvSpPr>
        <p:spPr>
          <a:xfrm>
            <a:off x="5956915" y="1819311"/>
            <a:ext cx="4385569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kern="15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400" b="1" dirty="0"/>
              <a:t>SEZIONE B)</a:t>
            </a:r>
          </a:p>
          <a:p>
            <a:pPr algn="ctr"/>
            <a:endParaRPr lang="it-IT" sz="1400" b="1" dirty="0"/>
          </a:p>
          <a:p>
            <a:r>
              <a:rPr lang="it-IT" sz="1400" b="1" dirty="0"/>
              <a:t>Da € 5.000 a € 35.000,00 </a:t>
            </a:r>
          </a:p>
          <a:p>
            <a:r>
              <a:rPr lang="it-IT" sz="1400" dirty="0"/>
              <a:t>per la realizzazione di progetti di spettacolo dal vivo diffusi in tutta la città, prevalentemente oltre la circonvallazione esterna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62AE95-175A-459B-807E-CAF249992A89}"/>
              </a:ext>
            </a:extLst>
          </p:cNvPr>
          <p:cNvSpPr txBox="1"/>
          <p:nvPr/>
        </p:nvSpPr>
        <p:spPr>
          <a:xfrm>
            <a:off x="860698" y="5892342"/>
            <a:ext cx="99575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ym typeface="Wingdings" panose="05000000000000000000" pitchFamily="2" charset="2"/>
              </a:rPr>
              <a:t> 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Il contributo erogato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non potrà generare un utile di bilancio 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ma potrà concorrere, al massimo, fino al pareggio di bilancio.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La quota di finanziamento che rimane in parte a carico del soggetto proponente può essere assicurata attraverso </a:t>
            </a:r>
            <a:r>
              <a:rPr lang="it-IT" sz="1400" b="1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sponsorizzazioni, emissione di biglietto di ingresso, valorizzazione di spese di personale</a:t>
            </a:r>
            <a:r>
              <a:rPr lang="it-IT" sz="1400" kern="150" dirty="0">
                <a:latin typeface="Lato Medium" panose="020F0502020204030203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funzionamento, ecc.</a:t>
            </a:r>
          </a:p>
        </p:txBody>
      </p:sp>
      <p:pic>
        <p:nvPicPr>
          <p:cNvPr id="28" name="Elemento grafico 27" descr="Freccia GIÙ con riempimento a tinta unita">
            <a:extLst>
              <a:ext uri="{FF2B5EF4-FFF2-40B4-BE49-F238E27FC236}">
                <a16:creationId xmlns:a16="http://schemas.microsoft.com/office/drawing/2014/main" id="{A0188563-58DF-475E-8622-156020CBF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048" y="3742869"/>
            <a:ext cx="612313" cy="479225"/>
          </a:xfrm>
          <a:prstGeom prst="rect">
            <a:avLst/>
          </a:prstGeom>
        </p:spPr>
      </p:pic>
      <p:pic>
        <p:nvPicPr>
          <p:cNvPr id="19" name="Elemento grafico 18" descr="Freccia GIÙ con riempimento a tinta unita">
            <a:extLst>
              <a:ext uri="{FF2B5EF4-FFF2-40B4-BE49-F238E27FC236}">
                <a16:creationId xmlns:a16="http://schemas.microsoft.com/office/drawing/2014/main" id="{5B0DB933-66CF-4DC8-9A94-2ED374B40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6701" y="3613463"/>
            <a:ext cx="612313" cy="479225"/>
          </a:xfrm>
          <a:prstGeom prst="rect">
            <a:avLst/>
          </a:prstGeom>
        </p:spPr>
      </p:pic>
      <p:pic>
        <p:nvPicPr>
          <p:cNvPr id="20" name="Elemento grafico 19" descr="Punto esclamativo con riempimento a tinta unita">
            <a:extLst>
              <a:ext uri="{FF2B5EF4-FFF2-40B4-BE49-F238E27FC236}">
                <a16:creationId xmlns:a16="http://schemas.microsoft.com/office/drawing/2014/main" id="{01AE0116-3E96-21BF-3FD8-06C8FD8A0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007" y="5929137"/>
            <a:ext cx="832662" cy="6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1586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Lato Medium</vt:lpstr>
      <vt:lpstr>Liberation Serif</vt:lpstr>
      <vt:lpstr>Webdings</vt:lpstr>
      <vt:lpstr>Wingdings</vt:lpstr>
      <vt:lpstr>Tema di Office</vt:lpstr>
      <vt:lpstr> </vt:lpstr>
      <vt:lpstr>MILANO È VIVA| sintesi del progetto</vt:lpstr>
      <vt:lpstr>Sistema Convenzioni Teatrali Anno 2022</vt:lpstr>
      <vt:lpstr>Sistema Convenzioni Teatrali Anno 2022</vt:lpstr>
      <vt:lpstr>Presentazione standard di PowerPoint</vt:lpstr>
      <vt:lpstr>Presentazione standard di PowerPoint</vt:lpstr>
      <vt:lpstr>Presentazione standard di PowerPoint</vt:lpstr>
      <vt:lpstr>Le proposte presentate potranno essere riviste nella collocazione, in accordo con l’operatore proponente, anche in base alle esigenze dei singoli Municipi/Quartieri/Territori sull’uso dello spazio pubblico. 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Comune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Fresu</dc:creator>
  <cp:lastModifiedBy>Francesca Calabretta</cp:lastModifiedBy>
  <cp:revision>328</cp:revision>
  <cp:lastPrinted>2022-04-07T14:06:38Z</cp:lastPrinted>
  <dcterms:created xsi:type="dcterms:W3CDTF">2019-02-13T11:10:21Z</dcterms:created>
  <dcterms:modified xsi:type="dcterms:W3CDTF">2023-03-30T12:08:28Z</dcterms:modified>
</cp:coreProperties>
</file>