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9" r:id="rId2"/>
    <p:sldId id="290" r:id="rId3"/>
    <p:sldId id="291" r:id="rId4"/>
    <p:sldId id="302" r:id="rId5"/>
    <p:sldId id="304" r:id="rId6"/>
    <p:sldId id="311" r:id="rId7"/>
    <p:sldId id="315" r:id="rId8"/>
    <p:sldId id="313" r:id="rId9"/>
    <p:sldId id="309" r:id="rId10"/>
    <p:sldId id="310" r:id="rId11"/>
    <p:sldId id="314" r:id="rId12"/>
    <p:sldId id="312" r:id="rId13"/>
    <p:sldId id="316" r:id="rId14"/>
  </p:sldIdLst>
  <p:sldSz cx="9720263" cy="6480175"/>
  <p:notesSz cx="6735763" cy="9869488"/>
  <p:defaultTextStyle>
    <a:defPPr>
      <a:defRPr lang="en-GB"/>
    </a:defPPr>
    <a:lvl1pPr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1pPr>
    <a:lvl2pPr marL="741363" indent="-28416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2pPr>
    <a:lvl3pPr marL="11414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3pPr>
    <a:lvl4pPr marL="15986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4pPr>
    <a:lvl5pPr marL="20558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3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200227-6155-43CD-9560-A954436568A4}" v="2" dt="2022-09-26T14:45:01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>
      <p:cViewPr varScale="1">
        <p:scale>
          <a:sx n="114" d="100"/>
          <a:sy n="114" d="100"/>
        </p:scale>
        <p:origin x="13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3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a Luigia Aprigliano" userId="01cd23e3-403a-4906-91e5-3887494d1eed" providerId="ADAL" clId="{9D200227-6155-43CD-9560-A954436568A4}"/>
    <pc:docChg chg="modSld">
      <pc:chgData name="Giovanna Luigia Aprigliano" userId="01cd23e3-403a-4906-91e5-3887494d1eed" providerId="ADAL" clId="{9D200227-6155-43CD-9560-A954436568A4}" dt="2022-09-26T14:45:01.791" v="46" actId="14100"/>
      <pc:docMkLst>
        <pc:docMk/>
      </pc:docMkLst>
      <pc:sldChg chg="modSp mod">
        <pc:chgData name="Giovanna Luigia Aprigliano" userId="01cd23e3-403a-4906-91e5-3887494d1eed" providerId="ADAL" clId="{9D200227-6155-43CD-9560-A954436568A4}" dt="2022-09-26T14:45:01.791" v="46" actId="14100"/>
        <pc:sldMkLst>
          <pc:docMk/>
          <pc:sldMk cId="0" sldId="289"/>
        </pc:sldMkLst>
        <pc:spChg chg="mod">
          <ac:chgData name="Giovanna Luigia Aprigliano" userId="01cd23e3-403a-4906-91e5-3887494d1eed" providerId="ADAL" clId="{9D200227-6155-43CD-9560-A954436568A4}" dt="2022-09-26T14:45:01.791" v="46" actId="14100"/>
          <ac:spMkLst>
            <pc:docMk/>
            <pc:sldMk cId="0" sldId="289"/>
            <ac:spMk id="51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 defTabSz="445984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 defTabSz="445984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EC04F3D2-8295-4A48-9E46-8EC7783D5134}" type="datetimeFigureOut">
              <a:rPr lang="it-IT"/>
              <a:pPr>
                <a:defRPr/>
              </a:pPr>
              <a:t>26/09/2022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3883"/>
            <a:ext cx="2919565" cy="494026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 defTabSz="445984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4626" y="9373883"/>
            <a:ext cx="2919565" cy="494026"/>
          </a:xfrm>
          <a:prstGeom prst="rect">
            <a:avLst/>
          </a:prstGeom>
        </p:spPr>
        <p:txBody>
          <a:bodyPr vert="horz" wrap="square" lIns="90782" tIns="45391" rIns="90782" bIns="453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 smtClean="0"/>
            </a:lvl1pPr>
          </a:lstStyle>
          <a:p>
            <a:pPr>
              <a:defRPr/>
            </a:pPr>
            <a:fld id="{890380CC-0B84-4B03-AB78-84793EBA42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07302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0" y="0"/>
            <a:ext cx="6735763" cy="98694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2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596900" y="749300"/>
            <a:ext cx="5529263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73262" y="4687731"/>
            <a:ext cx="5375083" cy="442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0" y="1"/>
            <a:ext cx="2914846" cy="48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3814626" y="1"/>
            <a:ext cx="2914845" cy="48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0" y="9377040"/>
            <a:ext cx="2914846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791" tIns="45396" rIns="90791" bIns="4539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3814626" y="9377039"/>
            <a:ext cx="2908553" cy="478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SzPct val="10000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3DFA8F4-90A2-42C4-9F2E-6B27C297E16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4435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1363" indent="-28416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14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86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58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772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7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1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5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8BAAB4C-1DAF-4A81-A292-D2592CB6F2C6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6008407-6E6B-47CB-A146-66C37A71FBF8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181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C136EB-F7C2-4D84-8DE0-20D303EDCB07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963142C-69E9-4465-AE93-38907A914F0C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it-IT" altLang="it-IT" sz="14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94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04091C-E943-4092-9D11-91CFAF86324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 sz="140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873C783A-73C6-41F2-91A4-B7F761340305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it-IT" altLang="it-IT" sz="14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67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C7FF65-3DE0-4836-9585-FA3992D55B6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 sz="140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96B1E9B-922D-4F80-82CA-BE9EDFC36030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it-IT" altLang="it-IT" sz="14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73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EF6FDF-750A-461F-B7F4-4008E79D419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D91B8AD-CD55-4442-879E-F1618904A451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it-IT" altLang="it-IT" sz="140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37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4C20BFF-3E14-44F4-A896-B5A8E9C75230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5F295AF6-EB65-4DDB-A3AF-6189E53C88DA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it-IT" altLang="it-IT" sz="1400"/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063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F01E58-C644-4AA1-8220-BDE04A86BB8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393C681E-2458-49B9-A957-EBD971AC6B53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it-IT" altLang="it-IT" sz="14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0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1C136EB-F7C2-4D84-8DE0-20D303EDCB07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963142C-69E9-4465-AE93-38907A914F0C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it-IT" altLang="it-IT" sz="14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376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104091C-E943-4092-9D11-91CFAF86324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873C783A-73C6-41F2-91A4-B7F761340305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it-IT" altLang="it-IT" sz="14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875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5DC4B5-14E4-447C-A953-C2398F5E05DB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sz="1400"/>
          </a:p>
        </p:txBody>
      </p:sp>
      <p:sp>
        <p:nvSpPr>
          <p:cNvPr id="30723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2667771A-2F0A-41D7-9659-B3C637F60D37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it-IT" altLang="it-IT" sz="1400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08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C7FF65-3DE0-4836-9585-FA3992D55B69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sz="140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96B1E9B-922D-4F80-82CA-BE9EDFC36030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it-IT" altLang="it-IT" sz="140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024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494919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48827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02736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56644" indent="-225379" defTabSz="444452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4452" algn="l"/>
                <a:tab pos="890480" algn="l"/>
                <a:tab pos="1336507" algn="l"/>
                <a:tab pos="1782536" algn="l"/>
                <a:tab pos="2228563" algn="l"/>
                <a:tab pos="2674591" algn="l"/>
                <a:tab pos="3120619" algn="l"/>
                <a:tab pos="3566647" algn="l"/>
                <a:tab pos="4012674" algn="l"/>
                <a:tab pos="4458703" algn="l"/>
                <a:tab pos="4904730" algn="l"/>
                <a:tab pos="5350758" algn="l"/>
                <a:tab pos="5796785" algn="l"/>
                <a:tab pos="6242814" algn="l"/>
                <a:tab pos="6688841" algn="l"/>
                <a:tab pos="7134869" algn="l"/>
                <a:tab pos="7580897" algn="l"/>
                <a:tab pos="8026925" algn="l"/>
                <a:tab pos="8472952" algn="l"/>
                <a:tab pos="8918981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972010-9D6C-475C-9F9E-F5CDC38094A0}" type="slidenum">
              <a:rPr lang="it-IT" altLang="it-IT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14626" y="9377040"/>
            <a:ext cx="2914845" cy="48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59F622D-BE1C-4B53-98EC-812D28225AD8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it-IT" altLang="it-IT" sz="140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2138" y="739775"/>
            <a:ext cx="5553075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262" y="4687730"/>
            <a:ext cx="5379801" cy="443203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3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617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6014" y="259509"/>
            <a:ext cx="8748237" cy="1080029"/>
          </a:xfrm>
          <a:prstGeom prst="rect">
            <a:avLst/>
          </a:prstGeom>
        </p:spPr>
        <p:txBody>
          <a:bodyPr lIns="91431" tIns="45716" rIns="91431" bIns="45716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6014" y="1512041"/>
            <a:ext cx="8748237" cy="4276616"/>
          </a:xfrm>
          <a:prstGeom prst="rect">
            <a:avLst/>
          </a:prstGeom>
        </p:spPr>
        <p:txBody>
          <a:bodyPr lIns="91431" tIns="45716" rIns="91431" bIns="45716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85775" y="6005513"/>
            <a:ext cx="2268538" cy="346075"/>
          </a:xfrm>
          <a:prstGeom prst="rect">
            <a:avLst/>
          </a:prstGeom>
        </p:spPr>
        <p:txBody>
          <a:bodyPr lIns="91431" tIns="45716" rIns="91431" bIns="45716"/>
          <a:lstStyle>
            <a:lvl1pPr defTabSz="449218">
              <a:defRPr>
                <a:cs typeface="+mn-cs"/>
              </a:defRPr>
            </a:lvl1pPr>
          </a:lstStyle>
          <a:p>
            <a:pPr>
              <a:defRPr/>
            </a:pPr>
            <a:fld id="{A5BC7288-ED29-4133-9153-15D522F952B7}" type="datetime1">
              <a:rPr lang="it-IT"/>
              <a:pPr>
                <a:defRPr/>
              </a:pPr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321050" y="6005513"/>
            <a:ext cx="3078163" cy="346075"/>
          </a:xfrm>
          <a:prstGeom prst="rect">
            <a:avLst/>
          </a:prstGeom>
        </p:spPr>
        <p:txBody>
          <a:bodyPr lIns="91431" tIns="45716" rIns="91431" bIns="45716"/>
          <a:lstStyle>
            <a:lvl1pPr defTabSz="449218">
              <a:defRPr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65950" y="6005513"/>
            <a:ext cx="2268538" cy="346075"/>
          </a:xfrm>
          <a:prstGeom prst="rect">
            <a:avLst/>
          </a:prstGeom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283E954-9713-4C38-9665-E6EA1D4D6E2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076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"/>
          <p:cNvSpPr txBox="1">
            <a:spLocks noChangeArrowheads="1"/>
          </p:cNvSpPr>
          <p:nvPr/>
        </p:nvSpPr>
        <p:spPr bwMode="auto">
          <a:xfrm>
            <a:off x="484188" y="5900738"/>
            <a:ext cx="2255837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3324225" y="5900738"/>
            <a:ext cx="307340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1" tIns="45716" rIns="91431" bIns="45716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pic>
        <p:nvPicPr>
          <p:cNvPr id="1028" name="Immagin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247650" y="5497513"/>
            <a:ext cx="53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CasellaDiTesto 1"/>
          <p:cNvSpPr txBox="1">
            <a:spLocks noChangeArrowheads="1"/>
          </p:cNvSpPr>
          <p:nvPr userDrawn="1"/>
        </p:nvSpPr>
        <p:spPr bwMode="auto">
          <a:xfrm>
            <a:off x="9190038" y="6094413"/>
            <a:ext cx="5175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1000">
                <a:solidFill>
                  <a:srgbClr val="FF0000"/>
                </a:solidFill>
                <a:latin typeface="Frutiger" pitchFamily="2" charset="0"/>
              </a:rPr>
              <a:t>   </a:t>
            </a:r>
            <a:fld id="{2FB298C7-DF4C-4E9B-804B-BD314B02CF24}" type="slidenum">
              <a:rPr lang="it-IT" altLang="it-IT" sz="1000">
                <a:solidFill>
                  <a:srgbClr val="FF0000"/>
                </a:solidFill>
                <a:latin typeface="Frutiger" pitchFamily="2" charset="0"/>
              </a:rPr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‹N›</a:t>
            </a:fld>
            <a:endParaRPr lang="it-IT" altLang="it-IT">
              <a:solidFill>
                <a:srgbClr val="FF0000"/>
              </a:solidFill>
              <a:latin typeface="Frutiger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</p:sldLayoutIdLst>
  <p:hf hdr="0" dt="0"/>
  <p:txStyles>
    <p:titleStyle>
      <a:lvl1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+mj-lt"/>
          <a:ea typeface="Arial Unicode MS" panose="020B0604020202020204" pitchFamily="34" charset="-128"/>
          <a:cs typeface="+mj-cs"/>
        </a:defRPr>
      </a:lvl1pPr>
      <a:lvl2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2pPr>
      <a:lvl3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3pPr>
      <a:lvl4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4pPr>
      <a:lvl5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5pPr>
      <a:lvl6pPr marL="2514350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6pPr>
      <a:lvl7pPr marL="2971503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7pPr>
      <a:lvl8pPr marL="3428658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8pPr>
      <a:lvl9pPr marL="3885813" indent="-228577" algn="ctr" defTabSz="449218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325"/>
        </a:spcAft>
        <a:buClr>
          <a:srgbClr val="000000"/>
        </a:buClr>
        <a:buSzPct val="100000"/>
        <a:buFont typeface="Times New Roman" panose="02020603050405020304" pitchFamily="18" charset="0"/>
        <a:defRPr sz="30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07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788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538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5pPr>
      <a:lvl6pPr marL="2514350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6pPr>
      <a:lvl7pPr marL="2971503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7pPr>
      <a:lvl8pPr marL="3428658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8pPr>
      <a:lvl9pPr marL="3885813" indent="-228577" algn="l" defTabSz="449218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3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7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1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nicode.org/emoji/charts-5.0/full-emoji-list.html#1f6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po 1"/>
          <p:cNvGrpSpPr>
            <a:grpSpLocks/>
          </p:cNvGrpSpPr>
          <p:nvPr/>
        </p:nvGrpSpPr>
        <p:grpSpPr bwMode="auto">
          <a:xfrm>
            <a:off x="-11113" y="0"/>
            <a:ext cx="9750426" cy="6488113"/>
            <a:chOff x="-10912" y="0"/>
            <a:chExt cx="9749759" cy="6487795"/>
          </a:xfrm>
        </p:grpSpPr>
        <p:sp>
          <p:nvSpPr>
            <p:cNvPr id="5125" name="Rettangolo 1"/>
            <p:cNvSpPr>
              <a:spLocks noChangeArrowheads="1"/>
            </p:cNvSpPr>
            <p:nvPr/>
          </p:nvSpPr>
          <p:spPr bwMode="auto">
            <a:xfrm>
              <a:off x="-10912" y="3277869"/>
              <a:ext cx="9749759" cy="32099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 dirty="0"/>
            </a:p>
          </p:txBody>
        </p:sp>
        <p:sp>
          <p:nvSpPr>
            <p:cNvPr id="2" name="Rettangolo 1"/>
            <p:cNvSpPr>
              <a:spLocks noChangeArrowheads="1"/>
            </p:cNvSpPr>
            <p:nvPr/>
          </p:nvSpPr>
          <p:spPr bwMode="auto">
            <a:xfrm>
              <a:off x="200" y="0"/>
              <a:ext cx="9719598" cy="327009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/>
            <a:lstStyle/>
            <a:p>
              <a:pPr defTabSz="449218"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it-IT" altLang="it-IT">
                <a:latin typeface="Calibri" pitchFamily="32" charset="0"/>
                <a:ea typeface="+mn-ea"/>
              </a:endParaRPr>
            </a:p>
          </p:txBody>
        </p:sp>
        <p:grpSp>
          <p:nvGrpSpPr>
            <p:cNvPr id="5127" name="Gruppo 4"/>
            <p:cNvGrpSpPr>
              <a:grpSpLocks/>
            </p:cNvGrpSpPr>
            <p:nvPr/>
          </p:nvGrpSpPr>
          <p:grpSpPr bwMode="auto">
            <a:xfrm>
              <a:off x="4068043" y="750888"/>
              <a:ext cx="1447800" cy="2519362"/>
              <a:chOff x="3323687" y="791815"/>
              <a:chExt cx="1447544" cy="2520280"/>
            </a:xfrm>
          </p:grpSpPr>
          <p:pic>
            <p:nvPicPr>
              <p:cNvPr id="5128" name="Immagine 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2428"/>
              <a:stretch>
                <a:fillRect/>
              </a:stretch>
            </p:blipFill>
            <p:spPr bwMode="auto">
              <a:xfrm>
                <a:off x="3383731" y="791815"/>
                <a:ext cx="1387500" cy="14286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9" name="Immagine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621"/>
              <a:stretch>
                <a:fillRect/>
              </a:stretch>
            </p:blipFill>
            <p:spPr bwMode="auto">
              <a:xfrm>
                <a:off x="3323687" y="1883489"/>
                <a:ext cx="1440160" cy="14286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693863" y="3735388"/>
            <a:ext cx="6240462" cy="2002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2800" dirty="0">
                <a:latin typeface="Frutiger 75 Black" pitchFamily="2" charset="0"/>
              </a:rPr>
              <a:t>Bilancio Consolidato</a:t>
            </a:r>
          </a:p>
          <a:p>
            <a:pPr algn="ctr" eaLnBrk="1" hangingPunct="1">
              <a:buSzPct val="100000"/>
            </a:pPr>
            <a:r>
              <a:rPr lang="it-IT" altLang="it-IT" sz="2800" dirty="0">
                <a:latin typeface="Frutiger 75 Black" pitchFamily="2" charset="0"/>
              </a:rPr>
              <a:t>Esercizio 2021</a:t>
            </a:r>
          </a:p>
          <a:p>
            <a:pPr algn="ctr" eaLnBrk="1" hangingPunct="1">
              <a:buSzPct val="100000"/>
            </a:pPr>
            <a:endParaRPr lang="it-IT" altLang="it-IT" sz="2800" dirty="0">
              <a:latin typeface="Frutiger" pitchFamily="2" charset="0"/>
            </a:endParaRPr>
          </a:p>
          <a:p>
            <a:pPr algn="ctr" eaLnBrk="1" hangingPunct="1">
              <a:buSzPct val="100000"/>
            </a:pPr>
            <a:endParaRPr lang="it-IT" altLang="it-IT" sz="2800" dirty="0">
              <a:latin typeface="Frutiger" pitchFamily="2" charset="0"/>
            </a:endParaRPr>
          </a:p>
          <a:p>
            <a:pPr algn="r" eaLnBrk="1" hangingPunct="1">
              <a:buSzPct val="100000"/>
            </a:pPr>
            <a:r>
              <a:rPr lang="it-IT" altLang="it-IT" sz="1200" dirty="0">
                <a:latin typeface="Frutiger" pitchFamily="2" charset="0"/>
              </a:rPr>
              <a:t>Commissione Bilancio, 27 settembre 2022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1042988" y="376238"/>
            <a:ext cx="74390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I Risultati Economici del Gruppo Comune di Milano</a:t>
            </a:r>
          </a:p>
        </p:txBody>
      </p:sp>
      <p:sp>
        <p:nvSpPr>
          <p:cNvPr id="21507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47700" y="1295400"/>
            <a:ext cx="8388350" cy="4464967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Il </a:t>
            </a:r>
            <a:r>
              <a:rPr 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Risultato operativo </a:t>
            </a:r>
            <a:r>
              <a:rPr 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della gestione caratteristica è positivo per</a:t>
            </a:r>
            <a:r>
              <a:rPr lang="it-IT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125,54</a:t>
            </a:r>
            <a:r>
              <a:rPr lang="it-IT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milioni di euro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Il </a:t>
            </a:r>
            <a:r>
              <a:rPr lang="it-IT" alt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Risultato ante imposte 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è positivo per </a:t>
            </a:r>
            <a:r>
              <a:rPr lang="it-IT" alt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171,7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 milioni di euro; Il </a:t>
            </a:r>
            <a:r>
              <a:rPr lang="it-IT" alt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carico fiscale (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somma imposte pagate dal </a:t>
            </a:r>
            <a:r>
              <a:rPr lang="it-IT" altLang="it-IT" sz="2000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CdM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 e le attività dei soggetti consolidati), è pari a  </a:t>
            </a:r>
            <a:r>
              <a:rPr lang="it-IT" alt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26,56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 milioni di euro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it-IT" altLang="it-IT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it-IT" altLang="it-IT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just">
              <a:defRPr/>
            </a:pPr>
            <a:r>
              <a:rPr lang="it-IT" alt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Il Risultato  complessivo al netto delle imposte 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è pari a </a:t>
            </a:r>
            <a:r>
              <a:rPr lang="it-IT" alt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145,1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 milioni di euro (di cui oltre </a:t>
            </a:r>
            <a:r>
              <a:rPr lang="it-IT" altLang="it-IT" sz="20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137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 milioni di euro dal </a:t>
            </a:r>
            <a:r>
              <a:rPr lang="it-IT" altLang="it-IT" sz="20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Gruppo A2A).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 La pandemia da COVID-19 ha ancora influito sul risultato di gruppo, soprattutto (  risultato negativo di </a:t>
            </a:r>
            <a:r>
              <a:rPr lang="it-IT" altLang="it-IT" sz="20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SEA</a:t>
            </a:r>
            <a:r>
              <a:rPr lang="it-IT" altLang="it-IT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 e </a:t>
            </a:r>
            <a:r>
              <a:rPr lang="it-IT" altLang="it-IT" sz="20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ATM)</a:t>
            </a:r>
          </a:p>
        </p:txBody>
      </p:sp>
      <p:sp>
        <p:nvSpPr>
          <p:cNvPr id="5" name="Rettangolo 4"/>
          <p:cNvSpPr/>
          <p:nvPr/>
        </p:nvSpPr>
        <p:spPr bwMode="auto">
          <a:xfrm>
            <a:off x="557213" y="3744143"/>
            <a:ext cx="8893868" cy="155549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  <a:cs typeface="Arial Unicode MS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5999" y="3057838"/>
            <a:ext cx="926672" cy="45114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00113" y="376238"/>
            <a:ext cx="8208962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Stato Patrimoniale Attivo di Gruppo – 2021 </a:t>
            </a:r>
            <a:r>
              <a:rPr lang="it-IT" altLang="it-IT" sz="2400" i="1" dirty="0">
                <a:solidFill>
                  <a:srgbClr val="FF0000"/>
                </a:solidFill>
                <a:latin typeface="Frutiger 75 Black" pitchFamily="2" charset="0"/>
              </a:rPr>
              <a:t>vs</a:t>
            </a: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 2020</a:t>
            </a:r>
            <a:endParaRPr lang="it-IT" altLang="it-IT" sz="2400" i="1" dirty="0">
              <a:solidFill>
                <a:srgbClr val="FF0000"/>
              </a:solidFill>
              <a:latin typeface="Frutiger 75 Black" pitchFamily="2" charset="0"/>
            </a:endParaRPr>
          </a:p>
          <a:p>
            <a:pPr eaLnBrk="1" hangingPunct="1">
              <a:buSzPct val="100000"/>
            </a:pPr>
            <a:endParaRPr lang="it-IT" altLang="it-IT" sz="2400" dirty="0">
              <a:solidFill>
                <a:srgbClr val="FF0000"/>
              </a:solidFill>
              <a:latin typeface="Frutiger 75 Black" pitchFamily="2" charset="0"/>
            </a:endParaRPr>
          </a:p>
          <a:p>
            <a:pPr algn="r" eaLnBrk="1" hangingPunct="1">
              <a:buSzPct val="100000"/>
            </a:pPr>
            <a:r>
              <a:rPr lang="it-IT" altLang="it-IT" sz="1200" dirty="0">
                <a:solidFill>
                  <a:schemeClr val="tx1"/>
                </a:solidFill>
              </a:rPr>
              <a:t>(dati in milioni di euro)</a:t>
            </a:r>
          </a:p>
        </p:txBody>
      </p:sp>
      <p:sp>
        <p:nvSpPr>
          <p:cNvPr id="25603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1083" y="1625801"/>
            <a:ext cx="6038095" cy="3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160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755650" y="376238"/>
            <a:ext cx="80645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algn="just"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Stato Patrimoniale – Passivo e Patrimonio Netto di Gruppo – 2021 </a:t>
            </a:r>
            <a:r>
              <a:rPr lang="it-IT" altLang="it-IT" sz="2400" i="1" dirty="0">
                <a:solidFill>
                  <a:srgbClr val="FF0000"/>
                </a:solidFill>
                <a:latin typeface="Frutiger 75 Black" pitchFamily="2" charset="0"/>
              </a:rPr>
              <a:t>vs</a:t>
            </a: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 2020</a:t>
            </a:r>
            <a:endParaRPr lang="it-IT" altLang="it-IT" sz="2400" i="1" dirty="0">
              <a:solidFill>
                <a:srgbClr val="FF0000"/>
              </a:solidFill>
              <a:latin typeface="Frutiger 75 Black" pitchFamily="2" charset="0"/>
            </a:endParaRPr>
          </a:p>
          <a:p>
            <a:pPr algn="just" eaLnBrk="1" hangingPunct="1">
              <a:buSzPct val="100000"/>
            </a:pPr>
            <a:endParaRPr lang="it-IT" altLang="it-IT" sz="2400" i="1" dirty="0">
              <a:solidFill>
                <a:srgbClr val="FF0000"/>
              </a:solidFill>
              <a:latin typeface="Frutiger 75 Black" pitchFamily="2" charset="0"/>
            </a:endParaRPr>
          </a:p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</a:rPr>
              <a:t>(dati in milioni di euro)</a:t>
            </a:r>
            <a:endParaRPr lang="it-IT" altLang="it-IT" sz="1400" dirty="0">
              <a:solidFill>
                <a:srgbClr val="FF0000"/>
              </a:solidFill>
            </a:endParaRPr>
          </a:p>
        </p:txBody>
      </p:sp>
      <p:sp>
        <p:nvSpPr>
          <p:cNvPr id="27651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811" y="2159967"/>
            <a:ext cx="6028571" cy="2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83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755650" y="376238"/>
            <a:ext cx="8208963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Il Conto Economico di Gruppo - 2021 </a:t>
            </a:r>
            <a:r>
              <a:rPr lang="it-IT" altLang="it-IT" sz="2400" i="1" dirty="0">
                <a:solidFill>
                  <a:srgbClr val="FF0000"/>
                </a:solidFill>
                <a:latin typeface="Frutiger 75 Black" pitchFamily="2" charset="0"/>
              </a:rPr>
              <a:t>vs</a:t>
            </a: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 2020</a:t>
            </a:r>
            <a:endParaRPr lang="it-IT" altLang="it-IT" sz="2400" i="1" dirty="0">
              <a:solidFill>
                <a:srgbClr val="FF0000"/>
              </a:solidFill>
              <a:latin typeface="Frutiger 75 Black" pitchFamily="2" charset="0"/>
            </a:endParaRPr>
          </a:p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</a:rPr>
              <a:t>(dati in milioni di euro)</a:t>
            </a:r>
          </a:p>
        </p:txBody>
      </p:sp>
      <p:sp>
        <p:nvSpPr>
          <p:cNvPr id="19459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750" y="1516277"/>
            <a:ext cx="5904762" cy="3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030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125538" y="315913"/>
            <a:ext cx="743902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>
                <a:solidFill>
                  <a:srgbClr val="FF0000"/>
                </a:solidFill>
                <a:latin typeface="Frutiger 75 Black" pitchFamily="2" charset="0"/>
              </a:rPr>
              <a:t>Elementi e Contenuti</a:t>
            </a:r>
          </a:p>
        </p:txBody>
      </p:sp>
      <p:sp>
        <p:nvSpPr>
          <p:cNvPr id="7171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28650" y="863600"/>
            <a:ext cx="8335963" cy="5256213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Bilancio Consolidato 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aggregazione Stato Patrimoniale e Conto Economico del Bilancio dell’Ente +   bilanci dei soggetti inclusi nell’area di consolidamento </a:t>
            </a:r>
          </a:p>
          <a:p>
            <a:pPr marL="685772" lvl="1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 La chiusura dell’esercizio deve essere al 31/12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società/enti controllati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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 consolidamento con </a:t>
            </a:r>
            <a:r>
              <a:rPr lang="it-IT" altLang="it-IT" sz="22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metodo integrale: 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attrazione di tutte le attività e passività, componenti positivi e negativi di reddito dei bilanci del gruppo con eliminazione dei valori </a:t>
            </a:r>
            <a:r>
              <a:rPr lang="it-IT" altLang="it-IT" sz="2200" i="1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intercompany</a:t>
            </a:r>
            <a:endParaRPr lang="it-IT" altLang="it-IT" sz="2200" i="1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società / enti partecipati non controllati</a:t>
            </a:r>
            <a:r>
              <a:rPr lang="it-IT" altLang="it-IT" sz="2200" b="1" kern="0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</a:t>
            </a:r>
            <a:r>
              <a:rPr lang="it-IT" altLang="it-IT" sz="22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consolidamento con </a:t>
            </a:r>
            <a:r>
              <a:rPr lang="it-IT" altLang="it-IT" sz="22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metodo proporzionale, 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in </a:t>
            </a:r>
            <a:r>
              <a:rPr 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proporzione alla partecipazione detenuta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endParaRPr lang="it-IT" sz="2200" kern="0" dirty="0">
              <a:latin typeface="Calibri" panose="020F0502020204030204" pitchFamily="34" charset="0"/>
            </a:endParaRPr>
          </a:p>
          <a:p>
            <a:pPr marL="0" indent="0" algn="just">
              <a:defRPr/>
            </a:pPr>
            <a:r>
              <a:rPr lang="it-IT" altLang="it-IT" sz="2200" kern="0" dirty="0">
                <a:latin typeface="Calibri" panose="020F0502020204030204" pitchFamily="34" charset="0"/>
              </a:rPr>
              <a:t> 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L’esito del processo di consolidamento: </a:t>
            </a:r>
            <a:r>
              <a:rPr lang="it-IT" altLang="it-IT" sz="22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rappresentazione del capitale di funzionamento e del reddito del Gruppo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endParaRPr lang="it-IT" altLang="it-IT" sz="2200" i="1" kern="0" dirty="0">
              <a:latin typeface="Calibri" panose="020F0502020204030204" pitchFamily="34" charset="0"/>
            </a:endParaRPr>
          </a:p>
        </p:txBody>
      </p:sp>
      <p:sp>
        <p:nvSpPr>
          <p:cNvPr id="2" name="Freccia in giù 1"/>
          <p:cNvSpPr/>
          <p:nvPr/>
        </p:nvSpPr>
        <p:spPr bwMode="auto">
          <a:xfrm>
            <a:off x="4140051" y="4536825"/>
            <a:ext cx="864096" cy="43204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  <a:cs typeface="Arial Unicode MS" charset="0"/>
            </a:endParaRPr>
          </a:p>
        </p:txBody>
      </p:sp>
      <p:sp>
        <p:nvSpPr>
          <p:cNvPr id="3" name="Rettangolo 2"/>
          <p:cNvSpPr/>
          <p:nvPr/>
        </p:nvSpPr>
        <p:spPr bwMode="auto">
          <a:xfrm>
            <a:off x="557213" y="5040287"/>
            <a:ext cx="8695406" cy="1008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042988" y="376238"/>
            <a:ext cx="74390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La Formazione del Bilancio Consolidato 2021</a:t>
            </a:r>
          </a:p>
        </p:txBody>
      </p:sp>
      <p:sp>
        <p:nvSpPr>
          <p:cNvPr id="11267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900113" y="1079500"/>
            <a:ext cx="7920037" cy="4464050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Il Gruppo Comune di Milano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rappresentato come unica entità economico – patrimoniale; non deve contenere elementi relativi ai rapporti contrattuali, economici, finanziari e patrimoniali interni </a:t>
            </a:r>
            <a:r>
              <a:rPr lang="it-IT" alt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(tra tutti i soggetti giuridici che rientrano nell’area di consolidamento: Comune di Milano, società ed enti strumentali)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Da Stato Patrimoniale e Conto Economico 2021 del </a:t>
            </a:r>
            <a:r>
              <a:rPr lang="it-IT" altLang="it-IT" sz="2200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CdM</a:t>
            </a: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, approvati con del. CC n. 36/2022 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… aggregate le risultanze dei bilanci 2021 delle società/enti strumentali del perimetro di consolidamento ( del. GC n. 1646/2021)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2200" kern="0" dirty="0">
                <a:solidFill>
                  <a:srgbClr val="002060"/>
                </a:solidFill>
                <a:latin typeface="Calibri" panose="020F0502020204030204" pitchFamily="34" charset="0"/>
              </a:rPr>
              <a:t>Nel 2021: uscita dal perimetro di Fondazione Teatro alla Scala e inserimento di CSI Piemonte ente strumentale partecipato titolare di affidamento diretto in </a:t>
            </a:r>
            <a:r>
              <a:rPr lang="it-IT" altLang="it-IT" sz="2200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house</a:t>
            </a:r>
            <a:endParaRPr lang="it-IT" altLang="it-IT" sz="220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195" y="3085953"/>
            <a:ext cx="926672" cy="45114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84213" y="180975"/>
            <a:ext cx="7439025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Area di Consolidamento 2021</a:t>
            </a:r>
          </a:p>
        </p:txBody>
      </p:sp>
      <p:sp>
        <p:nvSpPr>
          <p:cNvPr id="13315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pic>
        <p:nvPicPr>
          <p:cNvPr id="39" name="Immagin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787" y="719807"/>
            <a:ext cx="5658623" cy="518430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B46857-D07C-4285-865C-9FC7B1C997C1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2413" y="887413"/>
            <a:ext cx="9251950" cy="5324526"/>
          </a:xfrm>
          <a:prstGeom prst="rect">
            <a:avLst/>
          </a:prstGeom>
          <a:noFill/>
        </p:spPr>
        <p:txBody>
          <a:bodyPr lIns="91431" tIns="45716" rIns="91431" bIns="45716">
            <a:spAutoFit/>
          </a:bodyPr>
          <a:lstStyle/>
          <a:p>
            <a:pPr algn="just" defTabSz="449218">
              <a:defRPr/>
            </a:pPr>
            <a:r>
              <a:rPr lang="it-IT" sz="2000" dirty="0">
                <a:solidFill>
                  <a:srgbClr val="002060"/>
                </a:solidFill>
              </a:rPr>
              <a:t>Nel GRUPPO DELL’AMMINISTRAZIONE PUBBLICA (GAP) vengono inserite: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le Società e gli Enti strumentali controllati; 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le Società partecipate nelle quali l’ente dispone di una quota di diritti di voto esercitabili in Assemblea pari o superiore al 20%; 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in caso di partecipazione &lt; 20%, le Società partecipate a totale partecipazione pubblica affidatarie dirette di servizi pubblici locali da parte del comune capogruppo;</a:t>
            </a:r>
          </a:p>
          <a:p>
            <a:pPr marL="342900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gli Enti strumentali partecipati, di diritto pubblico o privato, soggetti al controllo pubblico;</a:t>
            </a:r>
          </a:p>
          <a:p>
            <a:pPr marL="342900" indent="-342900" algn="just" defTabSz="449218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2060"/>
              </a:solidFill>
            </a:endParaRPr>
          </a:p>
          <a:p>
            <a:pPr algn="just" defTabSz="449218">
              <a:defRPr/>
            </a:pPr>
            <a:r>
              <a:rPr lang="it-IT" sz="2000" dirty="0">
                <a:solidFill>
                  <a:srgbClr val="002060"/>
                </a:solidFill>
              </a:rPr>
              <a:t>Dal GAP all’AREA DI CONSOLIDAMENTO: vengono fatte transitare nell’Area di Consolidamento:</a:t>
            </a:r>
          </a:p>
          <a:p>
            <a:pPr marL="1084263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gli Enti e le Società totalmente partecipati dall’Amministrazione capogruppo; </a:t>
            </a:r>
          </a:p>
          <a:p>
            <a:pPr marL="1084263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le Società </a:t>
            </a:r>
            <a:r>
              <a:rPr lang="it-IT" sz="2000" i="1" dirty="0">
                <a:solidFill>
                  <a:srgbClr val="002060"/>
                </a:solidFill>
              </a:rPr>
              <a:t>in </a:t>
            </a:r>
            <a:r>
              <a:rPr lang="it-IT" sz="2000" i="1" dirty="0" err="1">
                <a:solidFill>
                  <a:srgbClr val="002060"/>
                </a:solidFill>
              </a:rPr>
              <a:t>house</a:t>
            </a:r>
            <a:r>
              <a:rPr lang="it-IT" sz="2000" i="1" dirty="0">
                <a:solidFill>
                  <a:srgbClr val="002060"/>
                </a:solidFill>
              </a:rPr>
              <a:t>;</a:t>
            </a:r>
            <a:r>
              <a:rPr lang="it-IT" sz="2000" dirty="0">
                <a:solidFill>
                  <a:srgbClr val="002060"/>
                </a:solidFill>
              </a:rPr>
              <a:t> </a:t>
            </a:r>
          </a:p>
          <a:p>
            <a:pPr marL="1084263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gli Enti partecipati titolari di affidamento diretto da parte dei componenti del Gruppo, a prescindere dalla quota di partecipazione;</a:t>
            </a:r>
          </a:p>
          <a:p>
            <a:pPr marL="1084263" lvl="1" indent="-342900" algn="just" defTabSz="449218">
              <a:buFont typeface="Wingdings" panose="05000000000000000000" pitchFamily="2" charset="2"/>
              <a:buChar char="ü"/>
              <a:defRPr/>
            </a:pPr>
            <a:r>
              <a:rPr lang="it-IT" sz="2000" dirty="0">
                <a:solidFill>
                  <a:srgbClr val="002060"/>
                </a:solidFill>
              </a:rPr>
              <a:t>le società e gli enti </a:t>
            </a:r>
            <a:r>
              <a:rPr lang="it-IT" sz="2000" i="1" dirty="0">
                <a:solidFill>
                  <a:srgbClr val="002060"/>
                </a:solidFill>
              </a:rPr>
              <a:t>rilevanti</a:t>
            </a:r>
            <a:r>
              <a:rPr lang="it-IT" sz="2000" dirty="0">
                <a:solidFill>
                  <a:srgbClr val="002060"/>
                </a:solidFill>
              </a:rPr>
              <a:t> sotto il profilo economico – patrimoniale.</a:t>
            </a:r>
          </a:p>
        </p:txBody>
      </p:sp>
      <p:sp>
        <p:nvSpPr>
          <p:cNvPr id="15364" name="Titolo 1"/>
          <p:cNvSpPr txBox="1">
            <a:spLocks/>
          </p:cNvSpPr>
          <p:nvPr/>
        </p:nvSpPr>
        <p:spPr bwMode="auto">
          <a:xfrm>
            <a:off x="767648" y="368351"/>
            <a:ext cx="874871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2400">
                <a:solidFill>
                  <a:srgbClr val="FF0000"/>
                </a:solidFill>
                <a:latin typeface="Frutiger 75 Black" pitchFamily="2" charset="0"/>
              </a:rPr>
              <a:t>Area di Consolidamento: criteri di inclusione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00113" y="376238"/>
            <a:ext cx="8208962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Stato Patrimoniale Attivo di Gruppo in confronto a  quello del Comune di Milano </a:t>
            </a:r>
            <a:r>
              <a:rPr lang="it-IT" altLang="it-IT" sz="2400" i="1" dirty="0">
                <a:solidFill>
                  <a:srgbClr val="FF0000"/>
                </a:solidFill>
                <a:latin typeface="Frutiger 75 Black" pitchFamily="2" charset="0"/>
              </a:rPr>
              <a:t>stand alone</a:t>
            </a:r>
          </a:p>
          <a:p>
            <a:pPr eaLnBrk="1" hangingPunct="1">
              <a:buSzPct val="100000"/>
            </a:pPr>
            <a:endParaRPr lang="it-IT" altLang="it-IT" sz="2400" dirty="0">
              <a:solidFill>
                <a:srgbClr val="FF0000"/>
              </a:solidFill>
              <a:latin typeface="Frutiger 75 Black" pitchFamily="2" charset="0"/>
            </a:endParaRPr>
          </a:p>
          <a:p>
            <a:pPr algn="r" eaLnBrk="1" hangingPunct="1">
              <a:buSzPct val="100000"/>
            </a:pPr>
            <a:r>
              <a:rPr lang="it-IT" altLang="it-IT" sz="1200" dirty="0">
                <a:solidFill>
                  <a:schemeClr val="tx1"/>
                </a:solidFill>
              </a:rPr>
              <a:t>(dati in milioni di euro)</a:t>
            </a:r>
          </a:p>
        </p:txBody>
      </p:sp>
      <p:sp>
        <p:nvSpPr>
          <p:cNvPr id="25603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594769" y="1583903"/>
          <a:ext cx="48196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819745" imgH="3467179" progId="Excel.Sheet.12">
                  <p:embed/>
                </p:oleObj>
              </mc:Choice>
              <mc:Fallback>
                <p:oleObj name="Worksheet" r:id="rId4" imgW="4819745" imgH="3467179" progId="Excel.Sheet.12">
                  <p:embed/>
                  <p:pic>
                    <p:nvPicPr>
                      <p:cNvPr id="4" name="Oggetto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4769" y="1583903"/>
                        <a:ext cx="481965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001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755650" y="376238"/>
            <a:ext cx="80645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algn="just"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Stato Patrimoniale – Passivo e Patrimonio Netto di Gruppo in confronto a  quello del Comune di Milano </a:t>
            </a:r>
            <a:r>
              <a:rPr lang="it-IT" altLang="it-IT" sz="2400" i="1" dirty="0">
                <a:solidFill>
                  <a:srgbClr val="FF0000"/>
                </a:solidFill>
                <a:latin typeface="Frutiger 75 Black" pitchFamily="2" charset="0"/>
              </a:rPr>
              <a:t>stand alone</a:t>
            </a:r>
          </a:p>
          <a:p>
            <a:pPr eaLnBrk="1" hangingPunct="1">
              <a:buSzPct val="100000"/>
            </a:pPr>
            <a:endParaRPr lang="it-IT" altLang="it-IT" sz="2400" dirty="0">
              <a:solidFill>
                <a:srgbClr val="FF0000"/>
              </a:solidFill>
              <a:latin typeface="Frutiger 75 Black" pitchFamily="2" charset="0"/>
            </a:endParaRPr>
          </a:p>
          <a:p>
            <a:pPr eaLnBrk="1" hangingPunct="1">
              <a:buSzPct val="100000"/>
            </a:pPr>
            <a:endParaRPr lang="it-IT" altLang="it-IT" sz="1200" dirty="0">
              <a:solidFill>
                <a:srgbClr val="FF0000"/>
              </a:solidFill>
              <a:latin typeface="Frutiger 75 Black" pitchFamily="2" charset="0"/>
            </a:endParaRPr>
          </a:p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</a:rPr>
              <a:t>(dati in milioni di euro)</a:t>
            </a:r>
            <a:endParaRPr lang="it-IT" altLang="it-IT" sz="1400" dirty="0">
              <a:solidFill>
                <a:srgbClr val="FF0000"/>
              </a:solidFill>
            </a:endParaRPr>
          </a:p>
        </p:txBody>
      </p:sp>
      <p:sp>
        <p:nvSpPr>
          <p:cNvPr id="27651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/>
        </p:nvGraphicFramePr>
        <p:xfrm>
          <a:off x="2378075" y="2285280"/>
          <a:ext cx="4819650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819745" imgH="2466880" progId="Excel.Sheet.12">
                  <p:embed/>
                </p:oleObj>
              </mc:Choice>
              <mc:Fallback>
                <p:oleObj name="Worksheet" r:id="rId4" imgW="4819745" imgH="2466880" progId="Excel.Sheet.12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78075" y="2285280"/>
                        <a:ext cx="4819650" cy="2466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5035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043707" y="178594"/>
            <a:ext cx="74390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I Principali Valori dello Stato Patrimoniale</a:t>
            </a:r>
          </a:p>
        </p:txBody>
      </p:sp>
      <p:sp>
        <p:nvSpPr>
          <p:cNvPr id="29699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557213" y="1223864"/>
            <a:ext cx="8983662" cy="3888432"/>
          </a:xfrm>
          <a:prstGeom prst="rect">
            <a:avLst/>
          </a:prstGeom>
        </p:spPr>
        <p:txBody>
          <a:bodyPr lIns="91431" tIns="45716" rIns="91431" bIns="45716"/>
          <a:lstStyle>
            <a:lvl1pPr marL="342900" indent="-3429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3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10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7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5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900"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75"/>
              </a:spcAft>
              <a:buClr>
                <a:srgbClr val="000000"/>
              </a:buClr>
              <a:buSzPct val="100000"/>
              <a:buFont typeface="Times New Roman" pitchFamily="16" charset="0"/>
              <a:defRPr sz="1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Il capitale investito in </a:t>
            </a:r>
            <a:r>
              <a:rPr lang="it-IT" altLang="it-IT" sz="18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Immobilizzazioni</a:t>
            </a: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 è pari a 16.726,99 milioni di euro, con un incremento di oltre 4.495 milioni di euro rispetto al Bilancio del Comune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Il</a:t>
            </a:r>
            <a:r>
              <a:rPr lang="it-IT" altLang="it-IT" sz="18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 Patrimonio Netto </a:t>
            </a:r>
          </a:p>
          <a:p>
            <a:pPr marL="685772" lvl="1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400" kern="0" dirty="0">
                <a:solidFill>
                  <a:srgbClr val="002060"/>
                </a:solidFill>
                <a:latin typeface="Calibri" panose="020F0502020204030204" pitchFamily="34" charset="0"/>
              </a:rPr>
              <a:t>è di 9</a:t>
            </a:r>
            <a:r>
              <a:rPr lang="it-IT" sz="1400" kern="0" dirty="0">
                <a:solidFill>
                  <a:srgbClr val="002060"/>
                </a:solidFill>
                <a:latin typeface="Calibri" panose="020F0502020204030204" pitchFamily="34" charset="0"/>
              </a:rPr>
              <a:t>.779,86</a:t>
            </a:r>
            <a:r>
              <a:rPr lang="it-IT" sz="1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1400" kern="0" dirty="0">
                <a:solidFill>
                  <a:srgbClr val="002060"/>
                </a:solidFill>
                <a:latin typeface="Calibri" panose="020F0502020204030204" pitchFamily="34" charset="0"/>
              </a:rPr>
              <a:t>milioni di euro, di cui 347,7 milioni di competenza di terzi (soggetti che detengono quote di partecipazione in SEA S.p.A. e SPV M4 S.p.A. e nelle società controllate dai Gruppi ATM, A2A e SEA).</a:t>
            </a:r>
          </a:p>
          <a:p>
            <a:pPr marL="685772" lvl="1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400" kern="0" dirty="0">
                <a:solidFill>
                  <a:srgbClr val="002060"/>
                </a:solidFill>
                <a:latin typeface="Calibri" panose="020F0502020204030204" pitchFamily="34" charset="0"/>
              </a:rPr>
              <a:t>Il </a:t>
            </a:r>
            <a:r>
              <a:rPr lang="it-IT" altLang="it-IT" sz="14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Patrimonio Netto </a:t>
            </a:r>
            <a:r>
              <a:rPr lang="it-IT" altLang="it-IT" sz="1400" kern="0" dirty="0">
                <a:solidFill>
                  <a:srgbClr val="002060"/>
                </a:solidFill>
                <a:latin typeface="Calibri" panose="020F0502020204030204" pitchFamily="34" charset="0"/>
              </a:rPr>
              <a:t>finanzia il 58,4% dell’attivo immobilizzato (tale rapporto nel 2020 era pari a 58,5%).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I </a:t>
            </a:r>
            <a:r>
              <a:rPr lang="it-IT" altLang="it-IT" sz="18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debiti complessivi </a:t>
            </a: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passano da 5.185,8</a:t>
            </a:r>
            <a:r>
              <a:rPr lang="it-IT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milioni di euro del Comune di Milano a 10.879,28 milioni di euro del Bilancio Consolidato. </a:t>
            </a:r>
          </a:p>
          <a:p>
            <a:pPr marL="285722" indent="-285722" algn="just">
              <a:buFont typeface="Arial" panose="020B0604020202020204" pitchFamily="34" charset="0"/>
              <a:buChar char="•"/>
              <a:defRPr/>
            </a:pP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Le </a:t>
            </a:r>
            <a:r>
              <a:rPr lang="it-IT" altLang="it-IT" sz="1800" b="1" kern="0" dirty="0">
                <a:solidFill>
                  <a:srgbClr val="002060"/>
                </a:solidFill>
                <a:latin typeface="Calibri" panose="020F0502020204030204" pitchFamily="34" charset="0"/>
              </a:rPr>
              <a:t>disponibilità liquide</a:t>
            </a:r>
            <a:r>
              <a:rPr lang="it-IT" altLang="it-IT" sz="1800" kern="0" dirty="0">
                <a:solidFill>
                  <a:srgbClr val="002060"/>
                </a:solidFill>
                <a:latin typeface="Calibri" panose="020F0502020204030204" pitchFamily="34" charset="0"/>
              </a:rPr>
              <a:t>, per un totale di 3.162,7 milioni di euro, sono pari al 29,1% dei debiti complessivi e al 91,1% dei debiti non derivanti da finanziamento.</a:t>
            </a:r>
          </a:p>
          <a:p>
            <a:pPr marL="0" indent="0">
              <a:defRPr/>
            </a:pPr>
            <a:endParaRPr lang="it-IT" sz="18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71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755650" y="376238"/>
            <a:ext cx="8208963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8"/>
              </a:defRPr>
            </a:lvl9pPr>
          </a:lstStyle>
          <a:p>
            <a:pPr eaLnBrk="1" hangingPunct="1">
              <a:buSzPct val="100000"/>
            </a:pPr>
            <a:r>
              <a:rPr lang="it-IT" altLang="it-IT" sz="2400" dirty="0">
                <a:solidFill>
                  <a:srgbClr val="FF0000"/>
                </a:solidFill>
                <a:latin typeface="Frutiger 75 Black" pitchFamily="2" charset="0"/>
              </a:rPr>
              <a:t>Il Conto Economico di Gruppo in confronto a  quello del Comune di Milano </a:t>
            </a:r>
            <a:r>
              <a:rPr lang="it-IT" altLang="it-IT" sz="2400" i="1" dirty="0">
                <a:solidFill>
                  <a:srgbClr val="FF0000"/>
                </a:solidFill>
                <a:latin typeface="Frutiger 75 Black" pitchFamily="2" charset="0"/>
              </a:rPr>
              <a:t>stand alone</a:t>
            </a:r>
          </a:p>
          <a:p>
            <a:pPr algn="r" eaLnBrk="1" hangingPunct="1">
              <a:buSzPct val="100000"/>
            </a:pPr>
            <a:r>
              <a:rPr lang="it-IT" altLang="it-IT" sz="1400" dirty="0">
                <a:solidFill>
                  <a:schemeClr val="tx1"/>
                </a:solidFill>
              </a:rPr>
              <a:t>(dati in milioni di euro)</a:t>
            </a:r>
          </a:p>
        </p:txBody>
      </p:sp>
      <p:sp>
        <p:nvSpPr>
          <p:cNvPr id="19459" name="AutoShape 5" descr="😀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52413" y="71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6" rIns="91431" bIns="45716"/>
          <a:lstStyle/>
          <a:p>
            <a:endParaRPr lang="it-IT" altLang="it-IT"/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37872"/>
              </p:ext>
            </p:extLst>
          </p:nvPr>
        </p:nvGraphicFramePr>
        <p:xfrm>
          <a:off x="2449513" y="1655763"/>
          <a:ext cx="4819650" cy="344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819745" imgH="3448145" progId="Excel.Sheet.12">
                  <p:embed/>
                </p:oleObj>
              </mc:Choice>
              <mc:Fallback>
                <p:oleObj name="Worksheet" r:id="rId4" imgW="4819745" imgH="3448145" progId="Excel.Sheet.12">
                  <p:embed/>
                  <p:pic>
                    <p:nvPicPr>
                      <p:cNvPr id="2" name="Oggetto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49513" y="1655763"/>
                        <a:ext cx="4819650" cy="3448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4754</TotalTime>
  <Words>797</Words>
  <Application>Microsoft Office PowerPoint</Application>
  <PresentationFormat>Personalizzato</PresentationFormat>
  <Paragraphs>85</Paragraphs>
  <Slides>13</Slides>
  <Notes>12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Arial</vt:lpstr>
      <vt:lpstr>Calibri</vt:lpstr>
      <vt:lpstr>Frutiger</vt:lpstr>
      <vt:lpstr>Frutiger 75 Black</vt:lpstr>
      <vt:lpstr>Times New Roman</vt:lpstr>
      <vt:lpstr>Wingdings</vt:lpstr>
      <vt:lpstr>Tema di Office</vt:lpstr>
      <vt:lpstr>Worksheet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 Famoso</dc:creator>
  <cp:lastModifiedBy>Giovanna Luigia Aprigliano</cp:lastModifiedBy>
  <cp:revision>317</cp:revision>
  <cp:lastPrinted>2022-09-15T10:16:23Z</cp:lastPrinted>
  <dcterms:created xsi:type="dcterms:W3CDTF">2015-12-16T11:13:48Z</dcterms:created>
  <dcterms:modified xsi:type="dcterms:W3CDTF">2022-09-26T14:45:05Z</dcterms:modified>
</cp:coreProperties>
</file>