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2">
  <p:sldMasterIdLst>
    <p:sldMasterId id="2147483662" r:id="rId4"/>
  </p:sldMasterIdLst>
  <p:notesMasterIdLst>
    <p:notesMasterId r:id="rId20"/>
  </p:notesMasterIdLst>
  <p:handoutMasterIdLst>
    <p:handoutMasterId r:id="rId21"/>
  </p:handoutMasterIdLst>
  <p:sldIdLst>
    <p:sldId id="787" r:id="rId5"/>
    <p:sldId id="1011" r:id="rId6"/>
    <p:sldId id="1013" r:id="rId7"/>
    <p:sldId id="1009" r:id="rId8"/>
    <p:sldId id="1010" r:id="rId9"/>
    <p:sldId id="1014" r:id="rId10"/>
    <p:sldId id="1015" r:id="rId11"/>
    <p:sldId id="1018" r:id="rId12"/>
    <p:sldId id="1016" r:id="rId13"/>
    <p:sldId id="1017" r:id="rId14"/>
    <p:sldId id="1020" r:id="rId15"/>
    <p:sldId id="1021" r:id="rId16"/>
    <p:sldId id="1019" r:id="rId17"/>
    <p:sldId id="1023" r:id="rId18"/>
    <p:sldId id="1022" r:id="rId19"/>
  </p:sldIdLst>
  <p:sldSz cx="9144000" cy="6858000" type="screen4x3"/>
  <p:notesSz cx="6797675" cy="9926638"/>
  <p:custDataLst>
    <p:tags r:id="rId22"/>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55" userDrawn="1">
          <p15:clr>
            <a:srgbClr val="A4A3A4"/>
          </p15:clr>
        </p15:guide>
        <p15:guide id="3" pos="158" userDrawn="1">
          <p15:clr>
            <a:srgbClr val="A4A3A4"/>
          </p15:clr>
        </p15:guide>
        <p15:guide id="4" pos="5579" userDrawn="1">
          <p15:clr>
            <a:srgbClr val="A4A3A4"/>
          </p15:clr>
        </p15:guide>
        <p15:guide id="5" orient="horz" pos="436" userDrawn="1">
          <p15:clr>
            <a:srgbClr val="A4A3A4"/>
          </p15:clr>
        </p15:guide>
        <p15:guide id="6" orient="horz" pos="4065" userDrawn="1">
          <p15:clr>
            <a:srgbClr val="A4A3A4"/>
          </p15:clr>
        </p15:guide>
        <p15:guide id="7" orient="horz" pos="777" userDrawn="1">
          <p15:clr>
            <a:srgbClr val="A4A3A4"/>
          </p15:clr>
        </p15:guide>
        <p15:guide id="8" pos="2903" userDrawn="1">
          <p15:clr>
            <a:srgbClr val="A4A3A4"/>
          </p15:clr>
        </p15:guide>
        <p15:guide id="9" pos="635"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0D04822-F4C5-3B03-CEDE-EC83F98DEF24}" name="silva belluzzo" initials="sb" userId="cf72b493c0c7ef58" providerId="Windows Liv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argherita D'Avanzo" initials="MD" lastIdx="2" clrIdx="0"/>
  <p:cmAuthor id="2" name="Giuseppe Orsini" initials="GO" lastIdx="1" clrIdx="1"/>
  <p:cmAuthor id="3" name="Paolo Francesco M Poggi" initials="PFMP" lastIdx="1" clrIdx="2">
    <p:extLst>
      <p:ext uri="{19B8F6BF-5375-455C-9EA6-DF929625EA0E}">
        <p15:presenceInfo xmlns:p15="http://schemas.microsoft.com/office/powerpoint/2012/main" userId="S::Paolo.Poggi@comune.milano.it::6e8bf48f-e39f-479a-aef4-6af4481a1df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CD2929"/>
    <a:srgbClr val="FF3615"/>
    <a:srgbClr val="EAEFF7"/>
    <a:srgbClr val="44546A"/>
    <a:srgbClr val="97B3D1"/>
    <a:srgbClr val="42230E"/>
    <a:srgbClr val="D2DEEF"/>
    <a:srgbClr val="F9F53B"/>
    <a:srgbClr val="01FF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Stile chiaro 2 - Colore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DBED569-4797-4DF1-A0F4-6AAB3CD982D8}" styleName="Stile chiaro 3 - Colore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3B4B98B0-60AC-42C2-AFA5-B58CD77FA1E5}" styleName="Stile chiaro 1 - Colore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Stile chiaro 3 - Colore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Stile medio 4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Stile medio 1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Stile medio 2 - Color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FD0F851-EC5A-4D38-B0AD-8093EC10F338}" styleName="Stile chiaro 1 - Colore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38" autoAdjust="0"/>
    <p:restoredTop sz="92326" autoAdjust="0"/>
  </p:normalViewPr>
  <p:slideViewPr>
    <p:cSldViewPr snapToGrid="0">
      <p:cViewPr varScale="1">
        <p:scale>
          <a:sx n="70" d="100"/>
          <a:sy n="70" d="100"/>
        </p:scale>
        <p:origin x="1566" y="66"/>
      </p:cViewPr>
      <p:guideLst>
        <p:guide orient="horz" pos="2455"/>
        <p:guide pos="158"/>
        <p:guide pos="5579"/>
        <p:guide orient="horz" pos="436"/>
        <p:guide orient="horz" pos="4065"/>
        <p:guide orient="horz" pos="777"/>
        <p:guide pos="2903"/>
        <p:guide pos="635"/>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gs" Target="tags/tag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iovanna Luigia Aprigliano" userId="01cd23e3-403a-4906-91e5-3887494d1eed" providerId="ADAL" clId="{86C37DBA-2F06-4940-B77D-CDF44E421333}"/>
    <pc:docChg chg="custSel modSld">
      <pc:chgData name="Giovanna Luigia Aprigliano" userId="01cd23e3-403a-4906-91e5-3887494d1eed" providerId="ADAL" clId="{86C37DBA-2F06-4940-B77D-CDF44E421333}" dt="2022-04-26T07:55:57.611" v="80" actId="20577"/>
      <pc:docMkLst>
        <pc:docMk/>
      </pc:docMkLst>
      <pc:sldChg chg="modSp mod">
        <pc:chgData name="Giovanna Luigia Aprigliano" userId="01cd23e3-403a-4906-91e5-3887494d1eed" providerId="ADAL" clId="{86C37DBA-2F06-4940-B77D-CDF44E421333}" dt="2022-04-26T07:55:57.611" v="80" actId="20577"/>
        <pc:sldMkLst>
          <pc:docMk/>
          <pc:sldMk cId="1940444405" sldId="787"/>
        </pc:sldMkLst>
        <pc:spChg chg="mod">
          <ac:chgData name="Giovanna Luigia Aprigliano" userId="01cd23e3-403a-4906-91e5-3887494d1eed" providerId="ADAL" clId="{86C37DBA-2F06-4940-B77D-CDF44E421333}" dt="2022-04-26T07:55:57.611" v="80" actId="20577"/>
          <ac:spMkLst>
            <pc:docMk/>
            <pc:sldMk cId="1940444405" sldId="787"/>
            <ac:spMk id="7"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1429F4B0-AF4E-4E96-8ACF-78E814B23DF1}" type="datetimeFigureOut">
              <a:rPr lang="it-IT" smtClean="0"/>
              <a:t>26/04/2022</a:t>
            </a:fld>
            <a:endParaRPr lang="it-IT"/>
          </a:p>
        </p:txBody>
      </p:sp>
      <p:sp>
        <p:nvSpPr>
          <p:cNvPr id="4" name="Segnaposto piè di pagina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1A2EC150-B612-4F5E-BD11-85786FCA43D2}" type="slidenum">
              <a:rPr lang="it-IT" smtClean="0"/>
              <a:t>‹N›</a:t>
            </a:fld>
            <a:endParaRPr lang="it-IT"/>
          </a:p>
        </p:txBody>
      </p:sp>
    </p:spTree>
    <p:extLst>
      <p:ext uri="{BB962C8B-B14F-4D97-AF65-F5344CB8AC3E}">
        <p14:creationId xmlns:p14="http://schemas.microsoft.com/office/powerpoint/2010/main" val="2633908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19748" cy="540685"/>
          </a:xfrm>
          <a:prstGeom prst="rect">
            <a:avLst/>
          </a:prstGeom>
        </p:spPr>
        <p:txBody>
          <a:bodyPr vert="horz" lIns="91440" tIns="45720" rIns="91440" bIns="45720" rtlCol="0"/>
          <a:lstStyle>
            <a:lvl1pPr algn="l">
              <a:defRPr sz="1200"/>
            </a:lvl1pPr>
          </a:lstStyle>
          <a:p>
            <a:endParaRPr lang="it-IT"/>
          </a:p>
        </p:txBody>
      </p:sp>
      <p:sp>
        <p:nvSpPr>
          <p:cNvPr id="3" name="Date Placeholder 2"/>
          <p:cNvSpPr>
            <a:spLocks noGrp="1"/>
          </p:cNvSpPr>
          <p:nvPr>
            <p:ph type="dt" idx="1"/>
          </p:nvPr>
        </p:nvSpPr>
        <p:spPr>
          <a:xfrm>
            <a:off x="3816574" y="0"/>
            <a:ext cx="2919748" cy="540685"/>
          </a:xfrm>
          <a:prstGeom prst="rect">
            <a:avLst/>
          </a:prstGeom>
        </p:spPr>
        <p:txBody>
          <a:bodyPr vert="horz" lIns="91440" tIns="45720" rIns="91440" bIns="45720" rtlCol="0"/>
          <a:lstStyle>
            <a:lvl1pPr algn="r">
              <a:defRPr sz="1200"/>
            </a:lvl1pPr>
          </a:lstStyle>
          <a:p>
            <a:fld id="{30E59A34-D514-4394-8113-53A75EAF7227}" type="datetimeFigureOut">
              <a:rPr lang="it-IT" smtClean="0"/>
              <a:t>26/04/2022</a:t>
            </a:fld>
            <a:endParaRPr lang="it-IT"/>
          </a:p>
        </p:txBody>
      </p:sp>
      <p:sp>
        <p:nvSpPr>
          <p:cNvPr id="4" name="Slide Image Placeholder 3"/>
          <p:cNvSpPr>
            <a:spLocks noGrp="1" noRot="1" noChangeAspect="1"/>
          </p:cNvSpPr>
          <p:nvPr>
            <p:ph type="sldImg" idx="2"/>
          </p:nvPr>
        </p:nvSpPr>
        <p:spPr>
          <a:xfrm>
            <a:off x="946150" y="1347788"/>
            <a:ext cx="4846638" cy="3635375"/>
          </a:xfrm>
          <a:prstGeom prst="rect">
            <a:avLst/>
          </a:prstGeom>
          <a:noFill/>
          <a:ln w="12700">
            <a:solidFill>
              <a:prstClr val="black"/>
            </a:solidFill>
          </a:ln>
        </p:spPr>
        <p:txBody>
          <a:bodyPr vert="horz" lIns="91440" tIns="45720" rIns="91440" bIns="45720" rtlCol="0" anchor="ctr"/>
          <a:lstStyle/>
          <a:p>
            <a:endParaRPr lang="it-IT"/>
          </a:p>
        </p:txBody>
      </p:sp>
      <p:sp>
        <p:nvSpPr>
          <p:cNvPr id="5" name="Notes Placeholder 4"/>
          <p:cNvSpPr>
            <a:spLocks noGrp="1"/>
          </p:cNvSpPr>
          <p:nvPr>
            <p:ph type="body" sz="quarter" idx="3"/>
          </p:nvPr>
        </p:nvSpPr>
        <p:spPr>
          <a:xfrm>
            <a:off x="673789" y="5186076"/>
            <a:ext cx="5390305" cy="424315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6" name="Footer Placeholder 5"/>
          <p:cNvSpPr>
            <a:spLocks noGrp="1"/>
          </p:cNvSpPr>
          <p:nvPr>
            <p:ph type="ftr" sz="quarter" idx="4"/>
          </p:nvPr>
        </p:nvSpPr>
        <p:spPr>
          <a:xfrm>
            <a:off x="1" y="10235580"/>
            <a:ext cx="2919748" cy="540684"/>
          </a:xfrm>
          <a:prstGeom prst="rect">
            <a:avLst/>
          </a:prstGeom>
        </p:spPr>
        <p:txBody>
          <a:bodyPr vert="horz" lIns="91440" tIns="45720" rIns="91440" bIns="45720" rtlCol="0" anchor="b"/>
          <a:lstStyle>
            <a:lvl1pPr algn="l">
              <a:defRPr sz="1200"/>
            </a:lvl1pPr>
          </a:lstStyle>
          <a:p>
            <a:endParaRPr lang="it-IT"/>
          </a:p>
        </p:txBody>
      </p:sp>
      <p:sp>
        <p:nvSpPr>
          <p:cNvPr id="7" name="Slide Number Placeholder 6"/>
          <p:cNvSpPr>
            <a:spLocks noGrp="1"/>
          </p:cNvSpPr>
          <p:nvPr>
            <p:ph type="sldNum" sz="quarter" idx="5"/>
          </p:nvPr>
        </p:nvSpPr>
        <p:spPr>
          <a:xfrm>
            <a:off x="3816574" y="10235580"/>
            <a:ext cx="2919748" cy="540684"/>
          </a:xfrm>
          <a:prstGeom prst="rect">
            <a:avLst/>
          </a:prstGeom>
        </p:spPr>
        <p:txBody>
          <a:bodyPr vert="horz" lIns="91440" tIns="45720" rIns="91440" bIns="45720" rtlCol="0" anchor="b"/>
          <a:lstStyle>
            <a:lvl1pPr algn="r">
              <a:defRPr sz="1200"/>
            </a:lvl1pPr>
          </a:lstStyle>
          <a:p>
            <a:fld id="{5E6E0189-183C-435D-A95B-A013C4C521D3}" type="slidenum">
              <a:rPr lang="it-IT" smtClean="0"/>
              <a:t>‹N›</a:t>
            </a:fld>
            <a:endParaRPr lang="it-IT"/>
          </a:p>
        </p:txBody>
      </p:sp>
    </p:spTree>
    <p:extLst>
      <p:ext uri="{BB962C8B-B14F-4D97-AF65-F5344CB8AC3E}">
        <p14:creationId xmlns:p14="http://schemas.microsoft.com/office/powerpoint/2010/main" val="19742900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t>1</a:t>
            </a:fld>
            <a:endParaRPr lang="en-US"/>
          </a:p>
        </p:txBody>
      </p:sp>
    </p:spTree>
    <p:extLst>
      <p:ext uri="{BB962C8B-B14F-4D97-AF65-F5344CB8AC3E}">
        <p14:creationId xmlns:p14="http://schemas.microsoft.com/office/powerpoint/2010/main" val="3395501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B42498F-48A2-4CB1-A19F-3EDA5010D63C}" type="slidenum">
              <a:rPr lang="it-IT" smtClean="0"/>
              <a:t>‹N›</a:t>
            </a:fld>
            <a:endParaRPr lang="it-IT"/>
          </a:p>
        </p:txBody>
      </p:sp>
    </p:spTree>
    <p:extLst>
      <p:ext uri="{BB962C8B-B14F-4D97-AF65-F5344CB8AC3E}">
        <p14:creationId xmlns:p14="http://schemas.microsoft.com/office/powerpoint/2010/main" val="1584775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B42498F-48A2-4CB1-A19F-3EDA5010D63C}" type="slidenum">
              <a:rPr lang="it-IT" smtClean="0"/>
              <a:t>‹N›</a:t>
            </a:fld>
            <a:endParaRPr lang="it-IT"/>
          </a:p>
        </p:txBody>
      </p:sp>
    </p:spTree>
    <p:extLst>
      <p:ext uri="{BB962C8B-B14F-4D97-AF65-F5344CB8AC3E}">
        <p14:creationId xmlns:p14="http://schemas.microsoft.com/office/powerpoint/2010/main" val="1222977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B42498F-48A2-4CB1-A19F-3EDA5010D63C}" type="slidenum">
              <a:rPr lang="it-IT" smtClean="0"/>
              <a:t>‹N›</a:t>
            </a:fld>
            <a:endParaRPr lang="it-IT"/>
          </a:p>
        </p:txBody>
      </p:sp>
    </p:spTree>
    <p:extLst>
      <p:ext uri="{BB962C8B-B14F-4D97-AF65-F5344CB8AC3E}">
        <p14:creationId xmlns:p14="http://schemas.microsoft.com/office/powerpoint/2010/main" val="20729444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5_Titolo e contenuto">
    <p:spTree>
      <p:nvGrpSpPr>
        <p:cNvPr id="1" name=""/>
        <p:cNvGrpSpPr/>
        <p:nvPr/>
      </p:nvGrpSpPr>
      <p:grpSpPr>
        <a:xfrm>
          <a:off x="0" y="0"/>
          <a:ext cx="0" cy="0"/>
          <a:chOff x="0" y="0"/>
          <a:chExt cx="0" cy="0"/>
        </a:xfrm>
      </p:grpSpPr>
      <p:sp>
        <p:nvSpPr>
          <p:cNvPr id="10" name="Rettangolo 9"/>
          <p:cNvSpPr/>
          <p:nvPr userDrawn="1"/>
        </p:nvSpPr>
        <p:spPr>
          <a:xfrm>
            <a:off x="0" y="0"/>
            <a:ext cx="9144000" cy="1120140"/>
          </a:xfrm>
          <a:prstGeom prst="rect">
            <a:avLst/>
          </a:prstGeom>
          <a:solidFill>
            <a:srgbClr val="DD18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it-IT" sz="1350">
              <a:solidFill>
                <a:prstClr val="white"/>
              </a:solidFill>
            </a:endParaRPr>
          </a:p>
        </p:txBody>
      </p:sp>
      <p:sp>
        <p:nvSpPr>
          <p:cNvPr id="12" name="Titolo 5"/>
          <p:cNvSpPr>
            <a:spLocks noGrp="1"/>
          </p:cNvSpPr>
          <p:nvPr>
            <p:ph type="ctrTitle"/>
          </p:nvPr>
        </p:nvSpPr>
        <p:spPr>
          <a:xfrm>
            <a:off x="1475656" y="548684"/>
            <a:ext cx="6048672" cy="434429"/>
          </a:xfrm>
          <a:prstGeom prst="rect">
            <a:avLst/>
          </a:prstGeom>
        </p:spPr>
        <p:txBody>
          <a:bodyPr anchor="b"/>
          <a:lstStyle>
            <a:lvl1pPr algn="l">
              <a:defRPr sz="1500">
                <a:solidFill>
                  <a:schemeClr val="bg1"/>
                </a:solidFill>
                <a:latin typeface="Georgia" panose="02040502050405020303" pitchFamily="18" charset="0"/>
              </a:defRPr>
            </a:lvl1pPr>
          </a:lstStyle>
          <a:p>
            <a:r>
              <a:rPr lang="it-IT"/>
              <a:t>Fare clic per modificare lo stile del titolo</a:t>
            </a:r>
          </a:p>
        </p:txBody>
      </p:sp>
      <p:sp>
        <p:nvSpPr>
          <p:cNvPr id="17" name="Slide Number Placeholder 5"/>
          <p:cNvSpPr>
            <a:spLocks noGrp="1"/>
          </p:cNvSpPr>
          <p:nvPr>
            <p:ph type="sldNum" sz="quarter" idx="12"/>
          </p:nvPr>
        </p:nvSpPr>
        <p:spPr>
          <a:xfrm>
            <a:off x="6553200" y="6452288"/>
            <a:ext cx="2133600" cy="269191"/>
          </a:xfrm>
          <a:prstGeom prst="rect">
            <a:avLst/>
          </a:prstGeom>
        </p:spPr>
        <p:txBody>
          <a:bodyPr/>
          <a:lstStyle>
            <a:lvl1pPr algn="r">
              <a:defRPr sz="1400">
                <a:solidFill>
                  <a:schemeClr val="tx1">
                    <a:lumMod val="50000"/>
                    <a:lumOff val="50000"/>
                  </a:schemeClr>
                </a:solidFill>
                <a:latin typeface="+mn-lt"/>
              </a:defRPr>
            </a:lvl1pPr>
          </a:lstStyle>
          <a:p>
            <a:fld id="{3EE28D72-AD8D-4ABB-9BE4-56994EF9A656}" type="slidenum">
              <a:rPr lang="en-US" smtClean="0"/>
              <a:pPr/>
              <a:t>‹N›</a:t>
            </a:fld>
            <a:endParaRPr lang="en-US"/>
          </a:p>
        </p:txBody>
      </p:sp>
      <p:pic>
        <p:nvPicPr>
          <p:cNvPr id="8" name="Immagine 13"/>
          <p:cNvPicPr>
            <a:picLocks noChangeAspect="1"/>
          </p:cNvPicPr>
          <p:nvPr userDrawn="1"/>
        </p:nvPicPr>
        <p:blipFill rotWithShape="1">
          <a:blip r:embed="rId2" cstate="print">
            <a:extLst>
              <a:ext uri="{28A0092B-C50C-407E-A947-70E740481C1C}">
                <a14:useLocalDpi xmlns:a14="http://schemas.microsoft.com/office/drawing/2010/main" val="0"/>
              </a:ext>
            </a:extLst>
          </a:blip>
          <a:srcRect l="2453" t="36350" r="53561" b="31100"/>
          <a:stretch/>
        </p:blipFill>
        <p:spPr>
          <a:xfrm>
            <a:off x="216002" y="216004"/>
            <a:ext cx="664475" cy="695841"/>
          </a:xfrm>
          <a:prstGeom prst="rect">
            <a:avLst/>
          </a:prstGeom>
        </p:spPr>
      </p:pic>
      <p:pic>
        <p:nvPicPr>
          <p:cNvPr id="13" name="Immagine 7"/>
          <p:cNvPicPr>
            <a:picLocks noChangeAspect="1"/>
          </p:cNvPicPr>
          <p:nvPr userDrawn="1"/>
        </p:nvPicPr>
        <p:blipFill rotWithShape="1">
          <a:blip r:embed="rId3" cstate="print">
            <a:extLst>
              <a:ext uri="{28A0092B-C50C-407E-A947-70E740481C1C}">
                <a14:useLocalDpi xmlns:a14="http://schemas.microsoft.com/office/drawing/2010/main" val="0"/>
              </a:ext>
            </a:extLst>
          </a:blip>
          <a:srcRect t="30248" b="21728"/>
          <a:stretch/>
        </p:blipFill>
        <p:spPr>
          <a:xfrm>
            <a:off x="299150" y="6452284"/>
            <a:ext cx="503605" cy="342250"/>
          </a:xfrm>
          <a:prstGeom prst="rect">
            <a:avLst/>
          </a:prstGeom>
        </p:spPr>
      </p:pic>
    </p:spTree>
    <p:extLst>
      <p:ext uri="{BB962C8B-B14F-4D97-AF65-F5344CB8AC3E}">
        <p14:creationId xmlns:p14="http://schemas.microsoft.com/office/powerpoint/2010/main" val="434008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B42498F-48A2-4CB1-A19F-3EDA5010D63C}" type="slidenum">
              <a:rPr lang="it-IT" smtClean="0"/>
              <a:t>‹N›</a:t>
            </a:fld>
            <a:endParaRPr lang="it-IT"/>
          </a:p>
        </p:txBody>
      </p:sp>
    </p:spTree>
    <p:extLst>
      <p:ext uri="{BB962C8B-B14F-4D97-AF65-F5344CB8AC3E}">
        <p14:creationId xmlns:p14="http://schemas.microsoft.com/office/powerpoint/2010/main" val="2920440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B42498F-48A2-4CB1-A19F-3EDA5010D63C}" type="slidenum">
              <a:rPr lang="it-IT" smtClean="0"/>
              <a:t>‹N›</a:t>
            </a:fld>
            <a:endParaRPr lang="it-IT"/>
          </a:p>
        </p:txBody>
      </p:sp>
    </p:spTree>
    <p:extLst>
      <p:ext uri="{BB962C8B-B14F-4D97-AF65-F5344CB8AC3E}">
        <p14:creationId xmlns:p14="http://schemas.microsoft.com/office/powerpoint/2010/main" val="746685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8B42498F-48A2-4CB1-A19F-3EDA5010D63C}" type="slidenum">
              <a:rPr lang="it-IT" smtClean="0"/>
              <a:t>‹N›</a:t>
            </a:fld>
            <a:endParaRPr lang="it-IT"/>
          </a:p>
        </p:txBody>
      </p:sp>
    </p:spTree>
    <p:extLst>
      <p:ext uri="{BB962C8B-B14F-4D97-AF65-F5344CB8AC3E}">
        <p14:creationId xmlns:p14="http://schemas.microsoft.com/office/powerpoint/2010/main" val="2033259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8B42498F-48A2-4CB1-A19F-3EDA5010D63C}" type="slidenum">
              <a:rPr lang="it-IT" smtClean="0"/>
              <a:t>‹N›</a:t>
            </a:fld>
            <a:endParaRPr lang="it-IT"/>
          </a:p>
        </p:txBody>
      </p:sp>
    </p:spTree>
    <p:extLst>
      <p:ext uri="{BB962C8B-B14F-4D97-AF65-F5344CB8AC3E}">
        <p14:creationId xmlns:p14="http://schemas.microsoft.com/office/powerpoint/2010/main" val="3420613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8B42498F-48A2-4CB1-A19F-3EDA5010D63C}" type="slidenum">
              <a:rPr lang="it-IT" smtClean="0"/>
              <a:t>‹N›</a:t>
            </a:fld>
            <a:endParaRPr lang="it-IT"/>
          </a:p>
        </p:txBody>
      </p:sp>
    </p:spTree>
    <p:extLst>
      <p:ext uri="{BB962C8B-B14F-4D97-AF65-F5344CB8AC3E}">
        <p14:creationId xmlns:p14="http://schemas.microsoft.com/office/powerpoint/2010/main" val="273640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8B42498F-48A2-4CB1-A19F-3EDA5010D63C}" type="slidenum">
              <a:rPr lang="it-IT" smtClean="0"/>
              <a:t>‹N›</a:t>
            </a:fld>
            <a:endParaRPr lang="it-IT"/>
          </a:p>
        </p:txBody>
      </p:sp>
    </p:spTree>
    <p:extLst>
      <p:ext uri="{BB962C8B-B14F-4D97-AF65-F5344CB8AC3E}">
        <p14:creationId xmlns:p14="http://schemas.microsoft.com/office/powerpoint/2010/main" val="1556516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8B42498F-48A2-4CB1-A19F-3EDA5010D63C}" type="slidenum">
              <a:rPr lang="it-IT" smtClean="0"/>
              <a:t>‹N›</a:t>
            </a:fld>
            <a:endParaRPr lang="it-IT"/>
          </a:p>
        </p:txBody>
      </p:sp>
    </p:spTree>
    <p:extLst>
      <p:ext uri="{BB962C8B-B14F-4D97-AF65-F5344CB8AC3E}">
        <p14:creationId xmlns:p14="http://schemas.microsoft.com/office/powerpoint/2010/main" val="392435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8B42498F-48A2-4CB1-A19F-3EDA5010D63C}" type="slidenum">
              <a:rPr lang="it-IT" smtClean="0"/>
              <a:t>‹N›</a:t>
            </a:fld>
            <a:endParaRPr lang="it-IT"/>
          </a:p>
        </p:txBody>
      </p:sp>
    </p:spTree>
    <p:extLst>
      <p:ext uri="{BB962C8B-B14F-4D97-AF65-F5344CB8AC3E}">
        <p14:creationId xmlns:p14="http://schemas.microsoft.com/office/powerpoint/2010/main" val="457560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it-IT"/>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42498F-48A2-4CB1-A19F-3EDA5010D63C}" type="slidenum">
              <a:rPr lang="it-IT" smtClean="0"/>
              <a:t>‹N›</a:t>
            </a:fld>
            <a:endParaRPr lang="it-IT"/>
          </a:p>
        </p:txBody>
      </p:sp>
    </p:spTree>
    <p:extLst>
      <p:ext uri="{BB962C8B-B14F-4D97-AF65-F5344CB8AC3E}">
        <p14:creationId xmlns:p14="http://schemas.microsoft.com/office/powerpoint/2010/main" val="107560904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88" r:id="rId1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oleObject" Target="../embeddings/oleObject4.bin"/><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oleObject" Target="../embeddings/oleObject1.bin"/><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oleObject" Target="../embeddings/oleObject2.bin"/><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oleObject" Target="../embeddings/oleObject3.bin"/><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isultati immagini per milano gae aulenti"/>
          <p:cNvPicPr>
            <a:picLocks noChangeAspect="1" noChangeArrowheads="1"/>
          </p:cNvPicPr>
          <p:nvPr/>
        </p:nvPicPr>
        <p:blipFill rotWithShape="1">
          <a:blip r:embed="rId3">
            <a:extLst>
              <a:ext uri="{28A0092B-C50C-407E-A947-70E740481C1C}">
                <a14:useLocalDpi xmlns:a14="http://schemas.microsoft.com/office/drawing/2010/main" val="0"/>
              </a:ext>
            </a:extLst>
          </a:blip>
          <a:srcRect l="10421" r="904" b="4498"/>
          <a:stretch/>
        </p:blipFill>
        <p:spPr bwMode="auto">
          <a:xfrm>
            <a:off x="92639" y="182788"/>
            <a:ext cx="9051361" cy="577586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7"/>
          <p:cNvSpPr/>
          <p:nvPr/>
        </p:nvSpPr>
        <p:spPr>
          <a:xfrm>
            <a:off x="3938016" y="2667442"/>
            <a:ext cx="5205984" cy="1737409"/>
          </a:xfrm>
          <a:prstGeom prst="rect">
            <a:avLst/>
          </a:prstGeom>
          <a:solidFill>
            <a:srgbClr val="DD18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Segnaposto testo 2"/>
          <p:cNvSpPr>
            <a:spLocks noGrp="1"/>
          </p:cNvSpPr>
          <p:nvPr>
            <p:ph type="body" idx="1"/>
          </p:nvPr>
        </p:nvSpPr>
        <p:spPr>
          <a:xfrm>
            <a:off x="3938016" y="2667443"/>
            <a:ext cx="5202141" cy="1737408"/>
          </a:xfrm>
        </p:spPr>
        <p:txBody>
          <a:bodyPr anchor="ctr">
            <a:noAutofit/>
          </a:bodyPr>
          <a:lstStyle/>
          <a:p>
            <a:pPr>
              <a:lnSpc>
                <a:spcPct val="100000"/>
              </a:lnSpc>
            </a:pPr>
            <a:r>
              <a:rPr lang="it-IT" dirty="0">
                <a:solidFill>
                  <a:schemeClr val="bg1"/>
                </a:solidFill>
              </a:rPr>
              <a:t>Comune di Milano</a:t>
            </a:r>
          </a:p>
          <a:p>
            <a:pPr>
              <a:lnSpc>
                <a:spcPct val="100000"/>
              </a:lnSpc>
            </a:pPr>
            <a:r>
              <a:rPr lang="it-IT" dirty="0">
                <a:solidFill>
                  <a:schemeClr val="bg1"/>
                </a:solidFill>
              </a:rPr>
              <a:t>Tassa Rifiuti anno 2022</a:t>
            </a:r>
            <a:endParaRPr lang="it-IT" dirty="0">
              <a:solidFill>
                <a:schemeClr val="bg1"/>
              </a:solidFill>
              <a:latin typeface="+mn-lt"/>
            </a:endParaRPr>
          </a:p>
        </p:txBody>
      </p:sp>
      <p:pic>
        <p:nvPicPr>
          <p:cNvPr id="1028" name="Picture 4" descr="AraldicaComune di Milan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5247" y="2407410"/>
            <a:ext cx="780605" cy="1410819"/>
          </a:xfrm>
          <a:prstGeom prst="rect">
            <a:avLst/>
          </a:prstGeom>
          <a:noFill/>
          <a:extLst>
            <a:ext uri="{909E8E84-426E-40DD-AFC4-6F175D3DCCD1}">
              <a14:hiddenFill xmlns:a14="http://schemas.microsoft.com/office/drawing/2010/main">
                <a:solidFill>
                  <a:srgbClr val="FFFFFF"/>
                </a:solidFill>
              </a14:hiddenFill>
            </a:ext>
          </a:extLst>
        </p:spPr>
      </p:pic>
      <p:sp>
        <p:nvSpPr>
          <p:cNvPr id="4" name="Segnaposto numero diapositiva 3"/>
          <p:cNvSpPr>
            <a:spLocks noGrp="1"/>
          </p:cNvSpPr>
          <p:nvPr>
            <p:ph type="sldNum" sz="quarter" idx="12"/>
          </p:nvPr>
        </p:nvSpPr>
        <p:spPr/>
        <p:txBody>
          <a:bodyPr/>
          <a:lstStyle/>
          <a:p>
            <a:fld id="{9860EDB8-5305-433F-BE41-D7A86D811DB3}" type="slidenum">
              <a:rPr lang="en-US" smtClean="0"/>
              <a:t>1</a:t>
            </a:fld>
            <a:endParaRPr lang="en-US" dirty="0"/>
          </a:p>
        </p:txBody>
      </p:sp>
      <p:sp>
        <p:nvSpPr>
          <p:cNvPr id="7" name="Segnaposto testo 2"/>
          <p:cNvSpPr txBox="1">
            <a:spLocks/>
          </p:cNvSpPr>
          <p:nvPr/>
        </p:nvSpPr>
        <p:spPr>
          <a:xfrm>
            <a:off x="115247" y="6070532"/>
            <a:ext cx="8684624" cy="650944"/>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a:lnSpc>
                <a:spcPct val="100000"/>
              </a:lnSpc>
            </a:pPr>
            <a:r>
              <a:rPr lang="it-IT" sz="2000" b="1">
                <a:solidFill>
                  <a:srgbClr val="002060"/>
                </a:solidFill>
                <a:latin typeface="Segoe UI" panose="020B0502040204020203" pitchFamily="34" charset="0"/>
                <a:ea typeface="Calibri" charset="0"/>
                <a:cs typeface="Segoe UI" panose="020B0502040204020203" pitchFamily="34" charset="0"/>
              </a:rPr>
              <a:t>Approvazione </a:t>
            </a:r>
            <a:r>
              <a:rPr lang="it-IT" sz="2000" b="1" dirty="0">
                <a:solidFill>
                  <a:srgbClr val="002060"/>
                </a:solidFill>
                <a:latin typeface="Segoe UI" panose="020B0502040204020203" pitchFamily="34" charset="0"/>
                <a:ea typeface="Calibri" charset="0"/>
                <a:cs typeface="Segoe UI" panose="020B0502040204020203" pitchFamily="34" charset="0"/>
              </a:rPr>
              <a:t>tariffe TARI 2022 </a:t>
            </a:r>
          </a:p>
          <a:p>
            <a:pPr>
              <a:lnSpc>
                <a:spcPct val="100000"/>
              </a:lnSpc>
            </a:pPr>
            <a:r>
              <a:rPr lang="it-IT" sz="1200" b="1" i="1" dirty="0">
                <a:solidFill>
                  <a:srgbClr val="002060"/>
                </a:solidFill>
                <a:latin typeface="Segoe UI" panose="020B0502040204020203" pitchFamily="34" charset="0"/>
                <a:cs typeface="Segoe UI" panose="020B0502040204020203" pitchFamily="34" charset="0"/>
              </a:rPr>
              <a:t>Milano, 26 aprile 2022 – Commissione Bilancio</a:t>
            </a:r>
            <a:br>
              <a:rPr lang="it-IT" sz="1200" b="1" i="1" dirty="0">
                <a:solidFill>
                  <a:srgbClr val="002060"/>
                </a:solidFill>
                <a:latin typeface="Segoe UI" panose="020B0502040204020203" pitchFamily="34" charset="0"/>
                <a:ea typeface="Calibri" charset="0"/>
                <a:cs typeface="Segoe UI" panose="020B0502040204020203" pitchFamily="34" charset="0"/>
              </a:rPr>
            </a:br>
            <a:br>
              <a:rPr lang="it-IT" sz="1200" b="1" i="1" dirty="0">
                <a:latin typeface="Segoe UI" panose="020B0502040204020203" pitchFamily="34" charset="0"/>
                <a:ea typeface="Calibri" charset="0"/>
                <a:cs typeface="Segoe UI" panose="020B0502040204020203" pitchFamily="34" charset="0"/>
              </a:rPr>
            </a:br>
            <a:br>
              <a:rPr lang="it-IT" sz="1200" b="1" i="1" dirty="0">
                <a:latin typeface="Georgia"/>
                <a:cs typeface="Calibri" charset="0"/>
              </a:rPr>
            </a:br>
            <a:endParaRPr lang="it-IT" dirty="0"/>
          </a:p>
          <a:p>
            <a:pPr>
              <a:lnSpc>
                <a:spcPct val="100000"/>
              </a:lnSpc>
            </a:pPr>
            <a:endParaRPr lang="it-IT" sz="3300" b="1" i="1" dirty="0"/>
          </a:p>
        </p:txBody>
      </p:sp>
    </p:spTree>
    <p:extLst>
      <p:ext uri="{BB962C8B-B14F-4D97-AF65-F5344CB8AC3E}">
        <p14:creationId xmlns:p14="http://schemas.microsoft.com/office/powerpoint/2010/main" val="1940444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pPr algn="ctr"/>
            <a:r>
              <a:rPr lang="it-IT" sz="1600" dirty="0"/>
              <a:t>TARI 2022 - AGEVOLAZIONI</a:t>
            </a:r>
          </a:p>
        </p:txBody>
      </p:sp>
      <p:sp>
        <p:nvSpPr>
          <p:cNvPr id="3" name="Segnaposto numero diapositiva 2"/>
          <p:cNvSpPr>
            <a:spLocks noGrp="1"/>
          </p:cNvSpPr>
          <p:nvPr>
            <p:ph type="sldNum" sz="quarter" idx="12"/>
          </p:nvPr>
        </p:nvSpPr>
        <p:spPr/>
        <p:txBody>
          <a:bodyPr/>
          <a:lstStyle/>
          <a:p>
            <a:fld id="{3EE28D72-AD8D-4ABB-9BE4-56994EF9A656}" type="slidenum">
              <a:rPr lang="en-US" smtClean="0"/>
              <a:pPr/>
              <a:t>10</a:t>
            </a:fld>
            <a:endParaRPr lang="en-US"/>
          </a:p>
        </p:txBody>
      </p:sp>
      <p:sp>
        <p:nvSpPr>
          <p:cNvPr id="4" name="CasellaDiTesto 3"/>
          <p:cNvSpPr txBox="1"/>
          <p:nvPr/>
        </p:nvSpPr>
        <p:spPr>
          <a:xfrm>
            <a:off x="842391" y="1575458"/>
            <a:ext cx="7490903" cy="5033686"/>
          </a:xfrm>
          <a:prstGeom prst="rect">
            <a:avLst/>
          </a:prstGeom>
        </p:spPr>
        <p:style>
          <a:lnRef idx="2">
            <a:schemeClr val="dk1"/>
          </a:lnRef>
          <a:fillRef idx="1">
            <a:schemeClr val="lt1"/>
          </a:fillRef>
          <a:effectRef idx="0">
            <a:schemeClr val="dk1"/>
          </a:effectRef>
          <a:fontRef idx="minor">
            <a:schemeClr val="dk1"/>
          </a:fontRef>
        </p:style>
        <p:txBody>
          <a:bodyPr wrap="square" rtlCol="0" anchor="ctr">
            <a:spAutoFit/>
          </a:bodyPr>
          <a:lstStyle/>
          <a:p>
            <a:pPr algn="just">
              <a:lnSpc>
                <a:spcPct val="90000"/>
              </a:lnSpc>
              <a:spcBef>
                <a:spcPct val="0"/>
              </a:spcBef>
              <a:spcAft>
                <a:spcPct val="35000"/>
              </a:spcAft>
            </a:pPr>
            <a:r>
              <a:rPr lang="it-IT" sz="1700" dirty="0"/>
              <a:t>Per il periodo 01/01 – 31/03/2022 si propone di esentare dal pagamento della tassa rifiuti le occupazioni temporanee effettuate dalle attività di ristorazione e commerciali oggetto di esenzione dal pagamento del Canone Unico Patrimoniale, per il medesimo periodo, ai sensi dell’art. 1 comma 706 della L. 234/2021. Tali occupazioni temporanee erano state esentate anche per tutto il 2021.</a:t>
            </a:r>
          </a:p>
          <a:p>
            <a:pPr algn="just">
              <a:lnSpc>
                <a:spcPct val="90000"/>
              </a:lnSpc>
              <a:spcBef>
                <a:spcPct val="0"/>
              </a:spcBef>
              <a:spcAft>
                <a:spcPct val="35000"/>
              </a:spcAft>
            </a:pPr>
            <a:r>
              <a:rPr lang="it-IT" sz="1700" dirty="0"/>
              <a:t>Si propone inoltre di confermare le seguenti agevolazioni fissate con la deliberazione di Consiglio Comunale n. 6 del 14/03/2019.</a:t>
            </a:r>
          </a:p>
          <a:p>
            <a:pPr algn="just">
              <a:lnSpc>
                <a:spcPct val="90000"/>
              </a:lnSpc>
              <a:spcBef>
                <a:spcPct val="0"/>
              </a:spcBef>
              <a:spcAft>
                <a:spcPct val="35000"/>
              </a:spcAft>
            </a:pPr>
            <a:endParaRPr lang="it-IT" sz="400" dirty="0"/>
          </a:p>
          <a:p>
            <a:pPr algn="just">
              <a:lnSpc>
                <a:spcPct val="90000"/>
              </a:lnSpc>
              <a:spcBef>
                <a:spcPct val="0"/>
              </a:spcBef>
              <a:spcAft>
                <a:spcPct val="35000"/>
              </a:spcAft>
            </a:pPr>
            <a:r>
              <a:rPr lang="it-IT" sz="1700" dirty="0"/>
              <a:t>UTENZE DOMESTICHE</a:t>
            </a:r>
          </a:p>
          <a:p>
            <a:pPr algn="just">
              <a:lnSpc>
                <a:spcPct val="90000"/>
              </a:lnSpc>
              <a:spcBef>
                <a:spcPct val="0"/>
              </a:spcBef>
              <a:spcAft>
                <a:spcPct val="35000"/>
              </a:spcAft>
            </a:pPr>
            <a:endParaRPr lang="it-IT" sz="400" dirty="0"/>
          </a:p>
          <a:p>
            <a:pPr algn="just">
              <a:lnSpc>
                <a:spcPct val="90000"/>
              </a:lnSpc>
              <a:spcBef>
                <a:spcPct val="0"/>
              </a:spcBef>
              <a:spcAft>
                <a:spcPct val="35000"/>
              </a:spcAft>
            </a:pPr>
            <a:r>
              <a:rPr lang="it-IT" sz="1700" dirty="0"/>
              <a:t>- Riduzione del 25% della tariffa variabile per famiglie composte da 4 o più componenti in alloggio di superficie minore o uguale a mq. 120;</a:t>
            </a:r>
          </a:p>
          <a:p>
            <a:pPr algn="just">
              <a:lnSpc>
                <a:spcPct val="90000"/>
              </a:lnSpc>
              <a:spcBef>
                <a:spcPct val="0"/>
              </a:spcBef>
              <a:spcAft>
                <a:spcPct val="35000"/>
              </a:spcAft>
            </a:pPr>
            <a:r>
              <a:rPr lang="it-IT" sz="1700" dirty="0"/>
              <a:t>- Riduzione del 10% della tariffa variabile, con limite massimo di € 15,00, per famiglie di tre componenti (un adulto e due minori) o di due componenti (un adulto e un minore) in alloggio di superficie minore o uguale a mq. 80;</a:t>
            </a:r>
          </a:p>
          <a:p>
            <a:pPr algn="just">
              <a:lnSpc>
                <a:spcPct val="90000"/>
              </a:lnSpc>
              <a:spcBef>
                <a:spcPct val="0"/>
              </a:spcBef>
              <a:spcAft>
                <a:spcPct val="35000"/>
              </a:spcAft>
            </a:pPr>
            <a:r>
              <a:rPr lang="it-IT" sz="1700" dirty="0"/>
              <a:t>- Riduzione del 10% della tariffa variabile con limite massimo di € 15,00 per famiglie di due componenti, di cui almeno uno ultrasettantacinquenne alla data del 01 gennaio;</a:t>
            </a:r>
          </a:p>
          <a:p>
            <a:pPr algn="just">
              <a:lnSpc>
                <a:spcPct val="90000"/>
              </a:lnSpc>
              <a:spcBef>
                <a:spcPct val="0"/>
              </a:spcBef>
              <a:spcAft>
                <a:spcPct val="35000"/>
              </a:spcAft>
            </a:pPr>
            <a:r>
              <a:rPr lang="it-IT" sz="1700" dirty="0"/>
              <a:t>- Riduzione del 15% della tariffa variabile con limite massimo di € 15,00 per famiglie composte da un solo componente ultrasettantacinquenne alla data del 01 gennaio. </a:t>
            </a:r>
          </a:p>
        </p:txBody>
      </p:sp>
    </p:spTree>
    <p:extLst>
      <p:ext uri="{BB962C8B-B14F-4D97-AF65-F5344CB8AC3E}">
        <p14:creationId xmlns:p14="http://schemas.microsoft.com/office/powerpoint/2010/main" val="16263094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pPr algn="ctr"/>
            <a:r>
              <a:rPr lang="it-IT" sz="1600" dirty="0"/>
              <a:t>TARI 2022 - AGEVOLAZIONI</a:t>
            </a:r>
          </a:p>
        </p:txBody>
      </p:sp>
      <p:sp>
        <p:nvSpPr>
          <p:cNvPr id="3" name="Segnaposto numero diapositiva 2"/>
          <p:cNvSpPr>
            <a:spLocks noGrp="1"/>
          </p:cNvSpPr>
          <p:nvPr>
            <p:ph type="sldNum" sz="quarter" idx="12"/>
          </p:nvPr>
        </p:nvSpPr>
        <p:spPr/>
        <p:txBody>
          <a:bodyPr/>
          <a:lstStyle/>
          <a:p>
            <a:fld id="{3EE28D72-AD8D-4ABB-9BE4-56994EF9A656}" type="slidenum">
              <a:rPr lang="en-US" smtClean="0"/>
              <a:pPr/>
              <a:t>11</a:t>
            </a:fld>
            <a:endParaRPr lang="en-US"/>
          </a:p>
        </p:txBody>
      </p:sp>
      <p:sp>
        <p:nvSpPr>
          <p:cNvPr id="4" name="CasellaDiTesto 3"/>
          <p:cNvSpPr txBox="1"/>
          <p:nvPr/>
        </p:nvSpPr>
        <p:spPr>
          <a:xfrm>
            <a:off x="842391" y="1683947"/>
            <a:ext cx="7490903" cy="4816703"/>
          </a:xfrm>
          <a:prstGeom prst="rect">
            <a:avLst/>
          </a:prstGeom>
        </p:spPr>
        <p:style>
          <a:lnRef idx="2">
            <a:schemeClr val="dk1"/>
          </a:lnRef>
          <a:fillRef idx="1">
            <a:schemeClr val="lt1"/>
          </a:fillRef>
          <a:effectRef idx="0">
            <a:schemeClr val="dk1"/>
          </a:effectRef>
          <a:fontRef idx="minor">
            <a:schemeClr val="dk1"/>
          </a:fontRef>
        </p:style>
        <p:txBody>
          <a:bodyPr wrap="square" rtlCol="0" anchor="ctr">
            <a:spAutoFit/>
          </a:bodyPr>
          <a:lstStyle/>
          <a:p>
            <a:pPr algn="just">
              <a:lnSpc>
                <a:spcPct val="90000"/>
              </a:lnSpc>
              <a:spcBef>
                <a:spcPct val="0"/>
              </a:spcBef>
              <a:spcAft>
                <a:spcPct val="35000"/>
              </a:spcAft>
            </a:pPr>
            <a:r>
              <a:rPr lang="it-IT" dirty="0"/>
              <a:t>UTENZE NON DOMESTICHE</a:t>
            </a:r>
          </a:p>
          <a:p>
            <a:pPr algn="just">
              <a:lnSpc>
                <a:spcPct val="90000"/>
              </a:lnSpc>
              <a:spcBef>
                <a:spcPct val="0"/>
              </a:spcBef>
              <a:spcAft>
                <a:spcPct val="35000"/>
              </a:spcAft>
            </a:pPr>
            <a:endParaRPr lang="it-IT" sz="800" dirty="0"/>
          </a:p>
          <a:p>
            <a:pPr algn="just">
              <a:lnSpc>
                <a:spcPct val="90000"/>
              </a:lnSpc>
              <a:spcBef>
                <a:spcPct val="0"/>
              </a:spcBef>
              <a:spcAft>
                <a:spcPct val="35000"/>
              </a:spcAft>
            </a:pPr>
            <a:r>
              <a:rPr lang="it-IT" dirty="0"/>
              <a:t>- Riduzione di 1,04 euro/mq della tariffa variabile per scuole dell’infanzia, primarie, secondarie di I e II grado, paritarie o iscritte nel registro delle scuole non paritarie, istituzioni formative in possesso di accreditamento regionale, poste all’interno della categoria 01;</a:t>
            </a:r>
          </a:p>
          <a:p>
            <a:pPr algn="just">
              <a:lnSpc>
                <a:spcPct val="90000"/>
              </a:lnSpc>
              <a:spcBef>
                <a:spcPct val="0"/>
              </a:spcBef>
              <a:spcAft>
                <a:spcPct val="35000"/>
              </a:spcAft>
            </a:pPr>
            <a:r>
              <a:rPr lang="it-IT" dirty="0"/>
              <a:t>- Riduzione di 0,50 euro/mq della tariffa variabile per la categoria 07 (Alberghi e agriturismi con ristorante) e 08 (Alberghi e agriturismi senza ristorante, pensioni);</a:t>
            </a:r>
          </a:p>
          <a:p>
            <a:pPr algn="just">
              <a:lnSpc>
                <a:spcPct val="90000"/>
              </a:lnSpc>
              <a:spcBef>
                <a:spcPct val="0"/>
              </a:spcBef>
              <a:spcAft>
                <a:spcPct val="35000"/>
              </a:spcAft>
            </a:pPr>
            <a:r>
              <a:rPr lang="it-IT" dirty="0"/>
              <a:t>- Riduzione di 1,30 euro/mq della tariffa variabile per la categoria 22 (Osterie, pizzerie, pub, ristoranti, trattorie, agriturismi solo ristorazione);</a:t>
            </a:r>
          </a:p>
          <a:p>
            <a:pPr algn="just">
              <a:lnSpc>
                <a:spcPct val="90000"/>
              </a:lnSpc>
              <a:spcBef>
                <a:spcPct val="0"/>
              </a:spcBef>
              <a:spcAft>
                <a:spcPct val="35000"/>
              </a:spcAft>
            </a:pPr>
            <a:r>
              <a:rPr lang="it-IT" dirty="0"/>
              <a:t>- Riduzione di 1,20 euro/mq della tariffa variabile per la categoria 24 (bar, caffè, pasticcerie);</a:t>
            </a:r>
          </a:p>
          <a:p>
            <a:pPr algn="just">
              <a:lnSpc>
                <a:spcPct val="90000"/>
              </a:lnSpc>
              <a:spcBef>
                <a:spcPct val="0"/>
              </a:spcBef>
              <a:spcAft>
                <a:spcPct val="35000"/>
              </a:spcAft>
            </a:pPr>
            <a:r>
              <a:rPr lang="it-IT" dirty="0"/>
              <a:t>- Riduzione di 2,00 euro/mq della tariffa variabile per la sola tipologia «fiori e piante della categoria 27;</a:t>
            </a:r>
          </a:p>
          <a:p>
            <a:pPr algn="just">
              <a:lnSpc>
                <a:spcPct val="90000"/>
              </a:lnSpc>
              <a:spcBef>
                <a:spcPct val="0"/>
              </a:spcBef>
              <a:spcAft>
                <a:spcPct val="35000"/>
              </a:spcAft>
            </a:pPr>
            <a:r>
              <a:rPr lang="it-IT" dirty="0"/>
              <a:t>- Riduzione di 1,20 euro/mq della tariffa variabile per le restanti tipologie della categoria 27 (ortofrutta, pescherie, pizza al taglio).</a:t>
            </a:r>
          </a:p>
        </p:txBody>
      </p:sp>
    </p:spTree>
    <p:extLst>
      <p:ext uri="{BB962C8B-B14F-4D97-AF65-F5344CB8AC3E}">
        <p14:creationId xmlns:p14="http://schemas.microsoft.com/office/powerpoint/2010/main" val="2707067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pPr algn="ctr"/>
            <a:r>
              <a:rPr lang="it-IT" sz="1600" dirty="0"/>
              <a:t>TARI 2022 - AGEVOLAZIONI</a:t>
            </a:r>
          </a:p>
        </p:txBody>
      </p:sp>
      <p:sp>
        <p:nvSpPr>
          <p:cNvPr id="3" name="Segnaposto numero diapositiva 2"/>
          <p:cNvSpPr>
            <a:spLocks noGrp="1"/>
          </p:cNvSpPr>
          <p:nvPr>
            <p:ph type="sldNum" sz="quarter" idx="12"/>
          </p:nvPr>
        </p:nvSpPr>
        <p:spPr/>
        <p:txBody>
          <a:bodyPr/>
          <a:lstStyle/>
          <a:p>
            <a:fld id="{3EE28D72-AD8D-4ABB-9BE4-56994EF9A656}" type="slidenum">
              <a:rPr lang="en-US" smtClean="0"/>
              <a:pPr/>
              <a:t>12</a:t>
            </a:fld>
            <a:endParaRPr lang="en-US"/>
          </a:p>
        </p:txBody>
      </p:sp>
      <p:sp>
        <p:nvSpPr>
          <p:cNvPr id="4" name="CasellaDiTesto 3"/>
          <p:cNvSpPr txBox="1"/>
          <p:nvPr/>
        </p:nvSpPr>
        <p:spPr>
          <a:xfrm>
            <a:off x="842391" y="1578153"/>
            <a:ext cx="7490903" cy="5028300"/>
          </a:xfrm>
          <a:prstGeom prst="rect">
            <a:avLst/>
          </a:prstGeom>
        </p:spPr>
        <p:style>
          <a:lnRef idx="2">
            <a:schemeClr val="dk1"/>
          </a:lnRef>
          <a:fillRef idx="1">
            <a:schemeClr val="lt1"/>
          </a:fillRef>
          <a:effectRef idx="0">
            <a:schemeClr val="dk1"/>
          </a:effectRef>
          <a:fontRef idx="minor">
            <a:schemeClr val="dk1"/>
          </a:fontRef>
        </p:style>
        <p:txBody>
          <a:bodyPr wrap="square" rtlCol="0" anchor="ctr">
            <a:spAutoFit/>
          </a:bodyPr>
          <a:lstStyle/>
          <a:p>
            <a:pPr algn="just">
              <a:lnSpc>
                <a:spcPct val="90000"/>
              </a:lnSpc>
              <a:spcBef>
                <a:spcPct val="0"/>
              </a:spcBef>
              <a:spcAft>
                <a:spcPct val="35000"/>
              </a:spcAft>
            </a:pPr>
            <a:r>
              <a:rPr lang="it-IT" dirty="0"/>
              <a:t>ULTERIORI AGEVOLAZIONI PER UTENZE NON DOMESTICHE</a:t>
            </a:r>
          </a:p>
          <a:p>
            <a:pPr algn="just">
              <a:lnSpc>
                <a:spcPct val="90000"/>
              </a:lnSpc>
              <a:spcBef>
                <a:spcPct val="0"/>
              </a:spcBef>
              <a:spcAft>
                <a:spcPct val="35000"/>
              </a:spcAft>
            </a:pPr>
            <a:endParaRPr lang="it-IT" sz="400" dirty="0"/>
          </a:p>
          <a:p>
            <a:pPr algn="just">
              <a:lnSpc>
                <a:spcPct val="90000"/>
              </a:lnSpc>
              <a:spcBef>
                <a:spcPct val="0"/>
              </a:spcBef>
              <a:spcAft>
                <a:spcPct val="35000"/>
              </a:spcAft>
            </a:pPr>
            <a:r>
              <a:rPr lang="it-IT" sz="1700" dirty="0"/>
              <a:t>- Riduzione del 25% della tariffa per le Associazioni, poste all’interno della categoria 01, iscritte all’Anagrafe delle ONLUS. Tale agevolazione si applicherà unicamente agli enti iscritti al Registro Unico Nazionale del Terzo Settore quando questo sarà operativo;</a:t>
            </a:r>
          </a:p>
          <a:p>
            <a:pPr algn="just">
              <a:lnSpc>
                <a:spcPct val="90000"/>
              </a:lnSpc>
              <a:spcBef>
                <a:spcPct val="0"/>
              </a:spcBef>
              <a:spcAft>
                <a:spcPct val="35000"/>
              </a:spcAft>
            </a:pPr>
            <a:r>
              <a:rPr lang="it-IT" sz="1700" dirty="0"/>
              <a:t>- Riduzione del 50% della tariffa per le attività svolte in immobili non produttivi di reddito fondiario (art. 43 D.P.R. 917/1986: immobili relativi a imprese commerciali e immobili che costituiscono beni strumentali per esercizio di arti e professioni) interamente detenute da imprese costituite da non più di 5 anni, a condizione che: 1) il richiedente sia persona fisica o impresa familiare; 2) l’attività sia finalizzata a ricerca scientifica e tecnologica o all’utilizzazione industriale dei risultati della ricerca; 3) il soggetto non abbia esercitato attività artistica, professionale o di impresa negli ultimi 3 anni; 4) l’attività non sia il proseguimento di una precedente svolta come dipendente o lavoratore autonomo.</a:t>
            </a:r>
          </a:p>
          <a:p>
            <a:pPr algn="just">
              <a:lnSpc>
                <a:spcPct val="90000"/>
              </a:lnSpc>
              <a:spcBef>
                <a:spcPct val="0"/>
              </a:spcBef>
              <a:spcAft>
                <a:spcPct val="35000"/>
              </a:spcAft>
            </a:pPr>
            <a:r>
              <a:rPr lang="it-IT" sz="1700" dirty="0"/>
              <a:t>- Riduzione del 25% della tariffa per le attività commerciali e artigianali situate in zone precluse al traffico da oltre 6 mesi per la realizzazione di opere pubbliche; </a:t>
            </a:r>
          </a:p>
          <a:p>
            <a:pPr algn="just">
              <a:lnSpc>
                <a:spcPct val="90000"/>
              </a:lnSpc>
              <a:spcBef>
                <a:spcPct val="0"/>
              </a:spcBef>
              <a:spcAft>
                <a:spcPct val="35000"/>
              </a:spcAft>
            </a:pPr>
            <a:r>
              <a:rPr lang="it-IT" sz="1700" dirty="0"/>
              <a:t>- riduzione della tariffa variabile fino a un massimo del 20% per le attività che producono o distribuiscono beni alimentari e che cedono gratuitamente tali beni agli indigenti. La riduzione è calcolata in misura proporzionale alle quantità cedute. </a:t>
            </a:r>
          </a:p>
        </p:txBody>
      </p:sp>
    </p:spTree>
    <p:extLst>
      <p:ext uri="{BB962C8B-B14F-4D97-AF65-F5344CB8AC3E}">
        <p14:creationId xmlns:p14="http://schemas.microsoft.com/office/powerpoint/2010/main" val="3320815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pPr algn="ctr"/>
            <a:r>
              <a:rPr lang="it-IT" sz="1600" dirty="0"/>
              <a:t>TARI 2022 - ANNOTAZIONI</a:t>
            </a:r>
          </a:p>
        </p:txBody>
      </p:sp>
      <p:sp>
        <p:nvSpPr>
          <p:cNvPr id="3" name="Segnaposto numero diapositiva 2"/>
          <p:cNvSpPr>
            <a:spLocks noGrp="1"/>
          </p:cNvSpPr>
          <p:nvPr>
            <p:ph type="sldNum" sz="quarter" idx="12"/>
          </p:nvPr>
        </p:nvSpPr>
        <p:spPr/>
        <p:txBody>
          <a:bodyPr/>
          <a:lstStyle/>
          <a:p>
            <a:fld id="{3EE28D72-AD8D-4ABB-9BE4-56994EF9A656}" type="slidenum">
              <a:rPr lang="en-US" smtClean="0"/>
              <a:pPr/>
              <a:t>13</a:t>
            </a:fld>
            <a:endParaRPr lang="en-US"/>
          </a:p>
        </p:txBody>
      </p:sp>
      <p:sp>
        <p:nvSpPr>
          <p:cNvPr id="4" name="CasellaDiTesto 3"/>
          <p:cNvSpPr txBox="1"/>
          <p:nvPr/>
        </p:nvSpPr>
        <p:spPr>
          <a:xfrm>
            <a:off x="842391" y="1608540"/>
            <a:ext cx="7490903" cy="4967514"/>
          </a:xfrm>
          <a:prstGeom prst="rect">
            <a:avLst/>
          </a:prstGeom>
        </p:spPr>
        <p:style>
          <a:lnRef idx="2">
            <a:schemeClr val="dk1"/>
          </a:lnRef>
          <a:fillRef idx="1">
            <a:schemeClr val="lt1"/>
          </a:fillRef>
          <a:effectRef idx="0">
            <a:schemeClr val="dk1"/>
          </a:effectRef>
          <a:fontRef idx="minor">
            <a:schemeClr val="dk1"/>
          </a:fontRef>
        </p:style>
        <p:txBody>
          <a:bodyPr wrap="square" rtlCol="0" anchor="ctr">
            <a:spAutoFit/>
          </a:bodyPr>
          <a:lstStyle/>
          <a:p>
            <a:pPr marL="285750" indent="-285750" algn="just">
              <a:lnSpc>
                <a:spcPct val="90000"/>
              </a:lnSpc>
              <a:spcBef>
                <a:spcPct val="0"/>
              </a:spcBef>
              <a:spcAft>
                <a:spcPct val="35000"/>
              </a:spcAft>
              <a:buFontTx/>
              <a:buChar char="-"/>
            </a:pPr>
            <a:r>
              <a:rPr lang="it-IT" dirty="0"/>
              <a:t>Nel P.E.F. dell’anno 2021, superiore a quello del 2022 di € 12,7 milioni, era inserito il recupero delle mancate entrate tariffarie dovute alle agevolazioni COVID 2020 per un importo di € 11,8 milioni. Nel 2022, dunque, il costo effettivo del servizio si riduce di circa 0,9 milioni rispetto al 2021;</a:t>
            </a:r>
          </a:p>
          <a:p>
            <a:pPr marL="285750" indent="-285750" algn="just">
              <a:lnSpc>
                <a:spcPct val="90000"/>
              </a:lnSpc>
              <a:spcBef>
                <a:spcPct val="0"/>
              </a:spcBef>
              <a:spcAft>
                <a:spcPct val="35000"/>
              </a:spcAft>
              <a:buFontTx/>
              <a:buChar char="-"/>
            </a:pPr>
            <a:r>
              <a:rPr lang="it-IT" dirty="0"/>
              <a:t>Con la deliberazione C.C. n. 50 del 30.06.2021 di approvazione delle tariffe TARI 2021, oltre a confermare le agevolazioni fissate dalla deliberazione C.C. n. 6 del 14/03/2019, erano state previste agevolazioni per COVID per un totale di € 41,1 milioni, di cui € 36,6 a favore delle utenze non domestiche interessate dalle chiusure obbligatorie o da restrizioni dell’attività e € 4,5 a favore delle utenze domestiche. Tali agevolazioni erano finanziate da fondi statali;</a:t>
            </a:r>
          </a:p>
          <a:p>
            <a:pPr marL="285750" indent="-285750" algn="just">
              <a:lnSpc>
                <a:spcPct val="90000"/>
              </a:lnSpc>
              <a:spcBef>
                <a:spcPct val="0"/>
              </a:spcBef>
              <a:spcAft>
                <a:spcPct val="35000"/>
              </a:spcAft>
              <a:buFontTx/>
              <a:buChar char="-"/>
            </a:pPr>
            <a:r>
              <a:rPr lang="it-IT" dirty="0"/>
              <a:t>Le agevolazioni COVID per l’anno 2021 consistevano:</a:t>
            </a:r>
          </a:p>
          <a:p>
            <a:pPr marL="742950" lvl="1" indent="-285750" algn="just">
              <a:lnSpc>
                <a:spcPct val="90000"/>
              </a:lnSpc>
              <a:spcBef>
                <a:spcPct val="0"/>
              </a:spcBef>
              <a:spcAft>
                <a:spcPct val="35000"/>
              </a:spcAft>
              <a:buFontTx/>
              <a:buChar char="-"/>
            </a:pPr>
            <a:r>
              <a:rPr lang="it-IT" dirty="0"/>
              <a:t>per le utenze domestiche, nell’ampliamento delle agevolazioni previste fin dal 2019;</a:t>
            </a:r>
          </a:p>
          <a:p>
            <a:pPr marL="742950" lvl="1" indent="-285750" algn="just">
              <a:lnSpc>
                <a:spcPct val="90000"/>
              </a:lnSpc>
              <a:spcBef>
                <a:spcPct val="0"/>
              </a:spcBef>
              <a:spcAft>
                <a:spcPct val="35000"/>
              </a:spcAft>
              <a:buFontTx/>
              <a:buChar char="-"/>
            </a:pPr>
            <a:r>
              <a:rPr lang="it-IT" dirty="0"/>
              <a:t>per le utenze non domestiche nell’azzeramento della parte variabile della tariffa per le attività interessate dalle chiusure obbligatorie o da restrizioni. Tali	categorie avevano usufruito nel 2020 di una riduzione del 40% della parte variabile della tariffa.</a:t>
            </a:r>
          </a:p>
        </p:txBody>
      </p:sp>
    </p:spTree>
    <p:extLst>
      <p:ext uri="{BB962C8B-B14F-4D97-AF65-F5344CB8AC3E}">
        <p14:creationId xmlns:p14="http://schemas.microsoft.com/office/powerpoint/2010/main" val="20033285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pPr algn="ctr"/>
            <a:r>
              <a:rPr lang="it-IT" sz="1600" dirty="0"/>
              <a:t>TARI – AGEVOLAZIONI COVID UTENZE DOMESTICHE 2021</a:t>
            </a:r>
          </a:p>
        </p:txBody>
      </p:sp>
      <p:sp>
        <p:nvSpPr>
          <p:cNvPr id="3" name="Segnaposto numero diapositiva 2"/>
          <p:cNvSpPr>
            <a:spLocks noGrp="1"/>
          </p:cNvSpPr>
          <p:nvPr>
            <p:ph type="sldNum" sz="quarter" idx="12"/>
          </p:nvPr>
        </p:nvSpPr>
        <p:spPr/>
        <p:txBody>
          <a:bodyPr/>
          <a:lstStyle/>
          <a:p>
            <a:fld id="{3EE28D72-AD8D-4ABB-9BE4-56994EF9A656}" type="slidenum">
              <a:rPr lang="en-US" smtClean="0"/>
              <a:pPr/>
              <a:t>14</a:t>
            </a:fld>
            <a:endParaRPr lang="en-US"/>
          </a:p>
        </p:txBody>
      </p:sp>
      <p:sp>
        <p:nvSpPr>
          <p:cNvPr id="4" name="CasellaDiTesto 3"/>
          <p:cNvSpPr txBox="1"/>
          <p:nvPr/>
        </p:nvSpPr>
        <p:spPr>
          <a:xfrm>
            <a:off x="842391" y="2404146"/>
            <a:ext cx="7490903" cy="3376309"/>
          </a:xfrm>
          <a:prstGeom prst="rect">
            <a:avLst/>
          </a:prstGeom>
        </p:spPr>
        <p:style>
          <a:lnRef idx="2">
            <a:schemeClr val="dk1"/>
          </a:lnRef>
          <a:fillRef idx="1">
            <a:schemeClr val="lt1"/>
          </a:fillRef>
          <a:effectRef idx="0">
            <a:schemeClr val="dk1"/>
          </a:effectRef>
          <a:fontRef idx="minor">
            <a:schemeClr val="dk1"/>
          </a:fontRef>
        </p:style>
        <p:txBody>
          <a:bodyPr wrap="square" rtlCol="0" anchor="ctr">
            <a:spAutoFit/>
          </a:bodyPr>
          <a:lstStyle/>
          <a:p>
            <a:pPr algn="just">
              <a:lnSpc>
                <a:spcPct val="90000"/>
              </a:lnSpc>
              <a:spcBef>
                <a:spcPct val="0"/>
              </a:spcBef>
              <a:spcAft>
                <a:spcPct val="35000"/>
              </a:spcAft>
            </a:pPr>
            <a:r>
              <a:rPr lang="it-IT" dirty="0"/>
              <a:t>Nel 2021 per le utenze domestiche era stata prevista la riduzione del 50% della parte variabile della tariffa per le seguenti utenze:</a:t>
            </a:r>
          </a:p>
          <a:p>
            <a:pPr algn="just">
              <a:lnSpc>
                <a:spcPct val="90000"/>
              </a:lnSpc>
              <a:spcBef>
                <a:spcPct val="0"/>
              </a:spcBef>
              <a:spcAft>
                <a:spcPct val="35000"/>
              </a:spcAft>
            </a:pPr>
            <a:endParaRPr lang="it-IT" sz="800" dirty="0"/>
          </a:p>
          <a:p>
            <a:pPr algn="just">
              <a:lnSpc>
                <a:spcPct val="90000"/>
              </a:lnSpc>
              <a:spcBef>
                <a:spcPct val="0"/>
              </a:spcBef>
              <a:spcAft>
                <a:spcPct val="35000"/>
              </a:spcAft>
            </a:pPr>
            <a:r>
              <a:rPr lang="it-IT" dirty="0"/>
              <a:t>- famiglie composte da 4 o più componenti in alloggio di superficie minore o uguale a mq. 120;</a:t>
            </a:r>
          </a:p>
          <a:p>
            <a:pPr algn="just">
              <a:lnSpc>
                <a:spcPct val="90000"/>
              </a:lnSpc>
              <a:spcBef>
                <a:spcPct val="0"/>
              </a:spcBef>
              <a:spcAft>
                <a:spcPct val="35000"/>
              </a:spcAft>
            </a:pPr>
            <a:r>
              <a:rPr lang="it-IT" dirty="0"/>
              <a:t>-famiglie di tre componenti (un adulto e due minori) o di due componenti (un adulto e un minore) in alloggio di superficie minore o uguale a mq. 80, con limite massimo di € 30,00;</a:t>
            </a:r>
          </a:p>
          <a:p>
            <a:pPr algn="just">
              <a:lnSpc>
                <a:spcPct val="90000"/>
              </a:lnSpc>
              <a:spcBef>
                <a:spcPct val="0"/>
              </a:spcBef>
              <a:spcAft>
                <a:spcPct val="35000"/>
              </a:spcAft>
            </a:pPr>
            <a:r>
              <a:rPr lang="it-IT" dirty="0"/>
              <a:t>- famiglie di due componenti, di cui almeno uno ultrasettantacinquenne alla data del 01 gennaio, con limite massimo di € 30,00;</a:t>
            </a:r>
          </a:p>
          <a:p>
            <a:pPr algn="just">
              <a:lnSpc>
                <a:spcPct val="90000"/>
              </a:lnSpc>
              <a:spcBef>
                <a:spcPct val="0"/>
              </a:spcBef>
              <a:spcAft>
                <a:spcPct val="35000"/>
              </a:spcAft>
            </a:pPr>
            <a:r>
              <a:rPr lang="it-IT" dirty="0"/>
              <a:t>- famiglie composte da un solo componente ultrasettantacinquenne alla data del 01 gennaio, con limite massimo di € 30,00. </a:t>
            </a:r>
          </a:p>
        </p:txBody>
      </p:sp>
    </p:spTree>
    <p:extLst>
      <p:ext uri="{BB962C8B-B14F-4D97-AF65-F5344CB8AC3E}">
        <p14:creationId xmlns:p14="http://schemas.microsoft.com/office/powerpoint/2010/main" val="19868764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pPr algn="ctr"/>
            <a:r>
              <a:rPr lang="it-IT" sz="1600" dirty="0"/>
              <a:t>TARI: AGEVOLAZIONI COVID UTENZE NON DOMESTICHE 2021</a:t>
            </a:r>
            <a:br>
              <a:rPr lang="it-IT" sz="1600" dirty="0"/>
            </a:br>
            <a:r>
              <a:rPr lang="it-IT" sz="1600" dirty="0"/>
              <a:t>RIDUZIONE PERCENTUALE PARTE VARIABILE DELLA TARIFFA</a:t>
            </a:r>
          </a:p>
        </p:txBody>
      </p:sp>
      <p:sp>
        <p:nvSpPr>
          <p:cNvPr id="3" name="Segnaposto numero diapositiva 2"/>
          <p:cNvSpPr>
            <a:spLocks noGrp="1"/>
          </p:cNvSpPr>
          <p:nvPr>
            <p:ph type="sldNum" sz="quarter" idx="12"/>
          </p:nvPr>
        </p:nvSpPr>
        <p:spPr/>
        <p:txBody>
          <a:bodyPr/>
          <a:lstStyle/>
          <a:p>
            <a:fld id="{3EE28D72-AD8D-4ABB-9BE4-56994EF9A656}" type="slidenum">
              <a:rPr lang="en-US" smtClean="0"/>
              <a:pPr/>
              <a:t>15</a:t>
            </a:fld>
            <a:endParaRPr lang="en-US"/>
          </a:p>
        </p:txBody>
      </p:sp>
      <p:graphicFrame>
        <p:nvGraphicFramePr>
          <p:cNvPr id="4" name="Oggetto 3"/>
          <p:cNvGraphicFramePr>
            <a:graphicFrameLocks noChangeAspect="1"/>
          </p:cNvGraphicFramePr>
          <p:nvPr>
            <p:extLst>
              <p:ext uri="{D42A27DB-BD31-4B8C-83A1-F6EECF244321}">
                <p14:modId xmlns:p14="http://schemas.microsoft.com/office/powerpoint/2010/main" val="1764268621"/>
              </p:ext>
            </p:extLst>
          </p:nvPr>
        </p:nvGraphicFramePr>
        <p:xfrm>
          <a:off x="481013" y="1268413"/>
          <a:ext cx="8659812" cy="5073650"/>
        </p:xfrm>
        <a:graphic>
          <a:graphicData uri="http://schemas.openxmlformats.org/presentationml/2006/ole">
            <mc:AlternateContent xmlns:mc="http://schemas.openxmlformats.org/markup-compatibility/2006">
              <mc:Choice xmlns:v="urn:schemas-microsoft-com:vml" Requires="v">
                <p:oleObj name="Foglio di lavoro" r:id="rId2" imgW="6545403" imgH="4503254" progId="Excel.Sheet.12">
                  <p:embed/>
                </p:oleObj>
              </mc:Choice>
              <mc:Fallback>
                <p:oleObj name="Foglio di lavoro" r:id="rId2" imgW="6545403" imgH="4503254" progId="Excel.Sheet.12">
                  <p:embed/>
                  <p:pic>
                    <p:nvPicPr>
                      <p:cNvPr id="4" name="Oggetto 3"/>
                      <p:cNvPicPr/>
                      <p:nvPr/>
                    </p:nvPicPr>
                    <p:blipFill>
                      <a:blip r:embed="rId3"/>
                      <a:stretch>
                        <a:fillRect/>
                      </a:stretch>
                    </p:blipFill>
                    <p:spPr>
                      <a:xfrm>
                        <a:off x="481013" y="1268413"/>
                        <a:ext cx="8659812" cy="5073650"/>
                      </a:xfrm>
                      <a:prstGeom prst="rect">
                        <a:avLst/>
                      </a:prstGeom>
                    </p:spPr>
                  </p:pic>
                </p:oleObj>
              </mc:Fallback>
            </mc:AlternateContent>
          </a:graphicData>
        </a:graphic>
      </p:graphicFrame>
    </p:spTree>
    <p:extLst>
      <p:ext uri="{BB962C8B-B14F-4D97-AF65-F5344CB8AC3E}">
        <p14:creationId xmlns:p14="http://schemas.microsoft.com/office/powerpoint/2010/main" val="3951088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75656" y="424206"/>
            <a:ext cx="6048672" cy="558907"/>
          </a:xfrm>
        </p:spPr>
        <p:txBody>
          <a:bodyPr>
            <a:noAutofit/>
          </a:bodyPr>
          <a:lstStyle/>
          <a:p>
            <a:pPr algn="ctr"/>
            <a:r>
              <a:rPr lang="it-IT" sz="1600" dirty="0"/>
              <a:t>TASSA RIFIUTI – DATI DI RIFERIMENTO 2022 </a:t>
            </a:r>
            <a:br>
              <a:rPr lang="it-IT" sz="1600" dirty="0"/>
            </a:br>
            <a:r>
              <a:rPr lang="it-IT" sz="1600" dirty="0"/>
              <a:t>E CONFRONTO CON DATI 2021</a:t>
            </a:r>
          </a:p>
        </p:txBody>
      </p:sp>
      <p:sp>
        <p:nvSpPr>
          <p:cNvPr id="3" name="Segnaposto numero diapositiva 2"/>
          <p:cNvSpPr>
            <a:spLocks noGrp="1"/>
          </p:cNvSpPr>
          <p:nvPr>
            <p:ph type="sldNum" sz="quarter" idx="12"/>
          </p:nvPr>
        </p:nvSpPr>
        <p:spPr/>
        <p:txBody>
          <a:bodyPr/>
          <a:lstStyle/>
          <a:p>
            <a:fld id="{3EE28D72-AD8D-4ABB-9BE4-56994EF9A656}" type="slidenum">
              <a:rPr lang="en-US" smtClean="0"/>
              <a:pPr/>
              <a:t>2</a:t>
            </a:fld>
            <a:endParaRPr lang="en-US"/>
          </a:p>
        </p:txBody>
      </p:sp>
      <p:graphicFrame>
        <p:nvGraphicFramePr>
          <p:cNvPr id="4" name="Tabella 3"/>
          <p:cNvGraphicFramePr>
            <a:graphicFrameLocks noGrp="1"/>
          </p:cNvGraphicFramePr>
          <p:nvPr>
            <p:extLst>
              <p:ext uri="{D42A27DB-BD31-4B8C-83A1-F6EECF244321}">
                <p14:modId xmlns:p14="http://schemas.microsoft.com/office/powerpoint/2010/main" val="3275122802"/>
              </p:ext>
            </p:extLst>
          </p:nvPr>
        </p:nvGraphicFramePr>
        <p:xfrm>
          <a:off x="1338004" y="1492660"/>
          <a:ext cx="6096000" cy="1333374"/>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1362445211"/>
                    </a:ext>
                  </a:extLst>
                </a:gridCol>
                <a:gridCol w="2032000">
                  <a:extLst>
                    <a:ext uri="{9D8B030D-6E8A-4147-A177-3AD203B41FA5}">
                      <a16:colId xmlns:a16="http://schemas.microsoft.com/office/drawing/2014/main" val="1575410781"/>
                    </a:ext>
                  </a:extLst>
                </a:gridCol>
                <a:gridCol w="2032000">
                  <a:extLst>
                    <a:ext uri="{9D8B030D-6E8A-4147-A177-3AD203B41FA5}">
                      <a16:colId xmlns:a16="http://schemas.microsoft.com/office/drawing/2014/main" val="1397660477"/>
                    </a:ext>
                  </a:extLst>
                </a:gridCol>
              </a:tblGrid>
              <a:tr h="332698">
                <a:tc>
                  <a:txBody>
                    <a:bodyPr/>
                    <a:lstStyle/>
                    <a:p>
                      <a:r>
                        <a:rPr lang="it-IT" sz="1600" dirty="0"/>
                        <a:t>UTENZA</a:t>
                      </a:r>
                    </a:p>
                  </a:txBody>
                  <a:tcPr/>
                </a:tc>
                <a:tc>
                  <a:txBody>
                    <a:bodyPr/>
                    <a:lstStyle/>
                    <a:p>
                      <a:r>
                        <a:rPr lang="it-IT" sz="1600" dirty="0"/>
                        <a:t>SUPERFICIE (MQ)</a:t>
                      </a:r>
                    </a:p>
                  </a:txBody>
                  <a:tcPr/>
                </a:tc>
                <a:tc>
                  <a:txBody>
                    <a:bodyPr/>
                    <a:lstStyle/>
                    <a:p>
                      <a:r>
                        <a:rPr lang="it-IT" sz="1600" dirty="0"/>
                        <a:t>NUMERO OGGETTI</a:t>
                      </a:r>
                    </a:p>
                  </a:txBody>
                  <a:tcPr/>
                </a:tc>
                <a:extLst>
                  <a:ext uri="{0D108BD9-81ED-4DB2-BD59-A6C34878D82A}">
                    <a16:rowId xmlns:a16="http://schemas.microsoft.com/office/drawing/2014/main" val="3974255466"/>
                  </a:ext>
                </a:extLst>
              </a:tr>
              <a:tr h="332698">
                <a:tc>
                  <a:txBody>
                    <a:bodyPr/>
                    <a:lstStyle/>
                    <a:p>
                      <a:r>
                        <a:rPr lang="it-IT" sz="1400" dirty="0"/>
                        <a:t>Domestica</a:t>
                      </a:r>
                    </a:p>
                  </a:txBody>
                  <a:tcPr/>
                </a:tc>
                <a:tc>
                  <a:txBody>
                    <a:bodyPr/>
                    <a:lstStyle/>
                    <a:p>
                      <a:pPr algn="r"/>
                      <a:r>
                        <a:rPr lang="it-IT" sz="1400" dirty="0"/>
                        <a:t>56.239.931,59</a:t>
                      </a:r>
                    </a:p>
                  </a:txBody>
                  <a:tcPr/>
                </a:tc>
                <a:tc>
                  <a:txBody>
                    <a:bodyPr/>
                    <a:lstStyle/>
                    <a:p>
                      <a:pPr algn="r"/>
                      <a:r>
                        <a:rPr lang="it-IT" sz="1400" dirty="0"/>
                        <a:t>745.052</a:t>
                      </a:r>
                    </a:p>
                  </a:txBody>
                  <a:tcPr/>
                </a:tc>
                <a:extLst>
                  <a:ext uri="{0D108BD9-81ED-4DB2-BD59-A6C34878D82A}">
                    <a16:rowId xmlns:a16="http://schemas.microsoft.com/office/drawing/2014/main" val="2508024072"/>
                  </a:ext>
                </a:extLst>
              </a:tr>
              <a:tr h="332698">
                <a:tc>
                  <a:txBody>
                    <a:bodyPr/>
                    <a:lstStyle/>
                    <a:p>
                      <a:r>
                        <a:rPr lang="it-IT" sz="1400" dirty="0"/>
                        <a:t>Non domestica</a:t>
                      </a:r>
                    </a:p>
                  </a:txBody>
                  <a:tcPr/>
                </a:tc>
                <a:tc>
                  <a:txBody>
                    <a:bodyPr/>
                    <a:lstStyle/>
                    <a:p>
                      <a:pPr algn="r"/>
                      <a:r>
                        <a:rPr lang="it-IT" sz="1400" dirty="0"/>
                        <a:t>29.940.346,03</a:t>
                      </a:r>
                    </a:p>
                  </a:txBody>
                  <a:tcPr/>
                </a:tc>
                <a:tc>
                  <a:txBody>
                    <a:bodyPr/>
                    <a:lstStyle/>
                    <a:p>
                      <a:pPr algn="r"/>
                      <a:r>
                        <a:rPr lang="it-IT" sz="1400" dirty="0"/>
                        <a:t>136.558</a:t>
                      </a:r>
                    </a:p>
                  </a:txBody>
                  <a:tcPr/>
                </a:tc>
                <a:extLst>
                  <a:ext uri="{0D108BD9-81ED-4DB2-BD59-A6C34878D82A}">
                    <a16:rowId xmlns:a16="http://schemas.microsoft.com/office/drawing/2014/main" val="506746999"/>
                  </a:ext>
                </a:extLst>
              </a:tr>
              <a:tr h="332698">
                <a:tc>
                  <a:txBody>
                    <a:bodyPr/>
                    <a:lstStyle/>
                    <a:p>
                      <a:r>
                        <a:rPr lang="it-IT" sz="1400" dirty="0"/>
                        <a:t>Totali</a:t>
                      </a:r>
                    </a:p>
                  </a:txBody>
                  <a:tcPr/>
                </a:tc>
                <a:tc>
                  <a:txBody>
                    <a:bodyPr/>
                    <a:lstStyle/>
                    <a:p>
                      <a:pPr algn="r"/>
                      <a:r>
                        <a:rPr lang="it-IT" sz="1400" dirty="0"/>
                        <a:t>86.180.277,62</a:t>
                      </a:r>
                    </a:p>
                  </a:txBody>
                  <a:tcPr/>
                </a:tc>
                <a:tc>
                  <a:txBody>
                    <a:bodyPr/>
                    <a:lstStyle/>
                    <a:p>
                      <a:pPr algn="r"/>
                      <a:r>
                        <a:rPr lang="it-IT" sz="1400" dirty="0"/>
                        <a:t>881.610</a:t>
                      </a:r>
                    </a:p>
                  </a:txBody>
                  <a:tcPr/>
                </a:tc>
                <a:extLst>
                  <a:ext uri="{0D108BD9-81ED-4DB2-BD59-A6C34878D82A}">
                    <a16:rowId xmlns:a16="http://schemas.microsoft.com/office/drawing/2014/main" val="834284036"/>
                  </a:ext>
                </a:extLst>
              </a:tr>
            </a:tbl>
          </a:graphicData>
        </a:graphic>
      </p:graphicFrame>
      <p:sp>
        <p:nvSpPr>
          <p:cNvPr id="6" name="CasellaDiTesto 5"/>
          <p:cNvSpPr txBox="1"/>
          <p:nvPr/>
        </p:nvSpPr>
        <p:spPr>
          <a:xfrm>
            <a:off x="1338004" y="3060831"/>
            <a:ext cx="589935" cy="258532"/>
          </a:xfrm>
          <a:prstGeom prst="rect">
            <a:avLst/>
          </a:prstGeom>
        </p:spPr>
        <p:style>
          <a:lnRef idx="2">
            <a:schemeClr val="dk1"/>
          </a:lnRef>
          <a:fillRef idx="1">
            <a:schemeClr val="lt1"/>
          </a:fillRef>
          <a:effectRef idx="0">
            <a:schemeClr val="dk1"/>
          </a:effectRef>
          <a:fontRef idx="minor">
            <a:schemeClr val="dk1"/>
          </a:fontRef>
        </p:style>
        <p:txBody>
          <a:bodyPr wrap="square" rtlCol="0" anchor="ctr">
            <a:spAutoFit/>
          </a:bodyPr>
          <a:lstStyle/>
          <a:p>
            <a:pPr>
              <a:lnSpc>
                <a:spcPct val="90000"/>
              </a:lnSpc>
              <a:spcBef>
                <a:spcPct val="0"/>
              </a:spcBef>
              <a:spcAft>
                <a:spcPct val="35000"/>
              </a:spcAft>
            </a:pPr>
            <a:r>
              <a:rPr lang="it-IT" sz="1200" b="1" dirty="0">
                <a:latin typeface="Georgia" panose="02040502050405020303" pitchFamily="18" charset="0"/>
              </a:rPr>
              <a:t>2021</a:t>
            </a:r>
          </a:p>
        </p:txBody>
      </p:sp>
      <p:graphicFrame>
        <p:nvGraphicFramePr>
          <p:cNvPr id="7" name="Tabella 6"/>
          <p:cNvGraphicFramePr>
            <a:graphicFrameLocks noGrp="1"/>
          </p:cNvGraphicFramePr>
          <p:nvPr>
            <p:extLst>
              <p:ext uri="{D42A27DB-BD31-4B8C-83A1-F6EECF244321}">
                <p14:modId xmlns:p14="http://schemas.microsoft.com/office/powerpoint/2010/main" val="3838579269"/>
              </p:ext>
            </p:extLst>
          </p:nvPr>
        </p:nvGraphicFramePr>
        <p:xfrm>
          <a:off x="1338004" y="3330974"/>
          <a:ext cx="6096000" cy="1294074"/>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1362445211"/>
                    </a:ext>
                  </a:extLst>
                </a:gridCol>
                <a:gridCol w="2032000">
                  <a:extLst>
                    <a:ext uri="{9D8B030D-6E8A-4147-A177-3AD203B41FA5}">
                      <a16:colId xmlns:a16="http://schemas.microsoft.com/office/drawing/2014/main" val="1575410781"/>
                    </a:ext>
                  </a:extLst>
                </a:gridCol>
                <a:gridCol w="2032000">
                  <a:extLst>
                    <a:ext uri="{9D8B030D-6E8A-4147-A177-3AD203B41FA5}">
                      <a16:colId xmlns:a16="http://schemas.microsoft.com/office/drawing/2014/main" val="1397660477"/>
                    </a:ext>
                  </a:extLst>
                </a:gridCol>
              </a:tblGrid>
              <a:tr h="319598">
                <a:tc>
                  <a:txBody>
                    <a:bodyPr/>
                    <a:lstStyle/>
                    <a:p>
                      <a:r>
                        <a:rPr lang="it-IT" sz="1600" dirty="0"/>
                        <a:t>UTENZA</a:t>
                      </a:r>
                    </a:p>
                  </a:txBody>
                  <a:tcPr/>
                </a:tc>
                <a:tc>
                  <a:txBody>
                    <a:bodyPr/>
                    <a:lstStyle/>
                    <a:p>
                      <a:r>
                        <a:rPr lang="it-IT" sz="1600" dirty="0"/>
                        <a:t>SUPERFICIE (MQ)</a:t>
                      </a:r>
                    </a:p>
                  </a:txBody>
                  <a:tcPr/>
                </a:tc>
                <a:tc>
                  <a:txBody>
                    <a:bodyPr/>
                    <a:lstStyle/>
                    <a:p>
                      <a:r>
                        <a:rPr lang="it-IT" sz="1600" dirty="0"/>
                        <a:t>NUMERO OGGETTI</a:t>
                      </a:r>
                    </a:p>
                  </a:txBody>
                  <a:tcPr/>
                </a:tc>
                <a:extLst>
                  <a:ext uri="{0D108BD9-81ED-4DB2-BD59-A6C34878D82A}">
                    <a16:rowId xmlns:a16="http://schemas.microsoft.com/office/drawing/2014/main" val="3974255466"/>
                  </a:ext>
                </a:extLst>
              </a:tr>
              <a:tr h="319598">
                <a:tc>
                  <a:txBody>
                    <a:bodyPr/>
                    <a:lstStyle/>
                    <a:p>
                      <a:r>
                        <a:rPr lang="it-IT" sz="1400" dirty="0"/>
                        <a:t>Domestica</a:t>
                      </a:r>
                    </a:p>
                  </a:txBody>
                  <a:tcPr/>
                </a:tc>
                <a:tc>
                  <a:txBody>
                    <a:bodyPr/>
                    <a:lstStyle/>
                    <a:p>
                      <a:pPr algn="r"/>
                      <a:r>
                        <a:rPr lang="it-IT" sz="1400" dirty="0"/>
                        <a:t>55.542.973,89</a:t>
                      </a:r>
                    </a:p>
                  </a:txBody>
                  <a:tcPr/>
                </a:tc>
                <a:tc>
                  <a:txBody>
                    <a:bodyPr/>
                    <a:lstStyle/>
                    <a:p>
                      <a:pPr algn="r"/>
                      <a:r>
                        <a:rPr lang="it-IT" sz="1400" dirty="0"/>
                        <a:t>737.879</a:t>
                      </a:r>
                    </a:p>
                  </a:txBody>
                  <a:tcPr/>
                </a:tc>
                <a:extLst>
                  <a:ext uri="{0D108BD9-81ED-4DB2-BD59-A6C34878D82A}">
                    <a16:rowId xmlns:a16="http://schemas.microsoft.com/office/drawing/2014/main" val="2508024072"/>
                  </a:ext>
                </a:extLst>
              </a:tr>
              <a:tr h="319598">
                <a:tc>
                  <a:txBody>
                    <a:bodyPr/>
                    <a:lstStyle/>
                    <a:p>
                      <a:r>
                        <a:rPr lang="it-IT" sz="1400" dirty="0"/>
                        <a:t>Non domestica</a:t>
                      </a:r>
                    </a:p>
                  </a:txBody>
                  <a:tcPr/>
                </a:tc>
                <a:tc>
                  <a:txBody>
                    <a:bodyPr/>
                    <a:lstStyle/>
                    <a:p>
                      <a:pPr algn="r"/>
                      <a:r>
                        <a:rPr lang="it-IT" sz="1400" dirty="0"/>
                        <a:t>30.248.786,75</a:t>
                      </a:r>
                    </a:p>
                  </a:txBody>
                  <a:tcPr/>
                </a:tc>
                <a:tc>
                  <a:txBody>
                    <a:bodyPr/>
                    <a:lstStyle/>
                    <a:p>
                      <a:pPr algn="r"/>
                      <a:r>
                        <a:rPr lang="it-IT" sz="1400" dirty="0"/>
                        <a:t>136.809</a:t>
                      </a:r>
                    </a:p>
                  </a:txBody>
                  <a:tcPr/>
                </a:tc>
                <a:extLst>
                  <a:ext uri="{0D108BD9-81ED-4DB2-BD59-A6C34878D82A}">
                    <a16:rowId xmlns:a16="http://schemas.microsoft.com/office/drawing/2014/main" val="506746999"/>
                  </a:ext>
                </a:extLst>
              </a:tr>
              <a:tr h="319598">
                <a:tc>
                  <a:txBody>
                    <a:bodyPr/>
                    <a:lstStyle/>
                    <a:p>
                      <a:r>
                        <a:rPr lang="it-IT" sz="1400" dirty="0"/>
                        <a:t>Totali</a:t>
                      </a:r>
                    </a:p>
                  </a:txBody>
                  <a:tcPr/>
                </a:tc>
                <a:tc>
                  <a:txBody>
                    <a:bodyPr/>
                    <a:lstStyle/>
                    <a:p>
                      <a:pPr algn="r"/>
                      <a:r>
                        <a:rPr lang="it-IT" sz="1400" dirty="0"/>
                        <a:t>85.791.760,64</a:t>
                      </a:r>
                    </a:p>
                  </a:txBody>
                  <a:tcPr/>
                </a:tc>
                <a:tc>
                  <a:txBody>
                    <a:bodyPr/>
                    <a:lstStyle/>
                    <a:p>
                      <a:pPr algn="r"/>
                      <a:r>
                        <a:rPr lang="it-IT" sz="1400" dirty="0"/>
                        <a:t>874.688</a:t>
                      </a:r>
                    </a:p>
                  </a:txBody>
                  <a:tcPr/>
                </a:tc>
                <a:extLst>
                  <a:ext uri="{0D108BD9-81ED-4DB2-BD59-A6C34878D82A}">
                    <a16:rowId xmlns:a16="http://schemas.microsoft.com/office/drawing/2014/main" val="834284036"/>
                  </a:ext>
                </a:extLst>
              </a:tr>
            </a:tbl>
          </a:graphicData>
        </a:graphic>
      </p:graphicFrame>
      <p:sp>
        <p:nvSpPr>
          <p:cNvPr id="8" name="CasellaDiTesto 7"/>
          <p:cNvSpPr txBox="1"/>
          <p:nvPr/>
        </p:nvSpPr>
        <p:spPr>
          <a:xfrm>
            <a:off x="1338004" y="1232102"/>
            <a:ext cx="589935" cy="258532"/>
          </a:xfrm>
          <a:prstGeom prst="rect">
            <a:avLst/>
          </a:prstGeom>
        </p:spPr>
        <p:style>
          <a:lnRef idx="2">
            <a:schemeClr val="dk1"/>
          </a:lnRef>
          <a:fillRef idx="1">
            <a:schemeClr val="lt1"/>
          </a:fillRef>
          <a:effectRef idx="0">
            <a:schemeClr val="dk1"/>
          </a:effectRef>
          <a:fontRef idx="minor">
            <a:schemeClr val="dk1"/>
          </a:fontRef>
        </p:style>
        <p:txBody>
          <a:bodyPr wrap="square" rtlCol="0" anchor="ctr">
            <a:spAutoFit/>
          </a:bodyPr>
          <a:lstStyle/>
          <a:p>
            <a:pPr>
              <a:lnSpc>
                <a:spcPct val="90000"/>
              </a:lnSpc>
              <a:spcBef>
                <a:spcPct val="0"/>
              </a:spcBef>
              <a:spcAft>
                <a:spcPct val="35000"/>
              </a:spcAft>
            </a:pPr>
            <a:r>
              <a:rPr lang="it-IT" sz="1200" b="1" dirty="0">
                <a:latin typeface="Georgia" panose="02040502050405020303" pitchFamily="18" charset="0"/>
              </a:rPr>
              <a:t>2022</a:t>
            </a:r>
          </a:p>
        </p:txBody>
      </p:sp>
      <p:graphicFrame>
        <p:nvGraphicFramePr>
          <p:cNvPr id="9" name="Tabella 8"/>
          <p:cNvGraphicFramePr>
            <a:graphicFrameLocks noGrp="1"/>
          </p:cNvGraphicFramePr>
          <p:nvPr>
            <p:extLst>
              <p:ext uri="{D42A27DB-BD31-4B8C-83A1-F6EECF244321}">
                <p14:modId xmlns:p14="http://schemas.microsoft.com/office/powerpoint/2010/main" val="3930794498"/>
              </p:ext>
            </p:extLst>
          </p:nvPr>
        </p:nvGraphicFramePr>
        <p:xfrm>
          <a:off x="1338004" y="5208352"/>
          <a:ext cx="6096000" cy="1215598"/>
        </p:xfrm>
        <a:graphic>
          <a:graphicData uri="http://schemas.openxmlformats.org/drawingml/2006/table">
            <a:tbl>
              <a:tblPr firstRow="1" bandRow="1">
                <a:tableStyleId>{5C22544A-7EE6-4342-B048-85BDC9FD1C3A}</a:tableStyleId>
              </a:tblPr>
              <a:tblGrid>
                <a:gridCol w="1336370">
                  <a:extLst>
                    <a:ext uri="{9D8B030D-6E8A-4147-A177-3AD203B41FA5}">
                      <a16:colId xmlns:a16="http://schemas.microsoft.com/office/drawing/2014/main" val="730754142"/>
                    </a:ext>
                  </a:extLst>
                </a:gridCol>
                <a:gridCol w="1199535">
                  <a:extLst>
                    <a:ext uri="{9D8B030D-6E8A-4147-A177-3AD203B41FA5}">
                      <a16:colId xmlns:a16="http://schemas.microsoft.com/office/drawing/2014/main" val="2951664172"/>
                    </a:ext>
                  </a:extLst>
                </a:gridCol>
                <a:gridCol w="1278194">
                  <a:extLst>
                    <a:ext uri="{9D8B030D-6E8A-4147-A177-3AD203B41FA5}">
                      <a16:colId xmlns:a16="http://schemas.microsoft.com/office/drawing/2014/main" val="3102676623"/>
                    </a:ext>
                  </a:extLst>
                </a:gridCol>
                <a:gridCol w="1062701">
                  <a:extLst>
                    <a:ext uri="{9D8B030D-6E8A-4147-A177-3AD203B41FA5}">
                      <a16:colId xmlns:a16="http://schemas.microsoft.com/office/drawing/2014/main" val="1705958180"/>
                    </a:ext>
                  </a:extLst>
                </a:gridCol>
                <a:gridCol w="1219200">
                  <a:extLst>
                    <a:ext uri="{9D8B030D-6E8A-4147-A177-3AD203B41FA5}">
                      <a16:colId xmlns:a16="http://schemas.microsoft.com/office/drawing/2014/main" val="3445026594"/>
                    </a:ext>
                  </a:extLst>
                </a:gridCol>
              </a:tblGrid>
              <a:tr h="496976">
                <a:tc>
                  <a:txBody>
                    <a:bodyPr/>
                    <a:lstStyle/>
                    <a:p>
                      <a:r>
                        <a:rPr lang="it-IT" sz="1600" dirty="0"/>
                        <a:t>UTENZA</a:t>
                      </a:r>
                    </a:p>
                  </a:txBody>
                  <a:tcPr/>
                </a:tc>
                <a:tc>
                  <a:txBody>
                    <a:bodyPr/>
                    <a:lstStyle/>
                    <a:p>
                      <a:r>
                        <a:rPr lang="it-IT" sz="1600" dirty="0"/>
                        <a:t>SUPERFICIE (MQ)</a:t>
                      </a:r>
                    </a:p>
                  </a:txBody>
                  <a:tcPr/>
                </a:tc>
                <a:tc>
                  <a:txBody>
                    <a:bodyPr/>
                    <a:lstStyle/>
                    <a:p>
                      <a:r>
                        <a:rPr lang="it-IT" sz="1600" dirty="0"/>
                        <a:t>SUPERFICIE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1" i="0" u="none" strike="noStrike" kern="1200" cap="none" spc="0" normalizeH="0" baseline="0" noProof="0">
                          <a:ln>
                            <a:noFill/>
                          </a:ln>
                          <a:solidFill>
                            <a:prstClr val="white"/>
                          </a:solidFill>
                          <a:effectLst/>
                          <a:uLnTx/>
                          <a:uFillTx/>
                          <a:latin typeface="Calibri" panose="020F0502020204030204"/>
                          <a:ea typeface="+mn-ea"/>
                          <a:cs typeface="+mn-cs"/>
                        </a:rPr>
                        <a:t>NUMERO OGGETTI</a:t>
                      </a:r>
                      <a:endParaRPr kumimoji="0" lang="it-IT" sz="1400" b="1" i="0" u="none" strike="noStrike" kern="1200" cap="none" spc="0" normalizeH="0" baseline="0" noProof="0" dirty="0">
                        <a:ln>
                          <a:noFill/>
                        </a:ln>
                        <a:solidFill>
                          <a:prstClr val="white"/>
                        </a:solidFill>
                        <a:effectLst/>
                        <a:uLnTx/>
                        <a:uFillTx/>
                        <a:latin typeface="Calibri" panose="020F050202020403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1" i="0" u="none" strike="noStrike" kern="1200" cap="none" spc="0" normalizeH="0" baseline="0" noProof="0" dirty="0">
                          <a:ln>
                            <a:noFill/>
                          </a:ln>
                          <a:solidFill>
                            <a:prstClr val="white"/>
                          </a:solidFill>
                          <a:effectLst/>
                          <a:uLnTx/>
                          <a:uFillTx/>
                          <a:latin typeface="Calibri" panose="020F0502020204030204"/>
                          <a:ea typeface="+mn-ea"/>
                          <a:cs typeface="+mn-cs"/>
                        </a:rPr>
                        <a:t>NUMERO OGGETTI (%)</a:t>
                      </a:r>
                    </a:p>
                  </a:txBody>
                  <a:tcPr/>
                </a:tc>
                <a:extLst>
                  <a:ext uri="{0D108BD9-81ED-4DB2-BD59-A6C34878D82A}">
                    <a16:rowId xmlns:a16="http://schemas.microsoft.com/office/drawing/2014/main" val="3148737477"/>
                  </a:ext>
                </a:extLst>
              </a:tr>
              <a:tr h="318239">
                <a:tc>
                  <a:txBody>
                    <a:bodyPr/>
                    <a:lstStyle/>
                    <a:p>
                      <a:r>
                        <a:rPr lang="it-IT" sz="1400" dirty="0"/>
                        <a:t>Domestica</a:t>
                      </a:r>
                    </a:p>
                  </a:txBody>
                  <a:tcPr/>
                </a:tc>
                <a:tc>
                  <a:txBody>
                    <a:bodyPr/>
                    <a:lstStyle/>
                    <a:p>
                      <a:pPr algn="r"/>
                      <a:r>
                        <a:rPr lang="it-IT" sz="1400" dirty="0"/>
                        <a:t>696.957,70</a:t>
                      </a:r>
                    </a:p>
                  </a:txBody>
                  <a:tcPr/>
                </a:tc>
                <a:tc>
                  <a:txBody>
                    <a:bodyPr/>
                    <a:lstStyle/>
                    <a:p>
                      <a:pPr algn="r"/>
                      <a:r>
                        <a:rPr lang="it-IT" sz="1400" dirty="0"/>
                        <a:t>1,25%</a:t>
                      </a:r>
                    </a:p>
                  </a:txBody>
                  <a:tcPr/>
                </a:tc>
                <a:tc>
                  <a:txBody>
                    <a:bodyPr/>
                    <a:lstStyle/>
                    <a:p>
                      <a:pPr algn="r"/>
                      <a:r>
                        <a:rPr lang="it-IT" sz="1400" dirty="0"/>
                        <a:t>7.173</a:t>
                      </a:r>
                    </a:p>
                  </a:txBody>
                  <a:tcPr/>
                </a:tc>
                <a:tc>
                  <a:txBody>
                    <a:bodyPr/>
                    <a:lstStyle/>
                    <a:p>
                      <a:pPr algn="r"/>
                      <a:r>
                        <a:rPr lang="it-IT" sz="1400" dirty="0"/>
                        <a:t>0,97%</a:t>
                      </a:r>
                    </a:p>
                  </a:txBody>
                  <a:tcPr/>
                </a:tc>
                <a:extLst>
                  <a:ext uri="{0D108BD9-81ED-4DB2-BD59-A6C34878D82A}">
                    <a16:rowId xmlns:a16="http://schemas.microsoft.com/office/drawing/2014/main" val="1969623938"/>
                  </a:ext>
                </a:extLst>
              </a:tr>
              <a:tr h="318239">
                <a:tc>
                  <a:txBody>
                    <a:bodyPr/>
                    <a:lstStyle/>
                    <a:p>
                      <a:r>
                        <a:rPr lang="it-IT" sz="1400" dirty="0"/>
                        <a:t>Non domestica</a:t>
                      </a:r>
                    </a:p>
                  </a:txBody>
                  <a:tcPr/>
                </a:tc>
                <a:tc>
                  <a:txBody>
                    <a:bodyPr/>
                    <a:lstStyle/>
                    <a:p>
                      <a:pPr algn="r"/>
                      <a:r>
                        <a:rPr lang="it-IT" sz="1400" dirty="0"/>
                        <a:t>- 308.440,72</a:t>
                      </a:r>
                    </a:p>
                  </a:txBody>
                  <a:tcPr/>
                </a:tc>
                <a:tc>
                  <a:txBody>
                    <a:bodyPr/>
                    <a:lstStyle/>
                    <a:p>
                      <a:pPr algn="r"/>
                      <a:r>
                        <a:rPr lang="it-IT" sz="1400" dirty="0"/>
                        <a:t>- 1,02%</a:t>
                      </a:r>
                    </a:p>
                  </a:txBody>
                  <a:tcPr/>
                </a:tc>
                <a:tc>
                  <a:txBody>
                    <a:bodyPr/>
                    <a:lstStyle/>
                    <a:p>
                      <a:pPr algn="r"/>
                      <a:r>
                        <a:rPr lang="it-IT" sz="1400" dirty="0"/>
                        <a:t>- 251</a:t>
                      </a:r>
                    </a:p>
                  </a:txBody>
                  <a:tcPr/>
                </a:tc>
                <a:tc>
                  <a:txBody>
                    <a:bodyPr/>
                    <a:lstStyle/>
                    <a:p>
                      <a:pPr algn="r"/>
                      <a:r>
                        <a:rPr lang="it-IT" sz="1400" dirty="0"/>
                        <a:t>- 0,18%</a:t>
                      </a:r>
                    </a:p>
                  </a:txBody>
                  <a:tcPr/>
                </a:tc>
                <a:extLst>
                  <a:ext uri="{0D108BD9-81ED-4DB2-BD59-A6C34878D82A}">
                    <a16:rowId xmlns:a16="http://schemas.microsoft.com/office/drawing/2014/main" val="2169612733"/>
                  </a:ext>
                </a:extLst>
              </a:tr>
            </a:tbl>
          </a:graphicData>
        </a:graphic>
      </p:graphicFrame>
      <p:sp>
        <p:nvSpPr>
          <p:cNvPr id="10" name="CasellaDiTesto 9"/>
          <p:cNvSpPr txBox="1"/>
          <p:nvPr/>
        </p:nvSpPr>
        <p:spPr>
          <a:xfrm>
            <a:off x="1338004" y="4933516"/>
            <a:ext cx="1011906" cy="258532"/>
          </a:xfrm>
          <a:prstGeom prst="rect">
            <a:avLst/>
          </a:prstGeom>
        </p:spPr>
        <p:style>
          <a:lnRef idx="2">
            <a:schemeClr val="dk1"/>
          </a:lnRef>
          <a:fillRef idx="1">
            <a:schemeClr val="lt1"/>
          </a:fillRef>
          <a:effectRef idx="0">
            <a:schemeClr val="dk1"/>
          </a:effectRef>
          <a:fontRef idx="minor">
            <a:schemeClr val="dk1"/>
          </a:fontRef>
        </p:style>
        <p:txBody>
          <a:bodyPr wrap="square" rtlCol="0" anchor="ctr">
            <a:spAutoFit/>
          </a:bodyPr>
          <a:lstStyle/>
          <a:p>
            <a:pPr>
              <a:lnSpc>
                <a:spcPct val="90000"/>
              </a:lnSpc>
              <a:spcBef>
                <a:spcPct val="0"/>
              </a:spcBef>
              <a:spcAft>
                <a:spcPct val="35000"/>
              </a:spcAft>
            </a:pPr>
            <a:r>
              <a:rPr lang="it-IT" sz="1200" b="1" dirty="0">
                <a:latin typeface="Georgia" panose="02040502050405020303" pitchFamily="18" charset="0"/>
              </a:rPr>
              <a:t>Differenze</a:t>
            </a:r>
          </a:p>
        </p:txBody>
      </p:sp>
    </p:spTree>
    <p:extLst>
      <p:ext uri="{BB962C8B-B14F-4D97-AF65-F5344CB8AC3E}">
        <p14:creationId xmlns:p14="http://schemas.microsoft.com/office/powerpoint/2010/main" val="29212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75656" y="358220"/>
            <a:ext cx="6048672" cy="624894"/>
          </a:xfrm>
        </p:spPr>
        <p:txBody>
          <a:bodyPr>
            <a:noAutofit/>
          </a:bodyPr>
          <a:lstStyle/>
          <a:p>
            <a:pPr algn="ctr"/>
            <a:r>
              <a:rPr lang="it-IT" sz="1600" dirty="0"/>
              <a:t>TASSA RIFIUTI – DATI DI RIFERIMENTO 2022 </a:t>
            </a:r>
            <a:br>
              <a:rPr lang="it-IT" sz="1600" dirty="0"/>
            </a:br>
            <a:r>
              <a:rPr lang="it-IT" sz="1600" dirty="0"/>
              <a:t>E CONFRONTO CON DATI 2021</a:t>
            </a:r>
          </a:p>
        </p:txBody>
      </p:sp>
      <p:sp>
        <p:nvSpPr>
          <p:cNvPr id="3" name="Segnaposto numero diapositiva 2"/>
          <p:cNvSpPr>
            <a:spLocks noGrp="1"/>
          </p:cNvSpPr>
          <p:nvPr>
            <p:ph type="sldNum" sz="quarter" idx="12"/>
          </p:nvPr>
        </p:nvSpPr>
        <p:spPr/>
        <p:txBody>
          <a:bodyPr/>
          <a:lstStyle/>
          <a:p>
            <a:fld id="{3EE28D72-AD8D-4ABB-9BE4-56994EF9A656}" type="slidenum">
              <a:rPr lang="en-US" smtClean="0"/>
              <a:pPr/>
              <a:t>3</a:t>
            </a:fld>
            <a:endParaRPr lang="en-US"/>
          </a:p>
        </p:txBody>
      </p:sp>
      <p:graphicFrame>
        <p:nvGraphicFramePr>
          <p:cNvPr id="7" name="Tabella 6"/>
          <p:cNvGraphicFramePr>
            <a:graphicFrameLocks noGrp="1"/>
          </p:cNvGraphicFramePr>
          <p:nvPr>
            <p:extLst>
              <p:ext uri="{D42A27DB-BD31-4B8C-83A1-F6EECF244321}">
                <p14:modId xmlns:p14="http://schemas.microsoft.com/office/powerpoint/2010/main" val="672875176"/>
              </p:ext>
            </p:extLst>
          </p:nvPr>
        </p:nvGraphicFramePr>
        <p:xfrm>
          <a:off x="1052051" y="1877962"/>
          <a:ext cx="7138220" cy="3519950"/>
        </p:xfrm>
        <a:graphic>
          <a:graphicData uri="http://schemas.openxmlformats.org/drawingml/2006/table">
            <a:tbl>
              <a:tblPr firstRow="1" bandRow="1">
                <a:tableStyleId>{5C22544A-7EE6-4342-B048-85BDC9FD1C3A}</a:tableStyleId>
              </a:tblPr>
              <a:tblGrid>
                <a:gridCol w="1427644">
                  <a:extLst>
                    <a:ext uri="{9D8B030D-6E8A-4147-A177-3AD203B41FA5}">
                      <a16:colId xmlns:a16="http://schemas.microsoft.com/office/drawing/2014/main" val="1734320259"/>
                    </a:ext>
                  </a:extLst>
                </a:gridCol>
                <a:gridCol w="1427644">
                  <a:extLst>
                    <a:ext uri="{9D8B030D-6E8A-4147-A177-3AD203B41FA5}">
                      <a16:colId xmlns:a16="http://schemas.microsoft.com/office/drawing/2014/main" val="2393162118"/>
                    </a:ext>
                  </a:extLst>
                </a:gridCol>
                <a:gridCol w="1427644">
                  <a:extLst>
                    <a:ext uri="{9D8B030D-6E8A-4147-A177-3AD203B41FA5}">
                      <a16:colId xmlns:a16="http://schemas.microsoft.com/office/drawing/2014/main" val="788817435"/>
                    </a:ext>
                  </a:extLst>
                </a:gridCol>
                <a:gridCol w="1427644">
                  <a:extLst>
                    <a:ext uri="{9D8B030D-6E8A-4147-A177-3AD203B41FA5}">
                      <a16:colId xmlns:a16="http://schemas.microsoft.com/office/drawing/2014/main" val="1118196189"/>
                    </a:ext>
                  </a:extLst>
                </a:gridCol>
                <a:gridCol w="1427644">
                  <a:extLst>
                    <a:ext uri="{9D8B030D-6E8A-4147-A177-3AD203B41FA5}">
                      <a16:colId xmlns:a16="http://schemas.microsoft.com/office/drawing/2014/main" val="754824346"/>
                    </a:ext>
                  </a:extLst>
                </a:gridCol>
              </a:tblGrid>
              <a:tr h="544399">
                <a:tc>
                  <a:txBody>
                    <a:bodyPr/>
                    <a:lstStyle/>
                    <a:p>
                      <a:pPr algn="ctr"/>
                      <a:r>
                        <a:rPr lang="it-IT" sz="1600" dirty="0"/>
                        <a:t>VALORE</a:t>
                      </a:r>
                    </a:p>
                  </a:txBody>
                  <a:tcPr/>
                </a:tc>
                <a:tc>
                  <a:txBody>
                    <a:bodyPr/>
                    <a:lstStyle/>
                    <a:p>
                      <a:pPr algn="ctr"/>
                      <a:r>
                        <a:rPr lang="it-IT" sz="1600" dirty="0"/>
                        <a:t>2022</a:t>
                      </a:r>
                    </a:p>
                  </a:txBody>
                  <a:tcPr/>
                </a:tc>
                <a:tc>
                  <a:txBody>
                    <a:bodyPr/>
                    <a:lstStyle/>
                    <a:p>
                      <a:pPr algn="ctr"/>
                      <a:r>
                        <a:rPr lang="it-IT" sz="1600" dirty="0"/>
                        <a:t>2021</a:t>
                      </a:r>
                    </a:p>
                  </a:txBody>
                  <a:tcPr/>
                </a:tc>
                <a:tc>
                  <a:txBody>
                    <a:bodyPr/>
                    <a:lstStyle/>
                    <a:p>
                      <a:pPr algn="ctr"/>
                      <a:r>
                        <a:rPr lang="it-IT" sz="1600" dirty="0"/>
                        <a:t>DIFFERENZA</a:t>
                      </a:r>
                    </a:p>
                  </a:txBody>
                  <a:tcPr/>
                </a:tc>
                <a:tc>
                  <a:txBody>
                    <a:bodyPr/>
                    <a:lstStyle/>
                    <a:p>
                      <a:pPr algn="ctr"/>
                      <a:r>
                        <a:rPr lang="it-IT" sz="1600" dirty="0"/>
                        <a:t>DIFFERENZA %</a:t>
                      </a:r>
                    </a:p>
                  </a:txBody>
                  <a:tcPr/>
                </a:tc>
                <a:extLst>
                  <a:ext uri="{0D108BD9-81ED-4DB2-BD59-A6C34878D82A}">
                    <a16:rowId xmlns:a16="http://schemas.microsoft.com/office/drawing/2014/main" val="3260075740"/>
                  </a:ext>
                </a:extLst>
              </a:tr>
              <a:tr h="544399">
                <a:tc>
                  <a:txBody>
                    <a:bodyPr/>
                    <a:lstStyle/>
                    <a:p>
                      <a:r>
                        <a:rPr lang="it-IT" sz="1400" dirty="0"/>
                        <a:t>P.E.F.</a:t>
                      </a:r>
                    </a:p>
                  </a:txBody>
                  <a:tcPr/>
                </a:tc>
                <a:tc>
                  <a:txBody>
                    <a:bodyPr/>
                    <a:lstStyle/>
                    <a:p>
                      <a:pPr algn="r"/>
                      <a:r>
                        <a:rPr lang="it-IT" sz="1400" dirty="0"/>
                        <a:t>296.402.261,00</a:t>
                      </a:r>
                    </a:p>
                  </a:txBody>
                  <a:tcPr/>
                </a:tc>
                <a:tc>
                  <a:txBody>
                    <a:bodyPr/>
                    <a:lstStyle/>
                    <a:p>
                      <a:pPr algn="r"/>
                      <a:r>
                        <a:rPr lang="it-IT" sz="1400" dirty="0"/>
                        <a:t>309.186.497,85*</a:t>
                      </a:r>
                    </a:p>
                  </a:txBody>
                  <a:tcPr/>
                </a:tc>
                <a:tc>
                  <a:txBody>
                    <a:bodyPr/>
                    <a:lstStyle/>
                    <a:p>
                      <a:pPr algn="r"/>
                      <a:r>
                        <a:rPr lang="it-IT" sz="1400" dirty="0"/>
                        <a:t>- 12.784.236,85</a:t>
                      </a:r>
                    </a:p>
                  </a:txBody>
                  <a:tcPr/>
                </a:tc>
                <a:tc>
                  <a:txBody>
                    <a:bodyPr/>
                    <a:lstStyle/>
                    <a:p>
                      <a:pPr algn="r"/>
                      <a:r>
                        <a:rPr lang="it-IT" sz="1400" dirty="0"/>
                        <a:t>- 4,13 %</a:t>
                      </a:r>
                    </a:p>
                  </a:txBody>
                  <a:tcPr/>
                </a:tc>
                <a:extLst>
                  <a:ext uri="{0D108BD9-81ED-4DB2-BD59-A6C34878D82A}">
                    <a16:rowId xmlns:a16="http://schemas.microsoft.com/office/drawing/2014/main" val="2813325777"/>
                  </a:ext>
                </a:extLst>
              </a:tr>
              <a:tr h="671177">
                <a:tc>
                  <a:txBody>
                    <a:bodyPr/>
                    <a:lstStyle/>
                    <a:p>
                      <a:r>
                        <a:rPr lang="it-IT" sz="1400" dirty="0"/>
                        <a:t>Gettito</a:t>
                      </a:r>
                      <a:r>
                        <a:rPr lang="it-IT" sz="1400" baseline="0" dirty="0"/>
                        <a:t> utenza domestica</a:t>
                      </a:r>
                      <a:endParaRPr lang="it-IT" sz="1400" dirty="0"/>
                    </a:p>
                  </a:txBody>
                  <a:tcPr/>
                </a:tc>
                <a:tc>
                  <a:txBody>
                    <a:bodyPr/>
                    <a:lstStyle/>
                    <a:p>
                      <a:pPr algn="r"/>
                      <a:r>
                        <a:rPr lang="it-IT" sz="1400" dirty="0"/>
                        <a:t>158.345.349,00</a:t>
                      </a:r>
                    </a:p>
                  </a:txBody>
                  <a:tcPr/>
                </a:tc>
                <a:tc>
                  <a:txBody>
                    <a:bodyPr/>
                    <a:lstStyle/>
                    <a:p>
                      <a:pPr algn="r"/>
                      <a:r>
                        <a:rPr lang="it-IT" sz="1400" dirty="0"/>
                        <a:t>164.176.127,85</a:t>
                      </a:r>
                    </a:p>
                  </a:txBody>
                  <a:tcPr/>
                </a:tc>
                <a:tc>
                  <a:txBody>
                    <a:bodyPr/>
                    <a:lstStyle/>
                    <a:p>
                      <a:pPr algn="r"/>
                      <a:r>
                        <a:rPr lang="it-IT" sz="1400" dirty="0"/>
                        <a:t>- 5.830.778,85</a:t>
                      </a:r>
                    </a:p>
                  </a:txBody>
                  <a:tcPr/>
                </a:tc>
                <a:tc>
                  <a:txBody>
                    <a:bodyPr/>
                    <a:lstStyle/>
                    <a:p>
                      <a:pPr algn="r"/>
                      <a:r>
                        <a:rPr lang="it-IT" sz="1400" dirty="0"/>
                        <a:t>- 3,55 %</a:t>
                      </a:r>
                    </a:p>
                  </a:txBody>
                  <a:tcPr/>
                </a:tc>
                <a:extLst>
                  <a:ext uri="{0D108BD9-81ED-4DB2-BD59-A6C34878D82A}">
                    <a16:rowId xmlns:a16="http://schemas.microsoft.com/office/drawing/2014/main" val="3724548256"/>
                  </a:ext>
                </a:extLst>
              </a:tr>
              <a:tr h="67117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400" dirty="0"/>
                        <a:t>Gettito</a:t>
                      </a:r>
                      <a:r>
                        <a:rPr lang="it-IT" sz="1400" baseline="0" dirty="0"/>
                        <a:t> utenza non domestica</a:t>
                      </a:r>
                      <a:endParaRPr lang="it-IT" sz="1400" dirty="0"/>
                    </a:p>
                  </a:txBody>
                  <a:tcPr/>
                </a:tc>
                <a:tc>
                  <a:txBody>
                    <a:bodyPr/>
                    <a:lstStyle/>
                    <a:p>
                      <a:pPr algn="r"/>
                      <a:r>
                        <a:rPr lang="it-IT" sz="1400" dirty="0"/>
                        <a:t>138.056.912,00</a:t>
                      </a:r>
                    </a:p>
                  </a:txBody>
                  <a:tcPr/>
                </a:tc>
                <a:tc>
                  <a:txBody>
                    <a:bodyPr/>
                    <a:lstStyle/>
                    <a:p>
                      <a:pPr algn="r"/>
                      <a:r>
                        <a:rPr lang="it-IT" sz="1400" dirty="0"/>
                        <a:t>145.010.370,00</a:t>
                      </a:r>
                    </a:p>
                  </a:txBody>
                  <a:tcPr/>
                </a:tc>
                <a:tc>
                  <a:txBody>
                    <a:bodyPr/>
                    <a:lstStyle/>
                    <a:p>
                      <a:pPr algn="r"/>
                      <a:r>
                        <a:rPr lang="it-IT" sz="1400" dirty="0"/>
                        <a:t>- 6.953.458,00</a:t>
                      </a:r>
                    </a:p>
                  </a:txBody>
                  <a:tcPr/>
                </a:tc>
                <a:tc>
                  <a:txBody>
                    <a:bodyPr/>
                    <a:lstStyle/>
                    <a:p>
                      <a:pPr algn="r"/>
                      <a:r>
                        <a:rPr lang="it-IT" sz="1400" dirty="0"/>
                        <a:t>- 4,80 %</a:t>
                      </a:r>
                    </a:p>
                  </a:txBody>
                  <a:tcPr/>
                </a:tc>
                <a:extLst>
                  <a:ext uri="{0D108BD9-81ED-4DB2-BD59-A6C34878D82A}">
                    <a16:rowId xmlns:a16="http://schemas.microsoft.com/office/drawing/2014/main" val="3500128516"/>
                  </a:ext>
                </a:extLst>
              </a:tr>
              <a:tr h="544399">
                <a:tc>
                  <a:txBody>
                    <a:bodyPr/>
                    <a:lstStyle/>
                    <a:p>
                      <a:r>
                        <a:rPr lang="it-IT" sz="1400" dirty="0"/>
                        <a:t>Quota fissa</a:t>
                      </a:r>
                    </a:p>
                  </a:txBody>
                  <a:tcPr/>
                </a:tc>
                <a:tc>
                  <a:txBody>
                    <a:bodyPr/>
                    <a:lstStyle/>
                    <a:p>
                      <a:pPr algn="r"/>
                      <a:r>
                        <a:rPr lang="it-IT" sz="1400" dirty="0"/>
                        <a:t>166.735.512,00</a:t>
                      </a:r>
                    </a:p>
                  </a:txBody>
                  <a:tcPr/>
                </a:tc>
                <a:tc>
                  <a:txBody>
                    <a:bodyPr/>
                    <a:lstStyle/>
                    <a:p>
                      <a:pPr algn="r"/>
                      <a:r>
                        <a:rPr lang="it-IT" sz="1400" dirty="0"/>
                        <a:t>164.807.846,71</a:t>
                      </a:r>
                    </a:p>
                  </a:txBody>
                  <a:tcPr/>
                </a:tc>
                <a:tc>
                  <a:txBody>
                    <a:bodyPr/>
                    <a:lstStyle/>
                    <a:p>
                      <a:pPr algn="r"/>
                      <a:r>
                        <a:rPr lang="it-IT" sz="1400" dirty="0"/>
                        <a:t>1.927.665,29</a:t>
                      </a:r>
                    </a:p>
                  </a:txBody>
                  <a:tcPr/>
                </a:tc>
                <a:tc>
                  <a:txBody>
                    <a:bodyPr/>
                    <a:lstStyle/>
                    <a:p>
                      <a:pPr algn="r"/>
                      <a:r>
                        <a:rPr lang="it-IT" sz="1400" dirty="0"/>
                        <a:t>1,17 %</a:t>
                      </a:r>
                    </a:p>
                  </a:txBody>
                  <a:tcPr/>
                </a:tc>
                <a:extLst>
                  <a:ext uri="{0D108BD9-81ED-4DB2-BD59-A6C34878D82A}">
                    <a16:rowId xmlns:a16="http://schemas.microsoft.com/office/drawing/2014/main" val="3557789164"/>
                  </a:ext>
                </a:extLst>
              </a:tr>
              <a:tr h="544399">
                <a:tc>
                  <a:txBody>
                    <a:bodyPr/>
                    <a:lstStyle/>
                    <a:p>
                      <a:r>
                        <a:rPr lang="it-IT" sz="1400" dirty="0"/>
                        <a:t>Quota variabile</a:t>
                      </a:r>
                    </a:p>
                  </a:txBody>
                  <a:tcPr/>
                </a:tc>
                <a:tc>
                  <a:txBody>
                    <a:bodyPr/>
                    <a:lstStyle/>
                    <a:p>
                      <a:pPr algn="r"/>
                      <a:r>
                        <a:rPr lang="it-IT" sz="1400" dirty="0"/>
                        <a:t>129.666.749,00</a:t>
                      </a:r>
                    </a:p>
                  </a:txBody>
                  <a:tcPr/>
                </a:tc>
                <a:tc>
                  <a:txBody>
                    <a:bodyPr/>
                    <a:lstStyle/>
                    <a:p>
                      <a:pPr algn="r"/>
                      <a:r>
                        <a:rPr lang="it-IT" sz="1400" dirty="0"/>
                        <a:t>144.378.651,14</a:t>
                      </a:r>
                    </a:p>
                  </a:txBody>
                  <a:tcPr/>
                </a:tc>
                <a:tc>
                  <a:txBody>
                    <a:bodyPr/>
                    <a:lstStyle/>
                    <a:p>
                      <a:pPr algn="r"/>
                      <a:r>
                        <a:rPr lang="it-IT" sz="1400" dirty="0"/>
                        <a:t>- 14.711.902,14</a:t>
                      </a:r>
                    </a:p>
                  </a:txBody>
                  <a:tcPr/>
                </a:tc>
                <a:tc>
                  <a:txBody>
                    <a:bodyPr/>
                    <a:lstStyle/>
                    <a:p>
                      <a:pPr algn="r"/>
                      <a:r>
                        <a:rPr lang="it-IT" sz="1400" dirty="0"/>
                        <a:t>- 10,19 %</a:t>
                      </a:r>
                    </a:p>
                  </a:txBody>
                  <a:tcPr/>
                </a:tc>
                <a:extLst>
                  <a:ext uri="{0D108BD9-81ED-4DB2-BD59-A6C34878D82A}">
                    <a16:rowId xmlns:a16="http://schemas.microsoft.com/office/drawing/2014/main" val="2594227053"/>
                  </a:ext>
                </a:extLst>
              </a:tr>
            </a:tbl>
          </a:graphicData>
        </a:graphic>
      </p:graphicFrame>
      <p:sp>
        <p:nvSpPr>
          <p:cNvPr id="4" name="CasellaDiTesto 3"/>
          <p:cNvSpPr txBox="1"/>
          <p:nvPr/>
        </p:nvSpPr>
        <p:spPr>
          <a:xfrm>
            <a:off x="1052051" y="5723627"/>
            <a:ext cx="7138220" cy="563231"/>
          </a:xfrm>
          <a:prstGeom prst="rect">
            <a:avLst/>
          </a:prstGeom>
        </p:spPr>
        <p:style>
          <a:lnRef idx="2">
            <a:schemeClr val="dk1"/>
          </a:lnRef>
          <a:fillRef idx="1">
            <a:schemeClr val="lt1"/>
          </a:fillRef>
          <a:effectRef idx="0">
            <a:schemeClr val="dk1"/>
          </a:effectRef>
          <a:fontRef idx="minor">
            <a:schemeClr val="dk1"/>
          </a:fontRef>
        </p:style>
        <p:txBody>
          <a:bodyPr wrap="square" rtlCol="0" anchor="ctr">
            <a:spAutoFit/>
          </a:bodyPr>
          <a:lstStyle/>
          <a:p>
            <a:pPr algn="just">
              <a:lnSpc>
                <a:spcPct val="90000"/>
              </a:lnSpc>
              <a:spcBef>
                <a:spcPct val="0"/>
              </a:spcBef>
              <a:spcAft>
                <a:spcPct val="35000"/>
              </a:spcAft>
            </a:pPr>
            <a:r>
              <a:rPr lang="it-IT" b="1" dirty="0">
                <a:latin typeface="Georgia" panose="02040502050405020303" pitchFamily="18" charset="0"/>
              </a:rPr>
              <a:t>*</a:t>
            </a:r>
            <a:r>
              <a:rPr lang="it-IT" sz="1600" dirty="0">
                <a:latin typeface="Georgia" panose="02040502050405020303" pitchFamily="18" charset="0"/>
              </a:rPr>
              <a:t>Il costo del servizio nel 2021 era pari a € 297.354.248,00, cui si aggiungeva il recupero dei costi COVID pari a € 11.832.249,85</a:t>
            </a:r>
          </a:p>
        </p:txBody>
      </p:sp>
    </p:spTree>
    <p:extLst>
      <p:ext uri="{BB962C8B-B14F-4D97-AF65-F5344CB8AC3E}">
        <p14:creationId xmlns:p14="http://schemas.microsoft.com/office/powerpoint/2010/main" val="2401969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pPr algn="ctr"/>
            <a:r>
              <a:rPr lang="it-IT" sz="1600" dirty="0"/>
              <a:t>TARI: LISTINO UTENZE DOMESTICHE ANNO 2022</a:t>
            </a:r>
          </a:p>
        </p:txBody>
      </p:sp>
      <p:sp>
        <p:nvSpPr>
          <p:cNvPr id="3" name="Segnaposto numero diapositiva 2"/>
          <p:cNvSpPr>
            <a:spLocks noGrp="1"/>
          </p:cNvSpPr>
          <p:nvPr>
            <p:ph type="sldNum" sz="quarter" idx="12"/>
          </p:nvPr>
        </p:nvSpPr>
        <p:spPr/>
        <p:txBody>
          <a:bodyPr/>
          <a:lstStyle/>
          <a:p>
            <a:fld id="{3EE28D72-AD8D-4ABB-9BE4-56994EF9A656}" type="slidenum">
              <a:rPr lang="en-US" smtClean="0"/>
              <a:pPr/>
              <a:t>4</a:t>
            </a:fld>
            <a:endParaRPr lang="en-US"/>
          </a:p>
        </p:txBody>
      </p:sp>
      <p:graphicFrame>
        <p:nvGraphicFramePr>
          <p:cNvPr id="4" name="Tabella 3"/>
          <p:cNvGraphicFramePr>
            <a:graphicFrameLocks noGrp="1"/>
          </p:cNvGraphicFramePr>
          <p:nvPr>
            <p:extLst>
              <p:ext uri="{D42A27DB-BD31-4B8C-83A1-F6EECF244321}">
                <p14:modId xmlns:p14="http://schemas.microsoft.com/office/powerpoint/2010/main" val="1759207506"/>
              </p:ext>
            </p:extLst>
          </p:nvPr>
        </p:nvGraphicFramePr>
        <p:xfrm>
          <a:off x="570272" y="1397002"/>
          <a:ext cx="7610166" cy="3587952"/>
        </p:xfrm>
        <a:graphic>
          <a:graphicData uri="http://schemas.openxmlformats.org/drawingml/2006/table">
            <a:tbl>
              <a:tblPr firstRow="1" bandRow="1">
                <a:tableStyleId>{5C22544A-7EE6-4342-B048-85BDC9FD1C3A}</a:tableStyleId>
              </a:tblPr>
              <a:tblGrid>
                <a:gridCol w="3106993">
                  <a:extLst>
                    <a:ext uri="{9D8B030D-6E8A-4147-A177-3AD203B41FA5}">
                      <a16:colId xmlns:a16="http://schemas.microsoft.com/office/drawing/2014/main" val="3768479149"/>
                    </a:ext>
                  </a:extLst>
                </a:gridCol>
                <a:gridCol w="2071199">
                  <a:extLst>
                    <a:ext uri="{9D8B030D-6E8A-4147-A177-3AD203B41FA5}">
                      <a16:colId xmlns:a16="http://schemas.microsoft.com/office/drawing/2014/main" val="1123154034"/>
                    </a:ext>
                  </a:extLst>
                </a:gridCol>
                <a:gridCol w="2431974">
                  <a:extLst>
                    <a:ext uri="{9D8B030D-6E8A-4147-A177-3AD203B41FA5}">
                      <a16:colId xmlns:a16="http://schemas.microsoft.com/office/drawing/2014/main" val="1743191495"/>
                    </a:ext>
                  </a:extLst>
                </a:gridCol>
              </a:tblGrid>
              <a:tr h="801564">
                <a:tc>
                  <a:txBody>
                    <a:bodyPr/>
                    <a:lstStyle/>
                    <a:p>
                      <a:r>
                        <a:rPr lang="it-IT" dirty="0"/>
                        <a:t>ABITAZIONI</a:t>
                      </a:r>
                      <a:r>
                        <a:rPr lang="it-IT" baseline="0" dirty="0"/>
                        <a:t> PER NUMERO </a:t>
                      </a:r>
                    </a:p>
                    <a:p>
                      <a:r>
                        <a:rPr lang="it-IT" baseline="0" dirty="0"/>
                        <a:t>DI </a:t>
                      </a:r>
                      <a:r>
                        <a:rPr lang="it-IT" dirty="0"/>
                        <a:t>COMPONENTI</a:t>
                      </a:r>
                    </a:p>
                  </a:txBody>
                  <a:tcPr/>
                </a:tc>
                <a:tc>
                  <a:txBody>
                    <a:bodyPr/>
                    <a:lstStyle/>
                    <a:p>
                      <a:r>
                        <a:rPr lang="it-IT" dirty="0"/>
                        <a:t>Parte Fissa</a:t>
                      </a:r>
                    </a:p>
                    <a:p>
                      <a:r>
                        <a:rPr lang="it-IT" dirty="0"/>
                        <a:t>Euro /mq anno</a:t>
                      </a:r>
                    </a:p>
                  </a:txBody>
                  <a:tcPr/>
                </a:tc>
                <a:tc>
                  <a:txBody>
                    <a:bodyPr/>
                    <a:lstStyle/>
                    <a:p>
                      <a:r>
                        <a:rPr lang="it-IT" dirty="0"/>
                        <a:t>Parte Variabile</a:t>
                      </a:r>
                    </a:p>
                    <a:p>
                      <a:r>
                        <a:rPr lang="it-IT" dirty="0"/>
                        <a:t>Euro / anno</a:t>
                      </a:r>
                    </a:p>
                  </a:txBody>
                  <a:tcPr/>
                </a:tc>
                <a:extLst>
                  <a:ext uri="{0D108BD9-81ED-4DB2-BD59-A6C34878D82A}">
                    <a16:rowId xmlns:a16="http://schemas.microsoft.com/office/drawing/2014/main" val="2562216823"/>
                  </a:ext>
                </a:extLst>
              </a:tr>
              <a:tr h="464398">
                <a:tc>
                  <a:txBody>
                    <a:bodyPr/>
                    <a:lstStyle/>
                    <a:p>
                      <a:r>
                        <a:rPr lang="it-IT" sz="1400" dirty="0"/>
                        <a:t>D01 – 1 componente familiare</a:t>
                      </a:r>
                    </a:p>
                  </a:txBody>
                  <a:tcPr/>
                </a:tc>
                <a:tc>
                  <a:txBody>
                    <a:bodyPr/>
                    <a:lstStyle/>
                    <a:p>
                      <a:pPr algn="r"/>
                      <a:r>
                        <a:rPr lang="it-IT" sz="1400" dirty="0"/>
                        <a:t>1,34398</a:t>
                      </a:r>
                    </a:p>
                  </a:txBody>
                  <a:tcPr/>
                </a:tc>
                <a:tc>
                  <a:txBody>
                    <a:bodyPr/>
                    <a:lstStyle/>
                    <a:p>
                      <a:pPr algn="r"/>
                      <a:r>
                        <a:rPr lang="it-IT" sz="1400" dirty="0"/>
                        <a:t>57,75331</a:t>
                      </a:r>
                    </a:p>
                  </a:txBody>
                  <a:tcPr/>
                </a:tc>
                <a:extLst>
                  <a:ext uri="{0D108BD9-81ED-4DB2-BD59-A6C34878D82A}">
                    <a16:rowId xmlns:a16="http://schemas.microsoft.com/office/drawing/2014/main" val="2161746404"/>
                  </a:ext>
                </a:extLst>
              </a:tr>
              <a:tr h="4643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D02 – 2 componenti familiari</a:t>
                      </a:r>
                    </a:p>
                  </a:txBody>
                  <a:tcPr/>
                </a:tc>
                <a:tc>
                  <a:txBody>
                    <a:bodyPr/>
                    <a:lstStyle/>
                    <a:p>
                      <a:pPr algn="r"/>
                      <a:r>
                        <a:rPr lang="it-IT" sz="1400" dirty="0"/>
                        <a:t>1,57918</a:t>
                      </a:r>
                    </a:p>
                  </a:txBody>
                  <a:tcPr/>
                </a:tc>
                <a:tc>
                  <a:txBody>
                    <a:bodyPr/>
                    <a:lstStyle/>
                    <a:p>
                      <a:pPr algn="r"/>
                      <a:r>
                        <a:rPr lang="it-IT" sz="1400" dirty="0"/>
                        <a:t>103,95596</a:t>
                      </a:r>
                    </a:p>
                  </a:txBody>
                  <a:tcPr/>
                </a:tc>
                <a:extLst>
                  <a:ext uri="{0D108BD9-81ED-4DB2-BD59-A6C34878D82A}">
                    <a16:rowId xmlns:a16="http://schemas.microsoft.com/office/drawing/2014/main" val="3336583095"/>
                  </a:ext>
                </a:extLst>
              </a:tr>
              <a:tr h="4643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D03 – 3 componenti familiari</a:t>
                      </a:r>
                    </a:p>
                  </a:txBody>
                  <a:tcPr/>
                </a:tc>
                <a:tc>
                  <a:txBody>
                    <a:bodyPr/>
                    <a:lstStyle/>
                    <a:p>
                      <a:pPr algn="r"/>
                      <a:r>
                        <a:rPr lang="it-IT" sz="1400" dirty="0"/>
                        <a:t>1,76397</a:t>
                      </a:r>
                    </a:p>
                  </a:txBody>
                  <a:tcPr/>
                </a:tc>
                <a:tc>
                  <a:txBody>
                    <a:bodyPr/>
                    <a:lstStyle/>
                    <a:p>
                      <a:pPr algn="r"/>
                      <a:r>
                        <a:rPr lang="it-IT" sz="1400" dirty="0"/>
                        <a:t>121,28195</a:t>
                      </a:r>
                    </a:p>
                  </a:txBody>
                  <a:tcPr/>
                </a:tc>
                <a:extLst>
                  <a:ext uri="{0D108BD9-81ED-4DB2-BD59-A6C34878D82A}">
                    <a16:rowId xmlns:a16="http://schemas.microsoft.com/office/drawing/2014/main" val="2699615087"/>
                  </a:ext>
                </a:extLst>
              </a:tr>
              <a:tr h="4643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D04 – 4 componenti familiari</a:t>
                      </a:r>
                    </a:p>
                  </a:txBody>
                  <a:tcPr/>
                </a:tc>
                <a:tc>
                  <a:txBody>
                    <a:bodyPr/>
                    <a:lstStyle/>
                    <a:p>
                      <a:pPr algn="r"/>
                      <a:r>
                        <a:rPr lang="it-IT" sz="1400" dirty="0"/>
                        <a:t>1,91517</a:t>
                      </a:r>
                    </a:p>
                  </a:txBody>
                  <a:tcPr/>
                </a:tc>
                <a:tc>
                  <a:txBody>
                    <a:bodyPr/>
                    <a:lstStyle/>
                    <a:p>
                      <a:pPr algn="r"/>
                      <a:r>
                        <a:rPr lang="it-IT" sz="1400" dirty="0"/>
                        <a:t>150,15861</a:t>
                      </a:r>
                    </a:p>
                  </a:txBody>
                  <a:tcPr/>
                </a:tc>
                <a:extLst>
                  <a:ext uri="{0D108BD9-81ED-4DB2-BD59-A6C34878D82A}">
                    <a16:rowId xmlns:a16="http://schemas.microsoft.com/office/drawing/2014/main" val="3608883709"/>
                  </a:ext>
                </a:extLst>
              </a:tr>
              <a:tr h="4643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D05 – 5 componenti familiari</a:t>
                      </a:r>
                    </a:p>
                  </a:txBody>
                  <a:tcPr/>
                </a:tc>
                <a:tc>
                  <a:txBody>
                    <a:bodyPr/>
                    <a:lstStyle/>
                    <a:p>
                      <a:pPr algn="r"/>
                      <a:r>
                        <a:rPr lang="it-IT" sz="1400" dirty="0"/>
                        <a:t>2,06637</a:t>
                      </a:r>
                    </a:p>
                  </a:txBody>
                  <a:tcPr/>
                </a:tc>
                <a:tc>
                  <a:txBody>
                    <a:bodyPr/>
                    <a:lstStyle/>
                    <a:p>
                      <a:pPr algn="r"/>
                      <a:r>
                        <a:rPr lang="it-IT" sz="1400" dirty="0"/>
                        <a:t>184,81059</a:t>
                      </a:r>
                    </a:p>
                  </a:txBody>
                  <a:tcPr/>
                </a:tc>
                <a:extLst>
                  <a:ext uri="{0D108BD9-81ED-4DB2-BD59-A6C34878D82A}">
                    <a16:rowId xmlns:a16="http://schemas.microsoft.com/office/drawing/2014/main" val="1042045003"/>
                  </a:ext>
                </a:extLst>
              </a:tr>
              <a:tr h="4643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D06 – 6 o più componenti familiari</a:t>
                      </a:r>
                    </a:p>
                  </a:txBody>
                  <a:tcPr/>
                </a:tc>
                <a:tc>
                  <a:txBody>
                    <a:bodyPr/>
                    <a:lstStyle/>
                    <a:p>
                      <a:pPr algn="r"/>
                      <a:r>
                        <a:rPr lang="it-IT" sz="1400" dirty="0"/>
                        <a:t>2,18397</a:t>
                      </a:r>
                    </a:p>
                  </a:txBody>
                  <a:tcPr/>
                </a:tc>
                <a:tc>
                  <a:txBody>
                    <a:bodyPr/>
                    <a:lstStyle/>
                    <a:p>
                      <a:pPr algn="r"/>
                      <a:r>
                        <a:rPr lang="it-IT" sz="1400" dirty="0"/>
                        <a:t>202,13659</a:t>
                      </a:r>
                    </a:p>
                  </a:txBody>
                  <a:tcPr/>
                </a:tc>
                <a:extLst>
                  <a:ext uri="{0D108BD9-81ED-4DB2-BD59-A6C34878D82A}">
                    <a16:rowId xmlns:a16="http://schemas.microsoft.com/office/drawing/2014/main" val="893004091"/>
                  </a:ext>
                </a:extLst>
              </a:tr>
            </a:tbl>
          </a:graphicData>
        </a:graphic>
      </p:graphicFrame>
    </p:spTree>
    <p:extLst>
      <p:ext uri="{BB962C8B-B14F-4D97-AF65-F5344CB8AC3E}">
        <p14:creationId xmlns:p14="http://schemas.microsoft.com/office/powerpoint/2010/main" val="2989650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pPr algn="ctr"/>
            <a:r>
              <a:rPr lang="it-IT" sz="1600" dirty="0"/>
              <a:t>TARI: LISTINO UTENZE NON DOMESTICHE ANNO 2022</a:t>
            </a:r>
          </a:p>
        </p:txBody>
      </p:sp>
      <p:sp>
        <p:nvSpPr>
          <p:cNvPr id="3" name="Segnaposto numero diapositiva 2"/>
          <p:cNvSpPr>
            <a:spLocks noGrp="1"/>
          </p:cNvSpPr>
          <p:nvPr>
            <p:ph type="sldNum" sz="quarter" idx="12"/>
          </p:nvPr>
        </p:nvSpPr>
        <p:spPr/>
        <p:txBody>
          <a:bodyPr/>
          <a:lstStyle/>
          <a:p>
            <a:fld id="{3EE28D72-AD8D-4ABB-9BE4-56994EF9A656}" type="slidenum">
              <a:rPr lang="en-US" smtClean="0"/>
              <a:pPr/>
              <a:t>5</a:t>
            </a:fld>
            <a:endParaRPr lang="en-US"/>
          </a:p>
        </p:txBody>
      </p:sp>
      <p:graphicFrame>
        <p:nvGraphicFramePr>
          <p:cNvPr id="4" name="Oggetto 3"/>
          <p:cNvGraphicFramePr>
            <a:graphicFrameLocks noChangeAspect="1"/>
          </p:cNvGraphicFramePr>
          <p:nvPr>
            <p:extLst>
              <p:ext uri="{D42A27DB-BD31-4B8C-83A1-F6EECF244321}">
                <p14:modId xmlns:p14="http://schemas.microsoft.com/office/powerpoint/2010/main" val="3161826900"/>
              </p:ext>
            </p:extLst>
          </p:nvPr>
        </p:nvGraphicFramePr>
        <p:xfrm>
          <a:off x="481013" y="1268361"/>
          <a:ext cx="8356600" cy="5183927"/>
        </p:xfrm>
        <a:graphic>
          <a:graphicData uri="http://schemas.openxmlformats.org/presentationml/2006/ole">
            <mc:AlternateContent xmlns:mc="http://schemas.openxmlformats.org/markup-compatibility/2006">
              <mc:Choice xmlns:v="urn:schemas-microsoft-com:vml" Requires="v">
                <p:oleObj name="Foglio di lavoro" r:id="rId2" imgW="6316836" imgH="4602435" progId="Excel.Sheet.12">
                  <p:embed/>
                </p:oleObj>
              </mc:Choice>
              <mc:Fallback>
                <p:oleObj name="Foglio di lavoro" r:id="rId2" imgW="6316836" imgH="4602435" progId="Excel.Sheet.12">
                  <p:embed/>
                  <p:pic>
                    <p:nvPicPr>
                      <p:cNvPr id="4" name="Oggetto 3"/>
                      <p:cNvPicPr/>
                      <p:nvPr/>
                    </p:nvPicPr>
                    <p:blipFill>
                      <a:blip r:embed="rId3"/>
                      <a:stretch>
                        <a:fillRect/>
                      </a:stretch>
                    </p:blipFill>
                    <p:spPr>
                      <a:xfrm>
                        <a:off x="481013" y="1268361"/>
                        <a:ext cx="8356600" cy="5183927"/>
                      </a:xfrm>
                      <a:prstGeom prst="rect">
                        <a:avLst/>
                      </a:prstGeom>
                    </p:spPr>
                  </p:pic>
                </p:oleObj>
              </mc:Fallback>
            </mc:AlternateContent>
          </a:graphicData>
        </a:graphic>
      </p:graphicFrame>
    </p:spTree>
    <p:extLst>
      <p:ext uri="{BB962C8B-B14F-4D97-AF65-F5344CB8AC3E}">
        <p14:creationId xmlns:p14="http://schemas.microsoft.com/office/powerpoint/2010/main" val="2498472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pPr algn="ctr"/>
            <a:r>
              <a:rPr lang="it-IT" sz="1600" dirty="0"/>
              <a:t>TARI: LISTINO UTENZE DOMESTICHE ANNO 2021</a:t>
            </a:r>
          </a:p>
        </p:txBody>
      </p:sp>
      <p:sp>
        <p:nvSpPr>
          <p:cNvPr id="3" name="Segnaposto numero diapositiva 2"/>
          <p:cNvSpPr>
            <a:spLocks noGrp="1"/>
          </p:cNvSpPr>
          <p:nvPr>
            <p:ph type="sldNum" sz="quarter" idx="12"/>
          </p:nvPr>
        </p:nvSpPr>
        <p:spPr/>
        <p:txBody>
          <a:bodyPr/>
          <a:lstStyle/>
          <a:p>
            <a:fld id="{3EE28D72-AD8D-4ABB-9BE4-56994EF9A656}" type="slidenum">
              <a:rPr lang="en-US" smtClean="0"/>
              <a:pPr/>
              <a:t>6</a:t>
            </a:fld>
            <a:endParaRPr lang="en-US"/>
          </a:p>
        </p:txBody>
      </p:sp>
      <p:graphicFrame>
        <p:nvGraphicFramePr>
          <p:cNvPr id="4" name="Tabella 3"/>
          <p:cNvGraphicFramePr>
            <a:graphicFrameLocks noGrp="1"/>
          </p:cNvGraphicFramePr>
          <p:nvPr>
            <p:extLst>
              <p:ext uri="{D42A27DB-BD31-4B8C-83A1-F6EECF244321}">
                <p14:modId xmlns:p14="http://schemas.microsoft.com/office/powerpoint/2010/main" val="2244862322"/>
              </p:ext>
            </p:extLst>
          </p:nvPr>
        </p:nvGraphicFramePr>
        <p:xfrm>
          <a:off x="570272" y="1397002"/>
          <a:ext cx="7610166" cy="3587952"/>
        </p:xfrm>
        <a:graphic>
          <a:graphicData uri="http://schemas.openxmlformats.org/drawingml/2006/table">
            <a:tbl>
              <a:tblPr firstRow="1" bandRow="1">
                <a:tableStyleId>{5C22544A-7EE6-4342-B048-85BDC9FD1C3A}</a:tableStyleId>
              </a:tblPr>
              <a:tblGrid>
                <a:gridCol w="3106993">
                  <a:extLst>
                    <a:ext uri="{9D8B030D-6E8A-4147-A177-3AD203B41FA5}">
                      <a16:colId xmlns:a16="http://schemas.microsoft.com/office/drawing/2014/main" val="3768479149"/>
                    </a:ext>
                  </a:extLst>
                </a:gridCol>
                <a:gridCol w="2071199">
                  <a:extLst>
                    <a:ext uri="{9D8B030D-6E8A-4147-A177-3AD203B41FA5}">
                      <a16:colId xmlns:a16="http://schemas.microsoft.com/office/drawing/2014/main" val="1123154034"/>
                    </a:ext>
                  </a:extLst>
                </a:gridCol>
                <a:gridCol w="2431974">
                  <a:extLst>
                    <a:ext uri="{9D8B030D-6E8A-4147-A177-3AD203B41FA5}">
                      <a16:colId xmlns:a16="http://schemas.microsoft.com/office/drawing/2014/main" val="1743191495"/>
                    </a:ext>
                  </a:extLst>
                </a:gridCol>
              </a:tblGrid>
              <a:tr h="801564">
                <a:tc>
                  <a:txBody>
                    <a:bodyPr/>
                    <a:lstStyle/>
                    <a:p>
                      <a:r>
                        <a:rPr lang="it-IT" dirty="0"/>
                        <a:t>ABITAZIONI</a:t>
                      </a:r>
                      <a:r>
                        <a:rPr lang="it-IT" baseline="0" dirty="0"/>
                        <a:t> PER NUMERO </a:t>
                      </a:r>
                    </a:p>
                    <a:p>
                      <a:r>
                        <a:rPr lang="it-IT" baseline="0" dirty="0"/>
                        <a:t>DI </a:t>
                      </a:r>
                      <a:r>
                        <a:rPr lang="it-IT" dirty="0"/>
                        <a:t>COMPONENTI</a:t>
                      </a:r>
                    </a:p>
                  </a:txBody>
                  <a:tcPr/>
                </a:tc>
                <a:tc>
                  <a:txBody>
                    <a:bodyPr/>
                    <a:lstStyle/>
                    <a:p>
                      <a:r>
                        <a:rPr lang="it-IT" dirty="0"/>
                        <a:t>Parte Fissa</a:t>
                      </a:r>
                    </a:p>
                    <a:p>
                      <a:r>
                        <a:rPr lang="it-IT" dirty="0"/>
                        <a:t>Euro /mq anno</a:t>
                      </a:r>
                    </a:p>
                  </a:txBody>
                  <a:tcPr/>
                </a:tc>
                <a:tc>
                  <a:txBody>
                    <a:bodyPr/>
                    <a:lstStyle/>
                    <a:p>
                      <a:r>
                        <a:rPr lang="it-IT" dirty="0"/>
                        <a:t>Parte Variabile</a:t>
                      </a:r>
                    </a:p>
                    <a:p>
                      <a:r>
                        <a:rPr lang="it-IT" dirty="0"/>
                        <a:t>Euro / anno</a:t>
                      </a:r>
                    </a:p>
                  </a:txBody>
                  <a:tcPr/>
                </a:tc>
                <a:extLst>
                  <a:ext uri="{0D108BD9-81ED-4DB2-BD59-A6C34878D82A}">
                    <a16:rowId xmlns:a16="http://schemas.microsoft.com/office/drawing/2014/main" val="2562216823"/>
                  </a:ext>
                </a:extLst>
              </a:tr>
              <a:tr h="464398">
                <a:tc>
                  <a:txBody>
                    <a:bodyPr/>
                    <a:lstStyle/>
                    <a:p>
                      <a:r>
                        <a:rPr lang="it-IT" sz="1400" dirty="0"/>
                        <a:t>D01 – 1 componente familiare</a:t>
                      </a:r>
                    </a:p>
                  </a:txBody>
                  <a:tcPr/>
                </a:tc>
                <a:tc>
                  <a:txBody>
                    <a:bodyPr/>
                    <a:lstStyle/>
                    <a:p>
                      <a:pPr algn="r"/>
                      <a:r>
                        <a:rPr lang="it-IT" sz="1400" dirty="0"/>
                        <a:t>1,26974</a:t>
                      </a:r>
                    </a:p>
                  </a:txBody>
                  <a:tcPr/>
                </a:tc>
                <a:tc>
                  <a:txBody>
                    <a:bodyPr/>
                    <a:lstStyle/>
                    <a:p>
                      <a:pPr algn="r"/>
                      <a:r>
                        <a:rPr lang="it-IT" sz="1400" dirty="0"/>
                        <a:t>68,22431</a:t>
                      </a:r>
                    </a:p>
                  </a:txBody>
                  <a:tcPr/>
                </a:tc>
                <a:extLst>
                  <a:ext uri="{0D108BD9-81ED-4DB2-BD59-A6C34878D82A}">
                    <a16:rowId xmlns:a16="http://schemas.microsoft.com/office/drawing/2014/main" val="2161746404"/>
                  </a:ext>
                </a:extLst>
              </a:tr>
              <a:tr h="4643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D02 – 2 componenti familiari</a:t>
                      </a:r>
                    </a:p>
                  </a:txBody>
                  <a:tcPr/>
                </a:tc>
                <a:tc>
                  <a:txBody>
                    <a:bodyPr/>
                    <a:lstStyle/>
                    <a:p>
                      <a:pPr algn="r"/>
                      <a:r>
                        <a:rPr lang="it-IT" sz="1400" dirty="0"/>
                        <a:t>1,49195</a:t>
                      </a:r>
                    </a:p>
                  </a:txBody>
                  <a:tcPr/>
                </a:tc>
                <a:tc>
                  <a:txBody>
                    <a:bodyPr/>
                    <a:lstStyle/>
                    <a:p>
                      <a:pPr algn="r"/>
                      <a:r>
                        <a:rPr lang="it-IT" sz="1400" dirty="0"/>
                        <a:t>122,80376</a:t>
                      </a:r>
                    </a:p>
                  </a:txBody>
                  <a:tcPr/>
                </a:tc>
                <a:extLst>
                  <a:ext uri="{0D108BD9-81ED-4DB2-BD59-A6C34878D82A}">
                    <a16:rowId xmlns:a16="http://schemas.microsoft.com/office/drawing/2014/main" val="3336583095"/>
                  </a:ext>
                </a:extLst>
              </a:tr>
              <a:tr h="4643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D03 – 3 componenti familiari</a:t>
                      </a:r>
                    </a:p>
                  </a:txBody>
                  <a:tcPr/>
                </a:tc>
                <a:tc>
                  <a:txBody>
                    <a:bodyPr/>
                    <a:lstStyle/>
                    <a:p>
                      <a:pPr algn="r"/>
                      <a:r>
                        <a:rPr lang="it-IT" sz="1400" dirty="0"/>
                        <a:t>1,66654</a:t>
                      </a:r>
                    </a:p>
                  </a:txBody>
                  <a:tcPr/>
                </a:tc>
                <a:tc>
                  <a:txBody>
                    <a:bodyPr/>
                    <a:lstStyle/>
                    <a:p>
                      <a:pPr algn="r"/>
                      <a:r>
                        <a:rPr lang="it-IT" sz="1400" dirty="0"/>
                        <a:t>143,27105</a:t>
                      </a:r>
                    </a:p>
                  </a:txBody>
                  <a:tcPr/>
                </a:tc>
                <a:extLst>
                  <a:ext uri="{0D108BD9-81ED-4DB2-BD59-A6C34878D82A}">
                    <a16:rowId xmlns:a16="http://schemas.microsoft.com/office/drawing/2014/main" val="2699615087"/>
                  </a:ext>
                </a:extLst>
              </a:tr>
              <a:tr h="4643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D04 – 4 componenti familiari</a:t>
                      </a:r>
                    </a:p>
                  </a:txBody>
                  <a:tcPr/>
                </a:tc>
                <a:tc>
                  <a:txBody>
                    <a:bodyPr/>
                    <a:lstStyle/>
                    <a:p>
                      <a:pPr algn="r"/>
                      <a:r>
                        <a:rPr lang="it-IT" sz="1400" dirty="0"/>
                        <a:t>1,80938</a:t>
                      </a:r>
                    </a:p>
                  </a:txBody>
                  <a:tcPr/>
                </a:tc>
                <a:tc>
                  <a:txBody>
                    <a:bodyPr/>
                    <a:lstStyle/>
                    <a:p>
                      <a:pPr algn="r"/>
                      <a:r>
                        <a:rPr lang="it-IT" sz="1400" dirty="0"/>
                        <a:t>177,38321</a:t>
                      </a:r>
                    </a:p>
                  </a:txBody>
                  <a:tcPr/>
                </a:tc>
                <a:extLst>
                  <a:ext uri="{0D108BD9-81ED-4DB2-BD59-A6C34878D82A}">
                    <a16:rowId xmlns:a16="http://schemas.microsoft.com/office/drawing/2014/main" val="3608883709"/>
                  </a:ext>
                </a:extLst>
              </a:tr>
              <a:tr h="4643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D05 – 5 componenti familiari</a:t>
                      </a:r>
                    </a:p>
                  </a:txBody>
                  <a:tcPr/>
                </a:tc>
                <a:tc>
                  <a:txBody>
                    <a:bodyPr/>
                    <a:lstStyle/>
                    <a:p>
                      <a:pPr algn="r"/>
                      <a:r>
                        <a:rPr lang="it-IT" sz="1400" dirty="0"/>
                        <a:t>1,95223</a:t>
                      </a:r>
                    </a:p>
                  </a:txBody>
                  <a:tcPr/>
                </a:tc>
                <a:tc>
                  <a:txBody>
                    <a:bodyPr/>
                    <a:lstStyle/>
                    <a:p>
                      <a:pPr algn="r"/>
                      <a:r>
                        <a:rPr lang="it-IT" sz="1400" dirty="0"/>
                        <a:t>218,31779</a:t>
                      </a:r>
                    </a:p>
                  </a:txBody>
                  <a:tcPr/>
                </a:tc>
                <a:extLst>
                  <a:ext uri="{0D108BD9-81ED-4DB2-BD59-A6C34878D82A}">
                    <a16:rowId xmlns:a16="http://schemas.microsoft.com/office/drawing/2014/main" val="1042045003"/>
                  </a:ext>
                </a:extLst>
              </a:tr>
              <a:tr h="4643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D06 – 6 o più componenti familiari</a:t>
                      </a:r>
                    </a:p>
                  </a:txBody>
                  <a:tcPr/>
                </a:tc>
                <a:tc>
                  <a:txBody>
                    <a:bodyPr/>
                    <a:lstStyle/>
                    <a:p>
                      <a:pPr algn="r"/>
                      <a:r>
                        <a:rPr lang="it-IT" sz="1400" dirty="0"/>
                        <a:t>2,06333</a:t>
                      </a:r>
                    </a:p>
                  </a:txBody>
                  <a:tcPr/>
                </a:tc>
                <a:tc>
                  <a:txBody>
                    <a:bodyPr/>
                    <a:lstStyle/>
                    <a:p>
                      <a:pPr algn="r"/>
                      <a:r>
                        <a:rPr lang="it-IT" sz="1400" dirty="0"/>
                        <a:t>238,78509</a:t>
                      </a:r>
                    </a:p>
                  </a:txBody>
                  <a:tcPr/>
                </a:tc>
                <a:extLst>
                  <a:ext uri="{0D108BD9-81ED-4DB2-BD59-A6C34878D82A}">
                    <a16:rowId xmlns:a16="http://schemas.microsoft.com/office/drawing/2014/main" val="893004091"/>
                  </a:ext>
                </a:extLst>
              </a:tr>
            </a:tbl>
          </a:graphicData>
        </a:graphic>
      </p:graphicFrame>
    </p:spTree>
    <p:extLst>
      <p:ext uri="{BB962C8B-B14F-4D97-AF65-F5344CB8AC3E}">
        <p14:creationId xmlns:p14="http://schemas.microsoft.com/office/powerpoint/2010/main" val="4575423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75656" y="358220"/>
            <a:ext cx="6048672" cy="624894"/>
          </a:xfrm>
        </p:spPr>
        <p:txBody>
          <a:bodyPr>
            <a:noAutofit/>
          </a:bodyPr>
          <a:lstStyle/>
          <a:p>
            <a:pPr algn="ctr"/>
            <a:r>
              <a:rPr lang="it-IT" sz="1600" dirty="0"/>
              <a:t>TARI: RAFFRONTO LISTINI UTENZE DOMESTICHE – </a:t>
            </a:r>
            <a:br>
              <a:rPr lang="it-IT" sz="1600" dirty="0"/>
            </a:br>
            <a:r>
              <a:rPr lang="it-IT" sz="1600" dirty="0"/>
              <a:t>2022 RISPETTO A 2021</a:t>
            </a:r>
          </a:p>
        </p:txBody>
      </p:sp>
      <p:sp>
        <p:nvSpPr>
          <p:cNvPr id="3" name="Segnaposto numero diapositiva 2"/>
          <p:cNvSpPr>
            <a:spLocks noGrp="1"/>
          </p:cNvSpPr>
          <p:nvPr>
            <p:ph type="sldNum" sz="quarter" idx="12"/>
          </p:nvPr>
        </p:nvSpPr>
        <p:spPr/>
        <p:txBody>
          <a:bodyPr/>
          <a:lstStyle/>
          <a:p>
            <a:fld id="{3EE28D72-AD8D-4ABB-9BE4-56994EF9A656}" type="slidenum">
              <a:rPr lang="en-US" smtClean="0"/>
              <a:pPr/>
              <a:t>7</a:t>
            </a:fld>
            <a:endParaRPr lang="en-US"/>
          </a:p>
        </p:txBody>
      </p:sp>
      <p:graphicFrame>
        <p:nvGraphicFramePr>
          <p:cNvPr id="5" name="Tabella 4"/>
          <p:cNvGraphicFramePr>
            <a:graphicFrameLocks noGrp="1"/>
          </p:cNvGraphicFramePr>
          <p:nvPr>
            <p:extLst>
              <p:ext uri="{D42A27DB-BD31-4B8C-83A1-F6EECF244321}">
                <p14:modId xmlns:p14="http://schemas.microsoft.com/office/powerpoint/2010/main" val="21322853"/>
              </p:ext>
            </p:extLst>
          </p:nvPr>
        </p:nvGraphicFramePr>
        <p:xfrm>
          <a:off x="835743" y="1260529"/>
          <a:ext cx="7092000" cy="5215888"/>
        </p:xfrm>
        <a:graphic>
          <a:graphicData uri="http://schemas.openxmlformats.org/drawingml/2006/table">
            <a:tbl>
              <a:tblPr firstRow="1" bandRow="1">
                <a:tableStyleId>{5C22544A-7EE6-4342-B048-85BDC9FD1C3A}</a:tableStyleId>
              </a:tblPr>
              <a:tblGrid>
                <a:gridCol w="3185651">
                  <a:extLst>
                    <a:ext uri="{9D8B030D-6E8A-4147-A177-3AD203B41FA5}">
                      <a16:colId xmlns:a16="http://schemas.microsoft.com/office/drawing/2014/main" val="3814149767"/>
                    </a:ext>
                  </a:extLst>
                </a:gridCol>
                <a:gridCol w="2222090">
                  <a:extLst>
                    <a:ext uri="{9D8B030D-6E8A-4147-A177-3AD203B41FA5}">
                      <a16:colId xmlns:a16="http://schemas.microsoft.com/office/drawing/2014/main" val="392104358"/>
                    </a:ext>
                  </a:extLst>
                </a:gridCol>
                <a:gridCol w="1684259">
                  <a:extLst>
                    <a:ext uri="{9D8B030D-6E8A-4147-A177-3AD203B41FA5}">
                      <a16:colId xmlns:a16="http://schemas.microsoft.com/office/drawing/2014/main" val="3409106463"/>
                    </a:ext>
                  </a:extLst>
                </a:gridCol>
              </a:tblGrid>
              <a:tr h="473892">
                <a:tc>
                  <a:txBody>
                    <a:bodyPr/>
                    <a:lstStyle/>
                    <a:p>
                      <a:r>
                        <a:rPr lang="it-IT" sz="1400" dirty="0"/>
                        <a:t>ABITAZIONI</a:t>
                      </a:r>
                      <a:r>
                        <a:rPr lang="it-IT" sz="1400" baseline="0" dirty="0"/>
                        <a:t> PER NUMERO C</a:t>
                      </a:r>
                      <a:r>
                        <a:rPr lang="it-IT" sz="1400" dirty="0"/>
                        <a:t>OMPONENTI</a:t>
                      </a:r>
                    </a:p>
                  </a:txBody>
                  <a:tcPr/>
                </a:tc>
                <a:tc>
                  <a:txBody>
                    <a:bodyPr/>
                    <a:lstStyle/>
                    <a:p>
                      <a:endParaRPr lang="it-IT" sz="1300" baseline="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it-IT" sz="1300" baseline="0" dirty="0"/>
                    </a:p>
                    <a:p>
                      <a:endParaRPr lang="it-IT" sz="1300" dirty="0"/>
                    </a:p>
                  </a:txBody>
                  <a:tcPr/>
                </a:tc>
                <a:extLst>
                  <a:ext uri="{0D108BD9-81ED-4DB2-BD59-A6C34878D82A}">
                    <a16:rowId xmlns:a16="http://schemas.microsoft.com/office/drawing/2014/main" val="513282558"/>
                  </a:ext>
                </a:extLst>
              </a:tr>
              <a:tr h="318562">
                <a:tc>
                  <a:txBody>
                    <a:bodyPr/>
                    <a:lstStyle/>
                    <a:p>
                      <a:endParaRPr lang="it-IT" sz="1400" dirty="0"/>
                    </a:p>
                  </a:txBody>
                  <a:tcPr/>
                </a:tc>
                <a:tc>
                  <a:txBody>
                    <a:bodyPr/>
                    <a:lstStyle/>
                    <a:p>
                      <a:r>
                        <a:rPr lang="it-IT" sz="1300" dirty="0"/>
                        <a:t>∆ Parte fissa - €/mq</a:t>
                      </a:r>
                      <a:r>
                        <a:rPr lang="it-IT" sz="1300" baseline="0" dirty="0"/>
                        <a:t> anno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300" dirty="0"/>
                        <a:t>∆ Parte fissa - %</a:t>
                      </a:r>
                      <a:endParaRPr lang="it-IT" sz="1300" baseline="0" dirty="0"/>
                    </a:p>
                  </a:txBody>
                  <a:tcPr/>
                </a:tc>
                <a:extLst>
                  <a:ext uri="{0D108BD9-81ED-4DB2-BD59-A6C34878D82A}">
                    <a16:rowId xmlns:a16="http://schemas.microsoft.com/office/drawing/2014/main" val="2705833574"/>
                  </a:ext>
                </a:extLst>
              </a:tr>
              <a:tr h="318562">
                <a:tc>
                  <a:txBody>
                    <a:bodyPr/>
                    <a:lstStyle/>
                    <a:p>
                      <a:r>
                        <a:rPr lang="it-IT" sz="1400" dirty="0"/>
                        <a:t>D01 – 1 componente familiare</a:t>
                      </a:r>
                    </a:p>
                  </a:txBody>
                  <a:tcPr/>
                </a:tc>
                <a:tc>
                  <a:txBody>
                    <a:bodyPr/>
                    <a:lstStyle/>
                    <a:p>
                      <a:pPr algn="r"/>
                      <a:r>
                        <a:rPr lang="it-IT" sz="1400" dirty="0"/>
                        <a:t>0,074</a:t>
                      </a:r>
                    </a:p>
                  </a:txBody>
                  <a:tcPr/>
                </a:tc>
                <a:tc>
                  <a:txBody>
                    <a:bodyPr/>
                    <a:lstStyle/>
                    <a:p>
                      <a:pPr algn="r"/>
                      <a:r>
                        <a:rPr lang="it-IT" sz="1400" dirty="0"/>
                        <a:t>5,847%</a:t>
                      </a:r>
                    </a:p>
                  </a:txBody>
                  <a:tcPr/>
                </a:tc>
                <a:extLst>
                  <a:ext uri="{0D108BD9-81ED-4DB2-BD59-A6C34878D82A}">
                    <a16:rowId xmlns:a16="http://schemas.microsoft.com/office/drawing/2014/main" val="3201170737"/>
                  </a:ext>
                </a:extLst>
              </a:tr>
              <a:tr h="3185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D02 – 2 componenti familiari</a:t>
                      </a:r>
                    </a:p>
                  </a:txBody>
                  <a:tcPr/>
                </a:tc>
                <a:tc>
                  <a:txBody>
                    <a:bodyPr/>
                    <a:lstStyle/>
                    <a:p>
                      <a:pPr algn="r"/>
                      <a:r>
                        <a:rPr lang="it-IT" sz="1400" dirty="0"/>
                        <a:t>0,087</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5,847%</a:t>
                      </a:r>
                    </a:p>
                  </a:txBody>
                  <a:tcPr/>
                </a:tc>
                <a:extLst>
                  <a:ext uri="{0D108BD9-81ED-4DB2-BD59-A6C34878D82A}">
                    <a16:rowId xmlns:a16="http://schemas.microsoft.com/office/drawing/2014/main" val="1988595323"/>
                  </a:ext>
                </a:extLst>
              </a:tr>
              <a:tr h="3185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D03 – 3 componenti familiari</a:t>
                      </a:r>
                    </a:p>
                  </a:txBody>
                  <a:tcPr/>
                </a:tc>
                <a:tc>
                  <a:txBody>
                    <a:bodyPr/>
                    <a:lstStyle/>
                    <a:p>
                      <a:pPr algn="r"/>
                      <a:r>
                        <a:rPr lang="it-IT" sz="1400" dirty="0"/>
                        <a:t>0,097</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5,847%</a:t>
                      </a:r>
                    </a:p>
                  </a:txBody>
                  <a:tcPr/>
                </a:tc>
                <a:extLst>
                  <a:ext uri="{0D108BD9-81ED-4DB2-BD59-A6C34878D82A}">
                    <a16:rowId xmlns:a16="http://schemas.microsoft.com/office/drawing/2014/main" val="1083543991"/>
                  </a:ext>
                </a:extLst>
              </a:tr>
              <a:tr h="3185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D04 – 4 componenti familiari</a:t>
                      </a:r>
                    </a:p>
                  </a:txBody>
                  <a:tcPr/>
                </a:tc>
                <a:tc>
                  <a:txBody>
                    <a:bodyPr/>
                    <a:lstStyle/>
                    <a:p>
                      <a:pPr algn="r"/>
                      <a:r>
                        <a:rPr lang="it-IT" sz="1400" dirty="0"/>
                        <a:t>0,106</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5,847%</a:t>
                      </a:r>
                    </a:p>
                  </a:txBody>
                  <a:tcPr/>
                </a:tc>
                <a:extLst>
                  <a:ext uri="{0D108BD9-81ED-4DB2-BD59-A6C34878D82A}">
                    <a16:rowId xmlns:a16="http://schemas.microsoft.com/office/drawing/2014/main" val="2330362559"/>
                  </a:ext>
                </a:extLst>
              </a:tr>
              <a:tr h="3185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D05 – 5 componenti familiari</a:t>
                      </a:r>
                    </a:p>
                  </a:txBody>
                  <a:tcPr/>
                </a:tc>
                <a:tc>
                  <a:txBody>
                    <a:bodyPr/>
                    <a:lstStyle/>
                    <a:p>
                      <a:pPr algn="r"/>
                      <a:r>
                        <a:rPr lang="it-IT" sz="1400" dirty="0"/>
                        <a:t>0,114</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5,847%</a:t>
                      </a:r>
                    </a:p>
                  </a:txBody>
                  <a:tcPr/>
                </a:tc>
                <a:extLst>
                  <a:ext uri="{0D108BD9-81ED-4DB2-BD59-A6C34878D82A}">
                    <a16:rowId xmlns:a16="http://schemas.microsoft.com/office/drawing/2014/main" val="3480275503"/>
                  </a:ext>
                </a:extLst>
              </a:tr>
              <a:tr h="3185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D06 – 6 o più componenti familiari</a:t>
                      </a:r>
                    </a:p>
                  </a:txBody>
                  <a:tcPr/>
                </a:tc>
                <a:tc>
                  <a:txBody>
                    <a:bodyPr/>
                    <a:lstStyle/>
                    <a:p>
                      <a:pPr algn="r"/>
                      <a:r>
                        <a:rPr lang="it-IT" sz="1400" dirty="0"/>
                        <a:t>0,121</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5,847%</a:t>
                      </a:r>
                    </a:p>
                  </a:txBody>
                  <a:tcPr/>
                </a:tc>
                <a:extLst>
                  <a:ext uri="{0D108BD9-81ED-4DB2-BD59-A6C34878D82A}">
                    <a16:rowId xmlns:a16="http://schemas.microsoft.com/office/drawing/2014/main" val="818534628"/>
                  </a:ext>
                </a:extLst>
              </a:tr>
              <a:tr h="355419">
                <a:tc>
                  <a:txBody>
                    <a:bodyPr/>
                    <a:lstStyle/>
                    <a:p>
                      <a:endParaRPr lang="it-IT" dirty="0"/>
                    </a:p>
                  </a:txBody>
                  <a:tcPr/>
                </a:tc>
                <a:tc>
                  <a:txBody>
                    <a:bodyPr/>
                    <a:lstStyle/>
                    <a:p>
                      <a:r>
                        <a:rPr lang="it-IT" sz="1300" dirty="0"/>
                        <a:t>∆ Parte variabile - €/mq</a:t>
                      </a:r>
                      <a:r>
                        <a:rPr lang="it-IT" sz="1300" baseline="0" dirty="0"/>
                        <a:t> anno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300" dirty="0"/>
                        <a:t>∆ Parte variabile - %</a:t>
                      </a:r>
                      <a:endParaRPr lang="it-IT" sz="1300" baseline="0" dirty="0"/>
                    </a:p>
                  </a:txBody>
                  <a:tcPr/>
                </a:tc>
                <a:extLst>
                  <a:ext uri="{0D108BD9-81ED-4DB2-BD59-A6C34878D82A}">
                    <a16:rowId xmlns:a16="http://schemas.microsoft.com/office/drawing/2014/main" val="2165248423"/>
                  </a:ext>
                </a:extLst>
              </a:tr>
              <a:tr h="355419">
                <a:tc>
                  <a:txBody>
                    <a:bodyPr/>
                    <a:lstStyle/>
                    <a:p>
                      <a:r>
                        <a:rPr lang="it-IT" sz="1400" dirty="0"/>
                        <a:t>D01 – 1 componente familiare</a:t>
                      </a:r>
                    </a:p>
                  </a:txBody>
                  <a:tcPr/>
                </a:tc>
                <a:tc>
                  <a:txBody>
                    <a:bodyPr/>
                    <a:lstStyle/>
                    <a:p>
                      <a:pPr algn="r"/>
                      <a:r>
                        <a:rPr lang="it-IT" sz="1400" dirty="0"/>
                        <a:t>- 10,471</a:t>
                      </a:r>
                    </a:p>
                  </a:txBody>
                  <a:tcPr/>
                </a:tc>
                <a:tc>
                  <a:txBody>
                    <a:bodyPr/>
                    <a:lstStyle/>
                    <a:p>
                      <a:pPr algn="r"/>
                      <a:r>
                        <a:rPr lang="it-IT" sz="1400" dirty="0"/>
                        <a:t>- 15,348%</a:t>
                      </a:r>
                    </a:p>
                  </a:txBody>
                  <a:tcPr/>
                </a:tc>
                <a:extLst>
                  <a:ext uri="{0D108BD9-81ED-4DB2-BD59-A6C34878D82A}">
                    <a16:rowId xmlns:a16="http://schemas.microsoft.com/office/drawing/2014/main" val="51192411"/>
                  </a:ext>
                </a:extLst>
              </a:tr>
              <a:tr h="3554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D02 – 2 componenti familiari</a:t>
                      </a:r>
                    </a:p>
                  </a:txBody>
                  <a:tcPr/>
                </a:tc>
                <a:tc>
                  <a:txBody>
                    <a:bodyPr/>
                    <a:lstStyle/>
                    <a:p>
                      <a:pPr algn="r"/>
                      <a:r>
                        <a:rPr lang="it-IT" sz="1400" dirty="0"/>
                        <a:t>- 18,848</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a:ln>
                            <a:noFill/>
                          </a:ln>
                          <a:solidFill>
                            <a:prstClr val="black"/>
                          </a:solidFill>
                          <a:effectLst/>
                          <a:uLnTx/>
                          <a:uFillTx/>
                          <a:latin typeface="Calibri" panose="020F0502020204030204"/>
                          <a:ea typeface="+mn-ea"/>
                          <a:cs typeface="+mn-cs"/>
                        </a:rPr>
                        <a:t>- 15,348%</a:t>
                      </a:r>
                      <a:endPar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extLst>
                  <a:ext uri="{0D108BD9-81ED-4DB2-BD59-A6C34878D82A}">
                    <a16:rowId xmlns:a16="http://schemas.microsoft.com/office/drawing/2014/main" val="2568201283"/>
                  </a:ext>
                </a:extLst>
              </a:tr>
              <a:tr h="3554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D03 – 3 componenti familiari</a:t>
                      </a:r>
                    </a:p>
                  </a:txBody>
                  <a:tcPr/>
                </a:tc>
                <a:tc>
                  <a:txBody>
                    <a:bodyPr/>
                    <a:lstStyle/>
                    <a:p>
                      <a:pPr algn="r"/>
                      <a:r>
                        <a:rPr lang="it-IT" sz="1400" dirty="0"/>
                        <a:t>- 21,989</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a:ln>
                            <a:noFill/>
                          </a:ln>
                          <a:solidFill>
                            <a:prstClr val="black"/>
                          </a:solidFill>
                          <a:effectLst/>
                          <a:uLnTx/>
                          <a:uFillTx/>
                          <a:latin typeface="Calibri" panose="020F0502020204030204"/>
                          <a:ea typeface="+mn-ea"/>
                          <a:cs typeface="+mn-cs"/>
                        </a:rPr>
                        <a:t>- 15,348%</a:t>
                      </a:r>
                      <a:endPar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extLst>
                  <a:ext uri="{0D108BD9-81ED-4DB2-BD59-A6C34878D82A}">
                    <a16:rowId xmlns:a16="http://schemas.microsoft.com/office/drawing/2014/main" val="122146366"/>
                  </a:ext>
                </a:extLst>
              </a:tr>
              <a:tr h="3554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D04 – 4 componenti familiari</a:t>
                      </a:r>
                    </a:p>
                  </a:txBody>
                  <a:tcPr/>
                </a:tc>
                <a:tc>
                  <a:txBody>
                    <a:bodyPr/>
                    <a:lstStyle/>
                    <a:p>
                      <a:pPr algn="r"/>
                      <a:r>
                        <a:rPr lang="it-IT" sz="1400" dirty="0"/>
                        <a:t>- 27,225</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a:ln>
                            <a:noFill/>
                          </a:ln>
                          <a:solidFill>
                            <a:prstClr val="black"/>
                          </a:solidFill>
                          <a:effectLst/>
                          <a:uLnTx/>
                          <a:uFillTx/>
                          <a:latin typeface="Calibri" panose="020F0502020204030204"/>
                          <a:ea typeface="+mn-ea"/>
                          <a:cs typeface="+mn-cs"/>
                        </a:rPr>
                        <a:t>- 15,348%</a:t>
                      </a:r>
                      <a:endPar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extLst>
                  <a:ext uri="{0D108BD9-81ED-4DB2-BD59-A6C34878D82A}">
                    <a16:rowId xmlns:a16="http://schemas.microsoft.com/office/drawing/2014/main" val="1968350582"/>
                  </a:ext>
                </a:extLst>
              </a:tr>
              <a:tr h="3554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D05 – 5 componenti familiari</a:t>
                      </a:r>
                    </a:p>
                  </a:txBody>
                  <a:tcPr/>
                </a:tc>
                <a:tc>
                  <a:txBody>
                    <a:bodyPr/>
                    <a:lstStyle/>
                    <a:p>
                      <a:pPr algn="r"/>
                      <a:r>
                        <a:rPr lang="it-IT" sz="1400" dirty="0"/>
                        <a:t>- 33,507</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a:ln>
                            <a:noFill/>
                          </a:ln>
                          <a:solidFill>
                            <a:prstClr val="black"/>
                          </a:solidFill>
                          <a:effectLst/>
                          <a:uLnTx/>
                          <a:uFillTx/>
                          <a:latin typeface="Calibri" panose="020F0502020204030204"/>
                          <a:ea typeface="+mn-ea"/>
                          <a:cs typeface="+mn-cs"/>
                        </a:rPr>
                        <a:t>- 15,348%</a:t>
                      </a:r>
                      <a:endPar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extLst>
                  <a:ext uri="{0D108BD9-81ED-4DB2-BD59-A6C34878D82A}">
                    <a16:rowId xmlns:a16="http://schemas.microsoft.com/office/drawing/2014/main" val="3719313993"/>
                  </a:ext>
                </a:extLst>
              </a:tr>
              <a:tr h="3554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D06 – 6 o più componenti familiari</a:t>
                      </a:r>
                    </a:p>
                  </a:txBody>
                  <a:tcPr/>
                </a:tc>
                <a:tc>
                  <a:txBody>
                    <a:bodyPr/>
                    <a:lstStyle/>
                    <a:p>
                      <a:pPr algn="r"/>
                      <a:r>
                        <a:rPr lang="it-IT" sz="1400" dirty="0"/>
                        <a:t>- 36,648</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a:ea typeface="+mn-ea"/>
                          <a:cs typeface="+mn-cs"/>
                        </a:rPr>
                        <a:t>- 15,348%</a:t>
                      </a:r>
                    </a:p>
                  </a:txBody>
                  <a:tcPr/>
                </a:tc>
                <a:extLst>
                  <a:ext uri="{0D108BD9-81ED-4DB2-BD59-A6C34878D82A}">
                    <a16:rowId xmlns:a16="http://schemas.microsoft.com/office/drawing/2014/main" val="4048641377"/>
                  </a:ext>
                </a:extLst>
              </a:tr>
            </a:tbl>
          </a:graphicData>
        </a:graphic>
      </p:graphicFrame>
    </p:spTree>
    <p:extLst>
      <p:ext uri="{BB962C8B-B14F-4D97-AF65-F5344CB8AC3E}">
        <p14:creationId xmlns:p14="http://schemas.microsoft.com/office/powerpoint/2010/main" val="4196215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75656" y="377072"/>
            <a:ext cx="6048672" cy="606041"/>
          </a:xfrm>
        </p:spPr>
        <p:txBody>
          <a:bodyPr>
            <a:noAutofit/>
          </a:bodyPr>
          <a:lstStyle/>
          <a:p>
            <a:pPr algn="ctr"/>
            <a:r>
              <a:rPr lang="it-IT" sz="1600" dirty="0"/>
              <a:t>RAFFRONTO IMPORTO DOVUTO TARI UTENZE DOMESTICHE – SIMULAZIONE </a:t>
            </a:r>
          </a:p>
        </p:txBody>
      </p:sp>
      <p:sp>
        <p:nvSpPr>
          <p:cNvPr id="3" name="Segnaposto numero diapositiva 2"/>
          <p:cNvSpPr>
            <a:spLocks noGrp="1"/>
          </p:cNvSpPr>
          <p:nvPr>
            <p:ph type="sldNum" sz="quarter" idx="12"/>
          </p:nvPr>
        </p:nvSpPr>
        <p:spPr/>
        <p:txBody>
          <a:bodyPr/>
          <a:lstStyle/>
          <a:p>
            <a:fld id="{3EE28D72-AD8D-4ABB-9BE4-56994EF9A656}" type="slidenum">
              <a:rPr lang="en-US" smtClean="0"/>
              <a:pPr/>
              <a:t>8</a:t>
            </a:fld>
            <a:endParaRPr lang="en-US"/>
          </a:p>
        </p:txBody>
      </p:sp>
      <p:graphicFrame>
        <p:nvGraphicFramePr>
          <p:cNvPr id="4" name="Oggetto 3"/>
          <p:cNvGraphicFramePr>
            <a:graphicFrameLocks noChangeAspect="1"/>
          </p:cNvGraphicFramePr>
          <p:nvPr>
            <p:extLst>
              <p:ext uri="{D42A27DB-BD31-4B8C-83A1-F6EECF244321}">
                <p14:modId xmlns:p14="http://schemas.microsoft.com/office/powerpoint/2010/main" val="2637620004"/>
              </p:ext>
            </p:extLst>
          </p:nvPr>
        </p:nvGraphicFramePr>
        <p:xfrm>
          <a:off x="1036948" y="1941923"/>
          <a:ext cx="6862714" cy="3846136"/>
        </p:xfrm>
        <a:graphic>
          <a:graphicData uri="http://schemas.openxmlformats.org/presentationml/2006/ole">
            <mc:AlternateContent xmlns:mc="http://schemas.openxmlformats.org/markup-compatibility/2006">
              <mc:Choice xmlns:v="urn:schemas-microsoft-com:vml" Requires="v">
                <p:oleObj name="Foglio di lavoro" r:id="rId2" imgW="5912978" imgH="2949011" progId="Excel.Sheet.12">
                  <p:embed/>
                </p:oleObj>
              </mc:Choice>
              <mc:Fallback>
                <p:oleObj name="Foglio di lavoro" r:id="rId2" imgW="5912978" imgH="2949011" progId="Excel.Sheet.12">
                  <p:embed/>
                  <p:pic>
                    <p:nvPicPr>
                      <p:cNvPr id="4" name="Oggetto 3"/>
                      <p:cNvPicPr/>
                      <p:nvPr/>
                    </p:nvPicPr>
                    <p:blipFill>
                      <a:blip r:embed="rId3"/>
                      <a:stretch>
                        <a:fillRect/>
                      </a:stretch>
                    </p:blipFill>
                    <p:spPr>
                      <a:xfrm>
                        <a:off x="1036948" y="1941923"/>
                        <a:ext cx="6862714" cy="3846136"/>
                      </a:xfrm>
                      <a:prstGeom prst="rect">
                        <a:avLst/>
                      </a:prstGeom>
                    </p:spPr>
                  </p:pic>
                </p:oleObj>
              </mc:Fallback>
            </mc:AlternateContent>
          </a:graphicData>
        </a:graphic>
      </p:graphicFrame>
    </p:spTree>
    <p:extLst>
      <p:ext uri="{BB962C8B-B14F-4D97-AF65-F5344CB8AC3E}">
        <p14:creationId xmlns:p14="http://schemas.microsoft.com/office/powerpoint/2010/main" val="460774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pPr algn="ctr"/>
            <a:r>
              <a:rPr lang="it-IT" sz="1600" dirty="0"/>
              <a:t>TARI: RAFFRONTO LISTINI UTENZE NON DOMESTICHE</a:t>
            </a:r>
          </a:p>
        </p:txBody>
      </p:sp>
      <p:sp>
        <p:nvSpPr>
          <p:cNvPr id="3" name="Segnaposto numero diapositiva 2"/>
          <p:cNvSpPr>
            <a:spLocks noGrp="1"/>
          </p:cNvSpPr>
          <p:nvPr>
            <p:ph type="sldNum" sz="quarter" idx="12"/>
          </p:nvPr>
        </p:nvSpPr>
        <p:spPr/>
        <p:txBody>
          <a:bodyPr/>
          <a:lstStyle/>
          <a:p>
            <a:fld id="{3EE28D72-AD8D-4ABB-9BE4-56994EF9A656}" type="slidenum">
              <a:rPr lang="en-US" smtClean="0"/>
              <a:pPr/>
              <a:t>9</a:t>
            </a:fld>
            <a:endParaRPr lang="en-US"/>
          </a:p>
        </p:txBody>
      </p:sp>
      <p:graphicFrame>
        <p:nvGraphicFramePr>
          <p:cNvPr id="4" name="Oggetto 3"/>
          <p:cNvGraphicFramePr>
            <a:graphicFrameLocks noChangeAspect="1"/>
          </p:cNvGraphicFramePr>
          <p:nvPr>
            <p:extLst>
              <p:ext uri="{D42A27DB-BD31-4B8C-83A1-F6EECF244321}">
                <p14:modId xmlns:p14="http://schemas.microsoft.com/office/powerpoint/2010/main" val="1609768953"/>
              </p:ext>
            </p:extLst>
          </p:nvPr>
        </p:nvGraphicFramePr>
        <p:xfrm>
          <a:off x="481013" y="1268361"/>
          <a:ext cx="8356600" cy="5183927"/>
        </p:xfrm>
        <a:graphic>
          <a:graphicData uri="http://schemas.openxmlformats.org/presentationml/2006/ole">
            <mc:AlternateContent xmlns:mc="http://schemas.openxmlformats.org/markup-compatibility/2006">
              <mc:Choice xmlns:v="urn:schemas-microsoft-com:vml" Requires="v">
                <p:oleObj name="Foglio di lavoro" r:id="rId2" imgW="6316836" imgH="4602435" progId="Excel.Sheet.12">
                  <p:embed/>
                </p:oleObj>
              </mc:Choice>
              <mc:Fallback>
                <p:oleObj name="Foglio di lavoro" r:id="rId2" imgW="6316836" imgH="4602435" progId="Excel.Sheet.12">
                  <p:embed/>
                  <p:pic>
                    <p:nvPicPr>
                      <p:cNvPr id="4" name="Oggetto 3"/>
                      <p:cNvPicPr/>
                      <p:nvPr/>
                    </p:nvPicPr>
                    <p:blipFill>
                      <a:blip r:embed="rId3"/>
                      <a:stretch>
                        <a:fillRect/>
                      </a:stretch>
                    </p:blipFill>
                    <p:spPr>
                      <a:xfrm>
                        <a:off x="481013" y="1268361"/>
                        <a:ext cx="8356600" cy="5183927"/>
                      </a:xfrm>
                      <a:prstGeom prst="rect">
                        <a:avLst/>
                      </a:prstGeom>
                    </p:spPr>
                  </p:pic>
                </p:oleObj>
              </mc:Fallback>
            </mc:AlternateContent>
          </a:graphicData>
        </a:graphic>
      </p:graphicFrame>
    </p:spTree>
    <p:extLst>
      <p:ext uri="{BB962C8B-B14F-4D97-AF65-F5344CB8AC3E}">
        <p14:creationId xmlns:p14="http://schemas.microsoft.com/office/powerpoint/2010/main" val="156134956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283,1,Slide28"/>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wrap="none" rtlCol="0" anchor="ctr">
        <a:spAutoFit/>
      </a:bodyPr>
      <a:lstStyle>
        <a:defPPr algn="ctr">
          <a:lnSpc>
            <a:spcPct val="90000"/>
          </a:lnSpc>
          <a:spcBef>
            <a:spcPct val="0"/>
          </a:spcBef>
          <a:spcAft>
            <a:spcPct val="35000"/>
          </a:spcAft>
          <a:defRPr b="1" dirty="0">
            <a:latin typeface="Georgia" panose="02040502050405020303" pitchFamily="18" charset="0"/>
          </a:defRPr>
        </a:defPPr>
      </a:lstStyle>
      <a:style>
        <a:lnRef idx="2">
          <a:schemeClr val="dk1"/>
        </a:lnRef>
        <a:fillRef idx="1">
          <a:schemeClr val="lt1"/>
        </a:fillRef>
        <a:effectRef idx="0">
          <a:schemeClr val="dk1"/>
        </a:effectRef>
        <a:fontRef idx="minor">
          <a:schemeClr val="dk1"/>
        </a:fontRef>
      </a: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F321A4D52BB80646A148E244D38C317E" ma:contentTypeVersion="6" ma:contentTypeDescription="Creare un nuovo documento." ma:contentTypeScope="" ma:versionID="0910be2e96768f8b65625498f43f9846">
  <xsd:schema xmlns:xsd="http://www.w3.org/2001/XMLSchema" xmlns:xs="http://www.w3.org/2001/XMLSchema" xmlns:p="http://schemas.microsoft.com/office/2006/metadata/properties" xmlns:ns3="b5b08470-f30c-44a1-932c-3821ce831107" xmlns:ns4="3d76505d-804f-4ff6-b312-35e989aa980b" targetNamespace="http://schemas.microsoft.com/office/2006/metadata/properties" ma:root="true" ma:fieldsID="7f32283635460d3a795f8d760e2d524a" ns3:_="" ns4:_="">
    <xsd:import namespace="b5b08470-f30c-44a1-932c-3821ce831107"/>
    <xsd:import namespace="3d76505d-804f-4ff6-b312-35e989aa980b"/>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5b08470-f30c-44a1-932c-3821ce83110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d76505d-804f-4ff6-b312-35e989aa980b" elementFormDefault="qualified">
    <xsd:import namespace="http://schemas.microsoft.com/office/2006/documentManagement/types"/>
    <xsd:import namespace="http://schemas.microsoft.com/office/infopath/2007/PartnerControls"/>
    <xsd:element name="SharedWithUsers" ma:index="10"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Condiviso con dettagli" ma:internalName="SharedWithDetails" ma:readOnly="true">
      <xsd:simpleType>
        <xsd:restriction base="dms:Note">
          <xsd:maxLength value="255"/>
        </xsd:restriction>
      </xsd:simpleType>
    </xsd:element>
    <xsd:element name="SharingHintHash" ma:index="12" nillable="true" ma:displayName="Hash suggerimento condivisione"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6A75C3B-6CAA-425B-B8D4-25D4D9E43357}">
  <ds:schemaRefs>
    <ds:schemaRef ds:uri="http://purl.org/dc/dcmitype/"/>
    <ds:schemaRef ds:uri="http://purl.org/dc/terms/"/>
    <ds:schemaRef ds:uri="http://schemas.openxmlformats.org/package/2006/metadata/core-properties"/>
    <ds:schemaRef ds:uri="b5b08470-f30c-44a1-932c-3821ce831107"/>
    <ds:schemaRef ds:uri="http://schemas.microsoft.com/office/2006/documentManagement/types"/>
    <ds:schemaRef ds:uri="http://www.w3.org/XML/1998/namespace"/>
    <ds:schemaRef ds:uri="3d76505d-804f-4ff6-b312-35e989aa980b"/>
    <ds:schemaRef ds:uri="http://schemas.microsoft.com/office/infopath/2007/PartnerControls"/>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0F11FEB2-9B7D-4AE1-8203-159A6DC3A7EC}">
  <ds:schemaRefs>
    <ds:schemaRef ds:uri="http://schemas.microsoft.com/sharepoint/v3/contenttype/forms"/>
  </ds:schemaRefs>
</ds:datastoreItem>
</file>

<file path=customXml/itemProps3.xml><?xml version="1.0" encoding="utf-8"?>
<ds:datastoreItem xmlns:ds="http://schemas.openxmlformats.org/officeDocument/2006/customXml" ds:itemID="{5780F2A3-7297-4C82-B4D3-2FCB083FC63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5b08470-f30c-44a1-932c-3821ce831107"/>
    <ds:schemaRef ds:uri="3d76505d-804f-4ff6-b312-35e989aa980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16100</TotalTime>
  <Words>1556</Words>
  <Application>Microsoft Office PowerPoint</Application>
  <PresentationFormat>Presentazione su schermo (4:3)</PresentationFormat>
  <Paragraphs>230</Paragraphs>
  <Slides>15</Slides>
  <Notes>1</Notes>
  <HiddenSlides>0</HiddenSlides>
  <MMClips>0</MMClips>
  <ScaleCrop>false</ScaleCrop>
  <HeadingPairs>
    <vt:vector size="8" baseType="variant">
      <vt:variant>
        <vt:lpstr>Caratteri utilizzati</vt:lpstr>
      </vt:variant>
      <vt:variant>
        <vt:i4>5</vt:i4>
      </vt:variant>
      <vt:variant>
        <vt:lpstr>Tema</vt:lpstr>
      </vt:variant>
      <vt:variant>
        <vt:i4>1</vt:i4>
      </vt:variant>
      <vt:variant>
        <vt:lpstr>Server OLE incorporati</vt:lpstr>
      </vt:variant>
      <vt:variant>
        <vt:i4>1</vt:i4>
      </vt:variant>
      <vt:variant>
        <vt:lpstr>Titoli diapositive</vt:lpstr>
      </vt:variant>
      <vt:variant>
        <vt:i4>15</vt:i4>
      </vt:variant>
    </vt:vector>
  </HeadingPairs>
  <TitlesOfParts>
    <vt:vector size="22" baseType="lpstr">
      <vt:lpstr>Arial</vt:lpstr>
      <vt:lpstr>Calibri</vt:lpstr>
      <vt:lpstr>Calibri Light</vt:lpstr>
      <vt:lpstr>Georgia</vt:lpstr>
      <vt:lpstr>Segoe UI</vt:lpstr>
      <vt:lpstr>Office Theme</vt:lpstr>
      <vt:lpstr>Foglio di lavoro</vt:lpstr>
      <vt:lpstr>Presentazione standard di PowerPoint</vt:lpstr>
      <vt:lpstr>TASSA RIFIUTI – DATI DI RIFERIMENTO 2022  E CONFRONTO CON DATI 2021</vt:lpstr>
      <vt:lpstr>TASSA RIFIUTI – DATI DI RIFERIMENTO 2022  E CONFRONTO CON DATI 2021</vt:lpstr>
      <vt:lpstr>TARI: LISTINO UTENZE DOMESTICHE ANNO 2022</vt:lpstr>
      <vt:lpstr>TARI: LISTINO UTENZE NON DOMESTICHE ANNO 2022</vt:lpstr>
      <vt:lpstr>TARI: LISTINO UTENZE DOMESTICHE ANNO 2021</vt:lpstr>
      <vt:lpstr>TARI: RAFFRONTO LISTINI UTENZE DOMESTICHE –  2022 RISPETTO A 2021</vt:lpstr>
      <vt:lpstr>RAFFRONTO IMPORTO DOVUTO TARI UTENZE DOMESTICHE – SIMULAZIONE </vt:lpstr>
      <vt:lpstr>TARI: RAFFRONTO LISTINI UTENZE NON DOMESTICHE</vt:lpstr>
      <vt:lpstr>TARI 2022 - AGEVOLAZIONI</vt:lpstr>
      <vt:lpstr>TARI 2022 - AGEVOLAZIONI</vt:lpstr>
      <vt:lpstr>TARI 2022 - AGEVOLAZIONI</vt:lpstr>
      <vt:lpstr>TARI 2022 - ANNOTAZIONI</vt:lpstr>
      <vt:lpstr>TARI – AGEVOLAZIONI COVID UTENZE DOMESTICHE 2021</vt:lpstr>
      <vt:lpstr>TARI: AGEVOLAZIONI COVID UTENZE NON DOMESTICHE 2021 RIDUZIONE PERCENTUALE PARTE VARIABILE DELLA TARIFFA</vt:lpstr>
    </vt:vector>
  </TitlesOfParts>
  <Company>PricewaterhouseCoopers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Pierluigi De Marinis</dc:creator>
  <cp:lastModifiedBy>Giovanna Luigia Aprigliano</cp:lastModifiedBy>
  <cp:revision>1356</cp:revision>
  <cp:lastPrinted>2021-12-14T15:37:48Z</cp:lastPrinted>
  <dcterms:created xsi:type="dcterms:W3CDTF">2018-09-12T08:37:26Z</dcterms:created>
  <dcterms:modified xsi:type="dcterms:W3CDTF">2022-04-26T07:55:59Z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0x010100F321A4D52BB80646A148E244D38C317E</vt:lpwstr>
  </property>
</Properties>
</file>