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5E02-B516-4790-AD71-B1B57A62323B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9B9C-0949-4512-AB12-6A23E0FB2A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05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9859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503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171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047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29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487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408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623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058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444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589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87340" y="10555671"/>
            <a:ext cx="3047939" cy="5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82" tIns="49492" rIns="98982" bIns="49492" anchor="b"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F9FE4F-15B4-4357-B0E1-165487C44836}" type="slidenum">
              <a:rPr lang="it-IT" altLang="it-IT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2513" cy="416401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55" y="5275251"/>
            <a:ext cx="5164345" cy="5001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966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60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15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21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93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84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20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38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12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1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87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E650E-24A5-44FF-BC17-98D69DC7479E}" type="datetimeFigureOut">
              <a:rPr lang="it-IT" smtClean="0"/>
              <a:t>13/12/2024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ACF8-BE37-4C7A-A010-B2BCECFDD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51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-1"/>
            <a:ext cx="12192000" cy="245037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B78A5F7-D4A0-47C9-89EF-BEFFD1A628C4}"/>
              </a:ext>
            </a:extLst>
          </p:cNvPr>
          <p:cNvCxnSpPr>
            <a:cxnSpLocks/>
          </p:cNvCxnSpPr>
          <p:nvPr/>
        </p:nvCxnSpPr>
        <p:spPr>
          <a:xfrm>
            <a:off x="0" y="266006"/>
            <a:ext cx="12192000" cy="16625"/>
          </a:xfrm>
          <a:prstGeom prst="line">
            <a:avLst/>
          </a:prstGeom>
          <a:ln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33998AD-900D-43AE-A40D-4F1E566047CD}"/>
              </a:ext>
            </a:extLst>
          </p:cNvPr>
          <p:cNvSpPr txBox="1"/>
          <p:nvPr/>
        </p:nvSpPr>
        <p:spPr>
          <a:xfrm>
            <a:off x="830359" y="435107"/>
            <a:ext cx="295730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COMUNE di MILANO</a:t>
            </a:r>
          </a:p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DS Autorizzazioni e Concessioni - SUAP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Area Attività Produttive e Commercio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02C9370-2C6C-41AB-BBF1-ADC35E9B0BD6}"/>
              </a:ext>
            </a:extLst>
          </p:cNvPr>
          <p:cNvSpPr txBox="1"/>
          <p:nvPr/>
        </p:nvSpPr>
        <p:spPr>
          <a:xfrm>
            <a:off x="0" y="5625821"/>
            <a:ext cx="121920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>
                <a:ea typeface="Calibri" panose="020F0502020204030204" pitchFamily="34" charset="0"/>
                <a:cs typeface="Times New Roman" panose="02020603050405020304" pitchFamily="18" charset="0"/>
              </a:rPr>
              <a:t>Commissione Consiliare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CD3B17F-5761-4C38-9A39-7F2CA59A12DC}"/>
              </a:ext>
            </a:extLst>
          </p:cNvPr>
          <p:cNvSpPr txBox="1"/>
          <p:nvPr/>
        </p:nvSpPr>
        <p:spPr>
          <a:xfrm>
            <a:off x="1524000" y="6170809"/>
            <a:ext cx="914400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defRPr sz="12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100">
                <a:solidFill>
                  <a:schemeClr val="tx1">
                    <a:lumMod val="65000"/>
                    <a:lumOff val="35000"/>
                  </a:schemeClr>
                </a:solidFill>
              </a:rPr>
              <a:t>12 Dicembre 2024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32796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>
                <a:solidFill>
                  <a:srgbClr val="007A3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MERCATI COMUNALI </a:t>
            </a:r>
            <a:r>
              <a:rPr lang="it-IT" sz="4400" b="1" dirty="0">
                <a:solidFill>
                  <a:srgbClr val="007A3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COPERTI</a:t>
            </a:r>
            <a:endParaRPr lang="it-IT" sz="4400" dirty="0">
              <a:solidFill>
                <a:srgbClr val="007A3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7" y="363100"/>
            <a:ext cx="576064" cy="824412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B78A5F7-D4A0-47C9-89EF-BEFFD1A628C4}"/>
              </a:ext>
            </a:extLst>
          </p:cNvPr>
          <p:cNvCxnSpPr>
            <a:cxnSpLocks/>
          </p:cNvCxnSpPr>
          <p:nvPr/>
        </p:nvCxnSpPr>
        <p:spPr>
          <a:xfrm>
            <a:off x="0" y="6569827"/>
            <a:ext cx="12192000" cy="16625"/>
          </a:xfrm>
          <a:prstGeom prst="line">
            <a:avLst/>
          </a:prstGeom>
          <a:ln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6604535"/>
            <a:ext cx="12192000" cy="245037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8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7835D1-AFD9-0117-DA86-C7A5E2F911D2}"/>
              </a:ext>
            </a:extLst>
          </p:cNvPr>
          <p:cNvSpPr txBox="1"/>
          <p:nvPr/>
        </p:nvSpPr>
        <p:spPr>
          <a:xfrm>
            <a:off x="1857915" y="1487843"/>
            <a:ext cx="8136904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/>
              <a:t>Fase 1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 dirty="0"/>
              <a:t>04.06.2024 pubblicazione primo bando per assegnazione spazi commerciali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/>
              <a:t>15.07.2024 </a:t>
            </a:r>
            <a:r>
              <a:rPr lang="it-IT" sz="1600" dirty="0"/>
              <a:t>scadenza ricezione offerte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 dirty="0"/>
              <a:t>29.07.2024 assegnazione di n. 2 stalli fissi (gastronomia e caseario)</a:t>
            </a:r>
          </a:p>
          <a:p>
            <a:endParaRPr lang="it-IT" sz="1600" b="1"/>
          </a:p>
          <a:p>
            <a:r>
              <a:rPr lang="it-IT" sz="1600" b="1"/>
              <a:t>Fase </a:t>
            </a:r>
            <a:r>
              <a:rPr lang="it-IT" sz="1600" b="1" dirty="0"/>
              <a:t>2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 dirty="0"/>
              <a:t>09.10.2024 pubblicazione avviso manifestazione di interesse per spazi commerciali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 dirty="0"/>
              <a:t>15.11.2024 scadenza ricezione manifestazioni di interesse</a:t>
            </a:r>
          </a:p>
          <a:p>
            <a:pPr marL="132142" indent="-132142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32142" indent="-132142">
              <a:buFont typeface="Arial" panose="020B0604020202020204" pitchFamily="34" charset="0"/>
              <a:buChar char="•"/>
            </a:pPr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b="1" dirty="0"/>
              <a:t>Fase 3 - Next steps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 dirty="0"/>
              <a:t>entro 13.12.2024 valutazione manifestazioni di interesse da parte della commissione di gara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 dirty="0"/>
              <a:t>entro 20.12.2024 trasmissione lettera d’invito ai partecipanti per presentare offerta vincolante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 dirty="0"/>
              <a:t>31.01.2025 scadenza ricezione offerte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1600" dirty="0"/>
              <a:t>entro 14.02.2025 assegnazione spazi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3162371-47C3-40B5-54BD-E2A066529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51539"/>
              </p:ext>
            </p:extLst>
          </p:nvPr>
        </p:nvGraphicFramePr>
        <p:xfrm>
          <a:off x="2326292" y="3547262"/>
          <a:ext cx="2862057" cy="102446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7656">
                  <a:extLst>
                    <a:ext uri="{9D8B030D-6E8A-4147-A177-3AD203B41FA5}">
                      <a16:colId xmlns:a16="http://schemas.microsoft.com/office/drawing/2014/main" val="3368012132"/>
                    </a:ext>
                  </a:extLst>
                </a:gridCol>
                <a:gridCol w="1064401">
                  <a:extLst>
                    <a:ext uri="{9D8B030D-6E8A-4147-A177-3AD203B41FA5}">
                      <a16:colId xmlns:a16="http://schemas.microsoft.com/office/drawing/2014/main" val="1830888562"/>
                    </a:ext>
                  </a:extLst>
                </a:gridCol>
              </a:tblGrid>
              <a:tr h="341488">
                <a:tc>
                  <a:txBody>
                    <a:bodyPr/>
                    <a:lstStyle/>
                    <a:p>
                      <a:pPr algn="l"/>
                      <a:r>
                        <a:rPr lang="it-IT" sz="1300" dirty="0"/>
                        <a:t>Soggetti contattati</a:t>
                      </a:r>
                    </a:p>
                  </a:txBody>
                  <a:tcPr marL="68574" marR="68574" marT="34287" marB="3428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&gt;350 </a:t>
                      </a:r>
                    </a:p>
                  </a:txBody>
                  <a:tcPr marL="68574" marR="68574" marT="34287" marB="34287" anchor="ctr"/>
                </a:tc>
                <a:extLst>
                  <a:ext uri="{0D108BD9-81ED-4DB2-BD59-A6C34878D82A}">
                    <a16:rowId xmlns:a16="http://schemas.microsoft.com/office/drawing/2014/main" val="2410972229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l"/>
                      <a:r>
                        <a:rPr lang="it-IT" sz="1300" dirty="0"/>
                        <a:t>CONTATTI ATTIVATI</a:t>
                      </a:r>
                    </a:p>
                  </a:txBody>
                  <a:tcPr marL="68574" marR="68574" marT="34287" marB="3428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78</a:t>
                      </a:r>
                    </a:p>
                  </a:txBody>
                  <a:tcPr marL="68574" marR="68574" marT="34287" marB="34287" anchor="ctr"/>
                </a:tc>
                <a:extLst>
                  <a:ext uri="{0D108BD9-81ED-4DB2-BD59-A6C34878D82A}">
                    <a16:rowId xmlns:a16="http://schemas.microsoft.com/office/drawing/2014/main" val="3479627800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l"/>
                      <a:r>
                        <a:rPr lang="it-IT" sz="1300" dirty="0"/>
                        <a:t>Sopralluoghi</a:t>
                      </a:r>
                    </a:p>
                  </a:txBody>
                  <a:tcPr marL="68574" marR="68574" marT="34287" marB="3428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35</a:t>
                      </a:r>
                    </a:p>
                  </a:txBody>
                  <a:tcPr marL="68574" marR="68574" marT="34287" marB="34287" anchor="ctr"/>
                </a:tc>
                <a:extLst>
                  <a:ext uri="{0D108BD9-81ED-4DB2-BD59-A6C34878D82A}">
                    <a16:rowId xmlns:a16="http://schemas.microsoft.com/office/drawing/2014/main" val="506836279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CA50140-78E6-4120-E1CC-4DC94E0C6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16745"/>
              </p:ext>
            </p:extLst>
          </p:nvPr>
        </p:nvGraphicFramePr>
        <p:xfrm>
          <a:off x="5989035" y="3899747"/>
          <a:ext cx="3501728" cy="341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5898">
                  <a:extLst>
                    <a:ext uri="{9D8B030D-6E8A-4147-A177-3AD203B41FA5}">
                      <a16:colId xmlns:a16="http://schemas.microsoft.com/office/drawing/2014/main" val="905922159"/>
                    </a:ext>
                  </a:extLst>
                </a:gridCol>
                <a:gridCol w="555830">
                  <a:extLst>
                    <a:ext uri="{9D8B030D-6E8A-4147-A177-3AD203B41FA5}">
                      <a16:colId xmlns:a16="http://schemas.microsoft.com/office/drawing/2014/main" val="3609040044"/>
                    </a:ext>
                  </a:extLst>
                </a:gridCol>
              </a:tblGrid>
              <a:tr h="341488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Manifestazioni interesse pervenute</a:t>
                      </a:r>
                    </a:p>
                  </a:txBody>
                  <a:tcPr marL="68574" marR="68574" marT="34287" marB="3428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30</a:t>
                      </a:r>
                    </a:p>
                  </a:txBody>
                  <a:tcPr marL="68574" marR="68574" marT="34287" marB="3428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05763"/>
                  </a:ext>
                </a:extLst>
              </a:tr>
            </a:tbl>
          </a:graphicData>
        </a:graphic>
      </p:graphicFrame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50A24B6-65F5-7295-FB7A-1EF4AEAE3ABF}"/>
              </a:ext>
            </a:extLst>
          </p:cNvPr>
          <p:cNvSpPr/>
          <p:nvPr/>
        </p:nvSpPr>
        <p:spPr>
          <a:xfrm>
            <a:off x="5242350" y="3547262"/>
            <a:ext cx="648013" cy="1024463"/>
          </a:xfrm>
          <a:prstGeom prst="rightArrow">
            <a:avLst>
              <a:gd name="adj1" fmla="val 100000"/>
              <a:gd name="adj2" fmla="val 64835"/>
            </a:avLst>
          </a:prstGeom>
          <a:solidFill>
            <a:srgbClr val="CCC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Titolo 6">
            <a:extLst>
              <a:ext uri="{FF2B5EF4-FFF2-40B4-BE49-F238E27FC236}">
                <a16:creationId xmlns:a16="http://schemas.microsoft.com/office/drawing/2014/main" id="{C7143CEE-A406-35A9-2190-3288E382908C}"/>
              </a:ext>
            </a:extLst>
          </p:cNvPr>
          <p:cNvSpPr txBox="1">
            <a:spLocks/>
          </p:cNvSpPr>
          <p:nvPr/>
        </p:nvSpPr>
        <p:spPr>
          <a:xfrm>
            <a:off x="1512917" y="380651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rmAutofit fontScale="90000" lnSpcReduction="100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b="1" dirty="0">
                <a:solidFill>
                  <a:schemeClr val="tx2"/>
                </a:solidFill>
              </a:rPr>
              <a:t>Il concept «Foody Mercato di Quartiere»</a:t>
            </a:r>
            <a:br>
              <a:rPr lang="it-IT" sz="2565" b="1" dirty="0">
                <a:solidFill>
                  <a:schemeClr val="tx2"/>
                </a:solidFill>
              </a:rPr>
            </a:br>
            <a:r>
              <a:rPr lang="it-IT" sz="2200" b="1" dirty="0">
                <a:solidFill>
                  <a:schemeClr val="tx2"/>
                </a:solidFill>
              </a:rPr>
              <a:t>Procedura assegnazione spazi commerciali</a:t>
            </a:r>
            <a:endParaRPr lang="it-IT" sz="2565" b="1" dirty="0">
              <a:solidFill>
                <a:schemeClr val="tx2"/>
              </a:solidFill>
            </a:endParaRPr>
          </a:p>
        </p:txBody>
      </p:sp>
      <p:pic>
        <p:nvPicPr>
          <p:cNvPr id="12" name="Immagine 11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2C12E2-E4A2-F439-D8A0-4001EBD48651}"/>
              </a:ext>
            </a:extLst>
          </p:cNvPr>
          <p:cNvSpPr txBox="1"/>
          <p:nvPr/>
        </p:nvSpPr>
        <p:spPr>
          <a:xfrm>
            <a:off x="1663968" y="1647173"/>
            <a:ext cx="8136904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/>
              <a:t>Le 30 manifestazioni di interesse pervenute sono costituite 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N. 1 operatore</a:t>
            </a:r>
            <a:r>
              <a:rPr lang="it-IT" sz="1600" dirty="0"/>
              <a:t> che ha richiesto la </a:t>
            </a:r>
            <a:r>
              <a:rPr lang="it-IT" sz="1600" b="1" dirty="0"/>
              <a:t>gestione di tutto il mercato</a:t>
            </a:r>
            <a:r>
              <a:rPr lang="it-IT" sz="1600" dirty="0"/>
              <a:t> (non conforme)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N. 7 operatori interessati alla somministrazione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N. 18 operatori interessati alla vendita </a:t>
            </a:r>
            <a:r>
              <a:rPr lang="it-IT" sz="1600" dirty="0"/>
              <a:t>per le seguenti merceologie: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3 caseario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3 ortofrutta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3 gelateria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1 pasta fresca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1 panificio – pasticceria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1 pescheria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2 prodotti tipici regionali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1 mix di freschi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1 </a:t>
            </a:r>
            <a:r>
              <a:rPr lang="it-IT" sz="1600" dirty="0" err="1"/>
              <a:t>grocery</a:t>
            </a:r>
            <a:r>
              <a:rPr lang="it-IT" sz="1600" dirty="0"/>
              <a:t> biologico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1 libreria</a:t>
            </a:r>
          </a:p>
          <a:p>
            <a:pPr marL="801688" indent="-192088">
              <a:buFontTx/>
              <a:buChar char="-"/>
            </a:pPr>
            <a:r>
              <a:rPr lang="it-IT" sz="1600" dirty="0"/>
              <a:t>1 tessile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1" dirty="0"/>
              <a:t>N. 3 operatori interessati al mix somministrazione-vendita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1" dirty="0"/>
              <a:t>N. 1 servizi alla persona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0A912A1D-36BC-A132-95FD-EE708A6AC89F}"/>
              </a:ext>
            </a:extLst>
          </p:cNvPr>
          <p:cNvSpPr txBox="1">
            <a:spLocks/>
          </p:cNvSpPr>
          <p:nvPr/>
        </p:nvSpPr>
        <p:spPr>
          <a:xfrm>
            <a:off x="1388226" y="657561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tx2"/>
                </a:solidFill>
              </a:rPr>
              <a:t>Il concept «Foody Mercato di Quartiere»</a:t>
            </a:r>
            <a:br>
              <a:rPr lang="it-IT" sz="2400" b="1" dirty="0">
                <a:solidFill>
                  <a:schemeClr val="tx2"/>
                </a:solidFill>
              </a:rPr>
            </a:br>
            <a:r>
              <a:rPr lang="it-IT" sz="2400" b="1" dirty="0">
                <a:solidFill>
                  <a:schemeClr val="tx2"/>
                </a:solidFill>
              </a:rPr>
              <a:t>Dettaglio manifestazioni di interesse</a:t>
            </a:r>
          </a:p>
        </p:txBody>
      </p:sp>
      <p:pic>
        <p:nvPicPr>
          <p:cNvPr id="8" name="Immagine 7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5ACE7172-2F9F-F8E7-4BE8-BFB1DA6B0FC3}"/>
              </a:ext>
            </a:extLst>
          </p:cNvPr>
          <p:cNvSpPr txBox="1">
            <a:spLocks/>
          </p:cNvSpPr>
          <p:nvPr/>
        </p:nvSpPr>
        <p:spPr>
          <a:xfrm>
            <a:off x="1751806" y="331062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rmAutofit fontScale="90000" lnSpcReduction="100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b="1" dirty="0">
                <a:solidFill>
                  <a:schemeClr val="tx2"/>
                </a:solidFill>
              </a:rPr>
              <a:t>Il concept «Foody Mercato di Quartiere»</a:t>
            </a:r>
            <a:br>
              <a:rPr lang="it-IT" sz="2565" b="1" dirty="0">
                <a:solidFill>
                  <a:schemeClr val="tx2"/>
                </a:solidFill>
              </a:rPr>
            </a:br>
            <a:r>
              <a:rPr lang="it-IT" sz="2200" b="1" dirty="0">
                <a:solidFill>
                  <a:schemeClr val="tx2"/>
                </a:solidFill>
              </a:rPr>
              <a:t>Avanzamento dal cantiere</a:t>
            </a:r>
            <a:endParaRPr lang="it-IT" sz="2565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26" y="1088082"/>
            <a:ext cx="7622770" cy="5256274"/>
          </a:xfrm>
          <a:prstGeom prst="rect">
            <a:avLst/>
          </a:prstGeom>
        </p:spPr>
      </p:pic>
      <p:pic>
        <p:nvPicPr>
          <p:cNvPr id="7" name="Immagine 6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" name="Titolo 6">
            <a:extLst>
              <a:ext uri="{FF2B5EF4-FFF2-40B4-BE49-F238E27FC236}">
                <a16:creationId xmlns:a16="http://schemas.microsoft.com/office/drawing/2014/main" id="{0A912A1D-36BC-A132-95FD-EE708A6AC89F}"/>
              </a:ext>
            </a:extLst>
          </p:cNvPr>
          <p:cNvSpPr txBox="1">
            <a:spLocks/>
          </p:cNvSpPr>
          <p:nvPr/>
        </p:nvSpPr>
        <p:spPr>
          <a:xfrm>
            <a:off x="1388226" y="657561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tx2"/>
                </a:solidFill>
              </a:rPr>
              <a:t>Conferimento di aree comunali contermini i mercati generali</a:t>
            </a:r>
          </a:p>
          <a:p>
            <a:r>
              <a:rPr lang="it-IT" sz="1800" b="1" dirty="0">
                <a:solidFill>
                  <a:schemeClr val="tx2"/>
                </a:solidFill>
              </a:rPr>
              <a:t>(ex campo abitativo «</a:t>
            </a:r>
            <a:r>
              <a:rPr lang="it-IT" sz="1800" b="1" dirty="0" err="1">
                <a:solidFill>
                  <a:schemeClr val="tx2"/>
                </a:solidFill>
              </a:rPr>
              <a:t>Bonfadini</a:t>
            </a:r>
            <a:r>
              <a:rPr lang="it-IT" sz="1800" b="1" dirty="0">
                <a:solidFill>
                  <a:schemeClr val="tx2"/>
                </a:solidFill>
              </a:rPr>
              <a:t>» - Deliberazione G.C. n. 458/2024)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1D73E8-0373-8AB8-59B4-0622B6A5F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3374"/>
          <a:stretch/>
        </p:blipFill>
        <p:spPr>
          <a:xfrm>
            <a:off x="538169" y="1622265"/>
            <a:ext cx="5194251" cy="3938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6095999" y="1622265"/>
            <a:ext cx="57330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tratta di oltre 33.000 mq di aree comunali poste a ridosso degli assi infrastrutturali e continue ai conferimenti del 2019.</a:t>
            </a:r>
          </a:p>
          <a:p>
            <a:endParaRPr lang="it-IT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 momento sulle aree è operativo un accordo per il coordinamento delle attività conseguenti al superamento del campo abitativo sottoscritto nell’agosto 2024 tra varie Direzioni Comunali. </a:t>
            </a:r>
          </a:p>
          <a:p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Obiettivi principali:</a:t>
            </a:r>
          </a:p>
          <a:p>
            <a:pPr marL="171450" indent="-171450">
              <a:buFontTx/>
              <a:buChar char="-"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Gestione della parte sociale e abitativa dei nuclei presenti;</a:t>
            </a:r>
          </a:p>
          <a:p>
            <a:pPr marL="171450" indent="-171450">
              <a:buFontTx/>
              <a:buChar char="-"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Gestione e rimozione dei veicoli presenti;</a:t>
            </a:r>
          </a:p>
          <a:p>
            <a:pPr marL="171450" indent="-171450">
              <a:buFontTx/>
              <a:buChar char="-"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Gestione e rimozione dei rifiuti presenti;</a:t>
            </a:r>
          </a:p>
          <a:p>
            <a:pPr marL="171450" indent="-171450">
              <a:buFontTx/>
              <a:buChar char="-"/>
            </a:pPr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Demolizione delle strutture realizzate in assenza di titolo.</a:t>
            </a:r>
          </a:p>
          <a:p>
            <a:pPr marL="171450" indent="-171450">
              <a:buFontTx/>
              <a:buChar char="-"/>
            </a:pPr>
            <a:endParaRPr lang="it-IT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conferimento è di supporto allo sviluppo del progetto generale del nuovo mercato (</a:t>
            </a:r>
            <a:r>
              <a:rPr lang="it-IT" sz="1600" i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Foody</a:t>
            </a:r>
            <a:r>
              <a:rPr lang="it-IT" sz="16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2025</a:t>
            </a:r>
            <a:r>
              <a:rPr lang="it-IT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per la realizzazione di una nuova porta di accesso che minimizzi gli impatti sulla città (collocandosi in area interclusa a ridosso della ferrovia) e per impianti tecnologici.</a:t>
            </a:r>
          </a:p>
        </p:txBody>
      </p:sp>
    </p:spTree>
    <p:extLst>
      <p:ext uri="{BB962C8B-B14F-4D97-AF65-F5344CB8AC3E}">
        <p14:creationId xmlns:p14="http://schemas.microsoft.com/office/powerpoint/2010/main" val="383489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80355"/>
            <a:ext cx="11992893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17" y="688868"/>
            <a:ext cx="8989266" cy="5747090"/>
          </a:xfrm>
          <a:prstGeom prst="rect">
            <a:avLst/>
          </a:prstGeom>
        </p:spPr>
      </p:pic>
      <p:sp>
        <p:nvSpPr>
          <p:cNvPr id="6" name="Titolo 6">
            <a:extLst>
              <a:ext uri="{FF2B5EF4-FFF2-40B4-BE49-F238E27FC236}">
                <a16:creationId xmlns:a16="http://schemas.microsoft.com/office/drawing/2014/main" id="{37CE1BCD-C8AD-4E84-E44F-E4EB02D2431B}"/>
              </a:ext>
            </a:extLst>
          </p:cNvPr>
          <p:cNvSpPr txBox="1">
            <a:spLocks/>
          </p:cNvSpPr>
          <p:nvPr/>
        </p:nvSpPr>
        <p:spPr>
          <a:xfrm>
            <a:off x="-8313" y="215550"/>
            <a:ext cx="12192000" cy="690537"/>
          </a:xfrm>
          <a:prstGeom prst="rect">
            <a:avLst/>
          </a:prstGeom>
          <a:ln>
            <a:noFill/>
          </a:ln>
        </p:spPr>
        <p:txBody>
          <a:bodyPr anchor="t">
            <a:normAutofit fontScale="975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b="1">
                <a:solidFill>
                  <a:schemeClr val="tx2"/>
                </a:solidFill>
              </a:rPr>
              <a:t>Mercati </a:t>
            </a:r>
            <a:r>
              <a:rPr lang="it-IT" sz="2565" b="1" dirty="0">
                <a:solidFill>
                  <a:schemeClr val="tx2"/>
                </a:solidFill>
              </a:rPr>
              <a:t>Comunali Coperti</a:t>
            </a:r>
          </a:p>
        </p:txBody>
      </p:sp>
    </p:spTree>
    <p:extLst>
      <p:ext uri="{BB962C8B-B14F-4D97-AF65-F5344CB8AC3E}">
        <p14:creationId xmlns:p14="http://schemas.microsoft.com/office/powerpoint/2010/main" val="410620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37CE1BCD-C8AD-4E84-E44F-E4EB02D2431B}"/>
              </a:ext>
            </a:extLst>
          </p:cNvPr>
          <p:cNvSpPr txBox="1">
            <a:spLocks/>
          </p:cNvSpPr>
          <p:nvPr/>
        </p:nvSpPr>
        <p:spPr>
          <a:xfrm>
            <a:off x="1421476" y="306993"/>
            <a:ext cx="8688388" cy="690537"/>
          </a:xfrm>
          <a:prstGeom prst="rect">
            <a:avLst/>
          </a:prstGeom>
          <a:ln>
            <a:noFill/>
          </a:ln>
        </p:spPr>
        <p:txBody>
          <a:bodyPr anchor="t">
            <a:normAutofit fontScale="975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b="1" dirty="0">
                <a:solidFill>
                  <a:schemeClr val="tx2"/>
                </a:solidFill>
              </a:rPr>
              <a:t>Stato di fatto dei Mercati Comunali Coperti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FABB8F-FCC7-7394-EFB9-FE64BF26B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37205"/>
              </p:ext>
            </p:extLst>
          </p:nvPr>
        </p:nvGraphicFramePr>
        <p:xfrm>
          <a:off x="1418669" y="906087"/>
          <a:ext cx="8880800" cy="544137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79461">
                  <a:extLst>
                    <a:ext uri="{9D8B030D-6E8A-4147-A177-3AD203B41FA5}">
                      <a16:colId xmlns:a16="http://schemas.microsoft.com/office/drawing/2014/main" val="1647027270"/>
                    </a:ext>
                  </a:extLst>
                </a:gridCol>
                <a:gridCol w="1770979">
                  <a:extLst>
                    <a:ext uri="{9D8B030D-6E8A-4147-A177-3AD203B41FA5}">
                      <a16:colId xmlns:a16="http://schemas.microsoft.com/office/drawing/2014/main" val="559090984"/>
                    </a:ext>
                  </a:extLst>
                </a:gridCol>
                <a:gridCol w="1022852">
                  <a:extLst>
                    <a:ext uri="{9D8B030D-6E8A-4147-A177-3AD203B41FA5}">
                      <a16:colId xmlns:a16="http://schemas.microsoft.com/office/drawing/2014/main" val="2183379111"/>
                    </a:ext>
                  </a:extLst>
                </a:gridCol>
                <a:gridCol w="839910">
                  <a:extLst>
                    <a:ext uri="{9D8B030D-6E8A-4147-A177-3AD203B41FA5}">
                      <a16:colId xmlns:a16="http://schemas.microsoft.com/office/drawing/2014/main" val="2840083983"/>
                    </a:ext>
                  </a:extLst>
                </a:gridCol>
                <a:gridCol w="1400633">
                  <a:extLst>
                    <a:ext uri="{9D8B030D-6E8A-4147-A177-3AD203B41FA5}">
                      <a16:colId xmlns:a16="http://schemas.microsoft.com/office/drawing/2014/main" val="526436872"/>
                    </a:ext>
                  </a:extLst>
                </a:gridCol>
                <a:gridCol w="1152249">
                  <a:extLst>
                    <a:ext uri="{9D8B030D-6E8A-4147-A177-3AD203B41FA5}">
                      <a16:colId xmlns:a16="http://schemas.microsoft.com/office/drawing/2014/main" val="190478314"/>
                    </a:ext>
                  </a:extLst>
                </a:gridCol>
                <a:gridCol w="1214716">
                  <a:extLst>
                    <a:ext uri="{9D8B030D-6E8A-4147-A177-3AD203B41FA5}">
                      <a16:colId xmlns:a16="http://schemas.microsoft.com/office/drawing/2014/main" val="3366907830"/>
                    </a:ext>
                  </a:extLst>
                </a:gridCol>
              </a:tblGrid>
              <a:tr h="569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MERCATO </a:t>
                      </a:r>
                      <a:endParaRPr lang="it-IT" sz="1100" b="1" i="0" u="none" strike="noStrike" dirty="0">
                        <a:solidFill>
                          <a:srgbClr val="2E2E38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CONFERIMENTO</a:t>
                      </a:r>
                      <a:endParaRPr lang="it-IT" sz="1100" b="1" i="0" u="none" strike="noStrike" dirty="0">
                        <a:solidFill>
                          <a:srgbClr val="2E2E38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TIPOLOGIA DI</a:t>
                      </a:r>
                    </a:p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GESTIONE</a:t>
                      </a:r>
                      <a:endParaRPr lang="it-IT" sz="1100" b="1" i="0" u="none" strike="noStrike" dirty="0">
                        <a:solidFill>
                          <a:srgbClr val="2E2E38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SUPERFICI</a:t>
                      </a:r>
                    </a:p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SEDIME</a:t>
                      </a:r>
                      <a:endParaRPr lang="it-IT" sz="1100" b="1" i="0" u="none" strike="noStrike" dirty="0">
                        <a:solidFill>
                          <a:srgbClr val="2E2E38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SUPERFICIE LORDA</a:t>
                      </a:r>
                    </a:p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FABBRICATI</a:t>
                      </a:r>
                      <a:endParaRPr lang="it-IT" sz="1100" b="1" i="0" u="none" strike="noStrike" dirty="0">
                        <a:solidFill>
                          <a:srgbClr val="2E2E38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SCADENZA</a:t>
                      </a:r>
                    </a:p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CONCESSIONI</a:t>
                      </a:r>
                      <a:endParaRPr lang="it-IT" sz="1100" b="1" i="0" u="none" strike="noStrike" dirty="0">
                        <a:solidFill>
                          <a:srgbClr val="2E2E38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CANONE ANNUO</a:t>
                      </a:r>
                    </a:p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rgbClr val="2E2E38"/>
                          </a:solidFill>
                          <a:effectLst/>
                        </a:rPr>
                        <a:t>2024</a:t>
                      </a:r>
                      <a:endParaRPr lang="it-IT" sz="1100" b="1" i="0" u="none" strike="noStrike" dirty="0">
                        <a:solidFill>
                          <a:srgbClr val="2E2E38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02873"/>
                  </a:ext>
                </a:extLst>
              </a:tr>
              <a:tr h="253540">
                <a:tc>
                  <a:txBody>
                    <a:bodyPr/>
                    <a:lstStyle/>
                    <a:p>
                      <a:pPr algn="l" rtl="0" fontAlgn="ctr"/>
                      <a:endParaRPr lang="it-IT" sz="1000" b="1" i="1" u="none" strike="noStrike" dirty="0">
                        <a:solidFill>
                          <a:srgbClr val="2E2E38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0" b="0" i="1" u="none" strike="noStrike" dirty="0">
                        <a:solidFill>
                          <a:srgbClr val="2E2E38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1" u="none" strike="noStrike" dirty="0">
                        <a:solidFill>
                          <a:srgbClr val="2E2E38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1" u="none" strike="noStrike" dirty="0">
                          <a:solidFill>
                            <a:srgbClr val="2E2E38"/>
                          </a:solidFill>
                          <a:effectLst/>
                          <a:latin typeface="+mj-lt"/>
                        </a:rPr>
                        <a:t>(mq)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1" u="none" strike="noStrike" dirty="0">
                          <a:solidFill>
                            <a:srgbClr val="2E2E38"/>
                          </a:solidFill>
                          <a:effectLst/>
                          <a:latin typeface="+mj-lt"/>
                        </a:rPr>
                        <a:t>(mq)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1" u="none" strike="noStrike" dirty="0">
                        <a:solidFill>
                          <a:srgbClr val="2E2E38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1" u="none" strike="noStrike" dirty="0">
                          <a:solidFill>
                            <a:srgbClr val="2E2E38"/>
                          </a:solidFill>
                          <a:effectLst/>
                          <a:latin typeface="+mj-lt"/>
                        </a:rPr>
                        <a:t>(€/anno)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69756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Chiarelli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Fabbricato + sedime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Diretta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1.166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1.422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30/06/2026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62.892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66482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Ferrara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Diretta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1.040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909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31/12/2023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16.314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918760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Fusina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Diretta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527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327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30/06/2026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27.290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848893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Giambellino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Diretta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1.786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1.750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30/06/2024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5.565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45765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Gratosoglio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Diretta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1.911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1.161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30/06/2026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10.462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8711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Montegani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Diretta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1.140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692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30/06/2026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41.082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060127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Monza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Diretta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1.310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1.158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31/12/2023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71.318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6614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Quarto Oggiaro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Diretta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2.758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1.604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30/06/2026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84.804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159450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Rombon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Conc</a:t>
                      </a: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. unico</a:t>
                      </a:r>
                      <a:endParaRPr kumimoji="0" lang="it-IT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3.810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3.042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11/04/2044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8.500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636451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Lorenteggio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Conc. unico</a:t>
                      </a:r>
                      <a:endParaRPr kumimoji="0" lang="it-IT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1.260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1.274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30/06/2028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103.412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611770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S. Maria del Suffragio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Conc. unico</a:t>
                      </a:r>
                      <a:endParaRPr kumimoji="0" lang="it-IT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463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430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18/12/2028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70.777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650921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Zara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Conc. unico</a:t>
                      </a:r>
                      <a:endParaRPr kumimoji="0" lang="it-IT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1.243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965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19/12/2039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71.815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032734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Morsenchio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Conc. unico</a:t>
                      </a:r>
                      <a:endParaRPr kumimoji="0" lang="it-IT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2.020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1.337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02/08/2040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11.738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147375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Wagner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Conc. unico</a:t>
                      </a:r>
                      <a:endParaRPr kumimoji="0" lang="it-IT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1.867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1.495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30/06/2041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195.941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027169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Prealpi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Fabbricato + sedime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Conc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. unico</a:t>
                      </a:r>
                      <a:endParaRPr kumimoji="0" lang="it-IT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1.250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1.219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09/07/2043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20.143</a:t>
                      </a:r>
                      <a:endParaRPr lang="it-IT" sz="1100" b="0" i="0" u="none" strike="noStrike" dirty="0">
                        <a:solidFill>
                          <a:schemeClr val="tx2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999206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TOTALE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23.551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18.785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802.053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3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68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olo 6">
            <a:extLst>
              <a:ext uri="{FF2B5EF4-FFF2-40B4-BE49-F238E27FC236}">
                <a16:creationId xmlns:a16="http://schemas.microsoft.com/office/drawing/2014/main" id="{D9E14578-85E6-267A-BB02-58EDC39A63A4}"/>
              </a:ext>
            </a:extLst>
          </p:cNvPr>
          <p:cNvSpPr txBox="1">
            <a:spLocks/>
          </p:cNvSpPr>
          <p:nvPr/>
        </p:nvSpPr>
        <p:spPr>
          <a:xfrm>
            <a:off x="1546167" y="230915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rmAutofit fontScale="975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b="1">
                <a:solidFill>
                  <a:schemeClr val="tx2"/>
                </a:solidFill>
              </a:rPr>
              <a:t>Mercati Comunali Conferibili</a:t>
            </a:r>
            <a:endParaRPr lang="it-IT" sz="2565" b="1" dirty="0">
              <a:solidFill>
                <a:schemeClr val="tx2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F034E37-4546-5885-C69A-01EFCE769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4" y="769108"/>
            <a:ext cx="8688388" cy="5194813"/>
          </a:xfrm>
          <a:prstGeom prst="rect">
            <a:avLst/>
          </a:prstGeom>
        </p:spPr>
      </p:pic>
      <p:sp>
        <p:nvSpPr>
          <p:cNvPr id="13" name="TextBox 125">
            <a:extLst>
              <a:ext uri="{FF2B5EF4-FFF2-40B4-BE49-F238E27FC236}">
                <a16:creationId xmlns:a16="http://schemas.microsoft.com/office/drawing/2014/main" id="{689BC095-7DFC-3427-9442-B74F952C13AB}"/>
              </a:ext>
            </a:extLst>
          </p:cNvPr>
          <p:cNvSpPr txBox="1"/>
          <p:nvPr/>
        </p:nvSpPr>
        <p:spPr>
          <a:xfrm>
            <a:off x="1702506" y="5963921"/>
            <a:ext cx="8606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2E2E38"/>
              </a:buClr>
              <a:buSzPct val="70000"/>
              <a:tabLst/>
            </a:pPr>
            <a:r>
              <a:rPr lang="it-IT" sz="800" i="1" dirty="0">
                <a:solidFill>
                  <a:srgbClr val="2E2E38"/>
                </a:solidFill>
                <a:latin typeface="Corbel Light" panose="020B0303020204020204" pitchFamily="34" charset="0"/>
              </a:rPr>
              <a:t>(1) </a:t>
            </a:r>
            <a:r>
              <a:rPr lang="it-IT" sz="800" i="1" dirty="0" err="1">
                <a:solidFill>
                  <a:srgbClr val="2E2E38"/>
                </a:solidFill>
                <a:latin typeface="Corbel Light" panose="020B0303020204020204" pitchFamily="34" charset="0"/>
              </a:rPr>
              <a:t>Sup</a:t>
            </a:r>
            <a:r>
              <a:rPr lang="it-IT" sz="800" i="1" dirty="0">
                <a:solidFill>
                  <a:srgbClr val="2E2E38"/>
                </a:solidFill>
                <a:latin typeface="Corbel Light" panose="020B0303020204020204" pitchFamily="34" charset="0"/>
              </a:rPr>
              <a:t>. lorda fabbricati,  </a:t>
            </a:r>
            <a:r>
              <a:rPr lang="it-IT" sz="800" i="1" dirty="0" err="1">
                <a:solidFill>
                  <a:srgbClr val="2E2E38"/>
                </a:solidFill>
                <a:latin typeface="Corbel Light" panose="020B0303020204020204" pitchFamily="34" charset="0"/>
              </a:rPr>
              <a:t>Sup</a:t>
            </a:r>
            <a:r>
              <a:rPr lang="it-IT" sz="800" i="1" dirty="0">
                <a:solidFill>
                  <a:srgbClr val="2E2E38"/>
                </a:solidFill>
                <a:latin typeface="Corbel Light" panose="020B0303020204020204" pitchFamily="34" charset="0"/>
              </a:rPr>
              <a:t>. totale del sedime e valore indicativo totale di conferimento (sedime + fabbricato) stimato a seguito delle valutazioni immobiliari eseguite da PRAXI S.p.A.</a:t>
            </a:r>
          </a:p>
          <a:p>
            <a:pPr marR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2E2E38"/>
              </a:buClr>
              <a:buSzPct val="70000"/>
              <a:tabLst/>
            </a:pPr>
            <a:r>
              <a:rPr lang="it-IT" sz="800" i="1" dirty="0">
                <a:solidFill>
                  <a:srgbClr val="2E2E38"/>
                </a:solidFill>
                <a:latin typeface="Corbel Light" panose="020B0303020204020204" pitchFamily="34" charset="0"/>
              </a:rPr>
              <a:t>(2) Canoni di locazione 2024 forniti dal Comune di Milano</a:t>
            </a:r>
          </a:p>
          <a:p>
            <a:pPr marR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2E2E38"/>
              </a:buClr>
              <a:buSzPct val="70000"/>
              <a:tabLst/>
            </a:pPr>
            <a:r>
              <a:rPr lang="it-IT" sz="800" i="1" dirty="0">
                <a:solidFill>
                  <a:srgbClr val="2E2E38"/>
                </a:solidFill>
                <a:latin typeface="Corbel Light" panose="020B0303020204020204" pitchFamily="34" charset="0"/>
              </a:rPr>
              <a:t>(3) CU = Concessionario unico</a:t>
            </a:r>
          </a:p>
        </p:txBody>
      </p:sp>
    </p:spTree>
    <p:extLst>
      <p:ext uri="{BB962C8B-B14F-4D97-AF65-F5344CB8AC3E}">
        <p14:creationId xmlns:p14="http://schemas.microsoft.com/office/powerpoint/2010/main" val="314438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olo 6">
            <a:extLst>
              <a:ext uri="{FF2B5EF4-FFF2-40B4-BE49-F238E27FC236}">
                <a16:creationId xmlns:a16="http://schemas.microsoft.com/office/drawing/2014/main" id="{2D89E225-E1B5-45C7-FEE6-8F758425FECB}"/>
              </a:ext>
            </a:extLst>
          </p:cNvPr>
          <p:cNvSpPr txBox="1">
            <a:spLocks/>
          </p:cNvSpPr>
          <p:nvPr/>
        </p:nvSpPr>
        <p:spPr>
          <a:xfrm>
            <a:off x="1546171" y="490029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rmAutofit fontScale="975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b="1" dirty="0">
                <a:solidFill>
                  <a:schemeClr val="tx2"/>
                </a:solidFill>
              </a:rPr>
              <a:t>Stato manutentivo dei Mercati Comunali Coperti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34" y="1231929"/>
            <a:ext cx="9062170" cy="4911176"/>
          </a:xfrm>
          <a:prstGeom prst="rect">
            <a:avLst/>
          </a:prstGeom>
        </p:spPr>
      </p:pic>
      <p:pic>
        <p:nvPicPr>
          <p:cNvPr id="7" name="Immagine 6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D19A1C06-B0C2-53E9-F543-DD1A15E03BD5}"/>
              </a:ext>
            </a:extLst>
          </p:cNvPr>
          <p:cNvSpPr txBox="1">
            <a:spLocks/>
          </p:cNvSpPr>
          <p:nvPr/>
        </p:nvSpPr>
        <p:spPr>
          <a:xfrm>
            <a:off x="1729047" y="617870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rmAutofit fontScale="975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b="1" dirty="0">
                <a:solidFill>
                  <a:schemeClr val="tx2"/>
                </a:solidFill>
              </a:rPr>
              <a:t>Sintesi interventi di riqualificazione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3898BE4-BB1A-FE24-DC94-F5F440FF0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47" y="1553974"/>
            <a:ext cx="8688388" cy="389821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703993E4-D5B4-D132-FDA9-C284D21D6528}"/>
              </a:ext>
            </a:extLst>
          </p:cNvPr>
          <p:cNvSpPr txBox="1"/>
          <p:nvPr/>
        </p:nvSpPr>
        <p:spPr>
          <a:xfrm>
            <a:off x="1752761" y="5586422"/>
            <a:ext cx="8549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>
                <a:latin typeface="Corbel" panose="020B0503020204020204" pitchFamily="34" charset="0"/>
              </a:rPr>
              <a:t>(1) Valori indicativi di conferimento stimati a seguito delle valutazioni immobiliari eseguite da PRAXI S.p.A.</a:t>
            </a:r>
          </a:p>
          <a:p>
            <a:r>
              <a:rPr lang="it-IT" sz="800" i="1" dirty="0">
                <a:latin typeface="Corbel" panose="020B0503020204020204" pitchFamily="34" charset="0"/>
              </a:rPr>
              <a:t>(2) Range dei ricavi da concessioni (esclusi gli oneri comuni di Mercato, vacancy e contingency - per ricavi non incassati) calcolati rispetto all’incremento del 100% dei canoni di locazione 2024 (Scenario minimo) e rispetto alla redditività obiettivo del 10% (Scenario Target).</a:t>
            </a:r>
          </a:p>
        </p:txBody>
      </p:sp>
      <p:pic>
        <p:nvPicPr>
          <p:cNvPr id="9" name="Immagine 8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A573E95C-FC61-DC6C-AF26-9CA658E7DEBC}"/>
              </a:ext>
            </a:extLst>
          </p:cNvPr>
          <p:cNvSpPr txBox="1">
            <a:spLocks/>
          </p:cNvSpPr>
          <p:nvPr/>
        </p:nvSpPr>
        <p:spPr>
          <a:xfrm>
            <a:off x="1055720" y="2336096"/>
            <a:ext cx="10208028" cy="2592288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Consolidamento e rafforzamento dei brand «Foody» e «MIM»</a:t>
            </a:r>
            <a:r>
              <a:rPr lang="it-IT" sz="2400" dirty="0">
                <a:solidFill>
                  <a:schemeClr val="tx2"/>
                </a:solidFill>
              </a:rPr>
              <a:t>, con la prospettiva di avvicinare il Mercato Alimentare all’ingrosso, orientato al B2B, al Mercato urbano, con connotazione B2C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Ruolo di Ente Gestore referente per la </a:t>
            </a:r>
            <a:r>
              <a:rPr lang="it-IT" sz="2400" b="1" dirty="0">
                <a:solidFill>
                  <a:schemeClr val="tx2"/>
                </a:solidFill>
              </a:rPr>
              <a:t>qualità e sicurezza alimentare </a:t>
            </a:r>
            <a:r>
              <a:rPr lang="it-IT" sz="2400" dirty="0">
                <a:solidFill>
                  <a:schemeClr val="tx2"/>
                </a:solidFill>
              </a:rPr>
              <a:t>urbana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</a:rPr>
              <a:t>Sinergie logistiche </a:t>
            </a:r>
            <a:r>
              <a:rPr lang="it-IT" sz="2400" dirty="0">
                <a:solidFill>
                  <a:schemeClr val="tx2"/>
                </a:solidFill>
              </a:rPr>
              <a:t>per la distribuzione last </a:t>
            </a:r>
            <a:r>
              <a:rPr lang="it-IT" sz="2400" dirty="0" err="1">
                <a:solidFill>
                  <a:schemeClr val="tx2"/>
                </a:solidFill>
              </a:rPr>
              <a:t>mile</a:t>
            </a:r>
            <a:r>
              <a:rPr lang="it-IT" sz="2400" dirty="0">
                <a:solidFill>
                  <a:schemeClr val="tx2"/>
                </a:solidFill>
              </a:rPr>
              <a:t> in città anche attraverso mobilità elettrica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19A1C06-B0C2-53E9-F543-DD1A15E03BD5}"/>
              </a:ext>
            </a:extLst>
          </p:cNvPr>
          <p:cNvSpPr txBox="1">
            <a:spLocks/>
          </p:cNvSpPr>
          <p:nvPr/>
        </p:nvSpPr>
        <p:spPr>
          <a:xfrm>
            <a:off x="108065" y="617870"/>
            <a:ext cx="11992893" cy="715501"/>
          </a:xfrm>
          <a:prstGeom prst="rect">
            <a:avLst/>
          </a:prstGeom>
          <a:ln>
            <a:noFill/>
          </a:ln>
        </p:spPr>
        <p:txBody>
          <a:bodyPr anchor="t">
            <a:normAutofit fontScale="975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chemeClr val="tx2"/>
                </a:solidFill>
              </a:rPr>
              <a:t>Opportunità</a:t>
            </a:r>
            <a:endParaRPr lang="it-IT" sz="4000" b="1" dirty="0">
              <a:solidFill>
                <a:schemeClr val="tx2"/>
              </a:solidFill>
            </a:endParaRPr>
          </a:p>
        </p:txBody>
      </p:sp>
      <p:pic>
        <p:nvPicPr>
          <p:cNvPr id="8" name="Immagine 7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0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olo 6">
            <a:extLst>
              <a:ext uri="{FF2B5EF4-FFF2-40B4-BE49-F238E27FC236}">
                <a16:creationId xmlns:a16="http://schemas.microsoft.com/office/drawing/2014/main" id="{11367291-C6DB-D7DC-243A-D00AA87C572F}"/>
              </a:ext>
            </a:extLst>
          </p:cNvPr>
          <p:cNvSpPr txBox="1">
            <a:spLocks/>
          </p:cNvSpPr>
          <p:nvPr/>
        </p:nvSpPr>
        <p:spPr>
          <a:xfrm>
            <a:off x="1662547" y="380940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rmAutofit fontScale="90000" lnSpcReduction="100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dirty="0">
                <a:solidFill>
                  <a:schemeClr val="tx2"/>
                </a:solidFill>
              </a:rPr>
              <a:t>Il concept «Foody Mercato di Quartiere»</a:t>
            </a:r>
            <a:br>
              <a:rPr lang="it-IT" sz="2565" dirty="0">
                <a:solidFill>
                  <a:schemeClr val="tx2"/>
                </a:solidFill>
              </a:rPr>
            </a:br>
            <a:r>
              <a:rPr lang="it-IT" sz="2200" dirty="0">
                <a:solidFill>
                  <a:schemeClr val="tx2"/>
                </a:solidFill>
              </a:rPr>
              <a:t>Il progetto pilota sul Mercato </a:t>
            </a:r>
            <a:r>
              <a:rPr lang="it-IT" sz="2200" dirty="0" err="1">
                <a:solidFill>
                  <a:schemeClr val="tx2"/>
                </a:solidFill>
              </a:rPr>
              <a:t>Rombon</a:t>
            </a:r>
            <a:endParaRPr lang="it-IT" sz="2565" dirty="0">
              <a:solidFill>
                <a:schemeClr val="tx2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197F41C-1EBE-B51B-22ED-8ADD4549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"/>
          <a:stretch/>
        </p:blipFill>
        <p:spPr>
          <a:xfrm>
            <a:off x="2354250" y="1273892"/>
            <a:ext cx="7446174" cy="267928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8634031-603A-1453-AF27-1713C3448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403" y="4061826"/>
            <a:ext cx="3119624" cy="212205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1670F05-D1BE-CA66-4768-D3FEC517DC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3897" b="2129"/>
          <a:stretch/>
        </p:blipFill>
        <p:spPr>
          <a:xfrm>
            <a:off x="5555793" y="4061825"/>
            <a:ext cx="4244631" cy="2122057"/>
          </a:xfrm>
          <a:prstGeom prst="rect">
            <a:avLst/>
          </a:prstGeom>
        </p:spPr>
      </p:pic>
      <p:pic>
        <p:nvPicPr>
          <p:cNvPr id="9" name="Immagine 8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1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87EEE5C-9D0C-486E-A148-90EA6C421201}"/>
              </a:ext>
            </a:extLst>
          </p:cNvPr>
          <p:cNvSpPr/>
          <p:nvPr/>
        </p:nvSpPr>
        <p:spPr>
          <a:xfrm>
            <a:off x="0" y="0"/>
            <a:ext cx="12192000" cy="18864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0B49E7-DDA2-41AC-A190-B68E674060E0}"/>
              </a:ext>
            </a:extLst>
          </p:cNvPr>
          <p:cNvSpPr/>
          <p:nvPr/>
        </p:nvSpPr>
        <p:spPr>
          <a:xfrm>
            <a:off x="0" y="6477318"/>
            <a:ext cx="12192000" cy="38068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BA254F-DBE0-4E31-A4D4-1593ACFF6C90}"/>
              </a:ext>
            </a:extLst>
          </p:cNvPr>
          <p:cNvSpPr txBox="1"/>
          <p:nvPr/>
        </p:nvSpPr>
        <p:spPr>
          <a:xfrm>
            <a:off x="108065" y="6494654"/>
            <a:ext cx="11992893" cy="3407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200" b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it-IT" sz="1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4AAD4FA-4362-8802-3CFC-264F7EDF985D}"/>
              </a:ext>
            </a:extLst>
          </p:cNvPr>
          <p:cNvGrpSpPr/>
          <p:nvPr/>
        </p:nvGrpSpPr>
        <p:grpSpPr>
          <a:xfrm>
            <a:off x="1629294" y="1015895"/>
            <a:ext cx="8592666" cy="5377424"/>
            <a:chOff x="-144016" y="850674"/>
            <a:chExt cx="8592666" cy="5067829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056E7F49-AAA9-2CF6-5713-4FFB7E791FC2}"/>
                </a:ext>
              </a:extLst>
            </p:cNvPr>
            <p:cNvGrpSpPr/>
            <p:nvPr/>
          </p:nvGrpSpPr>
          <p:grpSpPr>
            <a:xfrm>
              <a:off x="-144016" y="850674"/>
              <a:ext cx="8384064" cy="4779055"/>
              <a:chOff x="981213" y="668884"/>
              <a:chExt cx="9777305" cy="5589041"/>
            </a:xfrm>
          </p:grpSpPr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B9D27080-2B44-CDBF-2CDD-F41850057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552" t="18728"/>
              <a:stretch/>
            </p:blipFill>
            <p:spPr>
              <a:xfrm>
                <a:off x="981213" y="668884"/>
                <a:ext cx="9777305" cy="5589041"/>
              </a:xfrm>
              <a:prstGeom prst="rect">
                <a:avLst/>
              </a:prstGeom>
            </p:spPr>
          </p:pic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815A8A3A-6384-CC06-2990-19C6CF530B2F}"/>
                  </a:ext>
                </a:extLst>
              </p:cNvPr>
              <p:cNvSpPr/>
              <p:nvPr/>
            </p:nvSpPr>
            <p:spPr>
              <a:xfrm>
                <a:off x="4496643" y="3906416"/>
                <a:ext cx="72008" cy="144016"/>
              </a:xfrm>
              <a:prstGeom prst="rect">
                <a:avLst/>
              </a:prstGeom>
              <a:solidFill>
                <a:srgbClr val="93BADE"/>
              </a:solidFill>
              <a:ln>
                <a:solidFill>
                  <a:srgbClr val="93BAD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72D9188-FAC6-0C5F-76E3-7CB272E2CBBC}"/>
                </a:ext>
              </a:extLst>
            </p:cNvPr>
            <p:cNvGrpSpPr/>
            <p:nvPr/>
          </p:nvGrpSpPr>
          <p:grpSpPr>
            <a:xfrm>
              <a:off x="3508886" y="4816287"/>
              <a:ext cx="4939764" cy="1102216"/>
              <a:chOff x="4424635" y="5522635"/>
              <a:chExt cx="5760640" cy="1289026"/>
            </a:xfrm>
          </p:grpSpPr>
          <p:grpSp>
            <p:nvGrpSpPr>
              <p:cNvPr id="14" name="Gruppo 13">
                <a:extLst>
                  <a:ext uri="{FF2B5EF4-FFF2-40B4-BE49-F238E27FC236}">
                    <a16:creationId xmlns:a16="http://schemas.microsoft.com/office/drawing/2014/main" id="{206B3815-7222-06A5-2D06-FAAE3E637AF9}"/>
                  </a:ext>
                </a:extLst>
              </p:cNvPr>
              <p:cNvGrpSpPr/>
              <p:nvPr/>
            </p:nvGrpSpPr>
            <p:grpSpPr>
              <a:xfrm>
                <a:off x="4424635" y="5522635"/>
                <a:ext cx="5760640" cy="1289026"/>
                <a:chOff x="4424635" y="5522635"/>
                <a:chExt cx="5760640" cy="1289026"/>
              </a:xfrm>
            </p:grpSpPr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D1037722-3635-57FB-8C9A-7B745C9BF297}"/>
                    </a:ext>
                  </a:extLst>
                </p:cNvPr>
                <p:cNvSpPr txBox="1"/>
                <p:nvPr/>
              </p:nvSpPr>
              <p:spPr>
                <a:xfrm>
                  <a:off x="4424635" y="5522635"/>
                  <a:ext cx="5760640" cy="1289026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it-IT" sz="1400" dirty="0"/>
                    <a:t>N. 19 stalli fissi di cui:</a:t>
                  </a:r>
                </a:p>
                <a:p>
                  <a:pPr marL="214284" indent="-214284">
                    <a:buFont typeface="Arial" panose="020B0604020202020204" pitchFamily="34" charset="0"/>
                    <a:buChar char="•"/>
                  </a:pPr>
                  <a:r>
                    <a:rPr lang="it-IT" sz="1400" dirty="0"/>
                    <a:t>15 stalli fissi destinati alla vendita </a:t>
                  </a:r>
                </a:p>
                <a:p>
                  <a:pPr marL="214284" indent="-214284">
                    <a:buFont typeface="Arial" panose="020B0604020202020204" pitchFamily="34" charset="0"/>
                    <a:buChar char="•"/>
                  </a:pPr>
                  <a:r>
                    <a:rPr lang="it-IT" sz="1400" dirty="0"/>
                    <a:t>4 stalli fissi destinati alla somministrazione con dehors</a:t>
                  </a:r>
                </a:p>
                <a:p>
                  <a:r>
                    <a:rPr lang="it-IT" sz="1400" dirty="0"/>
                    <a:t>N. 9 spazi temporanei a rotazione</a:t>
                  </a:r>
                </a:p>
                <a:p>
                  <a:r>
                    <a:rPr lang="it-IT" sz="1400" dirty="0"/>
                    <a:t>N. 14 depositi al piano interrato</a:t>
                  </a:r>
                  <a:endParaRPr lang="it-IT" dirty="0"/>
                </a:p>
              </p:txBody>
            </p:sp>
            <p:sp>
              <p:nvSpPr>
                <p:cNvPr id="17" name="Rettangolo 16">
                  <a:extLst>
                    <a:ext uri="{FF2B5EF4-FFF2-40B4-BE49-F238E27FC236}">
                      <a16:creationId xmlns:a16="http://schemas.microsoft.com/office/drawing/2014/main" id="{3820EAC0-DA18-841D-1672-AEB8B050AC87}"/>
                    </a:ext>
                  </a:extLst>
                </p:cNvPr>
                <p:cNvSpPr/>
                <p:nvPr/>
              </p:nvSpPr>
              <p:spPr>
                <a:xfrm>
                  <a:off x="7746067" y="5825720"/>
                  <a:ext cx="288032" cy="170745"/>
                </a:xfrm>
                <a:prstGeom prst="rect">
                  <a:avLst/>
                </a:prstGeom>
                <a:solidFill>
                  <a:srgbClr val="E6B493"/>
                </a:solidFill>
                <a:ln>
                  <a:solidFill>
                    <a:srgbClr val="E6B49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0E1DA063-D569-EBCD-EEE0-4749E1166F15}"/>
                    </a:ext>
                  </a:extLst>
                </p:cNvPr>
                <p:cNvSpPr/>
                <p:nvPr/>
              </p:nvSpPr>
              <p:spPr>
                <a:xfrm>
                  <a:off x="9424056" y="6089708"/>
                  <a:ext cx="288032" cy="170745"/>
                </a:xfrm>
                <a:prstGeom prst="rect">
                  <a:avLst/>
                </a:prstGeom>
                <a:solidFill>
                  <a:srgbClr val="93BADE"/>
                </a:solidFill>
                <a:ln>
                  <a:solidFill>
                    <a:srgbClr val="93BAD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7444AC12-6DF2-B75B-ACBC-58C2C4EEA06D}"/>
                  </a:ext>
                </a:extLst>
              </p:cNvPr>
              <p:cNvSpPr/>
              <p:nvPr/>
            </p:nvSpPr>
            <p:spPr>
              <a:xfrm>
                <a:off x="7461995" y="6304254"/>
                <a:ext cx="288032" cy="17074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1F2F031-2838-BACD-9695-4F0165F64E43}"/>
                </a:ext>
              </a:extLst>
            </p:cNvPr>
            <p:cNvSpPr txBox="1"/>
            <p:nvPr/>
          </p:nvSpPr>
          <p:spPr>
            <a:xfrm>
              <a:off x="3364450" y="3682556"/>
              <a:ext cx="277141" cy="184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" dirty="0"/>
                <a:t>16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EBA0500-561C-793D-08CE-C5DC685195F6}"/>
                </a:ext>
              </a:extLst>
            </p:cNvPr>
            <p:cNvSpPr txBox="1"/>
            <p:nvPr/>
          </p:nvSpPr>
          <p:spPr>
            <a:xfrm>
              <a:off x="2963787" y="3680581"/>
              <a:ext cx="277141" cy="184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" dirty="0"/>
                <a:t>17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6B377FE-6291-2F7E-2B74-7FF1BAA42E35}"/>
                </a:ext>
              </a:extLst>
            </p:cNvPr>
            <p:cNvSpPr txBox="1"/>
            <p:nvPr/>
          </p:nvSpPr>
          <p:spPr>
            <a:xfrm>
              <a:off x="2518195" y="3680581"/>
              <a:ext cx="277141" cy="184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" dirty="0"/>
                <a:t>18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F6FDC62-87EB-5A82-905E-D1E88CE16CE6}"/>
                </a:ext>
              </a:extLst>
            </p:cNvPr>
            <p:cNvSpPr txBox="1"/>
            <p:nvPr/>
          </p:nvSpPr>
          <p:spPr>
            <a:xfrm>
              <a:off x="2184819" y="3682556"/>
              <a:ext cx="277141" cy="184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" dirty="0"/>
                <a:t>19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BCA8E053-4C36-65A7-4485-942D5470F387}"/>
                </a:ext>
              </a:extLst>
            </p:cNvPr>
            <p:cNvSpPr/>
            <p:nvPr/>
          </p:nvSpPr>
          <p:spPr>
            <a:xfrm>
              <a:off x="4200178" y="2898304"/>
              <a:ext cx="648013" cy="2700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525" dirty="0"/>
                <a:t>Spazio per sedute comuni</a:t>
              </a:r>
            </a:p>
          </p:txBody>
        </p:sp>
      </p:grpSp>
      <p:sp>
        <p:nvSpPr>
          <p:cNvPr id="22" name="Titolo 6">
            <a:extLst>
              <a:ext uri="{FF2B5EF4-FFF2-40B4-BE49-F238E27FC236}">
                <a16:creationId xmlns:a16="http://schemas.microsoft.com/office/drawing/2014/main" id="{11C16258-D6EA-6C3B-10EE-4525A22ADE58}"/>
              </a:ext>
            </a:extLst>
          </p:cNvPr>
          <p:cNvSpPr txBox="1">
            <a:spLocks/>
          </p:cNvSpPr>
          <p:nvPr/>
        </p:nvSpPr>
        <p:spPr>
          <a:xfrm>
            <a:off x="1629294" y="272639"/>
            <a:ext cx="8688388" cy="715501"/>
          </a:xfrm>
          <a:prstGeom prst="rect">
            <a:avLst/>
          </a:prstGeom>
          <a:ln>
            <a:noFill/>
          </a:ln>
        </p:spPr>
        <p:txBody>
          <a:bodyPr anchor="t">
            <a:normAutofit fontScale="90000" lnSpcReduction="10000"/>
          </a:bodyPr>
          <a:lstStyle>
            <a:lvl1pPr algn="ctr" defTabSz="802347" rtl="0" eaLnBrk="1" latinLnBrk="0" hangingPunct="1">
              <a:spcBef>
                <a:spcPct val="0"/>
              </a:spcBef>
              <a:buNone/>
              <a:defRPr sz="2281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65" dirty="0">
                <a:solidFill>
                  <a:schemeClr val="tx2"/>
                </a:solidFill>
              </a:rPr>
              <a:t>Il concept «Foody Mercato di Quartiere»</a:t>
            </a:r>
            <a:br>
              <a:rPr lang="it-IT" sz="2565" dirty="0">
                <a:solidFill>
                  <a:schemeClr val="tx2"/>
                </a:solidFill>
              </a:rPr>
            </a:br>
            <a:r>
              <a:rPr lang="it-IT" sz="2200" dirty="0">
                <a:solidFill>
                  <a:schemeClr val="tx2"/>
                </a:solidFill>
              </a:rPr>
              <a:t>L’offerta commerciale</a:t>
            </a:r>
            <a:endParaRPr lang="it-IT" sz="2565" dirty="0">
              <a:solidFill>
                <a:schemeClr val="tx2"/>
              </a:solidFill>
            </a:endParaRPr>
          </a:p>
        </p:txBody>
      </p:sp>
      <p:pic>
        <p:nvPicPr>
          <p:cNvPr id="23" name="Immagine 22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E33D41E-18F3-515F-59DA-FC1CBF737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71" y="480205"/>
            <a:ext cx="1656245" cy="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94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895</Words>
  <Application>Microsoft Office PowerPoint</Application>
  <PresentationFormat>Widescreen</PresentationFormat>
  <Paragraphs>243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Corbel Light</vt:lpstr>
      <vt:lpstr>EYInterstate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Comune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Giuseppe Seris</dc:creator>
  <cp:lastModifiedBy>Mauro Valenti</cp:lastModifiedBy>
  <cp:revision>64</cp:revision>
  <dcterms:created xsi:type="dcterms:W3CDTF">2022-06-08T04:59:48Z</dcterms:created>
  <dcterms:modified xsi:type="dcterms:W3CDTF">2024-12-13T12:57:18Z</dcterms:modified>
</cp:coreProperties>
</file>