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76"/>
    <p:restoredTop sz="91431"/>
  </p:normalViewPr>
  <p:slideViewPr>
    <p:cSldViewPr snapToGrid="0">
      <p:cViewPr varScale="1">
        <p:scale>
          <a:sx n="110" d="100"/>
          <a:sy n="110" d="100"/>
        </p:scale>
        <p:origin x="33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28F1DB-AACE-4C25-B951-5951B527BE05}" type="datetimeFigureOut">
              <a:rPr lang="it-IT" smtClean="0"/>
              <a:t>02/05/2024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0158EC-B481-4A75-8660-CA83F62793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7917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158EC-B481-4A75-8660-CA83F6279385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7318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ED0E5-E917-4EF9-8E80-F0F8F7084D53}" type="datetimeFigureOut">
              <a:rPr lang="it-IT" smtClean="0"/>
              <a:t>02/05/2024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FAF38-EA87-48EB-AF0A-4C3F95BEA7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3870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ED0E5-E917-4EF9-8E80-F0F8F7084D53}" type="datetimeFigureOut">
              <a:rPr lang="it-IT" smtClean="0"/>
              <a:t>02/05/2024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FAF38-EA87-48EB-AF0A-4C3F95BEA7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9164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ED0E5-E917-4EF9-8E80-F0F8F7084D53}" type="datetimeFigureOut">
              <a:rPr lang="it-IT" smtClean="0"/>
              <a:t>02/05/2024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FAF38-EA87-48EB-AF0A-4C3F95BEA7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5195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ED0E5-E917-4EF9-8E80-F0F8F7084D53}" type="datetimeFigureOut">
              <a:rPr lang="it-IT" smtClean="0"/>
              <a:t>02/05/2024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FAF38-EA87-48EB-AF0A-4C3F95BEA7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680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ED0E5-E917-4EF9-8E80-F0F8F7084D53}" type="datetimeFigureOut">
              <a:rPr lang="it-IT" smtClean="0"/>
              <a:t>02/05/2024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FAF38-EA87-48EB-AF0A-4C3F95BEA7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4388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ED0E5-E917-4EF9-8E80-F0F8F7084D53}" type="datetimeFigureOut">
              <a:rPr lang="it-IT" smtClean="0"/>
              <a:t>02/05/2024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FAF38-EA87-48EB-AF0A-4C3F95BEA7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7361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ED0E5-E917-4EF9-8E80-F0F8F7084D53}" type="datetimeFigureOut">
              <a:rPr lang="it-IT" smtClean="0"/>
              <a:t>02/05/2024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FAF38-EA87-48EB-AF0A-4C3F95BEA7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8403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ED0E5-E917-4EF9-8E80-F0F8F7084D53}" type="datetimeFigureOut">
              <a:rPr lang="it-IT" smtClean="0"/>
              <a:t>02/05/2024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FAF38-EA87-48EB-AF0A-4C3F95BEA7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271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ED0E5-E917-4EF9-8E80-F0F8F7084D53}" type="datetimeFigureOut">
              <a:rPr lang="it-IT" smtClean="0"/>
              <a:t>02/05/2024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FAF38-EA87-48EB-AF0A-4C3F95BEA7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897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ED0E5-E917-4EF9-8E80-F0F8F7084D53}" type="datetimeFigureOut">
              <a:rPr lang="it-IT" smtClean="0"/>
              <a:t>02/05/2024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FAF38-EA87-48EB-AF0A-4C3F95BEA7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795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ED0E5-E917-4EF9-8E80-F0F8F7084D53}" type="datetimeFigureOut">
              <a:rPr lang="it-IT" smtClean="0"/>
              <a:t>02/05/2024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FAF38-EA87-48EB-AF0A-4C3F95BEA7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4020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ED0E5-E917-4EF9-8E80-F0F8F7084D53}" type="datetimeFigureOut">
              <a:rPr lang="it-IT" smtClean="0"/>
              <a:t>02/05/2024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FAF38-EA87-48EB-AF0A-4C3F95BEA7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109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94678" y="323385"/>
            <a:ext cx="10089995" cy="780585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it-IT" sz="3200" b="1" dirty="0">
                <a:latin typeface="Lato Heavy" panose="020F0502020204030203" pitchFamily="34" charset="0"/>
                <a:ea typeface="Lato Heavy" panose="020F0502020204030203" pitchFamily="34" charset="0"/>
                <a:cs typeface="Lato Heavy" panose="020F0502020204030203" pitchFamily="34" charset="0"/>
              </a:rPr>
              <a:t>Area Facility Management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94678" y="1326997"/>
            <a:ext cx="10089995" cy="5296828"/>
          </a:xfrm>
        </p:spPr>
        <p:txBody>
          <a:bodyPr>
            <a:normAutofit/>
          </a:bodyPr>
          <a:lstStyle/>
          <a:p>
            <a:pPr algn="just"/>
            <a:endParaRPr lang="it-IT" sz="1500" b="1" dirty="0"/>
          </a:p>
          <a:p>
            <a:r>
              <a:rPr lang="it-IT" sz="1500" b="1" u="sng" dirty="0">
                <a:latin typeface="Lato Heavy" panose="020F0502020204030203" pitchFamily="34" charset="0"/>
                <a:ea typeface="Lato Heavy" panose="020F0502020204030203" pitchFamily="34" charset="0"/>
                <a:cs typeface="Lato Heavy" panose="020F0502020204030203" pitchFamily="34" charset="0"/>
              </a:rPr>
              <a:t>Proposta di Deliberazione Consiliare n. 56 del 15/01/2024</a:t>
            </a:r>
          </a:p>
          <a:p>
            <a:endParaRPr lang="it-IT" sz="1500" b="1" u="sng" dirty="0"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  <a:p>
            <a:pPr algn="just"/>
            <a:r>
              <a:rPr lang="it-IT" sz="1400" b="1" dirty="0">
                <a:latin typeface="Lato Heavy" panose="020F0502020204030203" pitchFamily="34" charset="0"/>
                <a:ea typeface="Lato Heavy" panose="020F0502020204030203" pitchFamily="34" charset="0"/>
                <a:cs typeface="Lato Heavy" panose="020F0502020204030203" pitchFamily="34" charset="0"/>
              </a:rPr>
              <a:t>OGGETTO</a:t>
            </a:r>
            <a:r>
              <a:rPr lang="it-IT" sz="1400" dirty="0"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: Riconoscimento dei debiti fuori bilancio, ai sensi dell’art. 194, comma 1, </a:t>
            </a:r>
            <a:r>
              <a:rPr lang="it-IT" sz="1400" dirty="0" err="1"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lett</a:t>
            </a:r>
            <a:r>
              <a:rPr lang="it-IT" sz="1400" dirty="0"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. e), del </a:t>
            </a:r>
            <a:r>
              <a:rPr lang="it-IT" sz="1400" dirty="0" err="1"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D.Lgs.</a:t>
            </a:r>
            <a:r>
              <a:rPr lang="it-IT" sz="1400" dirty="0"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 18 agosto 2000, n. 267 (T.U.E.L.) relativo allo svincolo della ritenuta dello 0,50%, ai sensi dell'art. 30 del D. </a:t>
            </a:r>
            <a:r>
              <a:rPr lang="it-IT" sz="1400" dirty="0" err="1"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Lgs</a:t>
            </a:r>
            <a:r>
              <a:rPr lang="it-IT" sz="1400" dirty="0"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. 50/2016, per i servizi di vigilanza armata notturna presso la sede di via Sile, 8 per il periodo 20/02/2021 - 30/06/2021 forniti tramite adesione a Convenzione Consip. Importo di €. 352,29 IVA 22%inclusa.</a:t>
            </a:r>
          </a:p>
          <a:p>
            <a:pPr algn="just"/>
            <a:r>
              <a:rPr lang="it-IT" sz="1400" b="1" dirty="0"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IMPORTO:  € 352,29 (IVA 22% inclusa)</a:t>
            </a:r>
            <a:endParaRPr lang="it-IT" sz="1200" b="1" dirty="0"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  <a:p>
            <a:pPr algn="l"/>
            <a:endParaRPr lang="it-IT" sz="1200" b="1" dirty="0"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  <a:p>
            <a:pPr algn="l"/>
            <a:r>
              <a:rPr lang="it-IT" sz="1400" b="1" dirty="0"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NORMATIVA:</a:t>
            </a:r>
          </a:p>
          <a:p>
            <a:pPr algn="just">
              <a:lnSpc>
                <a:spcPct val="150000"/>
              </a:lnSpc>
              <a:tabLst>
                <a:tab pos="9728200" algn="l"/>
              </a:tabLst>
            </a:pPr>
            <a:r>
              <a:rPr lang="it-IT" sz="1400" dirty="0"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Ai sensi dell’art. 191 comma 1 del TUEL, </a:t>
            </a:r>
            <a:r>
              <a:rPr lang="it-IT" sz="1400" i="1" dirty="0"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gli enti locali possono effettuare spese solo se sussiste l'impegno contabile registrato sul competente programma del bilancio di previsione e l'attestazione della copertura finanziaria di cui all'articolo 153, comma 5.</a:t>
            </a:r>
            <a:r>
              <a:rPr lang="it-IT" sz="1400" dirty="0"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 Ai sensi dell’art. 194 comma 1 lettera e) del TUEL, con delibera consigliare gli enti locali riconoscono la legittimità dei debiti fuori bilancio derivanti da </a:t>
            </a:r>
            <a:r>
              <a:rPr lang="it-IT" sz="1400" i="1" dirty="0"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acquisizione di beni e servizi, in violazione degli obblighi di cui ai commi 1, 2 e 3 dell'articolo 191, nei limiti degli accertati e dimostrati utilità ed arricchimento per l'ente, nell'ambito dell'espletamento di pubbliche funzioni e servizi di competenza</a:t>
            </a:r>
            <a:r>
              <a:rPr lang="it-IT" sz="1400" dirty="0"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.</a:t>
            </a:r>
            <a:endParaRPr lang="it-IT" sz="1400" i="1" dirty="0"/>
          </a:p>
          <a:p>
            <a:pPr algn="just">
              <a:lnSpc>
                <a:spcPct val="150000"/>
              </a:lnSpc>
              <a:tabLst>
                <a:tab pos="9728200" algn="l"/>
              </a:tabLst>
            </a:pPr>
            <a:endParaRPr lang="it-IT" sz="1400" dirty="0"/>
          </a:p>
          <a:p>
            <a:pPr algn="just">
              <a:tabLst>
                <a:tab pos="9728200" algn="l"/>
              </a:tabLst>
            </a:pPr>
            <a:endParaRPr lang="it-IT" sz="1200" dirty="0"/>
          </a:p>
          <a:p>
            <a:pPr algn="just">
              <a:tabLst>
                <a:tab pos="9728200" algn="l"/>
              </a:tabLst>
            </a:pPr>
            <a:endParaRPr lang="it-IT" sz="1200" dirty="0"/>
          </a:p>
          <a:p>
            <a:pPr algn="just">
              <a:tabLst>
                <a:tab pos="9728200" algn="l"/>
              </a:tabLst>
            </a:pPr>
            <a:endParaRPr lang="it-IT" sz="1200" dirty="0"/>
          </a:p>
          <a:p>
            <a:pPr algn="just">
              <a:tabLst>
                <a:tab pos="9728200" algn="l"/>
              </a:tabLst>
            </a:pPr>
            <a:endParaRPr lang="it-IT" sz="1200" dirty="0"/>
          </a:p>
          <a:p>
            <a:pPr algn="just">
              <a:tabLst>
                <a:tab pos="9728200" algn="l"/>
              </a:tabLst>
            </a:pPr>
            <a:endParaRPr lang="it-IT" sz="1200" dirty="0"/>
          </a:p>
          <a:p>
            <a:pPr algn="just"/>
            <a:endParaRPr lang="it-IT" sz="1000" b="1" dirty="0"/>
          </a:p>
          <a:p>
            <a:pPr algn="just"/>
            <a:endParaRPr lang="it-IT" sz="900" dirty="0"/>
          </a:p>
          <a:p>
            <a:pPr algn="just"/>
            <a:endParaRPr lang="it-IT" sz="900" dirty="0"/>
          </a:p>
          <a:p>
            <a:pPr algn="just"/>
            <a:endParaRPr lang="it-IT" sz="1600" dirty="0"/>
          </a:p>
          <a:p>
            <a:pPr algn="just"/>
            <a:endParaRPr lang="it-IT" sz="1600" dirty="0"/>
          </a:p>
          <a:p>
            <a:pPr algn="just"/>
            <a:endParaRPr lang="it-IT" sz="1600" dirty="0"/>
          </a:p>
          <a:p>
            <a:pPr algn="l"/>
            <a:endParaRPr lang="it-IT" sz="1400" dirty="0"/>
          </a:p>
          <a:p>
            <a:pPr algn="l"/>
            <a:endParaRPr lang="it-IT" sz="1400" dirty="0"/>
          </a:p>
          <a:p>
            <a:pPr algn="l"/>
            <a:endParaRPr lang="it-IT" sz="1600" b="1" dirty="0"/>
          </a:p>
          <a:p>
            <a:pPr algn="l"/>
            <a:endParaRPr lang="it-IT" sz="1600" b="1" dirty="0"/>
          </a:p>
        </p:txBody>
      </p:sp>
    </p:spTree>
    <p:extLst>
      <p:ext uri="{BB962C8B-B14F-4D97-AF65-F5344CB8AC3E}">
        <p14:creationId xmlns:p14="http://schemas.microsoft.com/office/powerpoint/2010/main" val="427985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0617B47-23DB-A24D-9B5C-C1BDC49CE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823" y="792481"/>
            <a:ext cx="11508377" cy="582231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it-IT" sz="2300" b="1" u="sng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it-IT" sz="2300" b="1" u="sng" dirty="0">
                <a:solidFill>
                  <a:prstClr val="black"/>
                </a:solidFill>
              </a:rPr>
              <a:t>Il servizio di sorveglianza armata notturna presso l’immobile di via Sile 8</a:t>
            </a:r>
          </a:p>
          <a:p>
            <a:pPr marL="0" indent="0" algn="just">
              <a:buNone/>
            </a:pPr>
            <a:r>
              <a:rPr lang="it-IT" sz="2300" dirty="0"/>
              <a:t>Nell’ambito del Progetto Sedi, l’Amministrazione ha acquisito la proprietà dell’immobile di via Sile 8, consegnato in data 15/02/2021.</a:t>
            </a:r>
          </a:p>
          <a:p>
            <a:pPr marL="0" indent="0" algn="just">
              <a:buNone/>
            </a:pPr>
            <a:r>
              <a:rPr lang="it-IT" sz="2300" dirty="0"/>
              <a:t>Ai fini di tutelare l’immobile di nuova costruzione e di prevenire furti e danni, è stato necessario garantire il servizio di vigilanza armata notturna per il periodo intercorso tra la consegna dell’immobile e il completamento delle attività necessarie a consentire l’insediamento delle Direzioni (arredamento degli uffici e delle aree comuni; infrastrutturazione e connettività degli spazi; predisposizione degli archivi etc.) </a:t>
            </a:r>
          </a:p>
          <a:p>
            <a:pPr marL="0" indent="0" algn="just">
              <a:buNone/>
            </a:pPr>
            <a:r>
              <a:rPr lang="it-IT" sz="2300" dirty="0"/>
              <a:t>Il servizio è stato garantito tramite adesione alla </a:t>
            </a:r>
            <a:r>
              <a:rPr lang="it-IT" sz="2300" b="1" dirty="0"/>
              <a:t>Convenzione Consip </a:t>
            </a:r>
            <a:r>
              <a:rPr lang="it-IT" sz="2300" dirty="0"/>
              <a:t>per la fornitura di “servizi di Vigilanza Armata presso i siti in uso a qualsiasi titolo agli Enti Locali presenti sul territorio della Regione Lombardia – lotto 1”</a:t>
            </a:r>
          </a:p>
          <a:p>
            <a:pPr marL="0" indent="0" algn="just">
              <a:buNone/>
            </a:pPr>
            <a:r>
              <a:rPr lang="it-IT" sz="2300" dirty="0"/>
              <a:t>tramite la Società </a:t>
            </a:r>
            <a:r>
              <a:rPr lang="it-IT" sz="2300" b="1" dirty="0" err="1"/>
              <a:t>Sicuritalia</a:t>
            </a:r>
            <a:r>
              <a:rPr lang="it-IT" sz="2300" b="1" dirty="0"/>
              <a:t> IVRI </a:t>
            </a:r>
            <a:r>
              <a:rPr lang="it-IT" sz="2300" b="1" dirty="0" err="1"/>
              <a:t>S.p.A</a:t>
            </a:r>
            <a:r>
              <a:rPr lang="it-IT" sz="2300" b="1" dirty="0"/>
              <a:t> </a:t>
            </a:r>
          </a:p>
          <a:p>
            <a:pPr marL="0" indent="0" algn="just">
              <a:buNone/>
            </a:pPr>
            <a:r>
              <a:rPr lang="it-IT" sz="2300" dirty="0"/>
              <a:t>per il </a:t>
            </a:r>
            <a:r>
              <a:rPr lang="it-IT" sz="2300" b="1" dirty="0"/>
              <a:t>periodo 20/02/2021 – 30/06/2021</a:t>
            </a:r>
            <a:endParaRPr lang="it-IT" sz="2300" dirty="0"/>
          </a:p>
          <a:p>
            <a:pPr marL="0" indent="0" algn="just">
              <a:buNone/>
            </a:pPr>
            <a:r>
              <a:rPr lang="it-IT" sz="2300" dirty="0"/>
              <a:t>per </a:t>
            </a:r>
            <a:r>
              <a:rPr lang="it-IT" sz="2300" b="1" dirty="0"/>
              <a:t>l’importo complessivo di € 70.104,07 (IVA 22% inclusa), al netto </a:t>
            </a:r>
            <a:r>
              <a:rPr lang="it-IT" sz="2300" b="1"/>
              <a:t>della </a:t>
            </a:r>
            <a:r>
              <a:rPr lang="it-IT" sz="2300" b="1" smtClean="0"/>
              <a:t>ritenuta dello </a:t>
            </a:r>
            <a:r>
              <a:rPr lang="it-IT" sz="2300" b="1" dirty="0"/>
              <a:t>0,5% </a:t>
            </a:r>
            <a:r>
              <a:rPr lang="it-IT" sz="2300" dirty="0"/>
              <a:t>ai sensi dell’art. 30 del D. </a:t>
            </a:r>
            <a:r>
              <a:rPr lang="it-IT" sz="2300" dirty="0" err="1"/>
              <a:t>Lgs</a:t>
            </a:r>
            <a:r>
              <a:rPr lang="it-IT" sz="2300" dirty="0"/>
              <a:t> </a:t>
            </a:r>
            <a:r>
              <a:rPr lang="it-IT" sz="2300" dirty="0" smtClean="0"/>
              <a:t>50/2016 </a:t>
            </a:r>
            <a:r>
              <a:rPr lang="it-IT" sz="2300" dirty="0"/>
              <a:t>pari a € 352,29 (IVA 22% inclusa).</a:t>
            </a:r>
            <a:endParaRPr lang="it-IT" sz="2300" b="1" dirty="0"/>
          </a:p>
          <a:p>
            <a:pPr marL="0" indent="0" algn="just">
              <a:buNone/>
            </a:pPr>
            <a:r>
              <a:rPr lang="it-IT" sz="2300" dirty="0"/>
              <a:t>In data 07/02/2023 è stata emessa l’Attestazione di Verifica di Conformità per il servizio e quindi si rendeva necessario lo svincolo della ritenuta dello 0,50% liquidando l’importo dovuto </a:t>
            </a:r>
            <a:r>
              <a:rPr lang="it-IT" sz="2300" b="1" dirty="0"/>
              <a:t>pari ad € 352,29 (IVA 22% inclusa</a:t>
            </a:r>
            <a:r>
              <a:rPr lang="it-IT" sz="2300" dirty="0"/>
              <a:t>).</a:t>
            </a:r>
          </a:p>
          <a:p>
            <a:pPr marL="0" indent="0">
              <a:buNone/>
            </a:pPr>
            <a:endParaRPr lang="it-IT" sz="2300" b="1" u="sng" dirty="0"/>
          </a:p>
          <a:p>
            <a:pPr marL="0" lvl="0" indent="0">
              <a:buNone/>
            </a:pPr>
            <a:r>
              <a:rPr lang="it-IT" sz="2300" b="1" u="sng" dirty="0">
                <a:solidFill>
                  <a:prstClr val="black"/>
                </a:solidFill>
              </a:rPr>
              <a:t>Il debito fuori bilancio e l’errore materiale</a:t>
            </a:r>
            <a:endParaRPr lang="it-IT" sz="23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it-IT" sz="2300" dirty="0"/>
              <a:t>A seguito dell’entrata in vigore del D.L. 21 settembre 2021, n. 127 si è reso necessario reperire urgentemente risorse per poter attivare i servizi di controllo delle certificazioni verdi COVID-19 (Green Pass). Nell’ambito dei capitoli di bilancio afferenti il Facility management, vengono trovate disponibilità anche sul capitolo utilizzato per il servizio di sorveglianza di Via Sile.</a:t>
            </a:r>
          </a:p>
          <a:p>
            <a:pPr marL="0" indent="0" algn="just">
              <a:buNone/>
            </a:pPr>
            <a:r>
              <a:rPr lang="it-IT" sz="2300" dirty="0"/>
              <a:t>Considerata l’improrogabilità derivante della situazione emergenziale e con il personale dell’ufficio totalmente assorbito dalla necessità di organizzare con assoluta urgenza il servizio di verifica dei Green Pass, </a:t>
            </a:r>
            <a:r>
              <a:rPr lang="it-IT" sz="2300" b="1" dirty="0"/>
              <a:t>il residuo sull’impegno 6963/2021 è stato erroneamente economizzato per l’intero importo</a:t>
            </a:r>
            <a:r>
              <a:rPr lang="it-IT" sz="2300" dirty="0"/>
              <a:t>, senza mantenere gli €. 352,29 (IVA 22% inclusa) necessari alla liquidazione della ritenuta dello 0,5% per il servizio di sorveglianza sopra indicato.</a:t>
            </a:r>
          </a:p>
          <a:p>
            <a:pPr marL="0" indent="0" algn="just">
              <a:buNone/>
            </a:pPr>
            <a:r>
              <a:rPr lang="it-IT" sz="2300" dirty="0"/>
              <a:t>Dovendo liquidare l’importo dovuto a </a:t>
            </a:r>
            <a:r>
              <a:rPr lang="it-IT" sz="2300" dirty="0" err="1"/>
              <a:t>Sicuritalia</a:t>
            </a:r>
            <a:r>
              <a:rPr lang="it-IT" sz="2300" dirty="0"/>
              <a:t> IVRI Spa per lo svincolo della ritenuta dello 0,50%, occorre procedere ora con il riconoscimento del debito fuori bilancio ai sensi dell'art. 194, comma 1, lettera e) del </a:t>
            </a:r>
            <a:r>
              <a:rPr lang="pt-BR" sz="2300" dirty="0"/>
              <a:t>T.U.E.L. per il relativo importo di €. 352,29 (IVA 22% inclusa).</a:t>
            </a:r>
            <a:endParaRPr lang="it-IT" sz="2300" dirty="0"/>
          </a:p>
          <a:p>
            <a:pPr marL="0" indent="0">
              <a:buNone/>
            </a:pPr>
            <a:endParaRPr lang="it-IT" sz="3000" dirty="0"/>
          </a:p>
          <a:p>
            <a:endParaRPr lang="it-IT" dirty="0"/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58131226-1FFB-9844-B3C0-C981D05BC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698" y="243205"/>
            <a:ext cx="11414502" cy="444500"/>
          </a:xfrm>
          <a:solidFill>
            <a:srgbClr val="FF0000"/>
          </a:solidFill>
        </p:spPr>
        <p:txBody>
          <a:bodyPr>
            <a:noAutofit/>
          </a:bodyPr>
          <a:lstStyle/>
          <a:p>
            <a:pPr marL="11113" algn="ctr"/>
            <a:r>
              <a:rPr lang="it-IT" sz="1800" b="1" dirty="0">
                <a:latin typeface="Lato Heavy" panose="020F0502020204030203" pitchFamily="34" charset="0"/>
                <a:ea typeface="Lato Heavy" panose="020F0502020204030203" pitchFamily="34" charset="0"/>
                <a:cs typeface="Lato Heavy" panose="020F0502020204030203" pitchFamily="34" charset="0"/>
              </a:rPr>
              <a:t>Area Facility Management – Proposta di Deliberazione Consiliare n. 56 del 15/01/2024</a:t>
            </a:r>
          </a:p>
        </p:txBody>
      </p:sp>
    </p:spTree>
    <p:extLst>
      <p:ext uri="{BB962C8B-B14F-4D97-AF65-F5344CB8AC3E}">
        <p14:creationId xmlns:p14="http://schemas.microsoft.com/office/powerpoint/2010/main" val="6639596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1320</TotalTime>
  <Words>662</Words>
  <Application>Microsoft Office PowerPoint</Application>
  <PresentationFormat>Widescreen</PresentationFormat>
  <Paragraphs>39</Paragraphs>
  <Slides>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Lato Heavy</vt:lpstr>
      <vt:lpstr>Lato Medium</vt:lpstr>
      <vt:lpstr>Tema di Office</vt:lpstr>
      <vt:lpstr>Area Facility Management</vt:lpstr>
      <vt:lpstr>Area Facility Management – Proposta di Deliberazione Consiliare n. 56 del 15/01/2024</vt:lpstr>
    </vt:vector>
  </TitlesOfParts>
  <Company>Comune di Milano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Area Facility Management</dc:title>
  <dc:creator>Claudio Bisi</dc:creator>
  <cp:lastModifiedBy>Lara Silvia Rossi</cp:lastModifiedBy>
  <cp:revision>313</cp:revision>
  <dcterms:created xsi:type="dcterms:W3CDTF">2020-05-14T07:22:21Z</dcterms:created>
  <dcterms:modified xsi:type="dcterms:W3CDTF">2024-05-02T08:50:20Z</dcterms:modified>
</cp:coreProperties>
</file>