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62" r:id="rId4"/>
  </p:sldMasterIdLst>
  <p:notesMasterIdLst>
    <p:notesMasterId r:id="rId17"/>
  </p:notesMasterIdLst>
  <p:handoutMasterIdLst>
    <p:handoutMasterId r:id="rId18"/>
  </p:handoutMasterIdLst>
  <p:sldIdLst>
    <p:sldId id="787" r:id="rId5"/>
    <p:sldId id="1011" r:id="rId6"/>
    <p:sldId id="1013" r:id="rId7"/>
    <p:sldId id="1009" r:id="rId8"/>
    <p:sldId id="1010" r:id="rId9"/>
    <p:sldId id="1025" r:id="rId10"/>
    <p:sldId id="1015" r:id="rId11"/>
    <p:sldId id="1018" r:id="rId12"/>
    <p:sldId id="1016" r:id="rId13"/>
    <p:sldId id="1017" r:id="rId14"/>
    <p:sldId id="1020" r:id="rId15"/>
    <p:sldId id="1021" r:id="rId16"/>
  </p:sldIdLst>
  <p:sldSz cx="9144000" cy="6858000" type="screen4x3"/>
  <p:notesSz cx="6797675" cy="9926638"/>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55" userDrawn="1">
          <p15:clr>
            <a:srgbClr val="A4A3A4"/>
          </p15:clr>
        </p15:guide>
        <p15:guide id="3" pos="158" userDrawn="1">
          <p15:clr>
            <a:srgbClr val="A4A3A4"/>
          </p15:clr>
        </p15:guide>
        <p15:guide id="4" pos="5579" userDrawn="1">
          <p15:clr>
            <a:srgbClr val="A4A3A4"/>
          </p15:clr>
        </p15:guide>
        <p15:guide id="5" orient="horz" pos="436" userDrawn="1">
          <p15:clr>
            <a:srgbClr val="A4A3A4"/>
          </p15:clr>
        </p15:guide>
        <p15:guide id="6" orient="horz" pos="4065" userDrawn="1">
          <p15:clr>
            <a:srgbClr val="A4A3A4"/>
          </p15:clr>
        </p15:guide>
        <p15:guide id="7" orient="horz" pos="777" userDrawn="1">
          <p15:clr>
            <a:srgbClr val="A4A3A4"/>
          </p15:clr>
        </p15:guide>
        <p15:guide id="8" pos="2903" userDrawn="1">
          <p15:clr>
            <a:srgbClr val="A4A3A4"/>
          </p15:clr>
        </p15:guide>
        <p15:guide id="9" pos="63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D04822-F4C5-3B03-CEDE-EC83F98DEF24}" name="silva belluzzo" initials="sb" userId="cf72b493c0c7ef58"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gherita D'Avanzo" initials="MD" lastIdx="2" clrIdx="0"/>
  <p:cmAuthor id="2" name="Giuseppe Orsini" initials="GO" lastIdx="1" clrIdx="1"/>
  <p:cmAuthor id="3" name="Paolo Francesco M Poggi" initials="PFMP" lastIdx="1" clrIdx="2">
    <p:extLst>
      <p:ext uri="{19B8F6BF-5375-455C-9EA6-DF929625EA0E}">
        <p15:presenceInfo xmlns:p15="http://schemas.microsoft.com/office/powerpoint/2012/main" userId="S::Paolo.Poggi@comune.milano.it::6e8bf48f-e39f-479a-aef4-6af4481a1df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CD2929"/>
    <a:srgbClr val="FF3615"/>
    <a:srgbClr val="EAEFF7"/>
    <a:srgbClr val="44546A"/>
    <a:srgbClr val="97B3D1"/>
    <a:srgbClr val="42230E"/>
    <a:srgbClr val="D2DEEF"/>
    <a:srgbClr val="F9F53B"/>
    <a:srgbClr val="01FF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38" autoAdjust="0"/>
    <p:restoredTop sz="92326" autoAdjust="0"/>
  </p:normalViewPr>
  <p:slideViewPr>
    <p:cSldViewPr snapToGrid="0">
      <p:cViewPr varScale="1">
        <p:scale>
          <a:sx n="105" d="100"/>
          <a:sy n="105" d="100"/>
        </p:scale>
        <p:origin x="1800" y="108"/>
      </p:cViewPr>
      <p:guideLst>
        <p:guide orient="horz" pos="2455"/>
        <p:guide pos="158"/>
        <p:guide pos="5579"/>
        <p:guide orient="horz" pos="436"/>
        <p:guide orient="horz" pos="4065"/>
        <p:guide orient="horz" pos="777"/>
        <p:guide pos="2903"/>
        <p:guide pos="635"/>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429F4B0-AF4E-4E96-8ACF-78E814B23DF1}" type="datetimeFigureOut">
              <a:rPr lang="it-IT" smtClean="0"/>
              <a:t>04/04/2023</a:t>
            </a:fld>
            <a:endParaRPr lang="it-IT"/>
          </a:p>
        </p:txBody>
      </p:sp>
      <p:sp>
        <p:nvSpPr>
          <p:cNvPr id="4" name="Segnaposto piè di pagina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1A2EC150-B612-4F5E-BD11-85786FCA43D2}" type="slidenum">
              <a:rPr lang="it-IT" smtClean="0"/>
              <a:t>‹N›</a:t>
            </a:fld>
            <a:endParaRPr lang="it-IT"/>
          </a:p>
        </p:txBody>
      </p:sp>
    </p:spTree>
    <p:extLst>
      <p:ext uri="{BB962C8B-B14F-4D97-AF65-F5344CB8AC3E}">
        <p14:creationId xmlns:p14="http://schemas.microsoft.com/office/powerpoint/2010/main" val="263390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9748" cy="540685"/>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16574" y="0"/>
            <a:ext cx="2919748" cy="540685"/>
          </a:xfrm>
          <a:prstGeom prst="rect">
            <a:avLst/>
          </a:prstGeom>
        </p:spPr>
        <p:txBody>
          <a:bodyPr vert="horz" lIns="91440" tIns="45720" rIns="91440" bIns="45720" rtlCol="0"/>
          <a:lstStyle>
            <a:lvl1pPr algn="r">
              <a:defRPr sz="1200"/>
            </a:lvl1pPr>
          </a:lstStyle>
          <a:p>
            <a:fld id="{30E59A34-D514-4394-8113-53A75EAF7227}" type="datetimeFigureOut">
              <a:rPr lang="it-IT" smtClean="0"/>
              <a:t>04/04/2023</a:t>
            </a:fld>
            <a:endParaRPr lang="it-IT"/>
          </a:p>
        </p:txBody>
      </p:sp>
      <p:sp>
        <p:nvSpPr>
          <p:cNvPr id="4" name="Slide Image Placeholder 3"/>
          <p:cNvSpPr>
            <a:spLocks noGrp="1" noRot="1" noChangeAspect="1"/>
          </p:cNvSpPr>
          <p:nvPr>
            <p:ph type="sldImg" idx="2"/>
          </p:nvPr>
        </p:nvSpPr>
        <p:spPr>
          <a:xfrm>
            <a:off x="946150" y="1347788"/>
            <a:ext cx="4846638" cy="3635375"/>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73789" y="5186076"/>
            <a:ext cx="5390305" cy="424315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1" y="10235580"/>
            <a:ext cx="2919748" cy="540684"/>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16574" y="10235580"/>
            <a:ext cx="2919748" cy="540684"/>
          </a:xfrm>
          <a:prstGeom prst="rect">
            <a:avLst/>
          </a:prstGeom>
        </p:spPr>
        <p:txBody>
          <a:bodyPr vert="horz" lIns="91440" tIns="45720" rIns="91440" bIns="45720" rtlCol="0" anchor="b"/>
          <a:lstStyle>
            <a:lvl1pPr algn="r">
              <a:defRPr sz="1200"/>
            </a:lvl1pPr>
          </a:lstStyle>
          <a:p>
            <a:fld id="{5E6E0189-183C-435D-A95B-A013C4C521D3}" type="slidenum">
              <a:rPr lang="it-IT" smtClean="0"/>
              <a:t>‹N›</a:t>
            </a:fld>
            <a:endParaRPr lang="it-IT"/>
          </a:p>
        </p:txBody>
      </p:sp>
    </p:spTree>
    <p:extLst>
      <p:ext uri="{BB962C8B-B14F-4D97-AF65-F5344CB8AC3E}">
        <p14:creationId xmlns:p14="http://schemas.microsoft.com/office/powerpoint/2010/main" val="1974290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3395501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158477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122297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2072944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Titolo e contenuto">
    <p:spTree>
      <p:nvGrpSpPr>
        <p:cNvPr id="1" name=""/>
        <p:cNvGrpSpPr/>
        <p:nvPr/>
      </p:nvGrpSpPr>
      <p:grpSpPr>
        <a:xfrm>
          <a:off x="0" y="0"/>
          <a:ext cx="0" cy="0"/>
          <a:chOff x="0" y="0"/>
          <a:chExt cx="0" cy="0"/>
        </a:xfrm>
      </p:grpSpPr>
      <p:sp>
        <p:nvSpPr>
          <p:cNvPr id="10" name="Rettangolo 9"/>
          <p:cNvSpPr/>
          <p:nvPr userDrawn="1"/>
        </p:nvSpPr>
        <p:spPr>
          <a:xfrm>
            <a:off x="0" y="0"/>
            <a:ext cx="9144000" cy="1120140"/>
          </a:xfrm>
          <a:prstGeom prst="rect">
            <a:avLst/>
          </a:prstGeom>
          <a:solidFill>
            <a:srgbClr val="DD18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it-IT" sz="1350">
              <a:solidFill>
                <a:prstClr val="white"/>
              </a:solidFill>
            </a:endParaRPr>
          </a:p>
        </p:txBody>
      </p:sp>
      <p:sp>
        <p:nvSpPr>
          <p:cNvPr id="12" name="Titolo 5"/>
          <p:cNvSpPr>
            <a:spLocks noGrp="1"/>
          </p:cNvSpPr>
          <p:nvPr>
            <p:ph type="ctrTitle"/>
          </p:nvPr>
        </p:nvSpPr>
        <p:spPr>
          <a:xfrm>
            <a:off x="1475656" y="548684"/>
            <a:ext cx="6048672" cy="434429"/>
          </a:xfrm>
          <a:prstGeom prst="rect">
            <a:avLst/>
          </a:prstGeom>
        </p:spPr>
        <p:txBody>
          <a:bodyPr anchor="b"/>
          <a:lstStyle>
            <a:lvl1pPr algn="l">
              <a:defRPr sz="1500">
                <a:solidFill>
                  <a:schemeClr val="bg1"/>
                </a:solidFill>
                <a:latin typeface="Georgia" panose="02040502050405020303" pitchFamily="18" charset="0"/>
              </a:defRPr>
            </a:lvl1pPr>
          </a:lstStyle>
          <a:p>
            <a:r>
              <a:rPr lang="it-IT"/>
              <a:t>Fare clic per modificare lo stile del titolo</a:t>
            </a:r>
          </a:p>
        </p:txBody>
      </p:sp>
      <p:sp>
        <p:nvSpPr>
          <p:cNvPr id="17" name="Slide Number Placeholder 5"/>
          <p:cNvSpPr>
            <a:spLocks noGrp="1"/>
          </p:cNvSpPr>
          <p:nvPr>
            <p:ph type="sldNum" sz="quarter" idx="12"/>
          </p:nvPr>
        </p:nvSpPr>
        <p:spPr>
          <a:xfrm>
            <a:off x="6553200" y="6452288"/>
            <a:ext cx="2133600" cy="269191"/>
          </a:xfrm>
          <a:prstGeom prst="rect">
            <a:avLst/>
          </a:prstGeom>
        </p:spPr>
        <p:txBody>
          <a:bodyPr/>
          <a:lstStyle>
            <a:lvl1pPr algn="r">
              <a:defRPr sz="1400">
                <a:solidFill>
                  <a:schemeClr val="tx1">
                    <a:lumMod val="50000"/>
                    <a:lumOff val="50000"/>
                  </a:schemeClr>
                </a:solidFill>
                <a:latin typeface="+mn-lt"/>
              </a:defRPr>
            </a:lvl1pPr>
          </a:lstStyle>
          <a:p>
            <a:fld id="{3EE28D72-AD8D-4ABB-9BE4-56994EF9A656}" type="slidenum">
              <a:rPr lang="en-US" smtClean="0"/>
              <a:pPr/>
              <a:t>‹N›</a:t>
            </a:fld>
            <a:endParaRPr lang="en-US"/>
          </a:p>
        </p:txBody>
      </p:sp>
      <p:pic>
        <p:nvPicPr>
          <p:cNvPr id="8" name="Immagin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l="2453" t="36350" r="53561" b="31100"/>
          <a:stretch/>
        </p:blipFill>
        <p:spPr>
          <a:xfrm>
            <a:off x="216002" y="216004"/>
            <a:ext cx="664475" cy="695841"/>
          </a:xfrm>
          <a:prstGeom prst="rect">
            <a:avLst/>
          </a:prstGeom>
        </p:spPr>
      </p:pic>
      <p:pic>
        <p:nvPicPr>
          <p:cNvPr id="13" name="Immagine 7"/>
          <p:cNvPicPr>
            <a:picLocks noChangeAspect="1"/>
          </p:cNvPicPr>
          <p:nvPr userDrawn="1"/>
        </p:nvPicPr>
        <p:blipFill rotWithShape="1">
          <a:blip r:embed="rId3" cstate="print">
            <a:extLst>
              <a:ext uri="{28A0092B-C50C-407E-A947-70E740481C1C}">
                <a14:useLocalDpi xmlns:a14="http://schemas.microsoft.com/office/drawing/2010/main" val="0"/>
              </a:ext>
            </a:extLst>
          </a:blip>
          <a:srcRect t="30248" b="21728"/>
          <a:stretch/>
        </p:blipFill>
        <p:spPr>
          <a:xfrm>
            <a:off x="299150" y="6452284"/>
            <a:ext cx="503605" cy="342250"/>
          </a:xfrm>
          <a:prstGeom prst="rect">
            <a:avLst/>
          </a:prstGeom>
        </p:spPr>
      </p:pic>
    </p:spTree>
    <p:extLst>
      <p:ext uri="{BB962C8B-B14F-4D97-AF65-F5344CB8AC3E}">
        <p14:creationId xmlns:p14="http://schemas.microsoft.com/office/powerpoint/2010/main" val="434008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2920440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74668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2033259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342061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273640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1556516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392435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457560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2498F-48A2-4CB1-A19F-3EDA5010D63C}" type="slidenum">
              <a:rPr lang="it-IT" smtClean="0"/>
              <a:t>‹N›</a:t>
            </a:fld>
            <a:endParaRPr lang="it-IT"/>
          </a:p>
        </p:txBody>
      </p:sp>
    </p:spTree>
    <p:extLst>
      <p:ext uri="{BB962C8B-B14F-4D97-AF65-F5344CB8AC3E}">
        <p14:creationId xmlns:p14="http://schemas.microsoft.com/office/powerpoint/2010/main" val="107560904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88"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Excel_Worksheet.xlsx"/><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Excel_Worksheet1.xlsx"/><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package" Target="../embeddings/Microsoft_Excel_Worksheet2.xlsx"/><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isultati immagini per milano gae aulenti"/>
          <p:cNvPicPr>
            <a:picLocks noChangeAspect="1" noChangeArrowheads="1"/>
          </p:cNvPicPr>
          <p:nvPr/>
        </p:nvPicPr>
        <p:blipFill rotWithShape="1">
          <a:blip r:embed="rId3">
            <a:extLst>
              <a:ext uri="{28A0092B-C50C-407E-A947-70E740481C1C}">
                <a14:useLocalDpi xmlns:a14="http://schemas.microsoft.com/office/drawing/2010/main" val="0"/>
              </a:ext>
            </a:extLst>
          </a:blip>
          <a:srcRect l="10421" r="904" b="4498"/>
          <a:stretch/>
        </p:blipFill>
        <p:spPr bwMode="auto">
          <a:xfrm>
            <a:off x="92639" y="182788"/>
            <a:ext cx="9051361" cy="577586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7"/>
          <p:cNvSpPr/>
          <p:nvPr/>
        </p:nvSpPr>
        <p:spPr>
          <a:xfrm>
            <a:off x="3938016" y="2637571"/>
            <a:ext cx="5205984" cy="1737409"/>
          </a:xfrm>
          <a:prstGeom prst="rect">
            <a:avLst/>
          </a:prstGeom>
          <a:solidFill>
            <a:srgbClr val="DD18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Segnaposto testo 2"/>
          <p:cNvSpPr>
            <a:spLocks noGrp="1"/>
          </p:cNvSpPr>
          <p:nvPr>
            <p:ph type="body" idx="1"/>
          </p:nvPr>
        </p:nvSpPr>
        <p:spPr>
          <a:xfrm>
            <a:off x="3938016" y="2667443"/>
            <a:ext cx="5202141" cy="1737408"/>
          </a:xfrm>
        </p:spPr>
        <p:txBody>
          <a:bodyPr anchor="ctr">
            <a:noAutofit/>
          </a:bodyPr>
          <a:lstStyle/>
          <a:p>
            <a:pPr>
              <a:lnSpc>
                <a:spcPct val="100000"/>
              </a:lnSpc>
            </a:pPr>
            <a:r>
              <a:rPr lang="it-IT" dirty="0">
                <a:solidFill>
                  <a:schemeClr val="bg1"/>
                </a:solidFill>
              </a:rPr>
              <a:t>Comune di Milano</a:t>
            </a:r>
          </a:p>
          <a:p>
            <a:pPr>
              <a:lnSpc>
                <a:spcPct val="100000"/>
              </a:lnSpc>
            </a:pPr>
            <a:r>
              <a:rPr lang="it-IT" dirty="0">
                <a:solidFill>
                  <a:schemeClr val="bg1"/>
                </a:solidFill>
              </a:rPr>
              <a:t>Tassa Rifiuti anno 2023</a:t>
            </a:r>
            <a:endParaRPr lang="it-IT" dirty="0">
              <a:solidFill>
                <a:schemeClr val="bg1"/>
              </a:solidFill>
              <a:latin typeface="+mn-lt"/>
            </a:endParaRPr>
          </a:p>
        </p:txBody>
      </p:sp>
      <p:pic>
        <p:nvPicPr>
          <p:cNvPr id="1028" name="Picture 4" descr="AraldicaComune di Milan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47" y="2407410"/>
            <a:ext cx="780605" cy="1410819"/>
          </a:xfrm>
          <a:prstGeom prst="rect">
            <a:avLst/>
          </a:prstGeom>
          <a:noFill/>
          <a:extLst>
            <a:ext uri="{909E8E84-426E-40DD-AFC4-6F175D3DCCD1}">
              <a14:hiddenFill xmlns:a14="http://schemas.microsoft.com/office/drawing/2010/main">
                <a:solidFill>
                  <a:srgbClr val="FFFFFF"/>
                </a:solidFill>
              </a14:hiddenFill>
            </a:ext>
          </a:extLst>
        </p:spPr>
      </p:pic>
      <p:sp>
        <p:nvSpPr>
          <p:cNvPr id="4" name="Segnaposto numero diapositiva 3"/>
          <p:cNvSpPr>
            <a:spLocks noGrp="1"/>
          </p:cNvSpPr>
          <p:nvPr>
            <p:ph type="sldNum" sz="quarter" idx="12"/>
          </p:nvPr>
        </p:nvSpPr>
        <p:spPr/>
        <p:txBody>
          <a:bodyPr/>
          <a:lstStyle/>
          <a:p>
            <a:fld id="{9860EDB8-5305-433F-BE41-D7A86D811DB3}" type="slidenum">
              <a:rPr lang="en-US" smtClean="0"/>
              <a:t>1</a:t>
            </a:fld>
            <a:endParaRPr lang="en-US" dirty="0"/>
          </a:p>
        </p:txBody>
      </p:sp>
      <p:sp>
        <p:nvSpPr>
          <p:cNvPr id="7" name="Segnaposto testo 2"/>
          <p:cNvSpPr txBox="1">
            <a:spLocks/>
          </p:cNvSpPr>
          <p:nvPr/>
        </p:nvSpPr>
        <p:spPr>
          <a:xfrm>
            <a:off x="115247" y="6070532"/>
            <a:ext cx="8684624" cy="65094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00000"/>
              </a:lnSpc>
            </a:pPr>
            <a:r>
              <a:rPr lang="it-IT" sz="2000" b="1" dirty="0">
                <a:solidFill>
                  <a:srgbClr val="002060"/>
                </a:solidFill>
                <a:latin typeface="Segoe UI" panose="020B0502040204020203" pitchFamily="34" charset="0"/>
                <a:ea typeface="Calibri" charset="0"/>
                <a:cs typeface="Segoe UI" panose="020B0502040204020203" pitchFamily="34" charset="0"/>
              </a:rPr>
              <a:t>Presentazione deliberazione di approvazione tariffe TARI 2023 </a:t>
            </a:r>
          </a:p>
          <a:p>
            <a:pPr>
              <a:lnSpc>
                <a:spcPct val="100000"/>
              </a:lnSpc>
            </a:pPr>
            <a:r>
              <a:rPr lang="it-IT" sz="1200" b="1" i="1" dirty="0">
                <a:solidFill>
                  <a:srgbClr val="002060"/>
                </a:solidFill>
                <a:latin typeface="Segoe UI" panose="020B0502040204020203" pitchFamily="34" charset="0"/>
                <a:cs typeface="Segoe UI" panose="020B0502040204020203" pitchFamily="34" charset="0"/>
              </a:rPr>
              <a:t>Milano, 04 aprile 2023</a:t>
            </a:r>
            <a:br>
              <a:rPr lang="it-IT" sz="1200" b="1" i="1" dirty="0">
                <a:solidFill>
                  <a:srgbClr val="002060"/>
                </a:solidFill>
                <a:latin typeface="Segoe UI" panose="020B0502040204020203" pitchFamily="34" charset="0"/>
                <a:ea typeface="Calibri" charset="0"/>
                <a:cs typeface="Segoe UI" panose="020B0502040204020203" pitchFamily="34" charset="0"/>
              </a:rPr>
            </a:br>
            <a:br>
              <a:rPr lang="it-IT" sz="1200" b="1" i="1" dirty="0">
                <a:latin typeface="Segoe UI" panose="020B0502040204020203" pitchFamily="34" charset="0"/>
                <a:ea typeface="Calibri" charset="0"/>
                <a:cs typeface="Segoe UI" panose="020B0502040204020203" pitchFamily="34" charset="0"/>
              </a:rPr>
            </a:br>
            <a:br>
              <a:rPr lang="it-IT" sz="1200" b="1" i="1" dirty="0">
                <a:latin typeface="Georgia"/>
                <a:cs typeface="Calibri" charset="0"/>
              </a:rPr>
            </a:br>
            <a:endParaRPr lang="it-IT" dirty="0"/>
          </a:p>
          <a:p>
            <a:pPr>
              <a:lnSpc>
                <a:spcPct val="100000"/>
              </a:lnSpc>
            </a:pPr>
            <a:r>
              <a:rPr lang="it-IT" sz="3300" b="1" i="1" dirty="0"/>
              <a:t>	</a:t>
            </a:r>
          </a:p>
        </p:txBody>
      </p:sp>
    </p:spTree>
    <p:extLst>
      <p:ext uri="{BB962C8B-B14F-4D97-AF65-F5344CB8AC3E}">
        <p14:creationId xmlns:p14="http://schemas.microsoft.com/office/powerpoint/2010/main" val="1940444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2023 - AGEVOLAZIONI</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10</a:t>
            </a:fld>
            <a:endParaRPr lang="en-US"/>
          </a:p>
        </p:txBody>
      </p:sp>
      <p:sp>
        <p:nvSpPr>
          <p:cNvPr id="4" name="CasellaDiTesto 3"/>
          <p:cNvSpPr txBox="1"/>
          <p:nvPr/>
        </p:nvSpPr>
        <p:spPr>
          <a:xfrm>
            <a:off x="842391" y="2209861"/>
            <a:ext cx="7490903" cy="3764877"/>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gn="just">
              <a:lnSpc>
                <a:spcPct val="90000"/>
              </a:lnSpc>
              <a:spcBef>
                <a:spcPct val="0"/>
              </a:spcBef>
              <a:spcAft>
                <a:spcPct val="35000"/>
              </a:spcAft>
            </a:pPr>
            <a:r>
              <a:rPr lang="it-IT" sz="1700" dirty="0"/>
              <a:t>Si propone di confermare le seguenti agevolazioni fissate con la deliberazione di Consiglio Comunale n. 6 del 14/03/2019.</a:t>
            </a:r>
          </a:p>
          <a:p>
            <a:pPr algn="just">
              <a:lnSpc>
                <a:spcPct val="90000"/>
              </a:lnSpc>
              <a:spcBef>
                <a:spcPct val="0"/>
              </a:spcBef>
              <a:spcAft>
                <a:spcPct val="35000"/>
              </a:spcAft>
            </a:pPr>
            <a:endParaRPr lang="it-IT" sz="400" dirty="0"/>
          </a:p>
          <a:p>
            <a:pPr algn="just">
              <a:lnSpc>
                <a:spcPct val="90000"/>
              </a:lnSpc>
              <a:spcBef>
                <a:spcPct val="0"/>
              </a:spcBef>
              <a:spcAft>
                <a:spcPct val="35000"/>
              </a:spcAft>
            </a:pPr>
            <a:r>
              <a:rPr lang="it-IT" sz="1700" dirty="0"/>
              <a:t>UTENZE DOMESTICHE</a:t>
            </a:r>
          </a:p>
          <a:p>
            <a:pPr algn="just">
              <a:lnSpc>
                <a:spcPct val="90000"/>
              </a:lnSpc>
              <a:spcBef>
                <a:spcPct val="0"/>
              </a:spcBef>
              <a:spcAft>
                <a:spcPct val="35000"/>
              </a:spcAft>
            </a:pPr>
            <a:endParaRPr lang="it-IT" sz="400" dirty="0"/>
          </a:p>
          <a:p>
            <a:pPr algn="just">
              <a:lnSpc>
                <a:spcPct val="90000"/>
              </a:lnSpc>
              <a:spcBef>
                <a:spcPct val="0"/>
              </a:spcBef>
              <a:spcAft>
                <a:spcPct val="35000"/>
              </a:spcAft>
            </a:pPr>
            <a:r>
              <a:rPr lang="it-IT" sz="1700" dirty="0"/>
              <a:t>- Riduzione del 25% della tariffa variabile per famiglie composte da 4 o più componenti in alloggio di superficie minore o uguale a mq. 120;</a:t>
            </a:r>
          </a:p>
          <a:p>
            <a:pPr algn="just">
              <a:lnSpc>
                <a:spcPct val="90000"/>
              </a:lnSpc>
              <a:spcBef>
                <a:spcPct val="0"/>
              </a:spcBef>
              <a:spcAft>
                <a:spcPct val="35000"/>
              </a:spcAft>
            </a:pPr>
            <a:r>
              <a:rPr lang="it-IT" sz="1700" dirty="0"/>
              <a:t>- Riduzione del 10% della tariffa variabile, con limite massimo di € 15,00, per famiglie di tre componenti (un adulto e due minori) o di due componenti (un adulto e un minore) in alloggio di superficie minore o uguale a mq. 80;</a:t>
            </a:r>
          </a:p>
          <a:p>
            <a:pPr algn="just">
              <a:lnSpc>
                <a:spcPct val="90000"/>
              </a:lnSpc>
              <a:spcBef>
                <a:spcPct val="0"/>
              </a:spcBef>
              <a:spcAft>
                <a:spcPct val="35000"/>
              </a:spcAft>
            </a:pPr>
            <a:r>
              <a:rPr lang="it-IT" sz="1700" dirty="0"/>
              <a:t>- Riduzione del 10% della tariffa variabile con limite massimo di € 15,00 per famiglie di due componenti, di cui almeno uno ultrasettantacinquenne alla data del 01 gennaio;</a:t>
            </a:r>
          </a:p>
          <a:p>
            <a:pPr algn="just">
              <a:lnSpc>
                <a:spcPct val="90000"/>
              </a:lnSpc>
              <a:spcBef>
                <a:spcPct val="0"/>
              </a:spcBef>
              <a:spcAft>
                <a:spcPct val="35000"/>
              </a:spcAft>
            </a:pPr>
            <a:r>
              <a:rPr lang="it-IT" sz="1700" dirty="0"/>
              <a:t>- Riduzione del 15% della tariffa variabile con limite massimo di € 15,00 per famiglie composte da un solo componente ultrasettantacinquenne alla data del 01 gennaio. </a:t>
            </a:r>
          </a:p>
        </p:txBody>
      </p:sp>
    </p:spTree>
    <p:extLst>
      <p:ext uri="{BB962C8B-B14F-4D97-AF65-F5344CB8AC3E}">
        <p14:creationId xmlns:p14="http://schemas.microsoft.com/office/powerpoint/2010/main" val="1626309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2023 - AGEVOLAZIONI</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11</a:t>
            </a:fld>
            <a:endParaRPr lang="en-US"/>
          </a:p>
        </p:txBody>
      </p:sp>
      <p:sp>
        <p:nvSpPr>
          <p:cNvPr id="4" name="CasellaDiTesto 3"/>
          <p:cNvSpPr txBox="1"/>
          <p:nvPr/>
        </p:nvSpPr>
        <p:spPr>
          <a:xfrm>
            <a:off x="842391" y="1683947"/>
            <a:ext cx="7490903" cy="4816703"/>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gn="just">
              <a:lnSpc>
                <a:spcPct val="90000"/>
              </a:lnSpc>
              <a:spcBef>
                <a:spcPct val="0"/>
              </a:spcBef>
              <a:spcAft>
                <a:spcPct val="35000"/>
              </a:spcAft>
            </a:pPr>
            <a:r>
              <a:rPr lang="it-IT" dirty="0"/>
              <a:t>UTENZE NON DOMESTICHE</a:t>
            </a:r>
          </a:p>
          <a:p>
            <a:pPr algn="just">
              <a:lnSpc>
                <a:spcPct val="90000"/>
              </a:lnSpc>
              <a:spcBef>
                <a:spcPct val="0"/>
              </a:spcBef>
              <a:spcAft>
                <a:spcPct val="35000"/>
              </a:spcAft>
            </a:pPr>
            <a:endParaRPr lang="it-IT" sz="800" dirty="0"/>
          </a:p>
          <a:p>
            <a:pPr algn="just">
              <a:lnSpc>
                <a:spcPct val="90000"/>
              </a:lnSpc>
              <a:spcBef>
                <a:spcPct val="0"/>
              </a:spcBef>
              <a:spcAft>
                <a:spcPct val="35000"/>
              </a:spcAft>
            </a:pPr>
            <a:r>
              <a:rPr lang="it-IT" dirty="0"/>
              <a:t>- Riduzione di 1,04 euro/mq della tariffa variabile per scuole dell’infanzia, primarie, secondarie di I e II grado, paritarie o iscritte nel registro delle scuole non paritarie, istituzioni formative in possesso di accreditamento regionale, poste all’interno della categoria 01;</a:t>
            </a:r>
          </a:p>
          <a:p>
            <a:pPr algn="just">
              <a:lnSpc>
                <a:spcPct val="90000"/>
              </a:lnSpc>
              <a:spcBef>
                <a:spcPct val="0"/>
              </a:spcBef>
              <a:spcAft>
                <a:spcPct val="35000"/>
              </a:spcAft>
            </a:pPr>
            <a:r>
              <a:rPr lang="it-IT" dirty="0"/>
              <a:t>- Riduzione di 0,50 euro/mq della tariffa variabile per la categoria 07 (Alberghi e agriturismi con ristorante) e 08 (Alberghi e agriturismi senza ristorante, pensioni);</a:t>
            </a:r>
          </a:p>
          <a:p>
            <a:pPr algn="just">
              <a:lnSpc>
                <a:spcPct val="90000"/>
              </a:lnSpc>
              <a:spcBef>
                <a:spcPct val="0"/>
              </a:spcBef>
              <a:spcAft>
                <a:spcPct val="35000"/>
              </a:spcAft>
            </a:pPr>
            <a:r>
              <a:rPr lang="it-IT" dirty="0"/>
              <a:t>- Riduzione di 1,30 euro/mq della tariffa variabile per la categoria 22 (Osterie, pizzerie, pub, ristoranti, trattorie, agriturismi solo ristorazione);</a:t>
            </a:r>
          </a:p>
          <a:p>
            <a:pPr algn="just">
              <a:lnSpc>
                <a:spcPct val="90000"/>
              </a:lnSpc>
              <a:spcBef>
                <a:spcPct val="0"/>
              </a:spcBef>
              <a:spcAft>
                <a:spcPct val="35000"/>
              </a:spcAft>
            </a:pPr>
            <a:r>
              <a:rPr lang="it-IT" dirty="0"/>
              <a:t>- Riduzione di 1,20 euro/mq della tariffa variabile per la categoria 24 (bar, caffè, pasticcerie);</a:t>
            </a:r>
          </a:p>
          <a:p>
            <a:pPr algn="just">
              <a:lnSpc>
                <a:spcPct val="90000"/>
              </a:lnSpc>
              <a:spcBef>
                <a:spcPct val="0"/>
              </a:spcBef>
              <a:spcAft>
                <a:spcPct val="35000"/>
              </a:spcAft>
            </a:pPr>
            <a:r>
              <a:rPr lang="it-IT" dirty="0"/>
              <a:t>- Riduzione di 2,00 euro/mq della tariffa variabile per la sola tipologia «fiori e piante della categoria 27;</a:t>
            </a:r>
          </a:p>
          <a:p>
            <a:pPr algn="just">
              <a:lnSpc>
                <a:spcPct val="90000"/>
              </a:lnSpc>
              <a:spcBef>
                <a:spcPct val="0"/>
              </a:spcBef>
              <a:spcAft>
                <a:spcPct val="35000"/>
              </a:spcAft>
            </a:pPr>
            <a:r>
              <a:rPr lang="it-IT" dirty="0"/>
              <a:t>- Riduzione di 1,20 euro/mq della tariffa variabile per le restanti tipologie della categoria 27 (ortofrutta, pescherie, pizza al taglio).</a:t>
            </a:r>
          </a:p>
        </p:txBody>
      </p:sp>
    </p:spTree>
    <p:extLst>
      <p:ext uri="{BB962C8B-B14F-4D97-AF65-F5344CB8AC3E}">
        <p14:creationId xmlns:p14="http://schemas.microsoft.com/office/powerpoint/2010/main" val="270706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2023 - AGEVOLAZIONI</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12</a:t>
            </a:fld>
            <a:endParaRPr lang="en-US"/>
          </a:p>
        </p:txBody>
      </p:sp>
      <p:sp>
        <p:nvSpPr>
          <p:cNvPr id="4" name="CasellaDiTesto 3"/>
          <p:cNvSpPr txBox="1"/>
          <p:nvPr/>
        </p:nvSpPr>
        <p:spPr>
          <a:xfrm>
            <a:off x="842391" y="1578153"/>
            <a:ext cx="7490903" cy="5028300"/>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gn="just">
              <a:lnSpc>
                <a:spcPct val="90000"/>
              </a:lnSpc>
              <a:spcBef>
                <a:spcPct val="0"/>
              </a:spcBef>
              <a:spcAft>
                <a:spcPct val="35000"/>
              </a:spcAft>
            </a:pPr>
            <a:r>
              <a:rPr lang="it-IT" dirty="0"/>
              <a:t>ULTERIORI AGEVOLAZIONI PER UTENZE NON DOMESTICHE</a:t>
            </a:r>
          </a:p>
          <a:p>
            <a:pPr algn="just">
              <a:lnSpc>
                <a:spcPct val="90000"/>
              </a:lnSpc>
              <a:spcBef>
                <a:spcPct val="0"/>
              </a:spcBef>
              <a:spcAft>
                <a:spcPct val="35000"/>
              </a:spcAft>
            </a:pPr>
            <a:endParaRPr lang="it-IT" sz="400" dirty="0"/>
          </a:p>
          <a:p>
            <a:pPr algn="just">
              <a:lnSpc>
                <a:spcPct val="90000"/>
              </a:lnSpc>
              <a:spcBef>
                <a:spcPct val="0"/>
              </a:spcBef>
              <a:spcAft>
                <a:spcPct val="35000"/>
              </a:spcAft>
            </a:pPr>
            <a:r>
              <a:rPr lang="it-IT" sz="1700" dirty="0"/>
              <a:t>- Riduzione del 25% della tariffa per le Associazioni, poste all’interno della categoria 01, iscritte all’Anagrafe delle ONLUS. Tale agevolazione si applicherà unicamente agli enti iscritti al Registro Unico Nazionale del Terzo Settore quando questo sarà operativo;</a:t>
            </a:r>
          </a:p>
          <a:p>
            <a:pPr algn="just">
              <a:lnSpc>
                <a:spcPct val="90000"/>
              </a:lnSpc>
              <a:spcBef>
                <a:spcPct val="0"/>
              </a:spcBef>
              <a:spcAft>
                <a:spcPct val="35000"/>
              </a:spcAft>
            </a:pPr>
            <a:r>
              <a:rPr lang="it-IT" sz="1700" dirty="0"/>
              <a:t>- Riduzione del 50% della tariffa per le attività svolte in immobili non produttivi di reddito fondiario (art. 43 D.P.R. 917/1986: immobili relativi a imprese commerciali e immobili che costituiscono beni strumentali per esercizio di arti e professioni) interamente detenute da imprese costituite da non più di 5 anni, a condizione che: 1) il richiedente sia persona fisica o impresa familiare; 2) l’attività sia finalizzata a ricerca scientifica e tecnologica o all’utilizzazione industriale dei risultati della ricerca; 3) il soggetto non abbia esercitato attività artistica, professionale o di impresa negli ultimi 3 anni; 4) l’attività non sia il proseguimento di una precedente svolta come dipendente o lavoratore autonomo.</a:t>
            </a:r>
          </a:p>
          <a:p>
            <a:pPr algn="just">
              <a:lnSpc>
                <a:spcPct val="90000"/>
              </a:lnSpc>
              <a:spcBef>
                <a:spcPct val="0"/>
              </a:spcBef>
              <a:spcAft>
                <a:spcPct val="35000"/>
              </a:spcAft>
            </a:pPr>
            <a:r>
              <a:rPr lang="it-IT" sz="1700" dirty="0"/>
              <a:t>- Riduzione del 25% della tariffa per le attività commerciali e artigianali situate in zone precluse al traffico da oltre 6 mesi per la realizzazione di opere pubbliche; </a:t>
            </a:r>
          </a:p>
          <a:p>
            <a:pPr algn="just">
              <a:lnSpc>
                <a:spcPct val="90000"/>
              </a:lnSpc>
              <a:spcBef>
                <a:spcPct val="0"/>
              </a:spcBef>
              <a:spcAft>
                <a:spcPct val="35000"/>
              </a:spcAft>
            </a:pPr>
            <a:r>
              <a:rPr lang="it-IT" sz="1700" dirty="0"/>
              <a:t>- riduzione della tariffa variabile fino a un massimo del 20% per le attività che producono o distribuiscono beni alimentari e che cedono gratuitamente tali beni agli indigenti. La riduzione è calcolata in misura proporzionale alle quantità cedute. </a:t>
            </a:r>
          </a:p>
        </p:txBody>
      </p:sp>
    </p:spTree>
    <p:extLst>
      <p:ext uri="{BB962C8B-B14F-4D97-AF65-F5344CB8AC3E}">
        <p14:creationId xmlns:p14="http://schemas.microsoft.com/office/powerpoint/2010/main" val="3320815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424206"/>
            <a:ext cx="6048672" cy="558907"/>
          </a:xfrm>
        </p:spPr>
        <p:txBody>
          <a:bodyPr>
            <a:noAutofit/>
          </a:bodyPr>
          <a:lstStyle/>
          <a:p>
            <a:pPr algn="ctr"/>
            <a:r>
              <a:rPr lang="it-IT" sz="1600" dirty="0"/>
              <a:t>TASSA RIFIUTI – DATI DI RIFERIMENTO 2023</a:t>
            </a:r>
            <a:br>
              <a:rPr lang="it-IT" sz="1600" dirty="0"/>
            </a:br>
            <a:r>
              <a:rPr lang="it-IT" sz="1600" dirty="0"/>
              <a:t>E CONFRONTO CON DATI 2022</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2</a:t>
            </a:fld>
            <a:endParaRPr lang="en-US"/>
          </a:p>
        </p:txBody>
      </p:sp>
      <p:graphicFrame>
        <p:nvGraphicFramePr>
          <p:cNvPr id="4" name="Tabella 3"/>
          <p:cNvGraphicFramePr>
            <a:graphicFrameLocks noGrp="1"/>
          </p:cNvGraphicFramePr>
          <p:nvPr>
            <p:extLst>
              <p:ext uri="{D42A27DB-BD31-4B8C-83A1-F6EECF244321}">
                <p14:modId xmlns:p14="http://schemas.microsoft.com/office/powerpoint/2010/main" val="2344798365"/>
              </p:ext>
            </p:extLst>
          </p:nvPr>
        </p:nvGraphicFramePr>
        <p:xfrm>
          <a:off x="1338004" y="1492660"/>
          <a:ext cx="6096000" cy="1333374"/>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62445211"/>
                    </a:ext>
                  </a:extLst>
                </a:gridCol>
                <a:gridCol w="2032000">
                  <a:extLst>
                    <a:ext uri="{9D8B030D-6E8A-4147-A177-3AD203B41FA5}">
                      <a16:colId xmlns:a16="http://schemas.microsoft.com/office/drawing/2014/main" val="1575410781"/>
                    </a:ext>
                  </a:extLst>
                </a:gridCol>
                <a:gridCol w="2032000">
                  <a:extLst>
                    <a:ext uri="{9D8B030D-6E8A-4147-A177-3AD203B41FA5}">
                      <a16:colId xmlns:a16="http://schemas.microsoft.com/office/drawing/2014/main" val="1397660477"/>
                    </a:ext>
                  </a:extLst>
                </a:gridCol>
              </a:tblGrid>
              <a:tr h="332698">
                <a:tc>
                  <a:txBody>
                    <a:bodyPr/>
                    <a:lstStyle/>
                    <a:p>
                      <a:r>
                        <a:rPr lang="it-IT" sz="1600" dirty="0"/>
                        <a:t>UTENZA</a:t>
                      </a:r>
                    </a:p>
                  </a:txBody>
                  <a:tcPr/>
                </a:tc>
                <a:tc>
                  <a:txBody>
                    <a:bodyPr/>
                    <a:lstStyle/>
                    <a:p>
                      <a:r>
                        <a:rPr lang="it-IT" sz="1600" dirty="0"/>
                        <a:t>SUPERFICIE (MQ)</a:t>
                      </a:r>
                    </a:p>
                  </a:txBody>
                  <a:tcPr/>
                </a:tc>
                <a:tc>
                  <a:txBody>
                    <a:bodyPr/>
                    <a:lstStyle/>
                    <a:p>
                      <a:r>
                        <a:rPr lang="it-IT" sz="1600" dirty="0"/>
                        <a:t>NUMERO OGGETTI</a:t>
                      </a:r>
                    </a:p>
                  </a:txBody>
                  <a:tcPr/>
                </a:tc>
                <a:extLst>
                  <a:ext uri="{0D108BD9-81ED-4DB2-BD59-A6C34878D82A}">
                    <a16:rowId xmlns:a16="http://schemas.microsoft.com/office/drawing/2014/main" val="3974255466"/>
                  </a:ext>
                </a:extLst>
              </a:tr>
              <a:tr h="332698">
                <a:tc>
                  <a:txBody>
                    <a:bodyPr/>
                    <a:lstStyle/>
                    <a:p>
                      <a:r>
                        <a:rPr lang="it-IT" sz="1400" dirty="0"/>
                        <a:t>Domestica</a:t>
                      </a:r>
                    </a:p>
                  </a:txBody>
                  <a:tcPr/>
                </a:tc>
                <a:tc>
                  <a:txBody>
                    <a:bodyPr/>
                    <a:lstStyle/>
                    <a:p>
                      <a:pPr algn="r"/>
                      <a:r>
                        <a:rPr lang="it-IT" sz="1400" dirty="0"/>
                        <a:t>56.239.931,59</a:t>
                      </a:r>
                    </a:p>
                  </a:txBody>
                  <a:tcPr/>
                </a:tc>
                <a:tc>
                  <a:txBody>
                    <a:bodyPr/>
                    <a:lstStyle/>
                    <a:p>
                      <a:pPr algn="r"/>
                      <a:r>
                        <a:rPr lang="it-IT" sz="1400" dirty="0"/>
                        <a:t>745.052</a:t>
                      </a:r>
                    </a:p>
                  </a:txBody>
                  <a:tcPr/>
                </a:tc>
                <a:extLst>
                  <a:ext uri="{0D108BD9-81ED-4DB2-BD59-A6C34878D82A}">
                    <a16:rowId xmlns:a16="http://schemas.microsoft.com/office/drawing/2014/main" val="2508024072"/>
                  </a:ext>
                </a:extLst>
              </a:tr>
              <a:tr h="332698">
                <a:tc>
                  <a:txBody>
                    <a:bodyPr/>
                    <a:lstStyle/>
                    <a:p>
                      <a:r>
                        <a:rPr lang="it-IT" sz="1400" dirty="0"/>
                        <a:t>Non domestica</a:t>
                      </a:r>
                    </a:p>
                  </a:txBody>
                  <a:tcPr/>
                </a:tc>
                <a:tc>
                  <a:txBody>
                    <a:bodyPr/>
                    <a:lstStyle/>
                    <a:p>
                      <a:pPr algn="r"/>
                      <a:r>
                        <a:rPr lang="it-IT" sz="1400" dirty="0"/>
                        <a:t>29.940.346,03</a:t>
                      </a:r>
                    </a:p>
                  </a:txBody>
                  <a:tcPr/>
                </a:tc>
                <a:tc>
                  <a:txBody>
                    <a:bodyPr/>
                    <a:lstStyle/>
                    <a:p>
                      <a:pPr algn="r"/>
                      <a:r>
                        <a:rPr lang="it-IT" sz="1400" dirty="0"/>
                        <a:t>136.558</a:t>
                      </a:r>
                    </a:p>
                  </a:txBody>
                  <a:tcPr/>
                </a:tc>
                <a:extLst>
                  <a:ext uri="{0D108BD9-81ED-4DB2-BD59-A6C34878D82A}">
                    <a16:rowId xmlns:a16="http://schemas.microsoft.com/office/drawing/2014/main" val="506746999"/>
                  </a:ext>
                </a:extLst>
              </a:tr>
              <a:tr h="332698">
                <a:tc>
                  <a:txBody>
                    <a:bodyPr/>
                    <a:lstStyle/>
                    <a:p>
                      <a:r>
                        <a:rPr lang="it-IT" sz="1400" dirty="0"/>
                        <a:t>Totali</a:t>
                      </a:r>
                    </a:p>
                  </a:txBody>
                  <a:tcPr/>
                </a:tc>
                <a:tc>
                  <a:txBody>
                    <a:bodyPr/>
                    <a:lstStyle/>
                    <a:p>
                      <a:pPr algn="r"/>
                      <a:r>
                        <a:rPr lang="it-IT" sz="1400" dirty="0"/>
                        <a:t>86.180.277,62</a:t>
                      </a:r>
                    </a:p>
                  </a:txBody>
                  <a:tcPr/>
                </a:tc>
                <a:tc>
                  <a:txBody>
                    <a:bodyPr/>
                    <a:lstStyle/>
                    <a:p>
                      <a:pPr algn="r"/>
                      <a:r>
                        <a:rPr lang="it-IT" sz="1400" dirty="0"/>
                        <a:t>881.610</a:t>
                      </a:r>
                    </a:p>
                  </a:txBody>
                  <a:tcPr/>
                </a:tc>
                <a:extLst>
                  <a:ext uri="{0D108BD9-81ED-4DB2-BD59-A6C34878D82A}">
                    <a16:rowId xmlns:a16="http://schemas.microsoft.com/office/drawing/2014/main" val="834284036"/>
                  </a:ext>
                </a:extLst>
              </a:tr>
            </a:tbl>
          </a:graphicData>
        </a:graphic>
      </p:graphicFrame>
      <p:sp>
        <p:nvSpPr>
          <p:cNvPr id="6" name="CasellaDiTesto 5"/>
          <p:cNvSpPr txBox="1"/>
          <p:nvPr/>
        </p:nvSpPr>
        <p:spPr>
          <a:xfrm>
            <a:off x="1338004" y="3060831"/>
            <a:ext cx="589935" cy="258532"/>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ct val="90000"/>
              </a:lnSpc>
              <a:spcBef>
                <a:spcPct val="0"/>
              </a:spcBef>
              <a:spcAft>
                <a:spcPct val="35000"/>
              </a:spcAft>
            </a:pPr>
            <a:r>
              <a:rPr lang="it-IT" sz="1200" b="1" dirty="0">
                <a:latin typeface="Georgia" panose="02040502050405020303" pitchFamily="18" charset="0"/>
              </a:rPr>
              <a:t>2023</a:t>
            </a:r>
          </a:p>
        </p:txBody>
      </p:sp>
      <p:graphicFrame>
        <p:nvGraphicFramePr>
          <p:cNvPr id="7" name="Tabella 6"/>
          <p:cNvGraphicFramePr>
            <a:graphicFrameLocks noGrp="1"/>
          </p:cNvGraphicFramePr>
          <p:nvPr>
            <p:extLst>
              <p:ext uri="{D42A27DB-BD31-4B8C-83A1-F6EECF244321}">
                <p14:modId xmlns:p14="http://schemas.microsoft.com/office/powerpoint/2010/main" val="1824259731"/>
              </p:ext>
            </p:extLst>
          </p:nvPr>
        </p:nvGraphicFramePr>
        <p:xfrm>
          <a:off x="1338004" y="3330974"/>
          <a:ext cx="6096000" cy="1294074"/>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62445211"/>
                    </a:ext>
                  </a:extLst>
                </a:gridCol>
                <a:gridCol w="2032000">
                  <a:extLst>
                    <a:ext uri="{9D8B030D-6E8A-4147-A177-3AD203B41FA5}">
                      <a16:colId xmlns:a16="http://schemas.microsoft.com/office/drawing/2014/main" val="1575410781"/>
                    </a:ext>
                  </a:extLst>
                </a:gridCol>
                <a:gridCol w="2032000">
                  <a:extLst>
                    <a:ext uri="{9D8B030D-6E8A-4147-A177-3AD203B41FA5}">
                      <a16:colId xmlns:a16="http://schemas.microsoft.com/office/drawing/2014/main" val="1397660477"/>
                    </a:ext>
                  </a:extLst>
                </a:gridCol>
              </a:tblGrid>
              <a:tr h="319598">
                <a:tc>
                  <a:txBody>
                    <a:bodyPr/>
                    <a:lstStyle/>
                    <a:p>
                      <a:r>
                        <a:rPr lang="it-IT" sz="1600" dirty="0"/>
                        <a:t>UTENZA</a:t>
                      </a:r>
                    </a:p>
                  </a:txBody>
                  <a:tcPr/>
                </a:tc>
                <a:tc>
                  <a:txBody>
                    <a:bodyPr/>
                    <a:lstStyle/>
                    <a:p>
                      <a:r>
                        <a:rPr lang="it-IT" sz="1600" dirty="0"/>
                        <a:t>SUPERFICIE (MQ)</a:t>
                      </a:r>
                    </a:p>
                  </a:txBody>
                  <a:tcPr/>
                </a:tc>
                <a:tc>
                  <a:txBody>
                    <a:bodyPr/>
                    <a:lstStyle/>
                    <a:p>
                      <a:r>
                        <a:rPr lang="it-IT" sz="1600" dirty="0"/>
                        <a:t>NUMERO OGGETTI</a:t>
                      </a:r>
                    </a:p>
                  </a:txBody>
                  <a:tcPr/>
                </a:tc>
                <a:extLst>
                  <a:ext uri="{0D108BD9-81ED-4DB2-BD59-A6C34878D82A}">
                    <a16:rowId xmlns:a16="http://schemas.microsoft.com/office/drawing/2014/main" val="3974255466"/>
                  </a:ext>
                </a:extLst>
              </a:tr>
              <a:tr h="319598">
                <a:tc>
                  <a:txBody>
                    <a:bodyPr/>
                    <a:lstStyle/>
                    <a:p>
                      <a:r>
                        <a:rPr lang="it-IT" sz="1400" dirty="0"/>
                        <a:t>Domestica</a:t>
                      </a:r>
                    </a:p>
                  </a:txBody>
                  <a:tcPr/>
                </a:tc>
                <a:tc>
                  <a:txBody>
                    <a:bodyPr/>
                    <a:lstStyle/>
                    <a:p>
                      <a:pPr algn="r"/>
                      <a:r>
                        <a:rPr lang="it-IT" sz="1400" dirty="0"/>
                        <a:t>57.148.180,84</a:t>
                      </a:r>
                    </a:p>
                  </a:txBody>
                  <a:tcPr/>
                </a:tc>
                <a:tc>
                  <a:txBody>
                    <a:bodyPr/>
                    <a:lstStyle/>
                    <a:p>
                      <a:pPr algn="r"/>
                      <a:r>
                        <a:rPr lang="it-IT" sz="1400" dirty="0"/>
                        <a:t>754.382</a:t>
                      </a:r>
                    </a:p>
                  </a:txBody>
                  <a:tcPr/>
                </a:tc>
                <a:extLst>
                  <a:ext uri="{0D108BD9-81ED-4DB2-BD59-A6C34878D82A}">
                    <a16:rowId xmlns:a16="http://schemas.microsoft.com/office/drawing/2014/main" val="2508024072"/>
                  </a:ext>
                </a:extLst>
              </a:tr>
              <a:tr h="319598">
                <a:tc>
                  <a:txBody>
                    <a:bodyPr/>
                    <a:lstStyle/>
                    <a:p>
                      <a:r>
                        <a:rPr lang="it-IT" sz="1400" dirty="0"/>
                        <a:t>Non domestica</a:t>
                      </a:r>
                    </a:p>
                  </a:txBody>
                  <a:tcPr/>
                </a:tc>
                <a:tc>
                  <a:txBody>
                    <a:bodyPr/>
                    <a:lstStyle/>
                    <a:p>
                      <a:pPr algn="r"/>
                      <a:r>
                        <a:rPr lang="it-IT" sz="1400" dirty="0"/>
                        <a:t>31.819.473,46</a:t>
                      </a:r>
                    </a:p>
                  </a:txBody>
                  <a:tcPr/>
                </a:tc>
                <a:tc>
                  <a:txBody>
                    <a:bodyPr/>
                    <a:lstStyle/>
                    <a:p>
                      <a:pPr algn="r"/>
                      <a:r>
                        <a:rPr lang="it-IT" sz="1400" dirty="0"/>
                        <a:t>138.185</a:t>
                      </a:r>
                    </a:p>
                  </a:txBody>
                  <a:tcPr/>
                </a:tc>
                <a:extLst>
                  <a:ext uri="{0D108BD9-81ED-4DB2-BD59-A6C34878D82A}">
                    <a16:rowId xmlns:a16="http://schemas.microsoft.com/office/drawing/2014/main" val="506746999"/>
                  </a:ext>
                </a:extLst>
              </a:tr>
              <a:tr h="319598">
                <a:tc>
                  <a:txBody>
                    <a:bodyPr/>
                    <a:lstStyle/>
                    <a:p>
                      <a:r>
                        <a:rPr lang="it-IT" sz="1400" dirty="0"/>
                        <a:t>Totali</a:t>
                      </a:r>
                    </a:p>
                  </a:txBody>
                  <a:tcPr/>
                </a:tc>
                <a:tc>
                  <a:txBody>
                    <a:bodyPr/>
                    <a:lstStyle/>
                    <a:p>
                      <a:pPr algn="r"/>
                      <a:r>
                        <a:rPr lang="it-IT" sz="1400" dirty="0"/>
                        <a:t>88.967.654,30</a:t>
                      </a:r>
                    </a:p>
                  </a:txBody>
                  <a:tcPr/>
                </a:tc>
                <a:tc>
                  <a:txBody>
                    <a:bodyPr/>
                    <a:lstStyle/>
                    <a:p>
                      <a:pPr algn="r"/>
                      <a:r>
                        <a:rPr lang="it-IT" sz="1400" dirty="0"/>
                        <a:t>892.567</a:t>
                      </a:r>
                    </a:p>
                  </a:txBody>
                  <a:tcPr/>
                </a:tc>
                <a:extLst>
                  <a:ext uri="{0D108BD9-81ED-4DB2-BD59-A6C34878D82A}">
                    <a16:rowId xmlns:a16="http://schemas.microsoft.com/office/drawing/2014/main" val="834284036"/>
                  </a:ext>
                </a:extLst>
              </a:tr>
            </a:tbl>
          </a:graphicData>
        </a:graphic>
      </p:graphicFrame>
      <p:sp>
        <p:nvSpPr>
          <p:cNvPr id="8" name="CasellaDiTesto 7"/>
          <p:cNvSpPr txBox="1"/>
          <p:nvPr/>
        </p:nvSpPr>
        <p:spPr>
          <a:xfrm>
            <a:off x="1338004" y="1232102"/>
            <a:ext cx="589935" cy="258532"/>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ct val="90000"/>
              </a:lnSpc>
              <a:spcBef>
                <a:spcPct val="0"/>
              </a:spcBef>
              <a:spcAft>
                <a:spcPct val="35000"/>
              </a:spcAft>
            </a:pPr>
            <a:r>
              <a:rPr lang="it-IT" sz="1200" b="1" dirty="0">
                <a:latin typeface="Georgia" panose="02040502050405020303" pitchFamily="18" charset="0"/>
              </a:rPr>
              <a:t>2022</a:t>
            </a:r>
          </a:p>
        </p:txBody>
      </p:sp>
    </p:spTree>
    <p:extLst>
      <p:ext uri="{BB962C8B-B14F-4D97-AF65-F5344CB8AC3E}">
        <p14:creationId xmlns:p14="http://schemas.microsoft.com/office/powerpoint/2010/main" val="29212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358220"/>
            <a:ext cx="6048672" cy="624894"/>
          </a:xfrm>
        </p:spPr>
        <p:txBody>
          <a:bodyPr>
            <a:noAutofit/>
          </a:bodyPr>
          <a:lstStyle/>
          <a:p>
            <a:pPr algn="ctr"/>
            <a:r>
              <a:rPr lang="it-IT" sz="1600" dirty="0"/>
              <a:t>TASSA RIFIUTI – DATI DI RIFERIMENTO 2023</a:t>
            </a:r>
            <a:br>
              <a:rPr lang="it-IT" sz="1600" dirty="0"/>
            </a:br>
            <a:r>
              <a:rPr lang="it-IT" sz="1600" dirty="0"/>
              <a:t>E CONFRONTO CON DATI 2022</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3</a:t>
            </a:fld>
            <a:endParaRPr lang="en-US"/>
          </a:p>
        </p:txBody>
      </p:sp>
      <p:graphicFrame>
        <p:nvGraphicFramePr>
          <p:cNvPr id="7" name="Tabella 6"/>
          <p:cNvGraphicFramePr>
            <a:graphicFrameLocks noGrp="1"/>
          </p:cNvGraphicFramePr>
          <p:nvPr>
            <p:extLst>
              <p:ext uri="{D42A27DB-BD31-4B8C-83A1-F6EECF244321}">
                <p14:modId xmlns:p14="http://schemas.microsoft.com/office/powerpoint/2010/main" val="722596438"/>
              </p:ext>
            </p:extLst>
          </p:nvPr>
        </p:nvGraphicFramePr>
        <p:xfrm>
          <a:off x="1052051" y="1877962"/>
          <a:ext cx="7138220" cy="3519950"/>
        </p:xfrm>
        <a:graphic>
          <a:graphicData uri="http://schemas.openxmlformats.org/drawingml/2006/table">
            <a:tbl>
              <a:tblPr firstRow="1" bandRow="1">
                <a:tableStyleId>{5C22544A-7EE6-4342-B048-85BDC9FD1C3A}</a:tableStyleId>
              </a:tblPr>
              <a:tblGrid>
                <a:gridCol w="1427644">
                  <a:extLst>
                    <a:ext uri="{9D8B030D-6E8A-4147-A177-3AD203B41FA5}">
                      <a16:colId xmlns:a16="http://schemas.microsoft.com/office/drawing/2014/main" val="1734320259"/>
                    </a:ext>
                  </a:extLst>
                </a:gridCol>
                <a:gridCol w="1427644">
                  <a:extLst>
                    <a:ext uri="{9D8B030D-6E8A-4147-A177-3AD203B41FA5}">
                      <a16:colId xmlns:a16="http://schemas.microsoft.com/office/drawing/2014/main" val="2393162118"/>
                    </a:ext>
                  </a:extLst>
                </a:gridCol>
                <a:gridCol w="1427644">
                  <a:extLst>
                    <a:ext uri="{9D8B030D-6E8A-4147-A177-3AD203B41FA5}">
                      <a16:colId xmlns:a16="http://schemas.microsoft.com/office/drawing/2014/main" val="788817435"/>
                    </a:ext>
                  </a:extLst>
                </a:gridCol>
                <a:gridCol w="1427644">
                  <a:extLst>
                    <a:ext uri="{9D8B030D-6E8A-4147-A177-3AD203B41FA5}">
                      <a16:colId xmlns:a16="http://schemas.microsoft.com/office/drawing/2014/main" val="1118196189"/>
                    </a:ext>
                  </a:extLst>
                </a:gridCol>
                <a:gridCol w="1427644">
                  <a:extLst>
                    <a:ext uri="{9D8B030D-6E8A-4147-A177-3AD203B41FA5}">
                      <a16:colId xmlns:a16="http://schemas.microsoft.com/office/drawing/2014/main" val="754824346"/>
                    </a:ext>
                  </a:extLst>
                </a:gridCol>
              </a:tblGrid>
              <a:tr h="544399">
                <a:tc>
                  <a:txBody>
                    <a:bodyPr/>
                    <a:lstStyle/>
                    <a:p>
                      <a:pPr algn="ctr"/>
                      <a:r>
                        <a:rPr lang="it-IT" sz="1600" dirty="0"/>
                        <a:t>VALORE</a:t>
                      </a:r>
                    </a:p>
                  </a:txBody>
                  <a:tcPr/>
                </a:tc>
                <a:tc>
                  <a:txBody>
                    <a:bodyPr/>
                    <a:lstStyle/>
                    <a:p>
                      <a:pPr algn="ctr"/>
                      <a:r>
                        <a:rPr lang="it-IT" sz="1600" dirty="0"/>
                        <a:t>2022</a:t>
                      </a:r>
                    </a:p>
                  </a:txBody>
                  <a:tcPr/>
                </a:tc>
                <a:tc>
                  <a:txBody>
                    <a:bodyPr/>
                    <a:lstStyle/>
                    <a:p>
                      <a:pPr algn="ctr"/>
                      <a:r>
                        <a:rPr lang="it-IT" sz="1600" dirty="0"/>
                        <a:t>2023</a:t>
                      </a:r>
                    </a:p>
                  </a:txBody>
                  <a:tcPr/>
                </a:tc>
                <a:tc>
                  <a:txBody>
                    <a:bodyPr/>
                    <a:lstStyle/>
                    <a:p>
                      <a:pPr algn="ctr"/>
                      <a:r>
                        <a:rPr lang="it-IT" sz="1600" dirty="0"/>
                        <a:t>DIFFERENZA</a:t>
                      </a:r>
                    </a:p>
                  </a:txBody>
                  <a:tcPr/>
                </a:tc>
                <a:tc>
                  <a:txBody>
                    <a:bodyPr/>
                    <a:lstStyle/>
                    <a:p>
                      <a:pPr algn="ctr"/>
                      <a:r>
                        <a:rPr lang="it-IT" sz="1600" dirty="0"/>
                        <a:t>DIFFERENZA %</a:t>
                      </a:r>
                    </a:p>
                  </a:txBody>
                  <a:tcPr/>
                </a:tc>
                <a:extLst>
                  <a:ext uri="{0D108BD9-81ED-4DB2-BD59-A6C34878D82A}">
                    <a16:rowId xmlns:a16="http://schemas.microsoft.com/office/drawing/2014/main" val="3260075740"/>
                  </a:ext>
                </a:extLst>
              </a:tr>
              <a:tr h="544399">
                <a:tc>
                  <a:txBody>
                    <a:bodyPr/>
                    <a:lstStyle/>
                    <a:p>
                      <a:r>
                        <a:rPr lang="it-IT" sz="1400" dirty="0"/>
                        <a:t>P.E.F.</a:t>
                      </a:r>
                    </a:p>
                  </a:txBody>
                  <a:tcPr/>
                </a:tc>
                <a:tc>
                  <a:txBody>
                    <a:bodyPr/>
                    <a:lstStyle/>
                    <a:p>
                      <a:pPr algn="r"/>
                      <a:r>
                        <a:rPr lang="it-IT" sz="1400" dirty="0"/>
                        <a:t>296.402.261,00</a:t>
                      </a:r>
                    </a:p>
                  </a:txBody>
                  <a:tcPr/>
                </a:tc>
                <a:tc>
                  <a:txBody>
                    <a:bodyPr/>
                    <a:lstStyle/>
                    <a:p>
                      <a:pPr algn="r"/>
                      <a:r>
                        <a:rPr lang="it-IT" sz="1400" dirty="0"/>
                        <a:t>299.245.048,03</a:t>
                      </a:r>
                    </a:p>
                  </a:txBody>
                  <a:tcPr/>
                </a:tc>
                <a:tc>
                  <a:txBody>
                    <a:bodyPr/>
                    <a:lstStyle/>
                    <a:p>
                      <a:pPr algn="r"/>
                      <a:r>
                        <a:rPr lang="it-IT" sz="1400" dirty="0"/>
                        <a:t>2.842.787,03</a:t>
                      </a:r>
                    </a:p>
                  </a:txBody>
                  <a:tcPr/>
                </a:tc>
                <a:tc>
                  <a:txBody>
                    <a:bodyPr/>
                    <a:lstStyle/>
                    <a:p>
                      <a:pPr algn="r"/>
                      <a:r>
                        <a:rPr lang="it-IT" sz="1400" dirty="0"/>
                        <a:t>0,96 %</a:t>
                      </a:r>
                    </a:p>
                  </a:txBody>
                  <a:tcPr/>
                </a:tc>
                <a:extLst>
                  <a:ext uri="{0D108BD9-81ED-4DB2-BD59-A6C34878D82A}">
                    <a16:rowId xmlns:a16="http://schemas.microsoft.com/office/drawing/2014/main" val="2813325777"/>
                  </a:ext>
                </a:extLst>
              </a:tr>
              <a:tr h="671177">
                <a:tc>
                  <a:txBody>
                    <a:bodyPr/>
                    <a:lstStyle/>
                    <a:p>
                      <a:r>
                        <a:rPr lang="it-IT" sz="1400" dirty="0"/>
                        <a:t>Gettito</a:t>
                      </a:r>
                      <a:r>
                        <a:rPr lang="it-IT" sz="1400" baseline="0" dirty="0"/>
                        <a:t> utenza domestica</a:t>
                      </a:r>
                      <a:endParaRPr lang="it-IT" sz="1400" dirty="0"/>
                    </a:p>
                  </a:txBody>
                  <a:tcPr/>
                </a:tc>
                <a:tc>
                  <a:txBody>
                    <a:bodyPr/>
                    <a:lstStyle/>
                    <a:p>
                      <a:pPr algn="r"/>
                      <a:r>
                        <a:rPr lang="it-IT" sz="1400" dirty="0"/>
                        <a:t>158.345.349,00</a:t>
                      </a:r>
                    </a:p>
                  </a:txBody>
                  <a:tcPr/>
                </a:tc>
                <a:tc>
                  <a:txBody>
                    <a:bodyPr/>
                    <a:lstStyle/>
                    <a:p>
                      <a:pPr algn="r"/>
                      <a:r>
                        <a:rPr lang="it-IT" sz="1400" dirty="0"/>
                        <a:t>154.256.759,80</a:t>
                      </a:r>
                    </a:p>
                  </a:txBody>
                  <a:tcPr/>
                </a:tc>
                <a:tc>
                  <a:txBody>
                    <a:bodyPr/>
                    <a:lstStyle/>
                    <a:p>
                      <a:pPr algn="r"/>
                      <a:r>
                        <a:rPr lang="it-IT" sz="1400" dirty="0"/>
                        <a:t>- 4.088.589,20</a:t>
                      </a:r>
                    </a:p>
                  </a:txBody>
                  <a:tcPr/>
                </a:tc>
                <a:tc>
                  <a:txBody>
                    <a:bodyPr/>
                    <a:lstStyle/>
                    <a:p>
                      <a:pPr algn="r"/>
                      <a:r>
                        <a:rPr lang="it-IT" sz="1400" dirty="0"/>
                        <a:t>- 2,58 %</a:t>
                      </a:r>
                    </a:p>
                  </a:txBody>
                  <a:tcPr/>
                </a:tc>
                <a:extLst>
                  <a:ext uri="{0D108BD9-81ED-4DB2-BD59-A6C34878D82A}">
                    <a16:rowId xmlns:a16="http://schemas.microsoft.com/office/drawing/2014/main" val="3724548256"/>
                  </a:ext>
                </a:extLst>
              </a:tr>
              <a:tr h="6711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dirty="0"/>
                        <a:t>Gettito</a:t>
                      </a:r>
                      <a:r>
                        <a:rPr lang="it-IT" sz="1400" baseline="0" dirty="0"/>
                        <a:t> utenza non domestica</a:t>
                      </a:r>
                      <a:endParaRPr lang="it-IT" sz="1400" dirty="0"/>
                    </a:p>
                  </a:txBody>
                  <a:tcPr/>
                </a:tc>
                <a:tc>
                  <a:txBody>
                    <a:bodyPr/>
                    <a:lstStyle/>
                    <a:p>
                      <a:pPr algn="r"/>
                      <a:r>
                        <a:rPr lang="it-IT" sz="1400" dirty="0"/>
                        <a:t>138.056.912,00</a:t>
                      </a:r>
                    </a:p>
                  </a:txBody>
                  <a:tcPr/>
                </a:tc>
                <a:tc>
                  <a:txBody>
                    <a:bodyPr/>
                    <a:lstStyle/>
                    <a:p>
                      <a:pPr algn="r"/>
                      <a:r>
                        <a:rPr lang="it-IT" sz="1400" dirty="0"/>
                        <a:t>144.988.288,23</a:t>
                      </a:r>
                    </a:p>
                  </a:txBody>
                  <a:tcPr/>
                </a:tc>
                <a:tc>
                  <a:txBody>
                    <a:bodyPr/>
                    <a:lstStyle/>
                    <a:p>
                      <a:pPr algn="r"/>
                      <a:r>
                        <a:rPr lang="it-IT" sz="1400" dirty="0"/>
                        <a:t>6.931.376,23</a:t>
                      </a:r>
                    </a:p>
                  </a:txBody>
                  <a:tcPr/>
                </a:tc>
                <a:tc>
                  <a:txBody>
                    <a:bodyPr/>
                    <a:lstStyle/>
                    <a:p>
                      <a:pPr algn="r"/>
                      <a:r>
                        <a:rPr lang="it-IT" sz="1400" dirty="0"/>
                        <a:t>5,02 %</a:t>
                      </a:r>
                    </a:p>
                  </a:txBody>
                  <a:tcPr/>
                </a:tc>
                <a:extLst>
                  <a:ext uri="{0D108BD9-81ED-4DB2-BD59-A6C34878D82A}">
                    <a16:rowId xmlns:a16="http://schemas.microsoft.com/office/drawing/2014/main" val="3500128516"/>
                  </a:ext>
                </a:extLst>
              </a:tr>
              <a:tr h="544399">
                <a:tc>
                  <a:txBody>
                    <a:bodyPr/>
                    <a:lstStyle/>
                    <a:p>
                      <a:r>
                        <a:rPr lang="it-IT" sz="1400" dirty="0"/>
                        <a:t>Quota fissa</a:t>
                      </a:r>
                    </a:p>
                  </a:txBody>
                  <a:tcPr/>
                </a:tc>
                <a:tc>
                  <a:txBody>
                    <a:bodyPr/>
                    <a:lstStyle/>
                    <a:p>
                      <a:pPr algn="r"/>
                      <a:r>
                        <a:rPr lang="it-IT" sz="1400" dirty="0"/>
                        <a:t>166.735.512,00</a:t>
                      </a:r>
                    </a:p>
                  </a:txBody>
                  <a:tcPr/>
                </a:tc>
                <a:tc>
                  <a:txBody>
                    <a:bodyPr/>
                    <a:lstStyle/>
                    <a:p>
                      <a:pPr algn="r"/>
                      <a:r>
                        <a:rPr lang="it-IT" sz="1400" dirty="0"/>
                        <a:t>171.656.825,95</a:t>
                      </a:r>
                    </a:p>
                  </a:txBody>
                  <a:tcPr/>
                </a:tc>
                <a:tc>
                  <a:txBody>
                    <a:bodyPr/>
                    <a:lstStyle/>
                    <a:p>
                      <a:pPr algn="r"/>
                      <a:r>
                        <a:rPr lang="it-IT" sz="1400" dirty="0"/>
                        <a:t>4.921.313,95</a:t>
                      </a:r>
                    </a:p>
                  </a:txBody>
                  <a:tcPr/>
                </a:tc>
                <a:tc>
                  <a:txBody>
                    <a:bodyPr/>
                    <a:lstStyle/>
                    <a:p>
                      <a:pPr algn="r"/>
                      <a:r>
                        <a:rPr lang="it-IT" sz="1400" dirty="0"/>
                        <a:t>2,95 %</a:t>
                      </a:r>
                    </a:p>
                  </a:txBody>
                  <a:tcPr/>
                </a:tc>
                <a:extLst>
                  <a:ext uri="{0D108BD9-81ED-4DB2-BD59-A6C34878D82A}">
                    <a16:rowId xmlns:a16="http://schemas.microsoft.com/office/drawing/2014/main" val="3557789164"/>
                  </a:ext>
                </a:extLst>
              </a:tr>
              <a:tr h="544399">
                <a:tc>
                  <a:txBody>
                    <a:bodyPr/>
                    <a:lstStyle/>
                    <a:p>
                      <a:r>
                        <a:rPr lang="it-IT" sz="1400" dirty="0"/>
                        <a:t>Quota variabile</a:t>
                      </a:r>
                    </a:p>
                  </a:txBody>
                  <a:tcPr/>
                </a:tc>
                <a:tc>
                  <a:txBody>
                    <a:bodyPr/>
                    <a:lstStyle/>
                    <a:p>
                      <a:pPr algn="r"/>
                      <a:r>
                        <a:rPr lang="it-IT" sz="1400" dirty="0"/>
                        <a:t>129.666.749,00</a:t>
                      </a:r>
                    </a:p>
                  </a:txBody>
                  <a:tcPr/>
                </a:tc>
                <a:tc>
                  <a:txBody>
                    <a:bodyPr/>
                    <a:lstStyle/>
                    <a:p>
                      <a:pPr algn="r"/>
                      <a:r>
                        <a:rPr lang="it-IT" sz="1400" dirty="0"/>
                        <a:t>127.588.222,08</a:t>
                      </a:r>
                    </a:p>
                  </a:txBody>
                  <a:tcPr/>
                </a:tc>
                <a:tc>
                  <a:txBody>
                    <a:bodyPr/>
                    <a:lstStyle/>
                    <a:p>
                      <a:pPr algn="r"/>
                      <a:r>
                        <a:rPr lang="it-IT" sz="1400" dirty="0"/>
                        <a:t>- 2.078.526,92</a:t>
                      </a:r>
                    </a:p>
                  </a:txBody>
                  <a:tcPr/>
                </a:tc>
                <a:tc>
                  <a:txBody>
                    <a:bodyPr/>
                    <a:lstStyle/>
                    <a:p>
                      <a:pPr algn="r"/>
                      <a:r>
                        <a:rPr lang="it-IT" sz="1400" dirty="0"/>
                        <a:t>- 1,60 %</a:t>
                      </a:r>
                    </a:p>
                  </a:txBody>
                  <a:tcPr/>
                </a:tc>
                <a:extLst>
                  <a:ext uri="{0D108BD9-81ED-4DB2-BD59-A6C34878D82A}">
                    <a16:rowId xmlns:a16="http://schemas.microsoft.com/office/drawing/2014/main" val="2594227053"/>
                  </a:ext>
                </a:extLst>
              </a:tr>
            </a:tbl>
          </a:graphicData>
        </a:graphic>
      </p:graphicFrame>
    </p:spTree>
    <p:extLst>
      <p:ext uri="{BB962C8B-B14F-4D97-AF65-F5344CB8AC3E}">
        <p14:creationId xmlns:p14="http://schemas.microsoft.com/office/powerpoint/2010/main" val="2401969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LISTINO UTENZE DOMESTICHE ANNO 2023</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4</a:t>
            </a:fld>
            <a:endParaRPr lang="en-US"/>
          </a:p>
        </p:txBody>
      </p:sp>
      <p:graphicFrame>
        <p:nvGraphicFramePr>
          <p:cNvPr id="4" name="Tabella 3"/>
          <p:cNvGraphicFramePr>
            <a:graphicFrameLocks noGrp="1"/>
          </p:cNvGraphicFramePr>
          <p:nvPr>
            <p:extLst>
              <p:ext uri="{D42A27DB-BD31-4B8C-83A1-F6EECF244321}">
                <p14:modId xmlns:p14="http://schemas.microsoft.com/office/powerpoint/2010/main" val="371043817"/>
              </p:ext>
            </p:extLst>
          </p:nvPr>
        </p:nvGraphicFramePr>
        <p:xfrm>
          <a:off x="570272" y="1397002"/>
          <a:ext cx="7610166" cy="3587952"/>
        </p:xfrm>
        <a:graphic>
          <a:graphicData uri="http://schemas.openxmlformats.org/drawingml/2006/table">
            <a:tbl>
              <a:tblPr firstRow="1" bandRow="1">
                <a:tableStyleId>{5C22544A-7EE6-4342-B048-85BDC9FD1C3A}</a:tableStyleId>
              </a:tblPr>
              <a:tblGrid>
                <a:gridCol w="3106993">
                  <a:extLst>
                    <a:ext uri="{9D8B030D-6E8A-4147-A177-3AD203B41FA5}">
                      <a16:colId xmlns:a16="http://schemas.microsoft.com/office/drawing/2014/main" val="3768479149"/>
                    </a:ext>
                  </a:extLst>
                </a:gridCol>
                <a:gridCol w="2071199">
                  <a:extLst>
                    <a:ext uri="{9D8B030D-6E8A-4147-A177-3AD203B41FA5}">
                      <a16:colId xmlns:a16="http://schemas.microsoft.com/office/drawing/2014/main" val="1123154034"/>
                    </a:ext>
                  </a:extLst>
                </a:gridCol>
                <a:gridCol w="2431974">
                  <a:extLst>
                    <a:ext uri="{9D8B030D-6E8A-4147-A177-3AD203B41FA5}">
                      <a16:colId xmlns:a16="http://schemas.microsoft.com/office/drawing/2014/main" val="1743191495"/>
                    </a:ext>
                  </a:extLst>
                </a:gridCol>
              </a:tblGrid>
              <a:tr h="801564">
                <a:tc>
                  <a:txBody>
                    <a:bodyPr/>
                    <a:lstStyle/>
                    <a:p>
                      <a:r>
                        <a:rPr lang="it-IT" dirty="0"/>
                        <a:t>ABITAZIONI</a:t>
                      </a:r>
                      <a:r>
                        <a:rPr lang="it-IT" baseline="0" dirty="0"/>
                        <a:t> PER NUMERO </a:t>
                      </a:r>
                    </a:p>
                    <a:p>
                      <a:r>
                        <a:rPr lang="it-IT" baseline="0" dirty="0"/>
                        <a:t>DI </a:t>
                      </a:r>
                      <a:r>
                        <a:rPr lang="it-IT" dirty="0"/>
                        <a:t>COMPONENTI</a:t>
                      </a:r>
                    </a:p>
                  </a:txBody>
                  <a:tcPr/>
                </a:tc>
                <a:tc>
                  <a:txBody>
                    <a:bodyPr/>
                    <a:lstStyle/>
                    <a:p>
                      <a:r>
                        <a:rPr lang="it-IT" dirty="0"/>
                        <a:t>Parte Fissa</a:t>
                      </a:r>
                    </a:p>
                    <a:p>
                      <a:r>
                        <a:rPr lang="it-IT" dirty="0"/>
                        <a:t>Euro /mq anno</a:t>
                      </a:r>
                    </a:p>
                  </a:txBody>
                  <a:tcPr/>
                </a:tc>
                <a:tc>
                  <a:txBody>
                    <a:bodyPr/>
                    <a:lstStyle/>
                    <a:p>
                      <a:r>
                        <a:rPr lang="it-IT" dirty="0"/>
                        <a:t>Parte Variabile</a:t>
                      </a:r>
                    </a:p>
                    <a:p>
                      <a:r>
                        <a:rPr lang="it-IT" dirty="0"/>
                        <a:t>Euro / anno</a:t>
                      </a:r>
                    </a:p>
                  </a:txBody>
                  <a:tcPr/>
                </a:tc>
                <a:extLst>
                  <a:ext uri="{0D108BD9-81ED-4DB2-BD59-A6C34878D82A}">
                    <a16:rowId xmlns:a16="http://schemas.microsoft.com/office/drawing/2014/main" val="2562216823"/>
                  </a:ext>
                </a:extLst>
              </a:tr>
              <a:tr h="464398">
                <a:tc>
                  <a:txBody>
                    <a:bodyPr/>
                    <a:lstStyle/>
                    <a:p>
                      <a:r>
                        <a:rPr lang="it-IT" sz="1400" dirty="0"/>
                        <a:t>D01 – 1 componente familiare</a:t>
                      </a:r>
                    </a:p>
                  </a:txBody>
                  <a:tcPr/>
                </a:tc>
                <a:tc>
                  <a:txBody>
                    <a:bodyPr/>
                    <a:lstStyle/>
                    <a:p>
                      <a:pPr algn="r"/>
                      <a:r>
                        <a:rPr lang="it-IT" sz="1400" dirty="0"/>
                        <a:t>1,31561</a:t>
                      </a:r>
                    </a:p>
                  </a:txBody>
                  <a:tcPr/>
                </a:tc>
                <a:tc>
                  <a:txBody>
                    <a:bodyPr/>
                    <a:lstStyle/>
                    <a:p>
                      <a:pPr algn="r"/>
                      <a:r>
                        <a:rPr lang="it-IT" sz="1400" dirty="0"/>
                        <a:t>54,37362</a:t>
                      </a:r>
                    </a:p>
                  </a:txBody>
                  <a:tcPr/>
                </a:tc>
                <a:extLst>
                  <a:ext uri="{0D108BD9-81ED-4DB2-BD59-A6C34878D82A}">
                    <a16:rowId xmlns:a16="http://schemas.microsoft.com/office/drawing/2014/main" val="2161746404"/>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D02 – 2 componenti familiari</a:t>
                      </a:r>
                    </a:p>
                  </a:txBody>
                  <a:tcPr/>
                </a:tc>
                <a:tc>
                  <a:txBody>
                    <a:bodyPr/>
                    <a:lstStyle/>
                    <a:p>
                      <a:pPr algn="r"/>
                      <a:r>
                        <a:rPr lang="it-IT" sz="1400" dirty="0"/>
                        <a:t>1,54584</a:t>
                      </a:r>
                    </a:p>
                  </a:txBody>
                  <a:tcPr/>
                </a:tc>
                <a:tc>
                  <a:txBody>
                    <a:bodyPr/>
                    <a:lstStyle/>
                    <a:p>
                      <a:pPr algn="r"/>
                      <a:r>
                        <a:rPr lang="it-IT" sz="1400" dirty="0"/>
                        <a:t>97,87252</a:t>
                      </a:r>
                    </a:p>
                  </a:txBody>
                  <a:tcPr/>
                </a:tc>
                <a:extLst>
                  <a:ext uri="{0D108BD9-81ED-4DB2-BD59-A6C34878D82A}">
                    <a16:rowId xmlns:a16="http://schemas.microsoft.com/office/drawing/2014/main" val="3336583095"/>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D03 – 3 componenti familiari</a:t>
                      </a:r>
                    </a:p>
                  </a:txBody>
                  <a:tcPr/>
                </a:tc>
                <a:tc>
                  <a:txBody>
                    <a:bodyPr/>
                    <a:lstStyle/>
                    <a:p>
                      <a:pPr algn="r"/>
                      <a:r>
                        <a:rPr lang="it-IT" sz="1400" dirty="0"/>
                        <a:t>1,72673</a:t>
                      </a:r>
                    </a:p>
                  </a:txBody>
                  <a:tcPr/>
                </a:tc>
                <a:tc>
                  <a:txBody>
                    <a:bodyPr/>
                    <a:lstStyle/>
                    <a:p>
                      <a:pPr algn="r"/>
                      <a:r>
                        <a:rPr lang="it-IT" sz="1400" dirty="0"/>
                        <a:t>114,18461</a:t>
                      </a:r>
                    </a:p>
                  </a:txBody>
                  <a:tcPr/>
                </a:tc>
                <a:extLst>
                  <a:ext uri="{0D108BD9-81ED-4DB2-BD59-A6C34878D82A}">
                    <a16:rowId xmlns:a16="http://schemas.microsoft.com/office/drawing/2014/main" val="2699615087"/>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D04 – 4 componenti familiari</a:t>
                      </a:r>
                    </a:p>
                  </a:txBody>
                  <a:tcPr/>
                </a:tc>
                <a:tc>
                  <a:txBody>
                    <a:bodyPr/>
                    <a:lstStyle/>
                    <a:p>
                      <a:pPr algn="r"/>
                      <a:r>
                        <a:rPr lang="it-IT" sz="1400" dirty="0"/>
                        <a:t>1,87474</a:t>
                      </a:r>
                    </a:p>
                  </a:txBody>
                  <a:tcPr/>
                </a:tc>
                <a:tc>
                  <a:txBody>
                    <a:bodyPr/>
                    <a:lstStyle/>
                    <a:p>
                      <a:pPr algn="r"/>
                      <a:r>
                        <a:rPr lang="it-IT" sz="1400" dirty="0"/>
                        <a:t>141,37142</a:t>
                      </a:r>
                    </a:p>
                  </a:txBody>
                  <a:tcPr/>
                </a:tc>
                <a:extLst>
                  <a:ext uri="{0D108BD9-81ED-4DB2-BD59-A6C34878D82A}">
                    <a16:rowId xmlns:a16="http://schemas.microsoft.com/office/drawing/2014/main" val="3608883709"/>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D05 – 5 componenti familiari</a:t>
                      </a:r>
                    </a:p>
                  </a:txBody>
                  <a:tcPr/>
                </a:tc>
                <a:tc>
                  <a:txBody>
                    <a:bodyPr/>
                    <a:lstStyle/>
                    <a:p>
                      <a:pPr algn="r"/>
                      <a:r>
                        <a:rPr lang="it-IT" sz="1400" dirty="0"/>
                        <a:t>2,02274</a:t>
                      </a:r>
                    </a:p>
                  </a:txBody>
                  <a:tcPr/>
                </a:tc>
                <a:tc>
                  <a:txBody>
                    <a:bodyPr/>
                    <a:lstStyle/>
                    <a:p>
                      <a:pPr algn="r"/>
                      <a:r>
                        <a:rPr lang="it-IT" sz="1400" dirty="0"/>
                        <a:t>173,99559</a:t>
                      </a:r>
                    </a:p>
                  </a:txBody>
                  <a:tcPr/>
                </a:tc>
                <a:extLst>
                  <a:ext uri="{0D108BD9-81ED-4DB2-BD59-A6C34878D82A}">
                    <a16:rowId xmlns:a16="http://schemas.microsoft.com/office/drawing/2014/main" val="1042045003"/>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D06 – 6 o più componenti familiari</a:t>
                      </a:r>
                    </a:p>
                  </a:txBody>
                  <a:tcPr/>
                </a:tc>
                <a:tc>
                  <a:txBody>
                    <a:bodyPr/>
                    <a:lstStyle/>
                    <a:p>
                      <a:pPr algn="r"/>
                      <a:r>
                        <a:rPr lang="it-IT" sz="1400" dirty="0"/>
                        <a:t>2,13786</a:t>
                      </a:r>
                    </a:p>
                  </a:txBody>
                  <a:tcPr/>
                </a:tc>
                <a:tc>
                  <a:txBody>
                    <a:bodyPr/>
                    <a:lstStyle/>
                    <a:p>
                      <a:pPr algn="r"/>
                      <a:r>
                        <a:rPr lang="it-IT" sz="1400" dirty="0"/>
                        <a:t>190,30768</a:t>
                      </a:r>
                    </a:p>
                  </a:txBody>
                  <a:tcPr/>
                </a:tc>
                <a:extLst>
                  <a:ext uri="{0D108BD9-81ED-4DB2-BD59-A6C34878D82A}">
                    <a16:rowId xmlns:a16="http://schemas.microsoft.com/office/drawing/2014/main" val="893004091"/>
                  </a:ext>
                </a:extLst>
              </a:tr>
            </a:tbl>
          </a:graphicData>
        </a:graphic>
      </p:graphicFrame>
    </p:spTree>
    <p:extLst>
      <p:ext uri="{BB962C8B-B14F-4D97-AF65-F5344CB8AC3E}">
        <p14:creationId xmlns:p14="http://schemas.microsoft.com/office/powerpoint/2010/main" val="2989650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LISTINO UTENZE NON DOMESTICHE ANNO 2023</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5</a:t>
            </a:fld>
            <a:endParaRPr lang="en-US"/>
          </a:p>
        </p:txBody>
      </p:sp>
      <p:graphicFrame>
        <p:nvGraphicFramePr>
          <p:cNvPr id="4" name="Oggetto 3"/>
          <p:cNvGraphicFramePr>
            <a:graphicFrameLocks noChangeAspect="1"/>
          </p:cNvGraphicFramePr>
          <p:nvPr>
            <p:extLst>
              <p:ext uri="{D42A27DB-BD31-4B8C-83A1-F6EECF244321}">
                <p14:modId xmlns:p14="http://schemas.microsoft.com/office/powerpoint/2010/main" val="2272876021"/>
              </p:ext>
            </p:extLst>
          </p:nvPr>
        </p:nvGraphicFramePr>
        <p:xfrm>
          <a:off x="481013" y="1268413"/>
          <a:ext cx="8140700" cy="4999037"/>
        </p:xfrm>
        <a:graphic>
          <a:graphicData uri="http://schemas.openxmlformats.org/presentationml/2006/ole">
            <mc:AlternateContent xmlns:mc="http://schemas.openxmlformats.org/markup-compatibility/2006">
              <mc:Choice xmlns:v="urn:schemas-microsoft-com:vml" Requires="v">
                <p:oleObj name="Worksheet" r:id="rId2" imgW="6153208" imgH="4438555" progId="Excel.Sheet.12">
                  <p:embed/>
                </p:oleObj>
              </mc:Choice>
              <mc:Fallback>
                <p:oleObj name="Worksheet" r:id="rId2" imgW="6153208" imgH="4438555" progId="Excel.Sheet.12">
                  <p:embed/>
                  <p:pic>
                    <p:nvPicPr>
                      <p:cNvPr id="0" name=""/>
                      <p:cNvPicPr/>
                      <p:nvPr/>
                    </p:nvPicPr>
                    <p:blipFill>
                      <a:blip r:embed="rId3"/>
                      <a:stretch>
                        <a:fillRect/>
                      </a:stretch>
                    </p:blipFill>
                    <p:spPr>
                      <a:xfrm>
                        <a:off x="481013" y="1268413"/>
                        <a:ext cx="8140700" cy="4999037"/>
                      </a:xfrm>
                      <a:prstGeom prst="rect">
                        <a:avLst/>
                      </a:prstGeom>
                    </p:spPr>
                  </p:pic>
                </p:oleObj>
              </mc:Fallback>
            </mc:AlternateContent>
          </a:graphicData>
        </a:graphic>
      </p:graphicFrame>
    </p:spTree>
    <p:extLst>
      <p:ext uri="{BB962C8B-B14F-4D97-AF65-F5344CB8AC3E}">
        <p14:creationId xmlns:p14="http://schemas.microsoft.com/office/powerpoint/2010/main" val="2498472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LISTINO UTENZE DOMESTICHE ANNO 2022</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6</a:t>
            </a:fld>
            <a:endParaRPr lang="en-US"/>
          </a:p>
        </p:txBody>
      </p:sp>
      <p:graphicFrame>
        <p:nvGraphicFramePr>
          <p:cNvPr id="4" name="Tabella 3"/>
          <p:cNvGraphicFramePr>
            <a:graphicFrameLocks noGrp="1"/>
          </p:cNvGraphicFramePr>
          <p:nvPr/>
        </p:nvGraphicFramePr>
        <p:xfrm>
          <a:off x="570272" y="1397002"/>
          <a:ext cx="7610166" cy="3587952"/>
        </p:xfrm>
        <a:graphic>
          <a:graphicData uri="http://schemas.openxmlformats.org/drawingml/2006/table">
            <a:tbl>
              <a:tblPr firstRow="1" bandRow="1">
                <a:tableStyleId>{5C22544A-7EE6-4342-B048-85BDC9FD1C3A}</a:tableStyleId>
              </a:tblPr>
              <a:tblGrid>
                <a:gridCol w="3106993">
                  <a:extLst>
                    <a:ext uri="{9D8B030D-6E8A-4147-A177-3AD203B41FA5}">
                      <a16:colId xmlns:a16="http://schemas.microsoft.com/office/drawing/2014/main" val="3768479149"/>
                    </a:ext>
                  </a:extLst>
                </a:gridCol>
                <a:gridCol w="2071199">
                  <a:extLst>
                    <a:ext uri="{9D8B030D-6E8A-4147-A177-3AD203B41FA5}">
                      <a16:colId xmlns:a16="http://schemas.microsoft.com/office/drawing/2014/main" val="1123154034"/>
                    </a:ext>
                  </a:extLst>
                </a:gridCol>
                <a:gridCol w="2431974">
                  <a:extLst>
                    <a:ext uri="{9D8B030D-6E8A-4147-A177-3AD203B41FA5}">
                      <a16:colId xmlns:a16="http://schemas.microsoft.com/office/drawing/2014/main" val="1743191495"/>
                    </a:ext>
                  </a:extLst>
                </a:gridCol>
              </a:tblGrid>
              <a:tr h="801564">
                <a:tc>
                  <a:txBody>
                    <a:bodyPr/>
                    <a:lstStyle/>
                    <a:p>
                      <a:r>
                        <a:rPr lang="it-IT" dirty="0"/>
                        <a:t>ABITAZIONI</a:t>
                      </a:r>
                      <a:r>
                        <a:rPr lang="it-IT" baseline="0" dirty="0"/>
                        <a:t> PER NUMERO </a:t>
                      </a:r>
                    </a:p>
                    <a:p>
                      <a:r>
                        <a:rPr lang="it-IT" baseline="0" dirty="0"/>
                        <a:t>DI </a:t>
                      </a:r>
                      <a:r>
                        <a:rPr lang="it-IT" dirty="0"/>
                        <a:t>COMPONENTI</a:t>
                      </a:r>
                    </a:p>
                  </a:txBody>
                  <a:tcPr/>
                </a:tc>
                <a:tc>
                  <a:txBody>
                    <a:bodyPr/>
                    <a:lstStyle/>
                    <a:p>
                      <a:r>
                        <a:rPr lang="it-IT" dirty="0"/>
                        <a:t>Parte Fissa</a:t>
                      </a:r>
                    </a:p>
                    <a:p>
                      <a:r>
                        <a:rPr lang="it-IT" dirty="0"/>
                        <a:t>Euro /mq anno</a:t>
                      </a:r>
                    </a:p>
                  </a:txBody>
                  <a:tcPr/>
                </a:tc>
                <a:tc>
                  <a:txBody>
                    <a:bodyPr/>
                    <a:lstStyle/>
                    <a:p>
                      <a:r>
                        <a:rPr lang="it-IT" dirty="0"/>
                        <a:t>Parte Variabile</a:t>
                      </a:r>
                    </a:p>
                    <a:p>
                      <a:r>
                        <a:rPr lang="it-IT" dirty="0"/>
                        <a:t>Euro / anno</a:t>
                      </a:r>
                    </a:p>
                  </a:txBody>
                  <a:tcPr/>
                </a:tc>
                <a:extLst>
                  <a:ext uri="{0D108BD9-81ED-4DB2-BD59-A6C34878D82A}">
                    <a16:rowId xmlns:a16="http://schemas.microsoft.com/office/drawing/2014/main" val="2562216823"/>
                  </a:ext>
                </a:extLst>
              </a:tr>
              <a:tr h="464398">
                <a:tc>
                  <a:txBody>
                    <a:bodyPr/>
                    <a:lstStyle/>
                    <a:p>
                      <a:r>
                        <a:rPr lang="it-IT" sz="1400" dirty="0"/>
                        <a:t>D01 – 1 componente familiare</a:t>
                      </a:r>
                    </a:p>
                  </a:txBody>
                  <a:tcPr/>
                </a:tc>
                <a:tc>
                  <a:txBody>
                    <a:bodyPr/>
                    <a:lstStyle/>
                    <a:p>
                      <a:pPr algn="r"/>
                      <a:r>
                        <a:rPr lang="it-IT" sz="1400" dirty="0"/>
                        <a:t>1,34398</a:t>
                      </a:r>
                    </a:p>
                  </a:txBody>
                  <a:tcPr/>
                </a:tc>
                <a:tc>
                  <a:txBody>
                    <a:bodyPr/>
                    <a:lstStyle/>
                    <a:p>
                      <a:pPr algn="r"/>
                      <a:r>
                        <a:rPr lang="it-IT" sz="1400" dirty="0"/>
                        <a:t>57,75331</a:t>
                      </a:r>
                    </a:p>
                  </a:txBody>
                  <a:tcPr/>
                </a:tc>
                <a:extLst>
                  <a:ext uri="{0D108BD9-81ED-4DB2-BD59-A6C34878D82A}">
                    <a16:rowId xmlns:a16="http://schemas.microsoft.com/office/drawing/2014/main" val="2161746404"/>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D02 – 2 componenti familiari</a:t>
                      </a:r>
                    </a:p>
                  </a:txBody>
                  <a:tcPr/>
                </a:tc>
                <a:tc>
                  <a:txBody>
                    <a:bodyPr/>
                    <a:lstStyle/>
                    <a:p>
                      <a:pPr algn="r"/>
                      <a:r>
                        <a:rPr lang="it-IT" sz="1400" dirty="0"/>
                        <a:t>1,57918</a:t>
                      </a:r>
                    </a:p>
                  </a:txBody>
                  <a:tcPr/>
                </a:tc>
                <a:tc>
                  <a:txBody>
                    <a:bodyPr/>
                    <a:lstStyle/>
                    <a:p>
                      <a:pPr algn="r"/>
                      <a:r>
                        <a:rPr lang="it-IT" sz="1400" dirty="0"/>
                        <a:t>103,95596</a:t>
                      </a:r>
                    </a:p>
                  </a:txBody>
                  <a:tcPr/>
                </a:tc>
                <a:extLst>
                  <a:ext uri="{0D108BD9-81ED-4DB2-BD59-A6C34878D82A}">
                    <a16:rowId xmlns:a16="http://schemas.microsoft.com/office/drawing/2014/main" val="3336583095"/>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D03 – 3 componenti familiari</a:t>
                      </a:r>
                    </a:p>
                  </a:txBody>
                  <a:tcPr/>
                </a:tc>
                <a:tc>
                  <a:txBody>
                    <a:bodyPr/>
                    <a:lstStyle/>
                    <a:p>
                      <a:pPr algn="r"/>
                      <a:r>
                        <a:rPr lang="it-IT" sz="1400" dirty="0"/>
                        <a:t>1,76397</a:t>
                      </a:r>
                    </a:p>
                  </a:txBody>
                  <a:tcPr/>
                </a:tc>
                <a:tc>
                  <a:txBody>
                    <a:bodyPr/>
                    <a:lstStyle/>
                    <a:p>
                      <a:pPr algn="r"/>
                      <a:r>
                        <a:rPr lang="it-IT" sz="1400" dirty="0"/>
                        <a:t>121,28195</a:t>
                      </a:r>
                    </a:p>
                  </a:txBody>
                  <a:tcPr/>
                </a:tc>
                <a:extLst>
                  <a:ext uri="{0D108BD9-81ED-4DB2-BD59-A6C34878D82A}">
                    <a16:rowId xmlns:a16="http://schemas.microsoft.com/office/drawing/2014/main" val="2699615087"/>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D04 – 4 componenti familiari</a:t>
                      </a:r>
                    </a:p>
                  </a:txBody>
                  <a:tcPr/>
                </a:tc>
                <a:tc>
                  <a:txBody>
                    <a:bodyPr/>
                    <a:lstStyle/>
                    <a:p>
                      <a:pPr algn="r"/>
                      <a:r>
                        <a:rPr lang="it-IT" sz="1400" dirty="0"/>
                        <a:t>1,91517</a:t>
                      </a:r>
                    </a:p>
                  </a:txBody>
                  <a:tcPr/>
                </a:tc>
                <a:tc>
                  <a:txBody>
                    <a:bodyPr/>
                    <a:lstStyle/>
                    <a:p>
                      <a:pPr algn="r"/>
                      <a:r>
                        <a:rPr lang="it-IT" sz="1400" dirty="0"/>
                        <a:t>150,15861</a:t>
                      </a:r>
                    </a:p>
                  </a:txBody>
                  <a:tcPr/>
                </a:tc>
                <a:extLst>
                  <a:ext uri="{0D108BD9-81ED-4DB2-BD59-A6C34878D82A}">
                    <a16:rowId xmlns:a16="http://schemas.microsoft.com/office/drawing/2014/main" val="3608883709"/>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D05 – 5 componenti familiari</a:t>
                      </a:r>
                    </a:p>
                  </a:txBody>
                  <a:tcPr/>
                </a:tc>
                <a:tc>
                  <a:txBody>
                    <a:bodyPr/>
                    <a:lstStyle/>
                    <a:p>
                      <a:pPr algn="r"/>
                      <a:r>
                        <a:rPr lang="it-IT" sz="1400" dirty="0"/>
                        <a:t>2,06637</a:t>
                      </a:r>
                    </a:p>
                  </a:txBody>
                  <a:tcPr/>
                </a:tc>
                <a:tc>
                  <a:txBody>
                    <a:bodyPr/>
                    <a:lstStyle/>
                    <a:p>
                      <a:pPr algn="r"/>
                      <a:r>
                        <a:rPr lang="it-IT" sz="1400" dirty="0"/>
                        <a:t>184,81059</a:t>
                      </a:r>
                    </a:p>
                  </a:txBody>
                  <a:tcPr/>
                </a:tc>
                <a:extLst>
                  <a:ext uri="{0D108BD9-81ED-4DB2-BD59-A6C34878D82A}">
                    <a16:rowId xmlns:a16="http://schemas.microsoft.com/office/drawing/2014/main" val="1042045003"/>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D06 – 6 o più componenti familiari</a:t>
                      </a:r>
                    </a:p>
                  </a:txBody>
                  <a:tcPr/>
                </a:tc>
                <a:tc>
                  <a:txBody>
                    <a:bodyPr/>
                    <a:lstStyle/>
                    <a:p>
                      <a:pPr algn="r"/>
                      <a:r>
                        <a:rPr lang="it-IT" sz="1400" dirty="0"/>
                        <a:t>2,18397</a:t>
                      </a:r>
                    </a:p>
                  </a:txBody>
                  <a:tcPr/>
                </a:tc>
                <a:tc>
                  <a:txBody>
                    <a:bodyPr/>
                    <a:lstStyle/>
                    <a:p>
                      <a:pPr algn="r"/>
                      <a:r>
                        <a:rPr lang="it-IT" sz="1400" dirty="0"/>
                        <a:t>202,13659</a:t>
                      </a:r>
                    </a:p>
                  </a:txBody>
                  <a:tcPr/>
                </a:tc>
                <a:extLst>
                  <a:ext uri="{0D108BD9-81ED-4DB2-BD59-A6C34878D82A}">
                    <a16:rowId xmlns:a16="http://schemas.microsoft.com/office/drawing/2014/main" val="893004091"/>
                  </a:ext>
                </a:extLst>
              </a:tr>
            </a:tbl>
          </a:graphicData>
        </a:graphic>
      </p:graphicFrame>
    </p:spTree>
    <p:extLst>
      <p:ext uri="{BB962C8B-B14F-4D97-AF65-F5344CB8AC3E}">
        <p14:creationId xmlns:p14="http://schemas.microsoft.com/office/powerpoint/2010/main" val="1098284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358220"/>
            <a:ext cx="6048672" cy="624894"/>
          </a:xfrm>
        </p:spPr>
        <p:txBody>
          <a:bodyPr>
            <a:noAutofit/>
          </a:bodyPr>
          <a:lstStyle/>
          <a:p>
            <a:pPr algn="ctr"/>
            <a:r>
              <a:rPr lang="it-IT" sz="1600" dirty="0"/>
              <a:t>TARI: RAFFRONTO LISTINI UTENZE DOMESTICHE – </a:t>
            </a:r>
            <a:br>
              <a:rPr lang="it-IT" sz="1600" dirty="0"/>
            </a:br>
            <a:r>
              <a:rPr lang="it-IT" sz="1600" dirty="0"/>
              <a:t>2023 RISPETTO A 2022</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7</a:t>
            </a:fld>
            <a:endParaRPr lang="en-US"/>
          </a:p>
        </p:txBody>
      </p:sp>
      <p:graphicFrame>
        <p:nvGraphicFramePr>
          <p:cNvPr id="5" name="Tabella 4"/>
          <p:cNvGraphicFramePr>
            <a:graphicFrameLocks noGrp="1"/>
          </p:cNvGraphicFramePr>
          <p:nvPr>
            <p:extLst>
              <p:ext uri="{D42A27DB-BD31-4B8C-83A1-F6EECF244321}">
                <p14:modId xmlns:p14="http://schemas.microsoft.com/office/powerpoint/2010/main" val="3683406841"/>
              </p:ext>
            </p:extLst>
          </p:nvPr>
        </p:nvGraphicFramePr>
        <p:xfrm>
          <a:off x="835743" y="1260529"/>
          <a:ext cx="7092000" cy="5216903"/>
        </p:xfrm>
        <a:graphic>
          <a:graphicData uri="http://schemas.openxmlformats.org/drawingml/2006/table">
            <a:tbl>
              <a:tblPr firstRow="1" bandRow="1">
                <a:tableStyleId>{5C22544A-7EE6-4342-B048-85BDC9FD1C3A}</a:tableStyleId>
              </a:tblPr>
              <a:tblGrid>
                <a:gridCol w="3185651">
                  <a:extLst>
                    <a:ext uri="{9D8B030D-6E8A-4147-A177-3AD203B41FA5}">
                      <a16:colId xmlns:a16="http://schemas.microsoft.com/office/drawing/2014/main" val="3814149767"/>
                    </a:ext>
                  </a:extLst>
                </a:gridCol>
                <a:gridCol w="2222090">
                  <a:extLst>
                    <a:ext uri="{9D8B030D-6E8A-4147-A177-3AD203B41FA5}">
                      <a16:colId xmlns:a16="http://schemas.microsoft.com/office/drawing/2014/main" val="392104358"/>
                    </a:ext>
                  </a:extLst>
                </a:gridCol>
                <a:gridCol w="1684259">
                  <a:extLst>
                    <a:ext uri="{9D8B030D-6E8A-4147-A177-3AD203B41FA5}">
                      <a16:colId xmlns:a16="http://schemas.microsoft.com/office/drawing/2014/main" val="3409106463"/>
                    </a:ext>
                  </a:extLst>
                </a:gridCol>
              </a:tblGrid>
              <a:tr h="473892">
                <a:tc>
                  <a:txBody>
                    <a:bodyPr/>
                    <a:lstStyle/>
                    <a:p>
                      <a:r>
                        <a:rPr lang="it-IT" sz="1400" dirty="0"/>
                        <a:t>ABITAZIONI</a:t>
                      </a:r>
                      <a:r>
                        <a:rPr lang="it-IT" sz="1400" baseline="0" dirty="0"/>
                        <a:t> PER NUMERO C</a:t>
                      </a:r>
                      <a:r>
                        <a:rPr lang="it-IT" sz="1400" dirty="0"/>
                        <a:t>OMPONENTI</a:t>
                      </a:r>
                    </a:p>
                  </a:txBody>
                  <a:tcPr/>
                </a:tc>
                <a:tc>
                  <a:txBody>
                    <a:bodyPr/>
                    <a:lstStyle/>
                    <a:p>
                      <a:r>
                        <a:rPr lang="it-IT" sz="1300" baseline="0" dirty="0"/>
                        <a:t>TARIFFE 2023 – TARIFFE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300" baseline="0" dirty="0"/>
                        <a:t>DIFFERENZA %</a:t>
                      </a:r>
                    </a:p>
                    <a:p>
                      <a:endParaRPr lang="it-IT" sz="1300" dirty="0"/>
                    </a:p>
                  </a:txBody>
                  <a:tcPr/>
                </a:tc>
                <a:extLst>
                  <a:ext uri="{0D108BD9-81ED-4DB2-BD59-A6C34878D82A}">
                    <a16:rowId xmlns:a16="http://schemas.microsoft.com/office/drawing/2014/main" val="513282558"/>
                  </a:ext>
                </a:extLst>
              </a:tr>
              <a:tr h="318562">
                <a:tc>
                  <a:txBody>
                    <a:bodyPr/>
                    <a:lstStyle/>
                    <a:p>
                      <a:endParaRPr lang="it-IT" sz="1400" dirty="0"/>
                    </a:p>
                  </a:txBody>
                  <a:tcPr/>
                </a:tc>
                <a:tc>
                  <a:txBody>
                    <a:bodyPr/>
                    <a:lstStyle/>
                    <a:p>
                      <a:r>
                        <a:rPr lang="it-IT" sz="1300" dirty="0"/>
                        <a:t>∆ Parte fissa - €/mq</a:t>
                      </a:r>
                      <a:r>
                        <a:rPr lang="it-IT" sz="1300" baseline="0" dirty="0"/>
                        <a:t> anno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300" dirty="0"/>
                        <a:t>∆ Parte fissa - %</a:t>
                      </a:r>
                      <a:endParaRPr lang="it-IT" sz="1300" baseline="0" dirty="0"/>
                    </a:p>
                  </a:txBody>
                  <a:tcPr/>
                </a:tc>
                <a:extLst>
                  <a:ext uri="{0D108BD9-81ED-4DB2-BD59-A6C34878D82A}">
                    <a16:rowId xmlns:a16="http://schemas.microsoft.com/office/drawing/2014/main" val="2705833574"/>
                  </a:ext>
                </a:extLst>
              </a:tr>
              <a:tr h="318562">
                <a:tc>
                  <a:txBody>
                    <a:bodyPr/>
                    <a:lstStyle/>
                    <a:p>
                      <a:r>
                        <a:rPr lang="it-IT" sz="1400" dirty="0"/>
                        <a:t>D01 – 1 componente familiare</a:t>
                      </a:r>
                    </a:p>
                  </a:txBody>
                  <a:tcPr/>
                </a:tc>
                <a:tc>
                  <a:txBody>
                    <a:bodyPr/>
                    <a:lstStyle/>
                    <a:p>
                      <a:pPr algn="r"/>
                      <a:r>
                        <a:rPr lang="it-IT" sz="1400" dirty="0"/>
                        <a:t>- 0,028</a:t>
                      </a:r>
                    </a:p>
                  </a:txBody>
                  <a:tcPr/>
                </a:tc>
                <a:tc>
                  <a:txBody>
                    <a:bodyPr/>
                    <a:lstStyle/>
                    <a:p>
                      <a:pPr algn="r"/>
                      <a:r>
                        <a:rPr lang="it-IT" sz="1400" dirty="0"/>
                        <a:t>- 2,111%</a:t>
                      </a:r>
                    </a:p>
                  </a:txBody>
                  <a:tcPr/>
                </a:tc>
                <a:extLst>
                  <a:ext uri="{0D108BD9-81ED-4DB2-BD59-A6C34878D82A}">
                    <a16:rowId xmlns:a16="http://schemas.microsoft.com/office/drawing/2014/main" val="3201170737"/>
                  </a:ext>
                </a:extLst>
              </a:tr>
              <a:tr h="3185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D02 – 2 componenti familiari</a:t>
                      </a:r>
                    </a:p>
                  </a:txBody>
                  <a:tcPr/>
                </a:tc>
                <a:tc>
                  <a:txBody>
                    <a:bodyPr/>
                    <a:lstStyle/>
                    <a:p>
                      <a:pPr algn="r"/>
                      <a:r>
                        <a:rPr lang="it-IT" sz="1400" dirty="0"/>
                        <a:t>- 0,033</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t>- 2,111%</a:t>
                      </a:r>
                      <a:endPar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988595323"/>
                  </a:ext>
                </a:extLst>
              </a:tr>
              <a:tr h="3185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D03 – 3 componenti familiari</a:t>
                      </a:r>
                    </a:p>
                  </a:txBody>
                  <a:tcPr/>
                </a:tc>
                <a:tc>
                  <a:txBody>
                    <a:bodyPr/>
                    <a:lstStyle/>
                    <a:p>
                      <a:pPr algn="r"/>
                      <a:r>
                        <a:rPr lang="it-IT" sz="1400" dirty="0"/>
                        <a:t>- 0,037</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t>- 2,111%</a:t>
                      </a:r>
                      <a:endPar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083543991"/>
                  </a:ext>
                </a:extLst>
              </a:tr>
              <a:tr h="3185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D04 – 4 componenti familiari</a:t>
                      </a:r>
                    </a:p>
                  </a:txBody>
                  <a:tcPr/>
                </a:tc>
                <a:tc>
                  <a:txBody>
                    <a:bodyPr/>
                    <a:lstStyle/>
                    <a:p>
                      <a:pPr algn="r"/>
                      <a:r>
                        <a:rPr lang="it-IT" sz="1400" dirty="0"/>
                        <a:t>- 0,040</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t>- 2,111%</a:t>
                      </a:r>
                      <a:endPar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2330362559"/>
                  </a:ext>
                </a:extLst>
              </a:tr>
              <a:tr h="3185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D05 – 5 componenti familiari</a:t>
                      </a:r>
                    </a:p>
                  </a:txBody>
                  <a:tcPr/>
                </a:tc>
                <a:tc>
                  <a:txBody>
                    <a:bodyPr/>
                    <a:lstStyle/>
                    <a:p>
                      <a:pPr algn="r"/>
                      <a:r>
                        <a:rPr lang="it-IT" sz="1400" dirty="0"/>
                        <a:t>- 0,044</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t>- 2,111%</a:t>
                      </a:r>
                      <a:endPar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480275503"/>
                  </a:ext>
                </a:extLst>
              </a:tr>
              <a:tr h="3185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D06 – 6 o più componenti familiari</a:t>
                      </a:r>
                    </a:p>
                  </a:txBody>
                  <a:tcPr/>
                </a:tc>
                <a:tc>
                  <a:txBody>
                    <a:bodyPr/>
                    <a:lstStyle/>
                    <a:p>
                      <a:pPr algn="r"/>
                      <a:r>
                        <a:rPr lang="it-IT" sz="1400" dirty="0"/>
                        <a:t>- 0,046</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- 2,111%</a:t>
                      </a:r>
                    </a:p>
                  </a:txBody>
                  <a:tcPr/>
                </a:tc>
                <a:extLst>
                  <a:ext uri="{0D108BD9-81ED-4DB2-BD59-A6C34878D82A}">
                    <a16:rowId xmlns:a16="http://schemas.microsoft.com/office/drawing/2014/main" val="818534628"/>
                  </a:ext>
                </a:extLst>
              </a:tr>
              <a:tr h="355419">
                <a:tc>
                  <a:txBody>
                    <a:bodyPr/>
                    <a:lstStyle/>
                    <a:p>
                      <a:endParaRPr lang="it-IT" dirty="0"/>
                    </a:p>
                  </a:txBody>
                  <a:tcPr/>
                </a:tc>
                <a:tc>
                  <a:txBody>
                    <a:bodyPr/>
                    <a:lstStyle/>
                    <a:p>
                      <a:r>
                        <a:rPr lang="it-IT" sz="1300" dirty="0"/>
                        <a:t>∆ Parte variabile - €/mq</a:t>
                      </a:r>
                      <a:r>
                        <a:rPr lang="it-IT" sz="1300" baseline="0" dirty="0"/>
                        <a:t> anno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300" dirty="0"/>
                        <a:t>∆ Parte variabile - %</a:t>
                      </a:r>
                      <a:endParaRPr lang="it-IT" sz="1300" baseline="0" dirty="0"/>
                    </a:p>
                  </a:txBody>
                  <a:tcPr/>
                </a:tc>
                <a:extLst>
                  <a:ext uri="{0D108BD9-81ED-4DB2-BD59-A6C34878D82A}">
                    <a16:rowId xmlns:a16="http://schemas.microsoft.com/office/drawing/2014/main" val="2165248423"/>
                  </a:ext>
                </a:extLst>
              </a:tr>
              <a:tr h="356434">
                <a:tc>
                  <a:txBody>
                    <a:bodyPr/>
                    <a:lstStyle/>
                    <a:p>
                      <a:r>
                        <a:rPr lang="it-IT" sz="1400" dirty="0"/>
                        <a:t>D01 – 1 componente familiare</a:t>
                      </a:r>
                    </a:p>
                  </a:txBody>
                  <a:tcPr/>
                </a:tc>
                <a:tc>
                  <a:txBody>
                    <a:bodyPr/>
                    <a:lstStyle/>
                    <a:p>
                      <a:pPr algn="r"/>
                      <a:r>
                        <a:rPr lang="it-IT" sz="1400" dirty="0"/>
                        <a:t>- 3,380</a:t>
                      </a:r>
                    </a:p>
                  </a:txBody>
                  <a:tcPr/>
                </a:tc>
                <a:tc>
                  <a:txBody>
                    <a:bodyPr/>
                    <a:lstStyle/>
                    <a:p>
                      <a:pPr algn="r"/>
                      <a:r>
                        <a:rPr lang="it-IT" sz="1400" dirty="0"/>
                        <a:t>- 5,852%</a:t>
                      </a:r>
                    </a:p>
                  </a:txBody>
                  <a:tcPr/>
                </a:tc>
                <a:extLst>
                  <a:ext uri="{0D108BD9-81ED-4DB2-BD59-A6C34878D82A}">
                    <a16:rowId xmlns:a16="http://schemas.microsoft.com/office/drawing/2014/main" val="51192411"/>
                  </a:ext>
                </a:extLst>
              </a:tr>
              <a:tr h="3554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D02 – 2 componenti familiari</a:t>
                      </a:r>
                    </a:p>
                  </a:txBody>
                  <a:tcPr/>
                </a:tc>
                <a:tc>
                  <a:txBody>
                    <a:bodyPr/>
                    <a:lstStyle/>
                    <a:p>
                      <a:pPr algn="r"/>
                      <a:r>
                        <a:rPr lang="it-IT" sz="1400" dirty="0"/>
                        <a:t>- 6,083</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t>- 5,852%</a:t>
                      </a:r>
                      <a:endPar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2568201283"/>
                  </a:ext>
                </a:extLst>
              </a:tr>
              <a:tr h="3554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D03 – 3 componenti familiari</a:t>
                      </a:r>
                    </a:p>
                  </a:txBody>
                  <a:tcPr/>
                </a:tc>
                <a:tc>
                  <a:txBody>
                    <a:bodyPr/>
                    <a:lstStyle/>
                    <a:p>
                      <a:pPr algn="r"/>
                      <a:r>
                        <a:rPr lang="it-IT" sz="1400" dirty="0"/>
                        <a:t>- 7,097</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t>- 5,852%</a:t>
                      </a:r>
                      <a:endPar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22146366"/>
                  </a:ext>
                </a:extLst>
              </a:tr>
              <a:tr h="3554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D04 – 4 componenti familiari</a:t>
                      </a:r>
                    </a:p>
                  </a:txBody>
                  <a:tcPr/>
                </a:tc>
                <a:tc>
                  <a:txBody>
                    <a:bodyPr/>
                    <a:lstStyle/>
                    <a:p>
                      <a:pPr algn="r"/>
                      <a:r>
                        <a:rPr lang="it-IT" sz="1400" dirty="0"/>
                        <a:t>- 8,787</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t>- 5,852%</a:t>
                      </a:r>
                      <a:endPar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968350582"/>
                  </a:ext>
                </a:extLst>
              </a:tr>
              <a:tr h="3554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D05 – 5 componenti familiari</a:t>
                      </a:r>
                    </a:p>
                  </a:txBody>
                  <a:tcPr/>
                </a:tc>
                <a:tc>
                  <a:txBody>
                    <a:bodyPr/>
                    <a:lstStyle/>
                    <a:p>
                      <a:pPr algn="r"/>
                      <a:r>
                        <a:rPr lang="it-IT" sz="1400" dirty="0"/>
                        <a:t>- 10,815</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t>- 5,852%</a:t>
                      </a:r>
                      <a:endPar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719313993"/>
                  </a:ext>
                </a:extLst>
              </a:tr>
              <a:tr h="3554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D06 – 6 o più componenti familiari</a:t>
                      </a:r>
                    </a:p>
                  </a:txBody>
                  <a:tcPr/>
                </a:tc>
                <a:tc>
                  <a:txBody>
                    <a:bodyPr/>
                    <a:lstStyle/>
                    <a:p>
                      <a:pPr algn="r"/>
                      <a:r>
                        <a:rPr lang="it-IT" sz="1400" dirty="0"/>
                        <a:t>- 11,829</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- 5,852%</a:t>
                      </a:r>
                    </a:p>
                  </a:txBody>
                  <a:tcPr/>
                </a:tc>
                <a:extLst>
                  <a:ext uri="{0D108BD9-81ED-4DB2-BD59-A6C34878D82A}">
                    <a16:rowId xmlns:a16="http://schemas.microsoft.com/office/drawing/2014/main" val="4048641377"/>
                  </a:ext>
                </a:extLst>
              </a:tr>
            </a:tbl>
          </a:graphicData>
        </a:graphic>
      </p:graphicFrame>
    </p:spTree>
    <p:extLst>
      <p:ext uri="{BB962C8B-B14F-4D97-AF65-F5344CB8AC3E}">
        <p14:creationId xmlns:p14="http://schemas.microsoft.com/office/powerpoint/2010/main" val="4196215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377072"/>
            <a:ext cx="6048672" cy="606041"/>
          </a:xfrm>
        </p:spPr>
        <p:txBody>
          <a:bodyPr>
            <a:noAutofit/>
          </a:bodyPr>
          <a:lstStyle/>
          <a:p>
            <a:pPr algn="ctr"/>
            <a:r>
              <a:rPr lang="it-IT" sz="1600" dirty="0"/>
              <a:t>RAFFRONTO IMPORTO DOVUTO TARI UTENZE DOMESTICHE – SIMULAZIONE </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8</a:t>
            </a:fld>
            <a:endParaRPr lang="en-US"/>
          </a:p>
        </p:txBody>
      </p:sp>
      <p:graphicFrame>
        <p:nvGraphicFramePr>
          <p:cNvPr id="4" name="Oggetto 3"/>
          <p:cNvGraphicFramePr>
            <a:graphicFrameLocks noChangeAspect="1"/>
          </p:cNvGraphicFramePr>
          <p:nvPr>
            <p:extLst>
              <p:ext uri="{D42A27DB-BD31-4B8C-83A1-F6EECF244321}">
                <p14:modId xmlns:p14="http://schemas.microsoft.com/office/powerpoint/2010/main" val="629597423"/>
              </p:ext>
            </p:extLst>
          </p:nvPr>
        </p:nvGraphicFramePr>
        <p:xfrm>
          <a:off x="1036638" y="1941513"/>
          <a:ext cx="6677025" cy="3937000"/>
        </p:xfrm>
        <a:graphic>
          <a:graphicData uri="http://schemas.openxmlformats.org/presentationml/2006/ole">
            <mc:AlternateContent xmlns:mc="http://schemas.openxmlformats.org/markup-compatibility/2006">
              <mc:Choice xmlns:v="urn:schemas-microsoft-com:vml" Requires="v">
                <p:oleObj name="Worksheet" r:id="rId2" imgW="5753118" imgH="3019520" progId="Excel.Sheet.12">
                  <p:embed/>
                </p:oleObj>
              </mc:Choice>
              <mc:Fallback>
                <p:oleObj name="Worksheet" r:id="rId2" imgW="5753118" imgH="3019520" progId="Excel.Sheet.12">
                  <p:embed/>
                  <p:pic>
                    <p:nvPicPr>
                      <p:cNvPr id="0" name=""/>
                      <p:cNvPicPr/>
                      <p:nvPr/>
                    </p:nvPicPr>
                    <p:blipFill>
                      <a:blip r:embed="rId3"/>
                      <a:stretch>
                        <a:fillRect/>
                      </a:stretch>
                    </p:blipFill>
                    <p:spPr>
                      <a:xfrm>
                        <a:off x="1036638" y="1941513"/>
                        <a:ext cx="6677025" cy="3937000"/>
                      </a:xfrm>
                      <a:prstGeom prst="rect">
                        <a:avLst/>
                      </a:prstGeom>
                    </p:spPr>
                  </p:pic>
                </p:oleObj>
              </mc:Fallback>
            </mc:AlternateContent>
          </a:graphicData>
        </a:graphic>
      </p:graphicFrame>
    </p:spTree>
    <p:extLst>
      <p:ext uri="{BB962C8B-B14F-4D97-AF65-F5344CB8AC3E}">
        <p14:creationId xmlns:p14="http://schemas.microsoft.com/office/powerpoint/2010/main" val="46077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RAFFRONTO LISTINI UTENZE NON DOMESTICHE</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9</a:t>
            </a:fld>
            <a:endParaRPr lang="en-US"/>
          </a:p>
        </p:txBody>
      </p:sp>
      <p:graphicFrame>
        <p:nvGraphicFramePr>
          <p:cNvPr id="4" name="Oggetto 3"/>
          <p:cNvGraphicFramePr>
            <a:graphicFrameLocks noChangeAspect="1"/>
          </p:cNvGraphicFramePr>
          <p:nvPr>
            <p:extLst>
              <p:ext uri="{D42A27DB-BD31-4B8C-83A1-F6EECF244321}">
                <p14:modId xmlns:p14="http://schemas.microsoft.com/office/powerpoint/2010/main" val="4008451520"/>
              </p:ext>
            </p:extLst>
          </p:nvPr>
        </p:nvGraphicFramePr>
        <p:xfrm>
          <a:off x="481013" y="1268413"/>
          <a:ext cx="8291512" cy="4999037"/>
        </p:xfrm>
        <a:graphic>
          <a:graphicData uri="http://schemas.openxmlformats.org/presentationml/2006/ole">
            <mc:AlternateContent xmlns:mc="http://schemas.openxmlformats.org/markup-compatibility/2006">
              <mc:Choice xmlns:v="urn:schemas-microsoft-com:vml" Requires="v">
                <p:oleObj name="Worksheet" r:id="rId2" imgW="6267315" imgH="4438555" progId="Excel.Sheet.12">
                  <p:embed/>
                </p:oleObj>
              </mc:Choice>
              <mc:Fallback>
                <p:oleObj name="Worksheet" r:id="rId2" imgW="6267315" imgH="4438555" progId="Excel.Sheet.12">
                  <p:embed/>
                  <p:pic>
                    <p:nvPicPr>
                      <p:cNvPr id="4" name="Oggetto 3"/>
                      <p:cNvPicPr/>
                      <p:nvPr/>
                    </p:nvPicPr>
                    <p:blipFill>
                      <a:blip r:embed="rId3"/>
                      <a:stretch>
                        <a:fillRect/>
                      </a:stretch>
                    </p:blipFill>
                    <p:spPr>
                      <a:xfrm>
                        <a:off x="481013" y="1268413"/>
                        <a:ext cx="8291512" cy="4999037"/>
                      </a:xfrm>
                      <a:prstGeom prst="rect">
                        <a:avLst/>
                      </a:prstGeom>
                    </p:spPr>
                  </p:pic>
                </p:oleObj>
              </mc:Fallback>
            </mc:AlternateContent>
          </a:graphicData>
        </a:graphic>
      </p:graphicFrame>
    </p:spTree>
    <p:extLst>
      <p:ext uri="{BB962C8B-B14F-4D97-AF65-F5344CB8AC3E}">
        <p14:creationId xmlns:p14="http://schemas.microsoft.com/office/powerpoint/2010/main" val="15613495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83,1,Slide28"/>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none" rtlCol="0" anchor="ctr">
        <a:spAutoFit/>
      </a:bodyPr>
      <a:lstStyle>
        <a:defPPr algn="ctr">
          <a:lnSpc>
            <a:spcPct val="90000"/>
          </a:lnSpc>
          <a:spcBef>
            <a:spcPct val="0"/>
          </a:spcBef>
          <a:spcAft>
            <a:spcPct val="35000"/>
          </a:spcAft>
          <a:defRPr b="1" dirty="0">
            <a:latin typeface="Georgia" panose="02040502050405020303" pitchFamily="18" charset="0"/>
          </a:defRPr>
        </a:defPPr>
      </a:lstStyle>
      <a:style>
        <a:lnRef idx="2">
          <a:schemeClr val="dk1"/>
        </a:lnRef>
        <a:fillRef idx="1">
          <a:schemeClr val="lt1"/>
        </a:fillRef>
        <a:effectRef idx="0">
          <a:schemeClr val="dk1"/>
        </a:effectRef>
        <a:fontRef idx="minor">
          <a:schemeClr val="dk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F321A4D52BB80646A148E244D38C317E" ma:contentTypeVersion="6" ma:contentTypeDescription="Creare un nuovo documento." ma:contentTypeScope="" ma:versionID="0910be2e96768f8b65625498f43f9846">
  <xsd:schema xmlns:xsd="http://www.w3.org/2001/XMLSchema" xmlns:xs="http://www.w3.org/2001/XMLSchema" xmlns:p="http://schemas.microsoft.com/office/2006/metadata/properties" xmlns:ns3="b5b08470-f30c-44a1-932c-3821ce831107" xmlns:ns4="3d76505d-804f-4ff6-b312-35e989aa980b" targetNamespace="http://schemas.microsoft.com/office/2006/metadata/properties" ma:root="true" ma:fieldsID="7f32283635460d3a795f8d760e2d524a" ns3:_="" ns4:_="">
    <xsd:import namespace="b5b08470-f30c-44a1-932c-3821ce831107"/>
    <xsd:import namespace="3d76505d-804f-4ff6-b312-35e989aa980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b08470-f30c-44a1-932c-3821ce8311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d76505d-804f-4ff6-b312-35e989aa980b" elementFormDefault="qualified">
    <xsd:import namespace="http://schemas.microsoft.com/office/2006/documentManagement/types"/>
    <xsd:import namespace="http://schemas.microsoft.com/office/infopath/2007/PartnerControls"/>
    <xsd:element name="SharedWithUsers" ma:index="10"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Condiviso con dettagli" ma:internalName="SharedWithDetails" ma:readOnly="true">
      <xsd:simpleType>
        <xsd:restriction base="dms:Note">
          <xsd:maxLength value="255"/>
        </xsd:restriction>
      </xsd:simpleType>
    </xsd:element>
    <xsd:element name="SharingHintHash" ma:index="12"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A75C3B-6CAA-425B-B8D4-25D4D9E43357}">
  <ds:schemaRefs>
    <ds:schemaRef ds:uri="http://purl.org/dc/dcmitype/"/>
    <ds:schemaRef ds:uri="http://purl.org/dc/terms/"/>
    <ds:schemaRef ds:uri="http://schemas.openxmlformats.org/package/2006/metadata/core-properties"/>
    <ds:schemaRef ds:uri="b5b08470-f30c-44a1-932c-3821ce831107"/>
    <ds:schemaRef ds:uri="http://schemas.microsoft.com/office/2006/documentManagement/types"/>
    <ds:schemaRef ds:uri="http://www.w3.org/XML/1998/namespace"/>
    <ds:schemaRef ds:uri="3d76505d-804f-4ff6-b312-35e989aa980b"/>
    <ds:schemaRef ds:uri="http://schemas.microsoft.com/office/infopath/2007/PartnerControl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5780F2A3-7297-4C82-B4D3-2FCB083FC6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b08470-f30c-44a1-932c-3821ce831107"/>
    <ds:schemaRef ds:uri="3d76505d-804f-4ff6-b312-35e989aa98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11FEB2-9B7D-4AE1-8203-159A6DC3A7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16237</TotalTime>
  <Words>1080</Words>
  <Application>Microsoft Office PowerPoint</Application>
  <PresentationFormat>Presentazione su schermo (4:3)</PresentationFormat>
  <Paragraphs>198</Paragraphs>
  <Slides>12</Slides>
  <Notes>1</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12</vt:i4>
      </vt:variant>
    </vt:vector>
  </HeadingPairs>
  <TitlesOfParts>
    <vt:vector size="19" baseType="lpstr">
      <vt:lpstr>Arial</vt:lpstr>
      <vt:lpstr>Calibri</vt:lpstr>
      <vt:lpstr>Calibri Light</vt:lpstr>
      <vt:lpstr>Georgia</vt:lpstr>
      <vt:lpstr>Segoe UI</vt:lpstr>
      <vt:lpstr>Office Theme</vt:lpstr>
      <vt:lpstr>Worksheet</vt:lpstr>
      <vt:lpstr>Presentazione standard di PowerPoint</vt:lpstr>
      <vt:lpstr>TASSA RIFIUTI – DATI DI RIFERIMENTO 2023 E CONFRONTO CON DATI 2022</vt:lpstr>
      <vt:lpstr>TASSA RIFIUTI – DATI DI RIFERIMENTO 2023 E CONFRONTO CON DATI 2022</vt:lpstr>
      <vt:lpstr>TARI: LISTINO UTENZE DOMESTICHE ANNO 2023</vt:lpstr>
      <vt:lpstr>TARI: LISTINO UTENZE NON DOMESTICHE ANNO 2023</vt:lpstr>
      <vt:lpstr>TARI: LISTINO UTENZE DOMESTICHE ANNO 2022</vt:lpstr>
      <vt:lpstr>TARI: RAFFRONTO LISTINI UTENZE DOMESTICHE –  2023 RISPETTO A 2022</vt:lpstr>
      <vt:lpstr>RAFFRONTO IMPORTO DOVUTO TARI UTENZE DOMESTICHE – SIMULAZIONE </vt:lpstr>
      <vt:lpstr>TARI: RAFFRONTO LISTINI UTENZE NON DOMESTICHE</vt:lpstr>
      <vt:lpstr>TARI 2023 - AGEVOLAZIONI</vt:lpstr>
      <vt:lpstr>TARI 2023 - AGEVOLAZIONI</vt:lpstr>
      <vt:lpstr>TARI 2023 - AGEVOLAZIONI</vt:lpstr>
    </vt:vector>
  </TitlesOfParts>
  <Company>PricewaterhouseCoopers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Pierluigi De Marinis</dc:creator>
  <cp:lastModifiedBy>Massimiliano Bianchimano</cp:lastModifiedBy>
  <cp:revision>1374</cp:revision>
  <cp:lastPrinted>2021-12-14T15:37:48Z</cp:lastPrinted>
  <dcterms:created xsi:type="dcterms:W3CDTF">2018-09-12T08:37:26Z</dcterms:created>
  <dcterms:modified xsi:type="dcterms:W3CDTF">2023-04-04T10:14:54Z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0x010100F321A4D52BB80646A148E244D38C317E</vt:lpwstr>
  </property>
</Properties>
</file>