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8" r:id="rId11"/>
    <p:sldId id="265" r:id="rId12"/>
    <p:sldId id="266" r:id="rId13"/>
    <p:sldId id="267" r:id="rId14"/>
    <p:sldId id="268" r:id="rId15"/>
    <p:sldId id="269" r:id="rId16"/>
    <p:sldId id="270" r:id="rId17"/>
    <p:sldId id="291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5143500" type="screen16x9"/>
  <p:notesSz cx="6858000" cy="9144000"/>
  <p:embeddedFontLst>
    <p:embeddedFont>
      <p:font typeface="Montserrat" pitchFamily="2" charset="0"/>
      <p:regular r:id="rId29"/>
      <p:bold r:id="rId30"/>
      <p:italic r:id="rId31"/>
      <p:boldItalic r:id="rId32"/>
    </p:embeddedFont>
    <p:embeddedFont>
      <p:font typeface="Montserrat Medium" pitchFamily="2" charset="0"/>
      <p:regular r:id="rId33"/>
      <p:bold r:id="rId34"/>
      <p:italic r:id="rId35"/>
      <p:boldItalic r:id="rId36"/>
    </p:embeddedFont>
    <p:embeddedFont>
      <p:font typeface="Barlow Condensed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DE7B49-8A97-40D1-B901-4C1C156DEF99}">
  <a:tblStyle styleId="{84DE7B49-8A97-40D1-B901-4C1C156DEF9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D1CC30D-74D4-4F2F-8AFA-2741DB87EAE8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0A577F96-55BA-4C94-896C-7FD9F1A94352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58d403e96c_0_0:notes"/>
          <p:cNvSpPr txBox="1">
            <a:spLocks noGrp="1"/>
          </p:cNvSpPr>
          <p:nvPr>
            <p:ph type="body" idx="1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/>
          </a:p>
        </p:txBody>
      </p:sp>
      <p:sp>
        <p:nvSpPr>
          <p:cNvPr id="89" name="Google Shape;89;g258d403e9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58d403e96c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g258d403e96c_0_71:notes"/>
          <p:cNvSpPr txBox="1">
            <a:spLocks noGrp="1"/>
          </p:cNvSpPr>
          <p:nvPr>
            <p:ph type="body" idx="1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58d403e96c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258d403e96c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58d403e96c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258d403e96c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533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AutoNum type="arabicParenR"/>
            </a:pPr>
            <a:r>
              <a:rPr lang="en-GB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Oslo and Copenhagen lead the way, followed at some distance by Paris and Amsterdam and Hamburg. The top cities all have a strong track record in sustainable urban mobility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33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AutoNum type="arabicParenR"/>
            </a:pPr>
            <a:r>
              <a:rPr lang="en-GB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 the top 10, cities such as Milan, Ljubljana or Lisbon outperformed their peers on one or more indicators and achieved impressive results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334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AutoNum type="arabicParenR"/>
            </a:pPr>
            <a:r>
              <a:rPr lang="en-GB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At the bottom, UK and Spanish cities - a matter of (shared) mobility culture?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8d403e96c_0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58d403e96c_0_4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58d403e96c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58d403e96c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58d403e96c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258d403e96c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58d403e96c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58d403e96c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58d403e96c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58d403e96c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58d403e96c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g258d403e96c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Milano si è classificata settima</a:t>
            </a:r>
            <a:r>
              <a:rPr lang="en-GB" sz="1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su 42 città: a premiare il capoluogo lombardo sono stati soprattutto gli investimenti in corso da tempo per decarbonizzare il trasporto pubblico su strada e il potenziamento della mobilità in sharing.</a:t>
            </a:r>
            <a:endParaRPr sz="10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Bene ma non benissimo Torino</a:t>
            </a:r>
            <a:r>
              <a:rPr lang="en-GB" sz="1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16esima, che si avvantaggia di una rete abbastanza sviluppata di colonnine di ricarica per auto elettriche, ma non regge il confronto su bus a zero emissioni (meno del 13% sul totale della flotta, contro il 25% di Milano e addirittura il 67% di Oslo).</a:t>
            </a:r>
            <a:endParaRPr sz="10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Roma si posiziona 28esima</a:t>
            </a:r>
            <a:r>
              <a:rPr lang="en-GB" sz="1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malgrado i recenti sviluppi positivi nel campo della micromobilità in sharing, scontando un </a:t>
            </a:r>
            <a:r>
              <a:rPr lang="en-GB" sz="10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ritardo pluridecennale nell’investimento nella mobilità condivisa e a zero emissioni.</a:t>
            </a:r>
            <a:endParaRPr sz="105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Napoli, infine, è 34esima: ancora molta strada da fare per rendere possibile l’abbandono dell’auto privata da parte dei napoletani.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58d403e96c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58d403e96c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premiare Milano sono stati soprattutto gli </a:t>
            </a:r>
            <a:r>
              <a:rPr lang="en-GB" sz="10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investimenti in corso da tempo per decarbonizzare il trasporto pubblico su strada </a:t>
            </a:r>
            <a:r>
              <a:rPr lang="en-GB" sz="1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 il </a:t>
            </a:r>
            <a:r>
              <a:rPr lang="en-GB" sz="10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potenziamento della mobilità in sharing</a:t>
            </a:r>
            <a:r>
              <a:rPr lang="en-GB" sz="1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sempre più diffusa.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58d403e96c_0_9:notes"/>
          <p:cNvSpPr txBox="1">
            <a:spLocks noGrp="1"/>
          </p:cNvSpPr>
          <p:nvPr>
            <p:ph type="body" idx="1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/>
          </a:p>
        </p:txBody>
      </p:sp>
      <p:sp>
        <p:nvSpPr>
          <p:cNvPr id="99" name="Google Shape;99;g258d403e96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58d403e96c_0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58d403e96c_0_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58d403e96c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258d403e96c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58d403e96c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g258d403e96c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590554b37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590554b37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58d5aaa51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58d5aaa51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58d5aaa51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58d5aaa51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58d5aaa51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58d5aaa51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58d403e96c_0_26:notes"/>
          <p:cNvSpPr txBox="1">
            <a:spLocks noGrp="1"/>
          </p:cNvSpPr>
          <p:nvPr>
            <p:ph type="body" idx="1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/>
          </a:p>
        </p:txBody>
      </p:sp>
      <p:sp>
        <p:nvSpPr>
          <p:cNvPr id="120" name="Google Shape;120;g258d403e96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58d5aaa51e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58d5aaa51e_0_51:notes"/>
          <p:cNvSpPr txBox="1">
            <a:spLocks noGrp="1"/>
          </p:cNvSpPr>
          <p:nvPr>
            <p:ph type="body" idx="1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1841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Oggi, con questo evento e altri paralleli nel resto d’Europa, presentiamo il nostro ultimo rapporto, che chiamiamo City Ranking &amp; Rating</a:t>
            </a:r>
            <a:endParaRPr/>
          </a:p>
          <a:p>
            <a:pPr marL="228600" lvl="0" indent="-1841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Cos’è? In breve, si tratta di una delle pochissime analisi comparative fatte su un numero rilevante di città europee guardando a come queste città si posizionano sui temi della mobilità sostenibile, dello spazio urbano e della qualità dell’aria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58d5aaa51e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58d5aaa51e_0_56:notes"/>
          <p:cNvSpPr txBox="1">
            <a:spLocks noGrp="1"/>
          </p:cNvSpPr>
          <p:nvPr>
            <p:ph type="body" idx="1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●"/>
            </a:pPr>
            <a:r>
              <a:rPr lang="en-GB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Intanto, l’approccio.</a:t>
            </a:r>
            <a:endParaRPr sz="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●"/>
            </a:pPr>
            <a:r>
              <a:rPr lang="en-GB" sz="600">
                <a:solidFill>
                  <a:schemeClr val="dk1"/>
                </a:solidFill>
                <a:highlight>
                  <a:srgbClr val="D943C0"/>
                </a:highlight>
                <a:latin typeface="Montserrat"/>
                <a:ea typeface="Montserrat"/>
                <a:cs typeface="Montserrat"/>
                <a:sym typeface="Montserrat"/>
              </a:rPr>
              <a:t>36 città europee analizzate</a:t>
            </a:r>
            <a:r>
              <a:rPr lang="en-GB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in 16 paesi</a:t>
            </a:r>
            <a:endParaRPr sz="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●"/>
            </a:pPr>
            <a:r>
              <a:rPr lang="en-GB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Rating complessivo su una </a:t>
            </a:r>
            <a:r>
              <a:rPr lang="en-GB" sz="600">
                <a:solidFill>
                  <a:schemeClr val="dk1"/>
                </a:solidFill>
                <a:highlight>
                  <a:srgbClr val="D943C0"/>
                </a:highlight>
                <a:latin typeface="Montserrat"/>
                <a:ea typeface="Montserrat"/>
                <a:cs typeface="Montserrat"/>
                <a:sym typeface="Montserrat"/>
              </a:rPr>
              <a:t>scala da F (pessimo) ad A (ottimo),</a:t>
            </a:r>
            <a:r>
              <a:rPr lang="en-GB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un po’ come le classi di efficienza energetica</a:t>
            </a:r>
            <a:endParaRPr sz="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●"/>
            </a:pPr>
            <a:r>
              <a:rPr lang="en-GB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Ranking % basato su quanto ciascuna città è vicina all’</a:t>
            </a:r>
            <a:r>
              <a:rPr lang="en-GB" sz="600">
                <a:solidFill>
                  <a:schemeClr val="dk1"/>
                </a:solidFill>
                <a:highlight>
                  <a:srgbClr val="D943C0"/>
                </a:highlight>
                <a:latin typeface="Montserrat"/>
                <a:ea typeface="Montserrat"/>
                <a:cs typeface="Montserrat"/>
                <a:sym typeface="Montserrat"/>
              </a:rPr>
              <a:t>obiettivo della mobilità #zeroemissioni al 2030</a:t>
            </a:r>
            <a:endParaRPr sz="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●"/>
            </a:pPr>
            <a:r>
              <a:rPr lang="en-GB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Variabili considerate sono tante: </a:t>
            </a:r>
            <a:endParaRPr sz="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○"/>
            </a:pPr>
            <a:r>
              <a:rPr lang="en-GB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 spazio urbano dedicato a pedoni e biciclette</a:t>
            </a:r>
            <a:endParaRPr sz="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○"/>
            </a:pPr>
            <a:r>
              <a:rPr lang="en-GB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 livelli di sicurezza per pedoni e ciclisti sulle strade urbane</a:t>
            </a:r>
            <a:endParaRPr sz="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○"/>
            </a:pPr>
            <a:r>
              <a:rPr lang="en-GB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 livelli di congestione del traffico urbano</a:t>
            </a:r>
            <a:endParaRPr sz="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○"/>
            </a:pPr>
            <a:r>
              <a:rPr lang="en-GB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l’accessibilità ed economicità del trasporto pubblico locale</a:t>
            </a:r>
            <a:endParaRPr sz="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○"/>
            </a:pPr>
            <a:r>
              <a:rPr lang="en-GB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l’infrastruttura per la ricarica dei veicoli elettrici</a:t>
            </a:r>
            <a:endParaRPr sz="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○"/>
            </a:pPr>
            <a:r>
              <a:rPr lang="en-GB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 politiche di riduzione del traffico e dei veicoli inquinanti</a:t>
            </a:r>
            <a:endParaRPr sz="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○"/>
            </a:pPr>
            <a:r>
              <a:rPr lang="en-GB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l’offerta di servizi di sharing mobility</a:t>
            </a:r>
            <a:endParaRPr sz="6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58d5aaa51e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58d5aaa51e_0_61:notes"/>
          <p:cNvSpPr txBox="1">
            <a:spLocks noGrp="1"/>
          </p:cNvSpPr>
          <p:nvPr>
            <p:ph type="body" idx="1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●"/>
            </a:pPr>
            <a:r>
              <a:rPr lang="en-GB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Nessuna città europea è in classe A, quindi benino ma non proprio bene.</a:t>
            </a:r>
            <a:endParaRPr sz="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●"/>
            </a:pPr>
            <a:r>
              <a:rPr lang="en-GB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Oslo è prima in classifica con il 71,5% (ricordiamo che le classi vanno dal 30% al 100%).</a:t>
            </a:r>
            <a:endParaRPr sz="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●"/>
            </a:pPr>
            <a:r>
              <a:rPr lang="en-GB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Napoli è 36esima e ultima con il 37,8%</a:t>
            </a:r>
            <a:endParaRPr sz="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●"/>
            </a:pPr>
            <a:r>
              <a:rPr lang="en-GB" sz="600">
                <a:solidFill>
                  <a:schemeClr val="dk1"/>
                </a:solidFill>
                <a:highlight>
                  <a:srgbClr val="D943C0"/>
                </a:highlight>
                <a:latin typeface="Montserrat"/>
                <a:ea typeface="Montserrat"/>
                <a:cs typeface="Montserrat"/>
                <a:sym typeface="Montserrat"/>
              </a:rPr>
              <a:t>Le città italiane sono tutte nella metà bassa della classifica</a:t>
            </a:r>
            <a:r>
              <a:rPr lang="en-GB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○"/>
            </a:pPr>
            <a:r>
              <a:rPr lang="en-GB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Milano è 20esima, classe C</a:t>
            </a:r>
            <a:endParaRPr sz="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○"/>
            </a:pPr>
            <a:r>
              <a:rPr lang="en-GB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Torino è 23esima, classe D</a:t>
            </a:r>
            <a:endParaRPr sz="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○"/>
            </a:pPr>
            <a:r>
              <a:rPr lang="en-GB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Roma è 32esima, classe D</a:t>
            </a:r>
            <a:endParaRPr sz="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Montserrat"/>
              <a:buChar char="○"/>
            </a:pPr>
            <a:r>
              <a:rPr lang="en-GB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Napoli è 36esima, classe E </a:t>
            </a:r>
            <a:endParaRPr sz="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58d5aaa51e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58d5aaa51e_0_66:notes"/>
          <p:cNvSpPr txBox="1">
            <a:spLocks noGrp="1"/>
          </p:cNvSpPr>
          <p:nvPr>
            <p:ph type="body" idx="1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184150" algn="l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●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Le città italiane non ne escono bene.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84150" algn="l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●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Milano e Torino sono molto vicine, intorno ai due terzi della classifica; Roma e Napoli in fondo.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84150" algn="l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●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Molti progetti pilota; cambiamenti a passo di gambero, uno avanti e due indietro; scarsa sistematicità; mancanza di una visione forte e di coraggio politico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84150" algn="l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●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La buona notizia è che ci sono ampi margini di miglioramento, e anche se la transizione ecologica non è una scienza esatta, ci sono moltissimi esempi positive e un ventaglio infinito di opzioni di policy che possono essere adattate al contesto locale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184150" algn="l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●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Vediamo nel dettaglio i principali indicatori analizzati dal City Ranking, soffermandoci in particolare su come si posizionano le città italiane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58d403e96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258d403e96c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457200" lvl="0" indent="-2984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 servizi di mobilità condivisa ed elettrica possono spesso essere molto più semplici, economici e veloci da implementare rispetto alla realizzazione di grandi progetti infrastrutturali (come la costruzione di una nuova linea di tram o di metropolitana). </a:t>
            </a:r>
            <a:endParaRPr sz="10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</a:pPr>
            <a:r>
              <a:rPr lang="en-GB" sz="1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Inoltre, la mobilità in sharing è essenziale nell’ottica di raggiungere una piena intermodalità e sbloccare il pieno potenziale della rete di trasporto pubblico locale.</a:t>
            </a:r>
            <a:endParaRPr sz="10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5275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50"/>
              <a:buFont typeface="Montserrat"/>
              <a:buChar char="●"/>
            </a:pPr>
            <a:endParaRPr sz="10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58d403e96c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258d403e96c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obj">
  <p:cSld name="OBJECT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809543" y="801179"/>
            <a:ext cx="7524900" cy="22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1200" b="1" i="0">
                <a:solidFill>
                  <a:srgbClr val="D943C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7818642" y="4467249"/>
            <a:ext cx="8550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>
                <a:solidFill>
                  <a:srgbClr val="888888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809543" y="801179"/>
            <a:ext cx="7524900" cy="22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1200" b="1" i="0">
                <a:solidFill>
                  <a:srgbClr val="D943C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809543" y="801179"/>
            <a:ext cx="7524900" cy="22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1200" b="1" i="0">
                <a:solidFill>
                  <a:srgbClr val="D943C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7818642" y="4467249"/>
            <a:ext cx="8550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>
                <a:solidFill>
                  <a:srgbClr val="888888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rmal page">
  <p:cSld name="TITLE_AND_BODY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03500"/>
            <a:ext cx="9144000" cy="53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0112" y="4780631"/>
            <a:ext cx="883828" cy="18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33" y="0"/>
            <a:ext cx="9137521" cy="514277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6"/>
          <p:cNvSpPr/>
          <p:nvPr/>
        </p:nvSpPr>
        <p:spPr>
          <a:xfrm>
            <a:off x="8355473" y="4371325"/>
            <a:ext cx="312616" cy="295859"/>
          </a:xfrm>
          <a:custGeom>
            <a:avLst/>
            <a:gdLst/>
            <a:ahLst/>
            <a:cxnLst/>
            <a:rect l="l" t="t" r="r" b="b"/>
            <a:pathLst>
              <a:path w="687069" h="650240" extrusionOk="0">
                <a:moveTo>
                  <a:pt x="324980" y="0"/>
                </a:moveTo>
                <a:lnTo>
                  <a:pt x="276948" y="3530"/>
                </a:lnTo>
                <a:lnTo>
                  <a:pt x="231114" y="13766"/>
                </a:lnTo>
                <a:lnTo>
                  <a:pt x="187972" y="30213"/>
                </a:lnTo>
                <a:lnTo>
                  <a:pt x="148018" y="52362"/>
                </a:lnTo>
                <a:lnTo>
                  <a:pt x="111772" y="79717"/>
                </a:lnTo>
                <a:lnTo>
                  <a:pt x="79717" y="111772"/>
                </a:lnTo>
                <a:lnTo>
                  <a:pt x="52362" y="148031"/>
                </a:lnTo>
                <a:lnTo>
                  <a:pt x="30200" y="187972"/>
                </a:lnTo>
                <a:lnTo>
                  <a:pt x="13766" y="231127"/>
                </a:lnTo>
                <a:lnTo>
                  <a:pt x="3530" y="276961"/>
                </a:lnTo>
                <a:lnTo>
                  <a:pt x="0" y="324980"/>
                </a:lnTo>
                <a:lnTo>
                  <a:pt x="3530" y="372999"/>
                </a:lnTo>
                <a:lnTo>
                  <a:pt x="13766" y="418833"/>
                </a:lnTo>
                <a:lnTo>
                  <a:pt x="30200" y="461987"/>
                </a:lnTo>
                <a:lnTo>
                  <a:pt x="52362" y="501929"/>
                </a:lnTo>
                <a:lnTo>
                  <a:pt x="79717" y="538187"/>
                </a:lnTo>
                <a:lnTo>
                  <a:pt x="111772" y="570242"/>
                </a:lnTo>
                <a:lnTo>
                  <a:pt x="148018" y="597598"/>
                </a:lnTo>
                <a:lnTo>
                  <a:pt x="187972" y="619747"/>
                </a:lnTo>
                <a:lnTo>
                  <a:pt x="231114" y="636193"/>
                </a:lnTo>
                <a:lnTo>
                  <a:pt x="276948" y="646430"/>
                </a:lnTo>
                <a:lnTo>
                  <a:pt x="324980" y="649960"/>
                </a:lnTo>
                <a:lnTo>
                  <a:pt x="324980" y="0"/>
                </a:lnTo>
                <a:close/>
              </a:path>
              <a:path w="687069" h="650240" extrusionOk="0">
                <a:moveTo>
                  <a:pt x="686574" y="0"/>
                </a:moveTo>
                <a:lnTo>
                  <a:pt x="638543" y="3530"/>
                </a:lnTo>
                <a:lnTo>
                  <a:pt x="592709" y="13766"/>
                </a:lnTo>
                <a:lnTo>
                  <a:pt x="549567" y="30213"/>
                </a:lnTo>
                <a:lnTo>
                  <a:pt x="509612" y="52362"/>
                </a:lnTo>
                <a:lnTo>
                  <a:pt x="473367" y="79717"/>
                </a:lnTo>
                <a:lnTo>
                  <a:pt x="441299" y="111772"/>
                </a:lnTo>
                <a:lnTo>
                  <a:pt x="413943" y="148031"/>
                </a:lnTo>
                <a:lnTo>
                  <a:pt x="391795" y="187972"/>
                </a:lnTo>
                <a:lnTo>
                  <a:pt x="375348" y="231127"/>
                </a:lnTo>
                <a:lnTo>
                  <a:pt x="365112" y="276961"/>
                </a:lnTo>
                <a:lnTo>
                  <a:pt x="361594" y="324980"/>
                </a:lnTo>
                <a:lnTo>
                  <a:pt x="365112" y="372999"/>
                </a:lnTo>
                <a:lnTo>
                  <a:pt x="375348" y="418833"/>
                </a:lnTo>
                <a:lnTo>
                  <a:pt x="391795" y="461987"/>
                </a:lnTo>
                <a:lnTo>
                  <a:pt x="413943" y="501929"/>
                </a:lnTo>
                <a:lnTo>
                  <a:pt x="441299" y="538187"/>
                </a:lnTo>
                <a:lnTo>
                  <a:pt x="473367" y="570242"/>
                </a:lnTo>
                <a:lnTo>
                  <a:pt x="509612" y="597598"/>
                </a:lnTo>
                <a:lnTo>
                  <a:pt x="549567" y="619747"/>
                </a:lnTo>
                <a:lnTo>
                  <a:pt x="592709" y="636193"/>
                </a:lnTo>
                <a:lnTo>
                  <a:pt x="638543" y="646430"/>
                </a:lnTo>
                <a:lnTo>
                  <a:pt x="686574" y="649960"/>
                </a:lnTo>
                <a:lnTo>
                  <a:pt x="686574" y="0"/>
                </a:lnTo>
                <a:close/>
              </a:path>
            </a:pathLst>
          </a:custGeom>
          <a:solidFill>
            <a:srgbClr val="D943C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6"/>
          <p:cNvSpPr/>
          <p:nvPr/>
        </p:nvSpPr>
        <p:spPr>
          <a:xfrm>
            <a:off x="7258049" y="4446996"/>
            <a:ext cx="167288" cy="138395"/>
          </a:xfrm>
          <a:custGeom>
            <a:avLst/>
            <a:gdLst/>
            <a:ahLst/>
            <a:cxnLst/>
            <a:rect l="l" t="t" r="r" b="b"/>
            <a:pathLst>
              <a:path w="367665" h="304165" extrusionOk="0">
                <a:moveTo>
                  <a:pt x="277672" y="105460"/>
                </a:moveTo>
                <a:lnTo>
                  <a:pt x="258038" y="66992"/>
                </a:lnTo>
                <a:lnTo>
                  <a:pt x="227609" y="37871"/>
                </a:lnTo>
                <a:lnTo>
                  <a:pt x="188823" y="19545"/>
                </a:lnTo>
                <a:lnTo>
                  <a:pt x="144132" y="13436"/>
                </a:lnTo>
                <a:lnTo>
                  <a:pt x="124269" y="14605"/>
                </a:lnTo>
                <a:lnTo>
                  <a:pt x="70637" y="31978"/>
                </a:lnTo>
                <a:lnTo>
                  <a:pt x="29260" y="68008"/>
                </a:lnTo>
                <a:lnTo>
                  <a:pt x="4724" y="119049"/>
                </a:lnTo>
                <a:lnTo>
                  <a:pt x="0" y="158800"/>
                </a:lnTo>
                <a:lnTo>
                  <a:pt x="1181" y="179209"/>
                </a:lnTo>
                <a:lnTo>
                  <a:pt x="10642" y="216662"/>
                </a:lnTo>
                <a:lnTo>
                  <a:pt x="41325" y="263093"/>
                </a:lnTo>
                <a:lnTo>
                  <a:pt x="87528" y="293331"/>
                </a:lnTo>
                <a:lnTo>
                  <a:pt x="144132" y="303745"/>
                </a:lnTo>
                <a:lnTo>
                  <a:pt x="167373" y="302234"/>
                </a:lnTo>
                <a:lnTo>
                  <a:pt x="209207" y="290118"/>
                </a:lnTo>
                <a:lnTo>
                  <a:pt x="244284" y="266204"/>
                </a:lnTo>
                <a:lnTo>
                  <a:pt x="269214" y="232308"/>
                </a:lnTo>
                <a:lnTo>
                  <a:pt x="277672" y="211734"/>
                </a:lnTo>
                <a:lnTo>
                  <a:pt x="212128" y="211734"/>
                </a:lnTo>
                <a:lnTo>
                  <a:pt x="206743" y="221284"/>
                </a:lnTo>
                <a:lnTo>
                  <a:pt x="200367" y="229603"/>
                </a:lnTo>
                <a:lnTo>
                  <a:pt x="165557" y="250266"/>
                </a:lnTo>
                <a:lnTo>
                  <a:pt x="143725" y="252857"/>
                </a:lnTo>
                <a:lnTo>
                  <a:pt x="131648" y="252133"/>
                </a:lnTo>
                <a:lnTo>
                  <a:pt x="90411" y="234848"/>
                </a:lnTo>
                <a:lnTo>
                  <a:pt x="64693" y="197167"/>
                </a:lnTo>
                <a:lnTo>
                  <a:pt x="58623" y="158800"/>
                </a:lnTo>
                <a:lnTo>
                  <a:pt x="59296" y="145008"/>
                </a:lnTo>
                <a:lnTo>
                  <a:pt x="75349" y="99136"/>
                </a:lnTo>
                <a:lnTo>
                  <a:pt x="109562" y="71272"/>
                </a:lnTo>
                <a:lnTo>
                  <a:pt x="143725" y="64744"/>
                </a:lnTo>
                <a:lnTo>
                  <a:pt x="154990" y="65379"/>
                </a:lnTo>
                <a:lnTo>
                  <a:pt x="193001" y="80657"/>
                </a:lnTo>
                <a:lnTo>
                  <a:pt x="212128" y="105460"/>
                </a:lnTo>
                <a:lnTo>
                  <a:pt x="277672" y="105460"/>
                </a:lnTo>
                <a:close/>
              </a:path>
              <a:path w="367665" h="304165" extrusionOk="0">
                <a:moveTo>
                  <a:pt x="367334" y="0"/>
                </a:moveTo>
                <a:lnTo>
                  <a:pt x="310337" y="0"/>
                </a:lnTo>
                <a:lnTo>
                  <a:pt x="310337" y="301307"/>
                </a:lnTo>
                <a:lnTo>
                  <a:pt x="367334" y="301307"/>
                </a:lnTo>
                <a:lnTo>
                  <a:pt x="3673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9185" y="4479775"/>
            <a:ext cx="216861" cy="10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75765" y="4479961"/>
            <a:ext cx="97765" cy="10406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6"/>
          <p:cNvSpPr/>
          <p:nvPr/>
        </p:nvSpPr>
        <p:spPr>
          <a:xfrm>
            <a:off x="7787153" y="4438852"/>
            <a:ext cx="282279" cy="146485"/>
          </a:xfrm>
          <a:custGeom>
            <a:avLst/>
            <a:gdLst/>
            <a:ahLst/>
            <a:cxnLst/>
            <a:rect l="l" t="t" r="r" b="b"/>
            <a:pathLst>
              <a:path w="620394" h="321945" extrusionOk="0">
                <a:moveTo>
                  <a:pt x="277672" y="123367"/>
                </a:moveTo>
                <a:lnTo>
                  <a:pt x="258038" y="84899"/>
                </a:lnTo>
                <a:lnTo>
                  <a:pt x="227609" y="55778"/>
                </a:lnTo>
                <a:lnTo>
                  <a:pt x="188823" y="37452"/>
                </a:lnTo>
                <a:lnTo>
                  <a:pt x="144132" y="31343"/>
                </a:lnTo>
                <a:lnTo>
                  <a:pt x="124269" y="32512"/>
                </a:lnTo>
                <a:lnTo>
                  <a:pt x="70637" y="49885"/>
                </a:lnTo>
                <a:lnTo>
                  <a:pt x="29260" y="85915"/>
                </a:lnTo>
                <a:lnTo>
                  <a:pt x="4737" y="136956"/>
                </a:lnTo>
                <a:lnTo>
                  <a:pt x="0" y="176707"/>
                </a:lnTo>
                <a:lnTo>
                  <a:pt x="1181" y="197116"/>
                </a:lnTo>
                <a:lnTo>
                  <a:pt x="10642" y="234569"/>
                </a:lnTo>
                <a:lnTo>
                  <a:pt x="41325" y="281000"/>
                </a:lnTo>
                <a:lnTo>
                  <a:pt x="87528" y="311238"/>
                </a:lnTo>
                <a:lnTo>
                  <a:pt x="144132" y="321652"/>
                </a:lnTo>
                <a:lnTo>
                  <a:pt x="167373" y="320141"/>
                </a:lnTo>
                <a:lnTo>
                  <a:pt x="209207" y="308025"/>
                </a:lnTo>
                <a:lnTo>
                  <a:pt x="244284" y="284111"/>
                </a:lnTo>
                <a:lnTo>
                  <a:pt x="269214" y="250215"/>
                </a:lnTo>
                <a:lnTo>
                  <a:pt x="277672" y="229641"/>
                </a:lnTo>
                <a:lnTo>
                  <a:pt x="212128" y="229641"/>
                </a:lnTo>
                <a:lnTo>
                  <a:pt x="206743" y="239191"/>
                </a:lnTo>
                <a:lnTo>
                  <a:pt x="200380" y="247510"/>
                </a:lnTo>
                <a:lnTo>
                  <a:pt x="165557" y="268173"/>
                </a:lnTo>
                <a:lnTo>
                  <a:pt x="143725" y="270764"/>
                </a:lnTo>
                <a:lnTo>
                  <a:pt x="131648" y="270040"/>
                </a:lnTo>
                <a:lnTo>
                  <a:pt x="90411" y="252755"/>
                </a:lnTo>
                <a:lnTo>
                  <a:pt x="64693" y="215074"/>
                </a:lnTo>
                <a:lnTo>
                  <a:pt x="58623" y="176707"/>
                </a:lnTo>
                <a:lnTo>
                  <a:pt x="59296" y="162915"/>
                </a:lnTo>
                <a:lnTo>
                  <a:pt x="75349" y="117043"/>
                </a:lnTo>
                <a:lnTo>
                  <a:pt x="109562" y="89179"/>
                </a:lnTo>
                <a:lnTo>
                  <a:pt x="143725" y="82651"/>
                </a:lnTo>
                <a:lnTo>
                  <a:pt x="154990" y="83286"/>
                </a:lnTo>
                <a:lnTo>
                  <a:pt x="193001" y="98564"/>
                </a:lnTo>
                <a:lnTo>
                  <a:pt x="212128" y="123367"/>
                </a:lnTo>
                <a:lnTo>
                  <a:pt x="277672" y="123367"/>
                </a:lnTo>
                <a:close/>
              </a:path>
              <a:path w="620394" h="321945" extrusionOk="0">
                <a:moveTo>
                  <a:pt x="366763" y="93649"/>
                </a:moveTo>
                <a:lnTo>
                  <a:pt x="309753" y="93649"/>
                </a:lnTo>
                <a:lnTo>
                  <a:pt x="309753" y="319214"/>
                </a:lnTo>
                <a:lnTo>
                  <a:pt x="366763" y="319214"/>
                </a:lnTo>
                <a:lnTo>
                  <a:pt x="366763" y="93649"/>
                </a:lnTo>
                <a:close/>
              </a:path>
              <a:path w="620394" h="321945" extrusionOk="0">
                <a:moveTo>
                  <a:pt x="373684" y="33388"/>
                </a:moveTo>
                <a:lnTo>
                  <a:pt x="345884" y="596"/>
                </a:lnTo>
                <a:lnTo>
                  <a:pt x="338670" y="0"/>
                </a:lnTo>
                <a:lnTo>
                  <a:pt x="331457" y="596"/>
                </a:lnTo>
                <a:lnTo>
                  <a:pt x="303657" y="33388"/>
                </a:lnTo>
                <a:lnTo>
                  <a:pt x="304279" y="40220"/>
                </a:lnTo>
                <a:lnTo>
                  <a:pt x="338670" y="66776"/>
                </a:lnTo>
                <a:lnTo>
                  <a:pt x="345884" y="66179"/>
                </a:lnTo>
                <a:lnTo>
                  <a:pt x="373684" y="33388"/>
                </a:lnTo>
                <a:close/>
              </a:path>
              <a:path w="620394" h="321945" extrusionOk="0">
                <a:moveTo>
                  <a:pt x="525767" y="93649"/>
                </a:moveTo>
                <a:lnTo>
                  <a:pt x="475272" y="93649"/>
                </a:lnTo>
                <a:lnTo>
                  <a:pt x="475272" y="37871"/>
                </a:lnTo>
                <a:lnTo>
                  <a:pt x="417868" y="37871"/>
                </a:lnTo>
                <a:lnTo>
                  <a:pt x="417868" y="93649"/>
                </a:lnTo>
                <a:lnTo>
                  <a:pt x="390994" y="93649"/>
                </a:lnTo>
                <a:lnTo>
                  <a:pt x="390994" y="140474"/>
                </a:lnTo>
                <a:lnTo>
                  <a:pt x="417868" y="140474"/>
                </a:lnTo>
                <a:lnTo>
                  <a:pt x="417868" y="249174"/>
                </a:lnTo>
                <a:lnTo>
                  <a:pt x="422363" y="279819"/>
                </a:lnTo>
                <a:lnTo>
                  <a:pt x="435876" y="301713"/>
                </a:lnTo>
                <a:lnTo>
                  <a:pt x="458406" y="314845"/>
                </a:lnTo>
                <a:lnTo>
                  <a:pt x="489940" y="319214"/>
                </a:lnTo>
                <a:lnTo>
                  <a:pt x="525767" y="319214"/>
                </a:lnTo>
                <a:lnTo>
                  <a:pt x="525767" y="271170"/>
                </a:lnTo>
                <a:lnTo>
                  <a:pt x="490601" y="271170"/>
                </a:lnTo>
                <a:lnTo>
                  <a:pt x="484441" y="269481"/>
                </a:lnTo>
                <a:lnTo>
                  <a:pt x="477113" y="262686"/>
                </a:lnTo>
                <a:lnTo>
                  <a:pt x="475272" y="257187"/>
                </a:lnTo>
                <a:lnTo>
                  <a:pt x="475272" y="140474"/>
                </a:lnTo>
                <a:lnTo>
                  <a:pt x="525767" y="140474"/>
                </a:lnTo>
                <a:lnTo>
                  <a:pt x="525767" y="93649"/>
                </a:lnTo>
                <a:close/>
              </a:path>
              <a:path w="620394" h="321945" extrusionOk="0">
                <a:moveTo>
                  <a:pt x="612902" y="93649"/>
                </a:moveTo>
                <a:lnTo>
                  <a:pt x="555891" y="93649"/>
                </a:lnTo>
                <a:lnTo>
                  <a:pt x="555891" y="319214"/>
                </a:lnTo>
                <a:lnTo>
                  <a:pt x="612902" y="319214"/>
                </a:lnTo>
                <a:lnTo>
                  <a:pt x="612902" y="93649"/>
                </a:lnTo>
                <a:close/>
              </a:path>
              <a:path w="620394" h="321945" extrusionOk="0">
                <a:moveTo>
                  <a:pt x="619810" y="33388"/>
                </a:moveTo>
                <a:lnTo>
                  <a:pt x="592010" y="596"/>
                </a:lnTo>
                <a:lnTo>
                  <a:pt x="584796" y="0"/>
                </a:lnTo>
                <a:lnTo>
                  <a:pt x="577583" y="596"/>
                </a:lnTo>
                <a:lnTo>
                  <a:pt x="549783" y="33388"/>
                </a:lnTo>
                <a:lnTo>
                  <a:pt x="550405" y="40220"/>
                </a:lnTo>
                <a:lnTo>
                  <a:pt x="584796" y="66776"/>
                </a:lnTo>
                <a:lnTo>
                  <a:pt x="592010" y="66179"/>
                </a:lnTo>
                <a:lnTo>
                  <a:pt x="619810" y="333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9125" y="4479772"/>
            <a:ext cx="194660" cy="10591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>
            <a:spLocks noGrp="1"/>
          </p:cNvSpPr>
          <p:nvPr>
            <p:ph type="ctrTitle"/>
          </p:nvPr>
        </p:nvSpPr>
        <p:spPr>
          <a:xfrm>
            <a:off x="946724" y="1557157"/>
            <a:ext cx="72504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ftr" idx="11"/>
          </p:nvPr>
        </p:nvSpPr>
        <p:spPr>
          <a:xfrm>
            <a:off x="7818642" y="4467249"/>
            <a:ext cx="8550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>
                <a:solidFill>
                  <a:srgbClr val="888888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1">
  <p:cSld name="Blank"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ftr" idx="11"/>
          </p:nvPr>
        </p:nvSpPr>
        <p:spPr>
          <a:xfrm>
            <a:off x="7818642" y="4467249"/>
            <a:ext cx="855000" cy="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800" b="0" i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6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ldNum" idx="12"/>
          </p:nvPr>
        </p:nvSpPr>
        <p:spPr>
          <a:xfrm>
            <a:off x="6583681" y="4783455"/>
            <a:ext cx="21030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0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9"/>
          <p:cNvGrpSpPr/>
          <p:nvPr/>
        </p:nvGrpSpPr>
        <p:grpSpPr>
          <a:xfrm>
            <a:off x="3933" y="0"/>
            <a:ext cx="9138150" cy="5143131"/>
            <a:chOff x="8648" y="0"/>
            <a:chExt cx="20092677" cy="11308556"/>
          </a:xfrm>
        </p:grpSpPr>
        <p:pic>
          <p:nvPicPr>
            <p:cNvPr id="92" name="Google Shape;92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648" y="0"/>
              <a:ext cx="20092677" cy="113085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Google Shape;93;p19"/>
            <p:cNvSpPr/>
            <p:nvPr/>
          </p:nvSpPr>
          <p:spPr>
            <a:xfrm>
              <a:off x="12840792" y="4295539"/>
              <a:ext cx="2212340" cy="2094229"/>
            </a:xfrm>
            <a:custGeom>
              <a:avLst/>
              <a:gdLst/>
              <a:ahLst/>
              <a:cxnLst/>
              <a:rect l="l" t="t" r="r" b="b"/>
              <a:pathLst>
                <a:path w="2212340" h="2094229" extrusionOk="0">
                  <a:moveTo>
                    <a:pt x="1047076" y="0"/>
                  </a:moveTo>
                  <a:lnTo>
                    <a:pt x="999147" y="1079"/>
                  </a:lnTo>
                  <a:lnTo>
                    <a:pt x="951776" y="4279"/>
                  </a:lnTo>
                  <a:lnTo>
                    <a:pt x="905002" y="9563"/>
                  </a:lnTo>
                  <a:lnTo>
                    <a:pt x="858862" y="16878"/>
                  </a:lnTo>
                  <a:lnTo>
                    <a:pt x="813422" y="26174"/>
                  </a:lnTo>
                  <a:lnTo>
                    <a:pt x="768731" y="37401"/>
                  </a:lnTo>
                  <a:lnTo>
                    <a:pt x="724814" y="50533"/>
                  </a:lnTo>
                  <a:lnTo>
                    <a:pt x="681723" y="65506"/>
                  </a:lnTo>
                  <a:lnTo>
                    <a:pt x="639508" y="82283"/>
                  </a:lnTo>
                  <a:lnTo>
                    <a:pt x="598220" y="100825"/>
                  </a:lnTo>
                  <a:lnTo>
                    <a:pt x="557898" y="121056"/>
                  </a:lnTo>
                  <a:lnTo>
                    <a:pt x="518604" y="142963"/>
                  </a:lnTo>
                  <a:lnTo>
                    <a:pt x="480352" y="166484"/>
                  </a:lnTo>
                  <a:lnTo>
                    <a:pt x="443217" y="191566"/>
                  </a:lnTo>
                  <a:lnTo>
                    <a:pt x="407238" y="218173"/>
                  </a:lnTo>
                  <a:lnTo>
                    <a:pt x="372452" y="246265"/>
                  </a:lnTo>
                  <a:lnTo>
                    <a:pt x="338924" y="275780"/>
                  </a:lnTo>
                  <a:lnTo>
                    <a:pt x="306679" y="306692"/>
                  </a:lnTo>
                  <a:lnTo>
                    <a:pt x="275780" y="338937"/>
                  </a:lnTo>
                  <a:lnTo>
                    <a:pt x="246253" y="372465"/>
                  </a:lnTo>
                  <a:lnTo>
                    <a:pt x="218173" y="407250"/>
                  </a:lnTo>
                  <a:lnTo>
                    <a:pt x="191554" y="443230"/>
                  </a:lnTo>
                  <a:lnTo>
                    <a:pt x="166471" y="480364"/>
                  </a:lnTo>
                  <a:lnTo>
                    <a:pt x="142951" y="518604"/>
                  </a:lnTo>
                  <a:lnTo>
                    <a:pt x="121056" y="557911"/>
                  </a:lnTo>
                  <a:lnTo>
                    <a:pt x="100812" y="598233"/>
                  </a:lnTo>
                  <a:lnTo>
                    <a:pt x="82283" y="639521"/>
                  </a:lnTo>
                  <a:lnTo>
                    <a:pt x="65506" y="681736"/>
                  </a:lnTo>
                  <a:lnTo>
                    <a:pt x="50520" y="724814"/>
                  </a:lnTo>
                  <a:lnTo>
                    <a:pt x="37401" y="768731"/>
                  </a:lnTo>
                  <a:lnTo>
                    <a:pt x="26162" y="813435"/>
                  </a:lnTo>
                  <a:lnTo>
                    <a:pt x="16865" y="858875"/>
                  </a:lnTo>
                  <a:lnTo>
                    <a:pt x="9550" y="905014"/>
                  </a:lnTo>
                  <a:lnTo>
                    <a:pt x="4267" y="951788"/>
                  </a:lnTo>
                  <a:lnTo>
                    <a:pt x="1066" y="999159"/>
                  </a:lnTo>
                  <a:lnTo>
                    <a:pt x="0" y="1047089"/>
                  </a:lnTo>
                  <a:lnTo>
                    <a:pt x="1066" y="1095019"/>
                  </a:lnTo>
                  <a:lnTo>
                    <a:pt x="4267" y="1142403"/>
                  </a:lnTo>
                  <a:lnTo>
                    <a:pt x="9550" y="1189177"/>
                  </a:lnTo>
                  <a:lnTo>
                    <a:pt x="16865" y="1235303"/>
                  </a:lnTo>
                  <a:lnTo>
                    <a:pt x="26162" y="1280744"/>
                  </a:lnTo>
                  <a:lnTo>
                    <a:pt x="37401" y="1325448"/>
                  </a:lnTo>
                  <a:lnTo>
                    <a:pt x="50520" y="1369364"/>
                  </a:lnTo>
                  <a:lnTo>
                    <a:pt x="65506" y="1412455"/>
                  </a:lnTo>
                  <a:lnTo>
                    <a:pt x="82283" y="1454670"/>
                  </a:lnTo>
                  <a:lnTo>
                    <a:pt x="100812" y="1495958"/>
                  </a:lnTo>
                  <a:lnTo>
                    <a:pt x="121056" y="1536280"/>
                  </a:lnTo>
                  <a:lnTo>
                    <a:pt x="142951" y="1575574"/>
                  </a:lnTo>
                  <a:lnTo>
                    <a:pt x="166471" y="1613827"/>
                  </a:lnTo>
                  <a:lnTo>
                    <a:pt x="191554" y="1650961"/>
                  </a:lnTo>
                  <a:lnTo>
                    <a:pt x="218173" y="1686941"/>
                  </a:lnTo>
                  <a:lnTo>
                    <a:pt x="246253" y="1721713"/>
                  </a:lnTo>
                  <a:lnTo>
                    <a:pt x="275780" y="1755254"/>
                  </a:lnTo>
                  <a:lnTo>
                    <a:pt x="306679" y="1787499"/>
                  </a:lnTo>
                  <a:lnTo>
                    <a:pt x="338924" y="1818398"/>
                  </a:lnTo>
                  <a:lnTo>
                    <a:pt x="372452" y="1847913"/>
                  </a:lnTo>
                  <a:lnTo>
                    <a:pt x="407238" y="1876005"/>
                  </a:lnTo>
                  <a:lnTo>
                    <a:pt x="443217" y="1902612"/>
                  </a:lnTo>
                  <a:lnTo>
                    <a:pt x="480352" y="1927707"/>
                  </a:lnTo>
                  <a:lnTo>
                    <a:pt x="518604" y="1951228"/>
                  </a:lnTo>
                  <a:lnTo>
                    <a:pt x="557898" y="1973122"/>
                  </a:lnTo>
                  <a:lnTo>
                    <a:pt x="598220" y="1993366"/>
                  </a:lnTo>
                  <a:lnTo>
                    <a:pt x="639508" y="2011895"/>
                  </a:lnTo>
                  <a:lnTo>
                    <a:pt x="681723" y="2028672"/>
                  </a:lnTo>
                  <a:lnTo>
                    <a:pt x="724814" y="2043645"/>
                  </a:lnTo>
                  <a:lnTo>
                    <a:pt x="768731" y="2056777"/>
                  </a:lnTo>
                  <a:lnTo>
                    <a:pt x="813422" y="2068017"/>
                  </a:lnTo>
                  <a:lnTo>
                    <a:pt x="858862" y="2077313"/>
                  </a:lnTo>
                  <a:lnTo>
                    <a:pt x="905002" y="2084616"/>
                  </a:lnTo>
                  <a:lnTo>
                    <a:pt x="951776" y="2089899"/>
                  </a:lnTo>
                  <a:lnTo>
                    <a:pt x="999147" y="2093099"/>
                  </a:lnTo>
                  <a:lnTo>
                    <a:pt x="1047076" y="2094179"/>
                  </a:lnTo>
                  <a:lnTo>
                    <a:pt x="1047076" y="0"/>
                  </a:lnTo>
                  <a:close/>
                </a:path>
                <a:path w="2212340" h="2094229" extrusionOk="0">
                  <a:moveTo>
                    <a:pt x="2212149" y="0"/>
                  </a:moveTo>
                  <a:lnTo>
                    <a:pt x="2164219" y="1079"/>
                  </a:lnTo>
                  <a:lnTo>
                    <a:pt x="2116848" y="4279"/>
                  </a:lnTo>
                  <a:lnTo>
                    <a:pt x="2070074" y="9563"/>
                  </a:lnTo>
                  <a:lnTo>
                    <a:pt x="2023935" y="16878"/>
                  </a:lnTo>
                  <a:lnTo>
                    <a:pt x="1978494" y="26174"/>
                  </a:lnTo>
                  <a:lnTo>
                    <a:pt x="1933790" y="37401"/>
                  </a:lnTo>
                  <a:lnTo>
                    <a:pt x="1889874" y="50533"/>
                  </a:lnTo>
                  <a:lnTo>
                    <a:pt x="1846783" y="65506"/>
                  </a:lnTo>
                  <a:lnTo>
                    <a:pt x="1804581" y="82283"/>
                  </a:lnTo>
                  <a:lnTo>
                    <a:pt x="1763293" y="100825"/>
                  </a:lnTo>
                  <a:lnTo>
                    <a:pt x="1722970" y="121056"/>
                  </a:lnTo>
                  <a:lnTo>
                    <a:pt x="1683664" y="142963"/>
                  </a:lnTo>
                  <a:lnTo>
                    <a:pt x="1645424" y="166484"/>
                  </a:lnTo>
                  <a:lnTo>
                    <a:pt x="1608289" y="191566"/>
                  </a:lnTo>
                  <a:lnTo>
                    <a:pt x="1572310" y="218173"/>
                  </a:lnTo>
                  <a:lnTo>
                    <a:pt x="1537525" y="246265"/>
                  </a:lnTo>
                  <a:lnTo>
                    <a:pt x="1503997" y="275780"/>
                  </a:lnTo>
                  <a:lnTo>
                    <a:pt x="1471752" y="306692"/>
                  </a:lnTo>
                  <a:lnTo>
                    <a:pt x="1440840" y="338937"/>
                  </a:lnTo>
                  <a:lnTo>
                    <a:pt x="1411325" y="372465"/>
                  </a:lnTo>
                  <a:lnTo>
                    <a:pt x="1383233" y="407250"/>
                  </a:lnTo>
                  <a:lnTo>
                    <a:pt x="1356626" y="443230"/>
                  </a:lnTo>
                  <a:lnTo>
                    <a:pt x="1331544" y="480364"/>
                  </a:lnTo>
                  <a:lnTo>
                    <a:pt x="1308023" y="518604"/>
                  </a:lnTo>
                  <a:lnTo>
                    <a:pt x="1286116" y="557911"/>
                  </a:lnTo>
                  <a:lnTo>
                    <a:pt x="1265885" y="598233"/>
                  </a:lnTo>
                  <a:lnTo>
                    <a:pt x="1247355" y="639521"/>
                  </a:lnTo>
                  <a:lnTo>
                    <a:pt x="1230579" y="681736"/>
                  </a:lnTo>
                  <a:lnTo>
                    <a:pt x="1215593" y="724814"/>
                  </a:lnTo>
                  <a:lnTo>
                    <a:pt x="1202474" y="768731"/>
                  </a:lnTo>
                  <a:lnTo>
                    <a:pt x="1191234" y="813435"/>
                  </a:lnTo>
                  <a:lnTo>
                    <a:pt x="1181938" y="858875"/>
                  </a:lnTo>
                  <a:lnTo>
                    <a:pt x="1174623" y="905014"/>
                  </a:lnTo>
                  <a:lnTo>
                    <a:pt x="1169339" y="951788"/>
                  </a:lnTo>
                  <a:lnTo>
                    <a:pt x="1166139" y="999159"/>
                  </a:lnTo>
                  <a:lnTo>
                    <a:pt x="1165059" y="1047089"/>
                  </a:lnTo>
                  <a:lnTo>
                    <a:pt x="1166139" y="1095019"/>
                  </a:lnTo>
                  <a:lnTo>
                    <a:pt x="1169339" y="1142403"/>
                  </a:lnTo>
                  <a:lnTo>
                    <a:pt x="1174623" y="1189177"/>
                  </a:lnTo>
                  <a:lnTo>
                    <a:pt x="1181938" y="1235303"/>
                  </a:lnTo>
                  <a:lnTo>
                    <a:pt x="1191234" y="1280744"/>
                  </a:lnTo>
                  <a:lnTo>
                    <a:pt x="1202474" y="1325448"/>
                  </a:lnTo>
                  <a:lnTo>
                    <a:pt x="1215593" y="1369364"/>
                  </a:lnTo>
                  <a:lnTo>
                    <a:pt x="1230579" y="1412455"/>
                  </a:lnTo>
                  <a:lnTo>
                    <a:pt x="1247355" y="1454670"/>
                  </a:lnTo>
                  <a:lnTo>
                    <a:pt x="1265885" y="1495958"/>
                  </a:lnTo>
                  <a:lnTo>
                    <a:pt x="1286116" y="1536280"/>
                  </a:lnTo>
                  <a:lnTo>
                    <a:pt x="1308023" y="1575574"/>
                  </a:lnTo>
                  <a:lnTo>
                    <a:pt x="1331544" y="1613827"/>
                  </a:lnTo>
                  <a:lnTo>
                    <a:pt x="1356626" y="1650961"/>
                  </a:lnTo>
                  <a:lnTo>
                    <a:pt x="1383233" y="1686941"/>
                  </a:lnTo>
                  <a:lnTo>
                    <a:pt x="1411325" y="1721713"/>
                  </a:lnTo>
                  <a:lnTo>
                    <a:pt x="1440840" y="1755254"/>
                  </a:lnTo>
                  <a:lnTo>
                    <a:pt x="1471752" y="1787499"/>
                  </a:lnTo>
                  <a:lnTo>
                    <a:pt x="1503997" y="1818398"/>
                  </a:lnTo>
                  <a:lnTo>
                    <a:pt x="1537525" y="1847913"/>
                  </a:lnTo>
                  <a:lnTo>
                    <a:pt x="1572310" y="1876005"/>
                  </a:lnTo>
                  <a:lnTo>
                    <a:pt x="1608289" y="1902612"/>
                  </a:lnTo>
                  <a:lnTo>
                    <a:pt x="1645424" y="1927707"/>
                  </a:lnTo>
                  <a:lnTo>
                    <a:pt x="1683664" y="1951228"/>
                  </a:lnTo>
                  <a:lnTo>
                    <a:pt x="1722970" y="1973122"/>
                  </a:lnTo>
                  <a:lnTo>
                    <a:pt x="1763293" y="1993366"/>
                  </a:lnTo>
                  <a:lnTo>
                    <a:pt x="1804581" y="2011895"/>
                  </a:lnTo>
                  <a:lnTo>
                    <a:pt x="1846783" y="2028672"/>
                  </a:lnTo>
                  <a:lnTo>
                    <a:pt x="1889874" y="2043645"/>
                  </a:lnTo>
                  <a:lnTo>
                    <a:pt x="1933790" y="2056777"/>
                  </a:lnTo>
                  <a:lnTo>
                    <a:pt x="1978494" y="2068017"/>
                  </a:lnTo>
                  <a:lnTo>
                    <a:pt x="2023935" y="2077313"/>
                  </a:lnTo>
                  <a:lnTo>
                    <a:pt x="2070074" y="2084616"/>
                  </a:lnTo>
                  <a:lnTo>
                    <a:pt x="2116848" y="2089899"/>
                  </a:lnTo>
                  <a:lnTo>
                    <a:pt x="2164219" y="2093099"/>
                  </a:lnTo>
                  <a:lnTo>
                    <a:pt x="2212149" y="2094179"/>
                  </a:lnTo>
                  <a:lnTo>
                    <a:pt x="2212149" y="0"/>
                  </a:lnTo>
                  <a:close/>
                </a:path>
              </a:pathLst>
            </a:custGeom>
            <a:solidFill>
              <a:srgbClr val="D943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9"/>
            <p:cNvSpPr/>
            <p:nvPr/>
          </p:nvSpPr>
          <p:spPr>
            <a:xfrm>
              <a:off x="5066538" y="4773923"/>
              <a:ext cx="7195820" cy="1040764"/>
            </a:xfrm>
            <a:custGeom>
              <a:avLst/>
              <a:gdLst/>
              <a:ahLst/>
              <a:cxnLst/>
              <a:rect l="l" t="t" r="r" b="b"/>
              <a:pathLst>
                <a:path w="7195820" h="1040764" extrusionOk="0">
                  <a:moveTo>
                    <a:pt x="894727" y="397497"/>
                  </a:moveTo>
                  <a:lnTo>
                    <a:pt x="877481" y="352831"/>
                  </a:lnTo>
                  <a:lnTo>
                    <a:pt x="856373" y="311505"/>
                  </a:lnTo>
                  <a:lnTo>
                    <a:pt x="831418" y="273532"/>
                  </a:lnTo>
                  <a:lnTo>
                    <a:pt x="802589" y="238912"/>
                  </a:lnTo>
                  <a:lnTo>
                    <a:pt x="769912" y="207645"/>
                  </a:lnTo>
                  <a:lnTo>
                    <a:pt x="733361" y="179730"/>
                  </a:lnTo>
                  <a:lnTo>
                    <a:pt x="693813" y="155676"/>
                  </a:lnTo>
                  <a:lnTo>
                    <a:pt x="652157" y="136004"/>
                  </a:lnTo>
                  <a:lnTo>
                    <a:pt x="608393" y="120700"/>
                  </a:lnTo>
                  <a:lnTo>
                    <a:pt x="562521" y="109766"/>
                  </a:lnTo>
                  <a:lnTo>
                    <a:pt x="514527" y="103200"/>
                  </a:lnTo>
                  <a:lnTo>
                    <a:pt x="464426" y="101015"/>
                  </a:lnTo>
                  <a:lnTo>
                    <a:pt x="412965" y="103403"/>
                  </a:lnTo>
                  <a:lnTo>
                    <a:pt x="363562" y="110566"/>
                  </a:lnTo>
                  <a:lnTo>
                    <a:pt x="316191" y="122504"/>
                  </a:lnTo>
                  <a:lnTo>
                    <a:pt x="270891" y="139217"/>
                  </a:lnTo>
                  <a:lnTo>
                    <a:pt x="227622" y="160705"/>
                  </a:lnTo>
                  <a:lnTo>
                    <a:pt x="187159" y="186474"/>
                  </a:lnTo>
                  <a:lnTo>
                    <a:pt x="150266" y="216027"/>
                  </a:lnTo>
                  <a:lnTo>
                    <a:pt x="116941" y="249339"/>
                  </a:lnTo>
                  <a:lnTo>
                    <a:pt x="87198" y="286435"/>
                  </a:lnTo>
                  <a:lnTo>
                    <a:pt x="61010" y="327317"/>
                  </a:lnTo>
                  <a:lnTo>
                    <a:pt x="39052" y="371221"/>
                  </a:lnTo>
                  <a:lnTo>
                    <a:pt x="21971" y="417385"/>
                  </a:lnTo>
                  <a:lnTo>
                    <a:pt x="9766" y="465785"/>
                  </a:lnTo>
                  <a:lnTo>
                    <a:pt x="2451" y="516445"/>
                  </a:lnTo>
                  <a:lnTo>
                    <a:pt x="0" y="569366"/>
                  </a:lnTo>
                  <a:lnTo>
                    <a:pt x="2451" y="622261"/>
                  </a:lnTo>
                  <a:lnTo>
                    <a:pt x="9766" y="672846"/>
                  </a:lnTo>
                  <a:lnTo>
                    <a:pt x="21971" y="721118"/>
                  </a:lnTo>
                  <a:lnTo>
                    <a:pt x="39052" y="767092"/>
                  </a:lnTo>
                  <a:lnTo>
                    <a:pt x="61010" y="810742"/>
                  </a:lnTo>
                  <a:lnTo>
                    <a:pt x="87198" y="851395"/>
                  </a:lnTo>
                  <a:lnTo>
                    <a:pt x="116941" y="888314"/>
                  </a:lnTo>
                  <a:lnTo>
                    <a:pt x="150266" y="921499"/>
                  </a:lnTo>
                  <a:lnTo>
                    <a:pt x="187159" y="950963"/>
                  </a:lnTo>
                  <a:lnTo>
                    <a:pt x="227622" y="976706"/>
                  </a:lnTo>
                  <a:lnTo>
                    <a:pt x="270891" y="998194"/>
                  </a:lnTo>
                  <a:lnTo>
                    <a:pt x="316191" y="1014920"/>
                  </a:lnTo>
                  <a:lnTo>
                    <a:pt x="363562" y="1026845"/>
                  </a:lnTo>
                  <a:lnTo>
                    <a:pt x="412965" y="1034008"/>
                  </a:lnTo>
                  <a:lnTo>
                    <a:pt x="464426" y="1036396"/>
                  </a:lnTo>
                  <a:lnTo>
                    <a:pt x="514908" y="1034224"/>
                  </a:lnTo>
                  <a:lnTo>
                    <a:pt x="563168" y="1027722"/>
                  </a:lnTo>
                  <a:lnTo>
                    <a:pt x="609206" y="1016889"/>
                  </a:lnTo>
                  <a:lnTo>
                    <a:pt x="653034" y="1001699"/>
                  </a:lnTo>
                  <a:lnTo>
                    <a:pt x="694639" y="982192"/>
                  </a:lnTo>
                  <a:lnTo>
                    <a:pt x="734009" y="958329"/>
                  </a:lnTo>
                  <a:lnTo>
                    <a:pt x="770369" y="930592"/>
                  </a:lnTo>
                  <a:lnTo>
                    <a:pt x="802881" y="899388"/>
                  </a:lnTo>
                  <a:lnTo>
                    <a:pt x="831583" y="864717"/>
                  </a:lnTo>
                  <a:lnTo>
                    <a:pt x="856449" y="826579"/>
                  </a:lnTo>
                  <a:lnTo>
                    <a:pt x="877506" y="784974"/>
                  </a:lnTo>
                  <a:lnTo>
                    <a:pt x="894727" y="739914"/>
                  </a:lnTo>
                  <a:lnTo>
                    <a:pt x="683501" y="739914"/>
                  </a:lnTo>
                  <a:lnTo>
                    <a:pt x="666165" y="770699"/>
                  </a:lnTo>
                  <a:lnTo>
                    <a:pt x="645629" y="797471"/>
                  </a:lnTo>
                  <a:lnTo>
                    <a:pt x="594956" y="838962"/>
                  </a:lnTo>
                  <a:lnTo>
                    <a:pt x="533463" y="864044"/>
                  </a:lnTo>
                  <a:lnTo>
                    <a:pt x="463105" y="872413"/>
                  </a:lnTo>
                  <a:lnTo>
                    <a:pt x="424192" y="870077"/>
                  </a:lnTo>
                  <a:lnTo>
                    <a:pt x="353021" y="851369"/>
                  </a:lnTo>
                  <a:lnTo>
                    <a:pt x="291325" y="814362"/>
                  </a:lnTo>
                  <a:lnTo>
                    <a:pt x="242785" y="761225"/>
                  </a:lnTo>
                  <a:lnTo>
                    <a:pt x="208470" y="692975"/>
                  </a:lnTo>
                  <a:lnTo>
                    <a:pt x="197612" y="654481"/>
                  </a:lnTo>
                  <a:lnTo>
                    <a:pt x="191096" y="613270"/>
                  </a:lnTo>
                  <a:lnTo>
                    <a:pt x="188925" y="569366"/>
                  </a:lnTo>
                  <a:lnTo>
                    <a:pt x="191096" y="524929"/>
                  </a:lnTo>
                  <a:lnTo>
                    <a:pt x="197612" y="483438"/>
                  </a:lnTo>
                  <a:lnTo>
                    <a:pt x="208470" y="444906"/>
                  </a:lnTo>
                  <a:lnTo>
                    <a:pt x="223685" y="409308"/>
                  </a:lnTo>
                  <a:lnTo>
                    <a:pt x="265328" y="348805"/>
                  </a:lnTo>
                  <a:lnTo>
                    <a:pt x="320763" y="303707"/>
                  </a:lnTo>
                  <a:lnTo>
                    <a:pt x="387502" y="275666"/>
                  </a:lnTo>
                  <a:lnTo>
                    <a:pt x="463105" y="266319"/>
                  </a:lnTo>
                  <a:lnTo>
                    <a:pt x="499389" y="268363"/>
                  </a:lnTo>
                  <a:lnTo>
                    <a:pt x="565315" y="284772"/>
                  </a:lnTo>
                  <a:lnTo>
                    <a:pt x="621893" y="317563"/>
                  </a:lnTo>
                  <a:lnTo>
                    <a:pt x="666165" y="366763"/>
                  </a:lnTo>
                  <a:lnTo>
                    <a:pt x="683501" y="397497"/>
                  </a:lnTo>
                  <a:lnTo>
                    <a:pt x="894727" y="397497"/>
                  </a:lnTo>
                  <a:close/>
                </a:path>
                <a:path w="7195820" h="1040764" extrusionOk="0">
                  <a:moveTo>
                    <a:pt x="1183601" y="57721"/>
                  </a:moveTo>
                  <a:lnTo>
                    <a:pt x="999934" y="57721"/>
                  </a:lnTo>
                  <a:lnTo>
                    <a:pt x="999934" y="1028522"/>
                  </a:lnTo>
                  <a:lnTo>
                    <a:pt x="1183601" y="1028522"/>
                  </a:lnTo>
                  <a:lnTo>
                    <a:pt x="1183601" y="57721"/>
                  </a:lnTo>
                  <a:close/>
                </a:path>
                <a:path w="7195820" h="1040764" extrusionOk="0">
                  <a:moveTo>
                    <a:pt x="2006028" y="649389"/>
                  </a:moveTo>
                  <a:lnTo>
                    <a:pt x="2003196" y="597776"/>
                  </a:lnTo>
                  <a:lnTo>
                    <a:pt x="2003044" y="596925"/>
                  </a:lnTo>
                  <a:lnTo>
                    <a:pt x="1994712" y="549198"/>
                  </a:lnTo>
                  <a:lnTo>
                    <a:pt x="1980565" y="503643"/>
                  </a:lnTo>
                  <a:lnTo>
                    <a:pt x="1960765" y="461137"/>
                  </a:lnTo>
                  <a:lnTo>
                    <a:pt x="1935835" y="422478"/>
                  </a:lnTo>
                  <a:lnTo>
                    <a:pt x="1906320" y="388493"/>
                  </a:lnTo>
                  <a:lnTo>
                    <a:pt x="1872208" y="359181"/>
                  </a:lnTo>
                  <a:lnTo>
                    <a:pt x="1833511" y="334530"/>
                  </a:lnTo>
                  <a:lnTo>
                    <a:pt x="1815807" y="326377"/>
                  </a:lnTo>
                  <a:lnTo>
                    <a:pt x="1815807" y="596925"/>
                  </a:lnTo>
                  <a:lnTo>
                    <a:pt x="1470761" y="596925"/>
                  </a:lnTo>
                  <a:lnTo>
                    <a:pt x="1490281" y="531495"/>
                  </a:lnTo>
                  <a:lnTo>
                    <a:pt x="1527835" y="482130"/>
                  </a:lnTo>
                  <a:lnTo>
                    <a:pt x="1579816" y="451129"/>
                  </a:lnTo>
                  <a:lnTo>
                    <a:pt x="1642618" y="440804"/>
                  </a:lnTo>
                  <a:lnTo>
                    <a:pt x="1677301" y="443471"/>
                  </a:lnTo>
                  <a:lnTo>
                    <a:pt x="1738299" y="464794"/>
                  </a:lnTo>
                  <a:lnTo>
                    <a:pt x="1786521" y="506514"/>
                  </a:lnTo>
                  <a:lnTo>
                    <a:pt x="1812099" y="563257"/>
                  </a:lnTo>
                  <a:lnTo>
                    <a:pt x="1815807" y="596925"/>
                  </a:lnTo>
                  <a:lnTo>
                    <a:pt x="1815807" y="326377"/>
                  </a:lnTo>
                  <a:lnTo>
                    <a:pt x="1791157" y="315023"/>
                  </a:lnTo>
                  <a:lnTo>
                    <a:pt x="1746097" y="301091"/>
                  </a:lnTo>
                  <a:lnTo>
                    <a:pt x="1698332" y="292722"/>
                  </a:lnTo>
                  <a:lnTo>
                    <a:pt x="1647875" y="289941"/>
                  </a:lnTo>
                  <a:lnTo>
                    <a:pt x="1595640" y="292811"/>
                  </a:lnTo>
                  <a:lnTo>
                    <a:pt x="1546529" y="301409"/>
                  </a:lnTo>
                  <a:lnTo>
                    <a:pt x="1500530" y="315760"/>
                  </a:lnTo>
                  <a:lnTo>
                    <a:pt x="1457642" y="335851"/>
                  </a:lnTo>
                  <a:lnTo>
                    <a:pt x="1418615" y="361264"/>
                  </a:lnTo>
                  <a:lnTo>
                    <a:pt x="1384185" y="391604"/>
                  </a:lnTo>
                  <a:lnTo>
                    <a:pt x="1354340" y="426859"/>
                  </a:lnTo>
                  <a:lnTo>
                    <a:pt x="1329080" y="467042"/>
                  </a:lnTo>
                  <a:lnTo>
                    <a:pt x="1308989" y="511403"/>
                  </a:lnTo>
                  <a:lnTo>
                    <a:pt x="1294638" y="559206"/>
                  </a:lnTo>
                  <a:lnTo>
                    <a:pt x="1286027" y="610450"/>
                  </a:lnTo>
                  <a:lnTo>
                    <a:pt x="1283157" y="665124"/>
                  </a:lnTo>
                  <a:lnTo>
                    <a:pt x="1286065" y="719251"/>
                  </a:lnTo>
                  <a:lnTo>
                    <a:pt x="1294803" y="770089"/>
                  </a:lnTo>
                  <a:lnTo>
                    <a:pt x="1309357" y="817651"/>
                  </a:lnTo>
                  <a:lnTo>
                    <a:pt x="1329728" y="861923"/>
                  </a:lnTo>
                  <a:lnTo>
                    <a:pt x="1355318" y="902144"/>
                  </a:lnTo>
                  <a:lnTo>
                    <a:pt x="1385481" y="937526"/>
                  </a:lnTo>
                  <a:lnTo>
                    <a:pt x="1420253" y="968070"/>
                  </a:lnTo>
                  <a:lnTo>
                    <a:pt x="1459611" y="993762"/>
                  </a:lnTo>
                  <a:lnTo>
                    <a:pt x="1502613" y="1014133"/>
                  </a:lnTo>
                  <a:lnTo>
                    <a:pt x="1548333" y="1028700"/>
                  </a:lnTo>
                  <a:lnTo>
                    <a:pt x="1596745" y="1037424"/>
                  </a:lnTo>
                  <a:lnTo>
                    <a:pt x="1647875" y="1040345"/>
                  </a:lnTo>
                  <a:lnTo>
                    <a:pt x="1698193" y="1037640"/>
                  </a:lnTo>
                  <a:lnTo>
                    <a:pt x="1745272" y="1029538"/>
                  </a:lnTo>
                  <a:lnTo>
                    <a:pt x="1789087" y="1016025"/>
                  </a:lnTo>
                  <a:lnTo>
                    <a:pt x="1829650" y="997102"/>
                  </a:lnTo>
                  <a:lnTo>
                    <a:pt x="1866963" y="972769"/>
                  </a:lnTo>
                  <a:lnTo>
                    <a:pt x="1907959" y="936663"/>
                  </a:lnTo>
                  <a:lnTo>
                    <a:pt x="1941741" y="895870"/>
                  </a:lnTo>
                  <a:lnTo>
                    <a:pt x="1968309" y="850404"/>
                  </a:lnTo>
                  <a:lnTo>
                    <a:pt x="1987664" y="800252"/>
                  </a:lnTo>
                  <a:lnTo>
                    <a:pt x="1789557" y="800252"/>
                  </a:lnTo>
                  <a:lnTo>
                    <a:pt x="1764220" y="838708"/>
                  </a:lnTo>
                  <a:lnTo>
                    <a:pt x="1731505" y="866178"/>
                  </a:lnTo>
                  <a:lnTo>
                    <a:pt x="1691411" y="882662"/>
                  </a:lnTo>
                  <a:lnTo>
                    <a:pt x="1643938" y="888161"/>
                  </a:lnTo>
                  <a:lnTo>
                    <a:pt x="1609915" y="885367"/>
                  </a:lnTo>
                  <a:lnTo>
                    <a:pt x="1550212" y="863066"/>
                  </a:lnTo>
                  <a:lnTo>
                    <a:pt x="1502905" y="819124"/>
                  </a:lnTo>
                  <a:lnTo>
                    <a:pt x="1475359" y="757453"/>
                  </a:lnTo>
                  <a:lnTo>
                    <a:pt x="1469453" y="720229"/>
                  </a:lnTo>
                  <a:lnTo>
                    <a:pt x="2000783" y="720229"/>
                  </a:lnTo>
                  <a:lnTo>
                    <a:pt x="2003069" y="703999"/>
                  </a:lnTo>
                  <a:lnTo>
                    <a:pt x="2004707" y="686777"/>
                  </a:lnTo>
                  <a:lnTo>
                    <a:pt x="2005698" y="668578"/>
                  </a:lnTo>
                  <a:lnTo>
                    <a:pt x="2006028" y="649389"/>
                  </a:lnTo>
                  <a:close/>
                </a:path>
                <a:path w="7195820" h="1040764" extrusionOk="0">
                  <a:moveTo>
                    <a:pt x="2819654" y="301739"/>
                  </a:moveTo>
                  <a:lnTo>
                    <a:pt x="2634678" y="301739"/>
                  </a:lnTo>
                  <a:lnTo>
                    <a:pt x="2634678" y="405384"/>
                  </a:lnTo>
                  <a:lnTo>
                    <a:pt x="2634678" y="665137"/>
                  </a:lnTo>
                  <a:lnTo>
                    <a:pt x="2628112" y="727290"/>
                  </a:lnTo>
                  <a:lnTo>
                    <a:pt x="2608440" y="779932"/>
                  </a:lnTo>
                  <a:lnTo>
                    <a:pt x="2577604" y="822236"/>
                  </a:lnTo>
                  <a:lnTo>
                    <a:pt x="2537599" y="853389"/>
                  </a:lnTo>
                  <a:lnTo>
                    <a:pt x="2491346" y="872578"/>
                  </a:lnTo>
                  <a:lnTo>
                    <a:pt x="2441829" y="878967"/>
                  </a:lnTo>
                  <a:lnTo>
                    <a:pt x="2417267" y="877328"/>
                  </a:lnTo>
                  <a:lnTo>
                    <a:pt x="2370366" y="864222"/>
                  </a:lnTo>
                  <a:lnTo>
                    <a:pt x="2327110" y="838174"/>
                  </a:lnTo>
                  <a:lnTo>
                    <a:pt x="2291689" y="800455"/>
                  </a:lnTo>
                  <a:lnTo>
                    <a:pt x="2265413" y="751674"/>
                  </a:lnTo>
                  <a:lnTo>
                    <a:pt x="2251964" y="694283"/>
                  </a:lnTo>
                  <a:lnTo>
                    <a:pt x="2250287" y="662508"/>
                  </a:lnTo>
                  <a:lnTo>
                    <a:pt x="2251964" y="630821"/>
                  </a:lnTo>
                  <a:lnTo>
                    <a:pt x="2265413" y="574090"/>
                  </a:lnTo>
                  <a:lnTo>
                    <a:pt x="2291651" y="526529"/>
                  </a:lnTo>
                  <a:lnTo>
                    <a:pt x="2326741" y="490118"/>
                  </a:lnTo>
                  <a:lnTo>
                    <a:pt x="2369515" y="465315"/>
                  </a:lnTo>
                  <a:lnTo>
                    <a:pt x="2416733" y="452843"/>
                  </a:lnTo>
                  <a:lnTo>
                    <a:pt x="2441829" y="451281"/>
                  </a:lnTo>
                  <a:lnTo>
                    <a:pt x="2467000" y="452882"/>
                  </a:lnTo>
                  <a:lnTo>
                    <a:pt x="2514879" y="465683"/>
                  </a:lnTo>
                  <a:lnTo>
                    <a:pt x="2558745" y="491058"/>
                  </a:lnTo>
                  <a:lnTo>
                    <a:pt x="2594165" y="527799"/>
                  </a:lnTo>
                  <a:lnTo>
                    <a:pt x="2619921" y="575475"/>
                  </a:lnTo>
                  <a:lnTo>
                    <a:pt x="2633040" y="632866"/>
                  </a:lnTo>
                  <a:lnTo>
                    <a:pt x="2634678" y="665137"/>
                  </a:lnTo>
                  <a:lnTo>
                    <a:pt x="2634678" y="405384"/>
                  </a:lnTo>
                  <a:lnTo>
                    <a:pt x="2591879" y="359791"/>
                  </a:lnTo>
                  <a:lnTo>
                    <a:pt x="2536939" y="322719"/>
                  </a:lnTo>
                  <a:lnTo>
                    <a:pt x="2470848" y="298132"/>
                  </a:lnTo>
                  <a:lnTo>
                    <a:pt x="2394597" y="289928"/>
                  </a:lnTo>
                  <a:lnTo>
                    <a:pt x="2349131" y="292798"/>
                  </a:lnTo>
                  <a:lnTo>
                    <a:pt x="2305875" y="301409"/>
                  </a:lnTo>
                  <a:lnTo>
                    <a:pt x="2264841" y="315760"/>
                  </a:lnTo>
                  <a:lnTo>
                    <a:pt x="2226018" y="335851"/>
                  </a:lnTo>
                  <a:lnTo>
                    <a:pt x="2190267" y="361276"/>
                  </a:lnTo>
                  <a:lnTo>
                    <a:pt x="2158454" y="391604"/>
                  </a:lnTo>
                  <a:lnTo>
                    <a:pt x="2130577" y="426859"/>
                  </a:lnTo>
                  <a:lnTo>
                    <a:pt x="2106638" y="467029"/>
                  </a:lnTo>
                  <a:lnTo>
                    <a:pt x="2087397" y="511238"/>
                  </a:lnTo>
                  <a:lnTo>
                    <a:pt x="2073668" y="558546"/>
                  </a:lnTo>
                  <a:lnTo>
                    <a:pt x="2065426" y="608965"/>
                  </a:lnTo>
                  <a:lnTo>
                    <a:pt x="2062683" y="662508"/>
                  </a:lnTo>
                  <a:lnTo>
                    <a:pt x="2065426" y="716673"/>
                  </a:lnTo>
                  <a:lnTo>
                    <a:pt x="2073668" y="767626"/>
                  </a:lnTo>
                  <a:lnTo>
                    <a:pt x="2087397" y="815390"/>
                  </a:lnTo>
                  <a:lnTo>
                    <a:pt x="2106638" y="859942"/>
                  </a:lnTo>
                  <a:lnTo>
                    <a:pt x="2130577" y="900493"/>
                  </a:lnTo>
                  <a:lnTo>
                    <a:pt x="2158454" y="936193"/>
                  </a:lnTo>
                  <a:lnTo>
                    <a:pt x="2190267" y="967066"/>
                  </a:lnTo>
                  <a:lnTo>
                    <a:pt x="2226018" y="993101"/>
                  </a:lnTo>
                  <a:lnTo>
                    <a:pt x="2264765" y="1013764"/>
                  </a:lnTo>
                  <a:lnTo>
                    <a:pt x="2305545" y="1028522"/>
                  </a:lnTo>
                  <a:lnTo>
                    <a:pt x="2348395" y="1037386"/>
                  </a:lnTo>
                  <a:lnTo>
                    <a:pt x="2393289" y="1040333"/>
                  </a:lnTo>
                  <a:lnTo>
                    <a:pt x="2432774" y="1038250"/>
                  </a:lnTo>
                  <a:lnTo>
                    <a:pt x="2504592" y="1021524"/>
                  </a:lnTo>
                  <a:lnTo>
                    <a:pt x="2566416" y="989050"/>
                  </a:lnTo>
                  <a:lnTo>
                    <a:pt x="2615285" y="946734"/>
                  </a:lnTo>
                  <a:lnTo>
                    <a:pt x="2634678" y="922261"/>
                  </a:lnTo>
                  <a:lnTo>
                    <a:pt x="2634678" y="1028522"/>
                  </a:lnTo>
                  <a:lnTo>
                    <a:pt x="2819654" y="1028522"/>
                  </a:lnTo>
                  <a:lnTo>
                    <a:pt x="2819654" y="922261"/>
                  </a:lnTo>
                  <a:lnTo>
                    <a:pt x="2819654" y="878967"/>
                  </a:lnTo>
                  <a:lnTo>
                    <a:pt x="2819654" y="451281"/>
                  </a:lnTo>
                  <a:lnTo>
                    <a:pt x="2819654" y="405384"/>
                  </a:lnTo>
                  <a:lnTo>
                    <a:pt x="2819654" y="301739"/>
                  </a:lnTo>
                  <a:close/>
                </a:path>
                <a:path w="7195820" h="1040764" extrusionOk="0">
                  <a:moveTo>
                    <a:pt x="3651796" y="602157"/>
                  </a:moveTo>
                  <a:lnTo>
                    <a:pt x="3648595" y="545985"/>
                  </a:lnTo>
                  <a:lnTo>
                    <a:pt x="3638981" y="495007"/>
                  </a:lnTo>
                  <a:lnTo>
                    <a:pt x="3622979" y="449224"/>
                  </a:lnTo>
                  <a:lnTo>
                    <a:pt x="3600577" y="408635"/>
                  </a:lnTo>
                  <a:lnTo>
                    <a:pt x="3571760" y="373240"/>
                  </a:lnTo>
                  <a:lnTo>
                    <a:pt x="3537762" y="343725"/>
                  </a:lnTo>
                  <a:lnTo>
                    <a:pt x="3499764" y="320763"/>
                  </a:lnTo>
                  <a:lnTo>
                    <a:pt x="3457791" y="304368"/>
                  </a:lnTo>
                  <a:lnTo>
                    <a:pt x="3411817" y="294525"/>
                  </a:lnTo>
                  <a:lnTo>
                    <a:pt x="3361867" y="291236"/>
                  </a:lnTo>
                  <a:lnTo>
                    <a:pt x="3328441" y="292925"/>
                  </a:lnTo>
                  <a:lnTo>
                    <a:pt x="3265805" y="306374"/>
                  </a:lnTo>
                  <a:lnTo>
                    <a:pt x="3209315" y="332854"/>
                  </a:lnTo>
                  <a:lnTo>
                    <a:pt x="3162401" y="369912"/>
                  </a:lnTo>
                  <a:lnTo>
                    <a:pt x="3142780" y="392264"/>
                  </a:lnTo>
                  <a:lnTo>
                    <a:pt x="3142780" y="301739"/>
                  </a:lnTo>
                  <a:lnTo>
                    <a:pt x="2959100" y="301739"/>
                  </a:lnTo>
                  <a:lnTo>
                    <a:pt x="2959100" y="1028522"/>
                  </a:lnTo>
                  <a:lnTo>
                    <a:pt x="3142780" y="1028522"/>
                  </a:lnTo>
                  <a:lnTo>
                    <a:pt x="3142780" y="627087"/>
                  </a:lnTo>
                  <a:lnTo>
                    <a:pt x="3145523" y="586295"/>
                  </a:lnTo>
                  <a:lnTo>
                    <a:pt x="3167494" y="519722"/>
                  </a:lnTo>
                  <a:lnTo>
                    <a:pt x="3210699" y="473557"/>
                  </a:lnTo>
                  <a:lnTo>
                    <a:pt x="3270720" y="450278"/>
                  </a:lnTo>
                  <a:lnTo>
                    <a:pt x="3306762" y="447357"/>
                  </a:lnTo>
                  <a:lnTo>
                    <a:pt x="3342182" y="450278"/>
                  </a:lnTo>
                  <a:lnTo>
                    <a:pt x="3401225" y="473557"/>
                  </a:lnTo>
                  <a:lnTo>
                    <a:pt x="3443782" y="519722"/>
                  </a:lnTo>
                  <a:lnTo>
                    <a:pt x="3465423" y="586295"/>
                  </a:lnTo>
                  <a:lnTo>
                    <a:pt x="3468128" y="627087"/>
                  </a:lnTo>
                  <a:lnTo>
                    <a:pt x="3468128" y="1028522"/>
                  </a:lnTo>
                  <a:lnTo>
                    <a:pt x="3651796" y="1028522"/>
                  </a:lnTo>
                  <a:lnTo>
                    <a:pt x="3651796" y="602157"/>
                  </a:lnTo>
                  <a:close/>
                </a:path>
                <a:path w="7195820" h="1040764" extrusionOk="0">
                  <a:moveTo>
                    <a:pt x="4642929" y="397497"/>
                  </a:moveTo>
                  <a:lnTo>
                    <a:pt x="4625683" y="352831"/>
                  </a:lnTo>
                  <a:lnTo>
                    <a:pt x="4604588" y="311505"/>
                  </a:lnTo>
                  <a:lnTo>
                    <a:pt x="4579620" y="273532"/>
                  </a:lnTo>
                  <a:lnTo>
                    <a:pt x="4550791" y="238912"/>
                  </a:lnTo>
                  <a:lnTo>
                    <a:pt x="4518114" y="207645"/>
                  </a:lnTo>
                  <a:lnTo>
                    <a:pt x="4481563" y="179730"/>
                  </a:lnTo>
                  <a:lnTo>
                    <a:pt x="4442028" y="155676"/>
                  </a:lnTo>
                  <a:lnTo>
                    <a:pt x="4400372" y="136004"/>
                  </a:lnTo>
                  <a:lnTo>
                    <a:pt x="4356608" y="120700"/>
                  </a:lnTo>
                  <a:lnTo>
                    <a:pt x="4310723" y="109766"/>
                  </a:lnTo>
                  <a:lnTo>
                    <a:pt x="4262729" y="103200"/>
                  </a:lnTo>
                  <a:lnTo>
                    <a:pt x="4212628" y="101015"/>
                  </a:lnTo>
                  <a:lnTo>
                    <a:pt x="4161180" y="103403"/>
                  </a:lnTo>
                  <a:lnTo>
                    <a:pt x="4111764" y="110566"/>
                  </a:lnTo>
                  <a:lnTo>
                    <a:pt x="4064406" y="122504"/>
                  </a:lnTo>
                  <a:lnTo>
                    <a:pt x="4019092" y="139217"/>
                  </a:lnTo>
                  <a:lnTo>
                    <a:pt x="3975836" y="160705"/>
                  </a:lnTo>
                  <a:lnTo>
                    <a:pt x="3935374" y="186474"/>
                  </a:lnTo>
                  <a:lnTo>
                    <a:pt x="3898481" y="216027"/>
                  </a:lnTo>
                  <a:lnTo>
                    <a:pt x="3865156" y="249339"/>
                  </a:lnTo>
                  <a:lnTo>
                    <a:pt x="3835400" y="286435"/>
                  </a:lnTo>
                  <a:lnTo>
                    <a:pt x="3809225" y="327317"/>
                  </a:lnTo>
                  <a:lnTo>
                    <a:pt x="3787254" y="371221"/>
                  </a:lnTo>
                  <a:lnTo>
                    <a:pt x="3770172" y="417385"/>
                  </a:lnTo>
                  <a:lnTo>
                    <a:pt x="3757980" y="465785"/>
                  </a:lnTo>
                  <a:lnTo>
                    <a:pt x="3750653" y="516445"/>
                  </a:lnTo>
                  <a:lnTo>
                    <a:pt x="3748214" y="569366"/>
                  </a:lnTo>
                  <a:lnTo>
                    <a:pt x="3750653" y="622261"/>
                  </a:lnTo>
                  <a:lnTo>
                    <a:pt x="3757980" y="672846"/>
                  </a:lnTo>
                  <a:lnTo>
                    <a:pt x="3770172" y="721118"/>
                  </a:lnTo>
                  <a:lnTo>
                    <a:pt x="3787254" y="767092"/>
                  </a:lnTo>
                  <a:lnTo>
                    <a:pt x="3809225" y="810742"/>
                  </a:lnTo>
                  <a:lnTo>
                    <a:pt x="3835400" y="851395"/>
                  </a:lnTo>
                  <a:lnTo>
                    <a:pt x="3865156" y="888314"/>
                  </a:lnTo>
                  <a:lnTo>
                    <a:pt x="3898481" y="921499"/>
                  </a:lnTo>
                  <a:lnTo>
                    <a:pt x="3935374" y="950963"/>
                  </a:lnTo>
                  <a:lnTo>
                    <a:pt x="3975836" y="976706"/>
                  </a:lnTo>
                  <a:lnTo>
                    <a:pt x="4019092" y="998194"/>
                  </a:lnTo>
                  <a:lnTo>
                    <a:pt x="4064406" y="1014920"/>
                  </a:lnTo>
                  <a:lnTo>
                    <a:pt x="4111764" y="1026845"/>
                  </a:lnTo>
                  <a:lnTo>
                    <a:pt x="4161180" y="1034008"/>
                  </a:lnTo>
                  <a:lnTo>
                    <a:pt x="4212628" y="1036396"/>
                  </a:lnTo>
                  <a:lnTo>
                    <a:pt x="4263110" y="1034224"/>
                  </a:lnTo>
                  <a:lnTo>
                    <a:pt x="4311383" y="1027722"/>
                  </a:lnTo>
                  <a:lnTo>
                    <a:pt x="4357421" y="1016889"/>
                  </a:lnTo>
                  <a:lnTo>
                    <a:pt x="4401248" y="1001699"/>
                  </a:lnTo>
                  <a:lnTo>
                    <a:pt x="4442841" y="982192"/>
                  </a:lnTo>
                  <a:lnTo>
                    <a:pt x="4482223" y="958329"/>
                  </a:lnTo>
                  <a:lnTo>
                    <a:pt x="4518571" y="930592"/>
                  </a:lnTo>
                  <a:lnTo>
                    <a:pt x="4551096" y="899388"/>
                  </a:lnTo>
                  <a:lnTo>
                    <a:pt x="4579785" y="864717"/>
                  </a:lnTo>
                  <a:lnTo>
                    <a:pt x="4604664" y="826579"/>
                  </a:lnTo>
                  <a:lnTo>
                    <a:pt x="4625708" y="784974"/>
                  </a:lnTo>
                  <a:lnTo>
                    <a:pt x="4642929" y="739914"/>
                  </a:lnTo>
                  <a:lnTo>
                    <a:pt x="4431716" y="739914"/>
                  </a:lnTo>
                  <a:lnTo>
                    <a:pt x="4414380" y="770699"/>
                  </a:lnTo>
                  <a:lnTo>
                    <a:pt x="4393831" y="797471"/>
                  </a:lnTo>
                  <a:lnTo>
                    <a:pt x="4343158" y="838962"/>
                  </a:lnTo>
                  <a:lnTo>
                    <a:pt x="4281665" y="864044"/>
                  </a:lnTo>
                  <a:lnTo>
                    <a:pt x="4211307" y="872413"/>
                  </a:lnTo>
                  <a:lnTo>
                    <a:pt x="4172407" y="870077"/>
                  </a:lnTo>
                  <a:lnTo>
                    <a:pt x="4101223" y="851369"/>
                  </a:lnTo>
                  <a:lnTo>
                    <a:pt x="4039527" y="814362"/>
                  </a:lnTo>
                  <a:lnTo>
                    <a:pt x="3990987" y="761225"/>
                  </a:lnTo>
                  <a:lnTo>
                    <a:pt x="3956685" y="692975"/>
                  </a:lnTo>
                  <a:lnTo>
                    <a:pt x="3945813" y="654481"/>
                  </a:lnTo>
                  <a:lnTo>
                    <a:pt x="3939298" y="613270"/>
                  </a:lnTo>
                  <a:lnTo>
                    <a:pt x="3937127" y="569366"/>
                  </a:lnTo>
                  <a:lnTo>
                    <a:pt x="3939298" y="524929"/>
                  </a:lnTo>
                  <a:lnTo>
                    <a:pt x="3945813" y="483438"/>
                  </a:lnTo>
                  <a:lnTo>
                    <a:pt x="3956685" y="444906"/>
                  </a:lnTo>
                  <a:lnTo>
                    <a:pt x="3971899" y="409308"/>
                  </a:lnTo>
                  <a:lnTo>
                    <a:pt x="4013543" y="348805"/>
                  </a:lnTo>
                  <a:lnTo>
                    <a:pt x="4068965" y="303707"/>
                  </a:lnTo>
                  <a:lnTo>
                    <a:pt x="4135704" y="275666"/>
                  </a:lnTo>
                  <a:lnTo>
                    <a:pt x="4211307" y="266319"/>
                  </a:lnTo>
                  <a:lnTo>
                    <a:pt x="4247604" y="268363"/>
                  </a:lnTo>
                  <a:lnTo>
                    <a:pt x="4313529" y="284772"/>
                  </a:lnTo>
                  <a:lnTo>
                    <a:pt x="4370095" y="317563"/>
                  </a:lnTo>
                  <a:lnTo>
                    <a:pt x="4414380" y="366763"/>
                  </a:lnTo>
                  <a:lnTo>
                    <a:pt x="4431716" y="397497"/>
                  </a:lnTo>
                  <a:lnTo>
                    <a:pt x="4642929" y="397497"/>
                  </a:lnTo>
                  <a:close/>
                </a:path>
                <a:path w="7195820" h="1040764" extrusionOk="0">
                  <a:moveTo>
                    <a:pt x="4929962" y="301726"/>
                  </a:moveTo>
                  <a:lnTo>
                    <a:pt x="4746295" y="301726"/>
                  </a:lnTo>
                  <a:lnTo>
                    <a:pt x="4746295" y="1028522"/>
                  </a:lnTo>
                  <a:lnTo>
                    <a:pt x="4929962" y="1028522"/>
                  </a:lnTo>
                  <a:lnTo>
                    <a:pt x="4929962" y="301726"/>
                  </a:lnTo>
                  <a:close/>
                </a:path>
                <a:path w="7195820" h="1040764" extrusionOk="0">
                  <a:moveTo>
                    <a:pt x="4952263" y="107581"/>
                  </a:moveTo>
                  <a:lnTo>
                    <a:pt x="4944224" y="65430"/>
                  </a:lnTo>
                  <a:lnTo>
                    <a:pt x="4920119" y="30822"/>
                  </a:lnTo>
                  <a:lnTo>
                    <a:pt x="4883874" y="7708"/>
                  </a:lnTo>
                  <a:lnTo>
                    <a:pt x="4839436" y="0"/>
                  </a:lnTo>
                  <a:lnTo>
                    <a:pt x="4816195" y="1930"/>
                  </a:lnTo>
                  <a:lnTo>
                    <a:pt x="4775847" y="17348"/>
                  </a:lnTo>
                  <a:lnTo>
                    <a:pt x="4744694" y="47193"/>
                  </a:lnTo>
                  <a:lnTo>
                    <a:pt x="4728629" y="85559"/>
                  </a:lnTo>
                  <a:lnTo>
                    <a:pt x="4726622" y="107581"/>
                  </a:lnTo>
                  <a:lnTo>
                    <a:pt x="4728629" y="129603"/>
                  </a:lnTo>
                  <a:lnTo>
                    <a:pt x="4744694" y="167970"/>
                  </a:lnTo>
                  <a:lnTo>
                    <a:pt x="4775847" y="197815"/>
                  </a:lnTo>
                  <a:lnTo>
                    <a:pt x="4816195" y="213233"/>
                  </a:lnTo>
                  <a:lnTo>
                    <a:pt x="4839436" y="215150"/>
                  </a:lnTo>
                  <a:lnTo>
                    <a:pt x="4862677" y="213233"/>
                  </a:lnTo>
                  <a:lnTo>
                    <a:pt x="4903025" y="197815"/>
                  </a:lnTo>
                  <a:lnTo>
                    <a:pt x="4934178" y="167970"/>
                  </a:lnTo>
                  <a:lnTo>
                    <a:pt x="4950257" y="129603"/>
                  </a:lnTo>
                  <a:lnTo>
                    <a:pt x="4952263" y="107581"/>
                  </a:lnTo>
                  <a:close/>
                </a:path>
                <a:path w="7195820" h="1040764" extrusionOk="0">
                  <a:moveTo>
                    <a:pt x="5442255" y="301739"/>
                  </a:moveTo>
                  <a:lnTo>
                    <a:pt x="5279593" y="301739"/>
                  </a:lnTo>
                  <a:lnTo>
                    <a:pt x="5279593" y="122008"/>
                  </a:lnTo>
                  <a:lnTo>
                    <a:pt x="5094605" y="122008"/>
                  </a:lnTo>
                  <a:lnTo>
                    <a:pt x="5094605" y="301739"/>
                  </a:lnTo>
                  <a:lnTo>
                    <a:pt x="5008029" y="301739"/>
                  </a:lnTo>
                  <a:lnTo>
                    <a:pt x="5008029" y="452602"/>
                  </a:lnTo>
                  <a:lnTo>
                    <a:pt x="5094605" y="452602"/>
                  </a:lnTo>
                  <a:lnTo>
                    <a:pt x="5094605" y="802894"/>
                  </a:lnTo>
                  <a:lnTo>
                    <a:pt x="5098237" y="855776"/>
                  </a:lnTo>
                  <a:lnTo>
                    <a:pt x="5109121" y="901611"/>
                  </a:lnTo>
                  <a:lnTo>
                    <a:pt x="5127269" y="940384"/>
                  </a:lnTo>
                  <a:lnTo>
                    <a:pt x="5152656" y="972121"/>
                  </a:lnTo>
                  <a:lnTo>
                    <a:pt x="5185321" y="996797"/>
                  </a:lnTo>
                  <a:lnTo>
                    <a:pt x="5225224" y="1014425"/>
                  </a:lnTo>
                  <a:lnTo>
                    <a:pt x="5272392" y="1025004"/>
                  </a:lnTo>
                  <a:lnTo>
                    <a:pt x="5326812" y="1028522"/>
                  </a:lnTo>
                  <a:lnTo>
                    <a:pt x="5442255" y="1028522"/>
                  </a:lnTo>
                  <a:lnTo>
                    <a:pt x="5442255" y="873721"/>
                  </a:lnTo>
                  <a:lnTo>
                    <a:pt x="5356974" y="873721"/>
                  </a:lnTo>
                  <a:lnTo>
                    <a:pt x="5337505" y="872705"/>
                  </a:lnTo>
                  <a:lnTo>
                    <a:pt x="5297309" y="857313"/>
                  </a:lnTo>
                  <a:lnTo>
                    <a:pt x="5280698" y="821283"/>
                  </a:lnTo>
                  <a:lnTo>
                    <a:pt x="5279593" y="804189"/>
                  </a:lnTo>
                  <a:lnTo>
                    <a:pt x="5279593" y="452602"/>
                  </a:lnTo>
                  <a:lnTo>
                    <a:pt x="5442255" y="452602"/>
                  </a:lnTo>
                  <a:lnTo>
                    <a:pt x="5442255" y="301739"/>
                  </a:lnTo>
                  <a:close/>
                </a:path>
                <a:path w="7195820" h="1040764" extrusionOk="0">
                  <a:moveTo>
                    <a:pt x="5723001" y="301726"/>
                  </a:moveTo>
                  <a:lnTo>
                    <a:pt x="5539333" y="301726"/>
                  </a:lnTo>
                  <a:lnTo>
                    <a:pt x="5539333" y="1028522"/>
                  </a:lnTo>
                  <a:lnTo>
                    <a:pt x="5723001" y="1028522"/>
                  </a:lnTo>
                  <a:lnTo>
                    <a:pt x="5723001" y="301726"/>
                  </a:lnTo>
                  <a:close/>
                </a:path>
                <a:path w="7195820" h="1040764" extrusionOk="0">
                  <a:moveTo>
                    <a:pt x="5745289" y="107581"/>
                  </a:moveTo>
                  <a:lnTo>
                    <a:pt x="5737263" y="65430"/>
                  </a:lnTo>
                  <a:lnTo>
                    <a:pt x="5713171" y="30822"/>
                  </a:lnTo>
                  <a:lnTo>
                    <a:pt x="5676912" y="7708"/>
                  </a:lnTo>
                  <a:lnTo>
                    <a:pt x="5632488" y="0"/>
                  </a:lnTo>
                  <a:lnTo>
                    <a:pt x="5609234" y="1930"/>
                  </a:lnTo>
                  <a:lnTo>
                    <a:pt x="5568886" y="17348"/>
                  </a:lnTo>
                  <a:lnTo>
                    <a:pt x="5537720" y="47193"/>
                  </a:lnTo>
                  <a:lnTo>
                    <a:pt x="5521655" y="85559"/>
                  </a:lnTo>
                  <a:lnTo>
                    <a:pt x="5519648" y="107581"/>
                  </a:lnTo>
                  <a:lnTo>
                    <a:pt x="5521655" y="129603"/>
                  </a:lnTo>
                  <a:lnTo>
                    <a:pt x="5537720" y="167970"/>
                  </a:lnTo>
                  <a:lnTo>
                    <a:pt x="5568886" y="197815"/>
                  </a:lnTo>
                  <a:lnTo>
                    <a:pt x="5609234" y="213233"/>
                  </a:lnTo>
                  <a:lnTo>
                    <a:pt x="5632488" y="215150"/>
                  </a:lnTo>
                  <a:lnTo>
                    <a:pt x="5655716" y="213233"/>
                  </a:lnTo>
                  <a:lnTo>
                    <a:pt x="5696064" y="197815"/>
                  </a:lnTo>
                  <a:lnTo>
                    <a:pt x="5727217" y="167970"/>
                  </a:lnTo>
                  <a:lnTo>
                    <a:pt x="5743283" y="129603"/>
                  </a:lnTo>
                  <a:lnTo>
                    <a:pt x="5745289" y="107581"/>
                  </a:lnTo>
                  <a:close/>
                </a:path>
                <a:path w="7195820" h="1040764" extrusionOk="0">
                  <a:moveTo>
                    <a:pt x="6539395" y="649389"/>
                  </a:moveTo>
                  <a:lnTo>
                    <a:pt x="6536576" y="597776"/>
                  </a:lnTo>
                  <a:lnTo>
                    <a:pt x="6536423" y="596925"/>
                  </a:lnTo>
                  <a:lnTo>
                    <a:pt x="6528092" y="549198"/>
                  </a:lnTo>
                  <a:lnTo>
                    <a:pt x="6513944" y="503643"/>
                  </a:lnTo>
                  <a:lnTo>
                    <a:pt x="6494132" y="461137"/>
                  </a:lnTo>
                  <a:lnTo>
                    <a:pt x="6481026" y="440804"/>
                  </a:lnTo>
                  <a:lnTo>
                    <a:pt x="6469215" y="422478"/>
                  </a:lnTo>
                  <a:lnTo>
                    <a:pt x="6439687" y="388493"/>
                  </a:lnTo>
                  <a:lnTo>
                    <a:pt x="6405575" y="359181"/>
                  </a:lnTo>
                  <a:lnTo>
                    <a:pt x="6366878" y="334530"/>
                  </a:lnTo>
                  <a:lnTo>
                    <a:pt x="6349162" y="326377"/>
                  </a:lnTo>
                  <a:lnTo>
                    <a:pt x="6349162" y="596925"/>
                  </a:lnTo>
                  <a:lnTo>
                    <a:pt x="6004141" y="596925"/>
                  </a:lnTo>
                  <a:lnTo>
                    <a:pt x="6023648" y="531495"/>
                  </a:lnTo>
                  <a:lnTo>
                    <a:pt x="6061214" y="482130"/>
                  </a:lnTo>
                  <a:lnTo>
                    <a:pt x="6113183" y="451129"/>
                  </a:lnTo>
                  <a:lnTo>
                    <a:pt x="6176010" y="440804"/>
                  </a:lnTo>
                  <a:lnTo>
                    <a:pt x="6210681" y="443471"/>
                  </a:lnTo>
                  <a:lnTo>
                    <a:pt x="6271679" y="464794"/>
                  </a:lnTo>
                  <a:lnTo>
                    <a:pt x="6319901" y="506514"/>
                  </a:lnTo>
                  <a:lnTo>
                    <a:pt x="6345479" y="563257"/>
                  </a:lnTo>
                  <a:lnTo>
                    <a:pt x="6349162" y="596925"/>
                  </a:lnTo>
                  <a:lnTo>
                    <a:pt x="6349162" y="326377"/>
                  </a:lnTo>
                  <a:lnTo>
                    <a:pt x="6324524" y="315023"/>
                  </a:lnTo>
                  <a:lnTo>
                    <a:pt x="6279464" y="301091"/>
                  </a:lnTo>
                  <a:lnTo>
                    <a:pt x="6231712" y="292722"/>
                  </a:lnTo>
                  <a:lnTo>
                    <a:pt x="6181255" y="289941"/>
                  </a:lnTo>
                  <a:lnTo>
                    <a:pt x="6129020" y="292811"/>
                  </a:lnTo>
                  <a:lnTo>
                    <a:pt x="6079896" y="301409"/>
                  </a:lnTo>
                  <a:lnTo>
                    <a:pt x="6033897" y="315760"/>
                  </a:lnTo>
                  <a:lnTo>
                    <a:pt x="5991022" y="335851"/>
                  </a:lnTo>
                  <a:lnTo>
                    <a:pt x="5951994" y="361264"/>
                  </a:lnTo>
                  <a:lnTo>
                    <a:pt x="5917552" y="391604"/>
                  </a:lnTo>
                  <a:lnTo>
                    <a:pt x="5887694" y="426859"/>
                  </a:lnTo>
                  <a:lnTo>
                    <a:pt x="5862447" y="467042"/>
                  </a:lnTo>
                  <a:lnTo>
                    <a:pt x="5842355" y="511403"/>
                  </a:lnTo>
                  <a:lnTo>
                    <a:pt x="5828017" y="559206"/>
                  </a:lnTo>
                  <a:lnTo>
                    <a:pt x="5819406" y="610450"/>
                  </a:lnTo>
                  <a:lnTo>
                    <a:pt x="5816536" y="665124"/>
                  </a:lnTo>
                  <a:lnTo>
                    <a:pt x="5819445" y="719251"/>
                  </a:lnTo>
                  <a:lnTo>
                    <a:pt x="5828182" y="770089"/>
                  </a:lnTo>
                  <a:lnTo>
                    <a:pt x="5842724" y="817651"/>
                  </a:lnTo>
                  <a:lnTo>
                    <a:pt x="5863107" y="861923"/>
                  </a:lnTo>
                  <a:lnTo>
                    <a:pt x="5888685" y="902144"/>
                  </a:lnTo>
                  <a:lnTo>
                    <a:pt x="5918860" y="937526"/>
                  </a:lnTo>
                  <a:lnTo>
                    <a:pt x="5953620" y="968070"/>
                  </a:lnTo>
                  <a:lnTo>
                    <a:pt x="5992990" y="993762"/>
                  </a:lnTo>
                  <a:lnTo>
                    <a:pt x="6035992" y="1014133"/>
                  </a:lnTo>
                  <a:lnTo>
                    <a:pt x="6081700" y="1028700"/>
                  </a:lnTo>
                  <a:lnTo>
                    <a:pt x="6130125" y="1037424"/>
                  </a:lnTo>
                  <a:lnTo>
                    <a:pt x="6181255" y="1040345"/>
                  </a:lnTo>
                  <a:lnTo>
                    <a:pt x="6231572" y="1037640"/>
                  </a:lnTo>
                  <a:lnTo>
                    <a:pt x="6278638" y="1029538"/>
                  </a:lnTo>
                  <a:lnTo>
                    <a:pt x="6322454" y="1016025"/>
                  </a:lnTo>
                  <a:lnTo>
                    <a:pt x="6363017" y="997102"/>
                  </a:lnTo>
                  <a:lnTo>
                    <a:pt x="6400330" y="972769"/>
                  </a:lnTo>
                  <a:lnTo>
                    <a:pt x="6441326" y="936663"/>
                  </a:lnTo>
                  <a:lnTo>
                    <a:pt x="6475120" y="895870"/>
                  </a:lnTo>
                  <a:lnTo>
                    <a:pt x="6479616" y="888161"/>
                  </a:lnTo>
                  <a:lnTo>
                    <a:pt x="6501689" y="850404"/>
                  </a:lnTo>
                  <a:lnTo>
                    <a:pt x="6521031" y="800252"/>
                  </a:lnTo>
                  <a:lnTo>
                    <a:pt x="6322936" y="800252"/>
                  </a:lnTo>
                  <a:lnTo>
                    <a:pt x="6297600" y="838708"/>
                  </a:lnTo>
                  <a:lnTo>
                    <a:pt x="6264884" y="866178"/>
                  </a:lnTo>
                  <a:lnTo>
                    <a:pt x="6224790" y="882662"/>
                  </a:lnTo>
                  <a:lnTo>
                    <a:pt x="6177318" y="888161"/>
                  </a:lnTo>
                  <a:lnTo>
                    <a:pt x="6143282" y="885367"/>
                  </a:lnTo>
                  <a:lnTo>
                    <a:pt x="6083592" y="863066"/>
                  </a:lnTo>
                  <a:lnTo>
                    <a:pt x="6036272" y="819124"/>
                  </a:lnTo>
                  <a:lnTo>
                    <a:pt x="6008725" y="757453"/>
                  </a:lnTo>
                  <a:lnTo>
                    <a:pt x="6002833" y="720229"/>
                  </a:lnTo>
                  <a:lnTo>
                    <a:pt x="6534150" y="720229"/>
                  </a:lnTo>
                  <a:lnTo>
                    <a:pt x="6536436" y="703999"/>
                  </a:lnTo>
                  <a:lnTo>
                    <a:pt x="6538074" y="686777"/>
                  </a:lnTo>
                  <a:lnTo>
                    <a:pt x="6539065" y="668578"/>
                  </a:lnTo>
                  <a:lnTo>
                    <a:pt x="6539395" y="649389"/>
                  </a:lnTo>
                  <a:close/>
                </a:path>
                <a:path w="7195820" h="1040764" extrusionOk="0">
                  <a:moveTo>
                    <a:pt x="7195731" y="821245"/>
                  </a:moveTo>
                  <a:lnTo>
                    <a:pt x="7185393" y="756170"/>
                  </a:lnTo>
                  <a:lnTo>
                    <a:pt x="7157021" y="705154"/>
                  </a:lnTo>
                  <a:lnTo>
                    <a:pt x="7116191" y="666953"/>
                  </a:lnTo>
                  <a:lnTo>
                    <a:pt x="7068477" y="640207"/>
                  </a:lnTo>
                  <a:lnTo>
                    <a:pt x="7010413" y="619556"/>
                  </a:lnTo>
                  <a:lnTo>
                    <a:pt x="6938581" y="599541"/>
                  </a:lnTo>
                  <a:lnTo>
                    <a:pt x="6902424" y="589749"/>
                  </a:lnTo>
                  <a:lnTo>
                    <a:pt x="6845351" y="570395"/>
                  </a:lnTo>
                  <a:lnTo>
                    <a:pt x="6808381" y="550227"/>
                  </a:lnTo>
                  <a:lnTo>
                    <a:pt x="6787718" y="505079"/>
                  </a:lnTo>
                  <a:lnTo>
                    <a:pt x="6789394" y="489597"/>
                  </a:lnTo>
                  <a:lnTo>
                    <a:pt x="6814604" y="453910"/>
                  </a:lnTo>
                  <a:lnTo>
                    <a:pt x="6867855" y="436702"/>
                  </a:lnTo>
                  <a:lnTo>
                    <a:pt x="6891363" y="435546"/>
                  </a:lnTo>
                  <a:lnTo>
                    <a:pt x="6916902" y="437146"/>
                  </a:lnTo>
                  <a:lnTo>
                    <a:pt x="6959867" y="449948"/>
                  </a:lnTo>
                  <a:lnTo>
                    <a:pt x="6991591" y="475030"/>
                  </a:lnTo>
                  <a:lnTo>
                    <a:pt x="7009638" y="509473"/>
                  </a:lnTo>
                  <a:lnTo>
                    <a:pt x="7013372" y="530009"/>
                  </a:lnTo>
                  <a:lnTo>
                    <a:pt x="7189165" y="530009"/>
                  </a:lnTo>
                  <a:lnTo>
                    <a:pt x="7180885" y="477735"/>
                  </a:lnTo>
                  <a:lnTo>
                    <a:pt x="7163905" y="431126"/>
                  </a:lnTo>
                  <a:lnTo>
                    <a:pt x="7138238" y="390169"/>
                  </a:lnTo>
                  <a:lnTo>
                    <a:pt x="7103885" y="354863"/>
                  </a:lnTo>
                  <a:lnTo>
                    <a:pt x="7061898" y="326453"/>
                  </a:lnTo>
                  <a:lnTo>
                    <a:pt x="7013359" y="306171"/>
                  </a:lnTo>
                  <a:lnTo>
                    <a:pt x="6958266" y="293992"/>
                  </a:lnTo>
                  <a:lnTo>
                    <a:pt x="6896608" y="289941"/>
                  </a:lnTo>
                  <a:lnTo>
                    <a:pt x="6854088" y="291744"/>
                  </a:lnTo>
                  <a:lnTo>
                    <a:pt x="6814452" y="297154"/>
                  </a:lnTo>
                  <a:lnTo>
                    <a:pt x="6743776" y="318795"/>
                  </a:lnTo>
                  <a:lnTo>
                    <a:pt x="6686359" y="352907"/>
                  </a:lnTo>
                  <a:lnTo>
                    <a:pt x="6644056" y="397510"/>
                  </a:lnTo>
                  <a:lnTo>
                    <a:pt x="6617983" y="449999"/>
                  </a:lnTo>
                  <a:lnTo>
                    <a:pt x="6609296" y="507707"/>
                  </a:lnTo>
                  <a:lnTo>
                    <a:pt x="6611633" y="542556"/>
                  </a:lnTo>
                  <a:lnTo>
                    <a:pt x="6630327" y="600938"/>
                  </a:lnTo>
                  <a:lnTo>
                    <a:pt x="6666281" y="644715"/>
                  </a:lnTo>
                  <a:lnTo>
                    <a:pt x="6710883" y="676871"/>
                  </a:lnTo>
                  <a:lnTo>
                    <a:pt x="6763652" y="699173"/>
                  </a:lnTo>
                  <a:lnTo>
                    <a:pt x="6830225" y="719505"/>
                  </a:lnTo>
                  <a:lnTo>
                    <a:pt x="6869062" y="729424"/>
                  </a:lnTo>
                  <a:lnTo>
                    <a:pt x="6905752" y="739711"/>
                  </a:lnTo>
                  <a:lnTo>
                    <a:pt x="6963143" y="759066"/>
                  </a:lnTo>
                  <a:lnTo>
                    <a:pt x="6999630" y="778090"/>
                  </a:lnTo>
                  <a:lnTo>
                    <a:pt x="7019938" y="821245"/>
                  </a:lnTo>
                  <a:lnTo>
                    <a:pt x="7018083" y="836917"/>
                  </a:lnTo>
                  <a:lnTo>
                    <a:pt x="6990397" y="875042"/>
                  </a:lnTo>
                  <a:lnTo>
                    <a:pt x="6955142" y="890778"/>
                  </a:lnTo>
                  <a:lnTo>
                    <a:pt x="6908419" y="896023"/>
                  </a:lnTo>
                  <a:lnTo>
                    <a:pt x="6882625" y="894308"/>
                  </a:lnTo>
                  <a:lnTo>
                    <a:pt x="6837693" y="880529"/>
                  </a:lnTo>
                  <a:lnTo>
                    <a:pt x="6802437" y="853795"/>
                  </a:lnTo>
                  <a:lnTo>
                    <a:pt x="6781762" y="819035"/>
                  </a:lnTo>
                  <a:lnTo>
                    <a:pt x="6777215" y="798944"/>
                  </a:lnTo>
                  <a:lnTo>
                    <a:pt x="6592252" y="798944"/>
                  </a:lnTo>
                  <a:lnTo>
                    <a:pt x="6605537" y="862901"/>
                  </a:lnTo>
                  <a:lnTo>
                    <a:pt x="6637515" y="920940"/>
                  </a:lnTo>
                  <a:lnTo>
                    <a:pt x="6686207" y="970318"/>
                  </a:lnTo>
                  <a:lnTo>
                    <a:pt x="6749682" y="1008202"/>
                  </a:lnTo>
                  <a:lnTo>
                    <a:pt x="6786245" y="1022261"/>
                  </a:lnTo>
                  <a:lnTo>
                    <a:pt x="6825107" y="1032306"/>
                  </a:lnTo>
                  <a:lnTo>
                    <a:pt x="6866268" y="1038326"/>
                  </a:lnTo>
                  <a:lnTo>
                    <a:pt x="6909727" y="1040345"/>
                  </a:lnTo>
                  <a:lnTo>
                    <a:pt x="6951662" y="1038580"/>
                  </a:lnTo>
                  <a:lnTo>
                    <a:pt x="6990905" y="1033284"/>
                  </a:lnTo>
                  <a:lnTo>
                    <a:pt x="7061251" y="1012126"/>
                  </a:lnTo>
                  <a:lnTo>
                    <a:pt x="7118642" y="978522"/>
                  </a:lnTo>
                  <a:lnTo>
                    <a:pt x="7160958" y="934072"/>
                  </a:lnTo>
                  <a:lnTo>
                    <a:pt x="7187031" y="880948"/>
                  </a:lnTo>
                  <a:lnTo>
                    <a:pt x="7193547" y="851916"/>
                  </a:lnTo>
                  <a:lnTo>
                    <a:pt x="7195731" y="8212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2281196" y="3150484"/>
            <a:ext cx="52359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75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n-GB" sz="2100">
                <a:solidFill>
                  <a:schemeClr val="lt1"/>
                </a:solidFill>
              </a:rPr>
              <a:t>Thank you for sharing</a:t>
            </a:r>
            <a:endParaRPr sz="21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n-GB" sz="1400">
                <a:solidFill>
                  <a:schemeClr val="lt1"/>
                </a:solidFill>
              </a:rPr>
              <a:t>presentazione del rapporto di ricerca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2281189" y="4197299"/>
            <a:ext cx="5993400" cy="6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75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n-GB" sz="1300">
                <a:solidFill>
                  <a:schemeClr val="lt1"/>
                </a:solidFill>
              </a:rPr>
              <a:t>Sottocommissione Mobilità e Accessibilità </a:t>
            </a:r>
            <a:endParaRPr sz="13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n-GB" sz="1300">
                <a:solidFill>
                  <a:schemeClr val="lt1"/>
                </a:solidFill>
              </a:rPr>
              <a:t>Comune di Milano</a:t>
            </a:r>
            <a:endParaRPr sz="13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n-GB" sz="1300">
                <a:solidFill>
                  <a:schemeClr val="lt1"/>
                </a:solidFill>
              </a:rPr>
              <a:t>13 luglio 2023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7813" y="430560"/>
            <a:ext cx="5461542" cy="401471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51"/>
          <p:cNvSpPr txBox="1"/>
          <p:nvPr/>
        </p:nvSpPr>
        <p:spPr>
          <a:xfrm>
            <a:off x="540000" y="211000"/>
            <a:ext cx="7694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b="1" i="1" u="none" strike="noStrike" cap="none">
                <a:solidFill>
                  <a:srgbClr val="1469D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La metodologia</a:t>
            </a:r>
            <a:endParaRPr sz="3000" b="1" i="1" u="none" strike="noStrike" cap="none">
              <a:solidFill>
                <a:srgbClr val="1469D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40" name="Google Shape;340;p51"/>
          <p:cNvSpPr txBox="1"/>
          <p:nvPr/>
        </p:nvSpPr>
        <p:spPr>
          <a:xfrm>
            <a:off x="540001" y="1010192"/>
            <a:ext cx="2979000" cy="31707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sviluppo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di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questa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classifica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è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stato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un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processo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collaborativo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trasparente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graduale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raccolta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dei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dati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è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stata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guidata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dal team </a:t>
            </a:r>
            <a:r>
              <a:rPr lang="en-GB" sz="1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europeo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di Clean Cities e da Ricardo Energy &amp; Environment</a:t>
            </a:r>
            <a:r>
              <a:rPr lang="en-GB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rete di partner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ed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esperti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locali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di </a:t>
            </a:r>
            <a:r>
              <a:rPr lang="en-GB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Clean Cities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ha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partecipato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allo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sviluppo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degli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indicatori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alla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revisione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dei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risultati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Anche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le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città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gli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operatori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dei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trasporti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hanno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contribuito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con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dati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integrando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quelli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acquistati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da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fornitori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specializzati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0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Il feedback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dei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partner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locali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delle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città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ha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contribuito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dare forma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alla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ricerca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alle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raccomandazioni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finali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prodotte</a:t>
            </a:r>
            <a:r>
              <a:rPr lang="en-GB" sz="10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da Clean Cities.</a:t>
            </a:r>
            <a:endParaRPr sz="10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Per Milano la </a:t>
            </a:r>
            <a:r>
              <a:rPr lang="en-GB" sz="1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fonte</a:t>
            </a:r>
            <a:r>
              <a:rPr lang="en-GB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principale</a:t>
            </a:r>
            <a:r>
              <a:rPr lang="en-GB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è </a:t>
            </a:r>
            <a:r>
              <a:rPr lang="en-GB" sz="10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stata</a:t>
            </a:r>
            <a:r>
              <a:rPr lang="en-GB" sz="1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AMAT</a:t>
            </a:r>
            <a:r>
              <a:rPr lang="en-GB" sz="10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0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" name="Google Shape;167;p28"/>
          <p:cNvGraphicFramePr/>
          <p:nvPr/>
        </p:nvGraphicFramePr>
        <p:xfrm>
          <a:off x="1158238" y="10733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{84DE7B49-8A97-40D1-B901-4C1C156DEF99}</a:tableStyleId>
              </a:tblPr>
              <a:tblGrid>
                <a:gridCol w="204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Indicatori</a:t>
                      </a:r>
                      <a:endParaRPr sz="10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Parametri</a:t>
                      </a:r>
                      <a:endParaRPr sz="10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Fonti dei dati</a:t>
                      </a:r>
                      <a:endParaRPr sz="10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b="1" u="none" strike="noStrike" cap="none">
                          <a:solidFill>
                            <a:srgbClr val="D913C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Bici e monopattini condivisi</a:t>
                      </a:r>
                      <a:endParaRPr sz="900" b="1" u="none" strike="noStrike" cap="none">
                        <a:solidFill>
                          <a:srgbClr val="D913C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Bici e monopattini in sharing disponibili ogni 1000 abitanti </a:t>
                      </a:r>
                      <a:endParaRPr sz="9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Fluctuo (data provider), città e operatori di settore</a:t>
                      </a:r>
                      <a:endParaRPr sz="9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b="1">
                          <a:solidFill>
                            <a:srgbClr val="D942B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Veicoli </a:t>
                      </a:r>
                      <a:r>
                        <a:rPr lang="en-GB" sz="900" b="1" u="none" strike="noStrike" cap="none">
                          <a:solidFill>
                            <a:srgbClr val="D942B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elettric</a:t>
                      </a:r>
                      <a:r>
                        <a:rPr lang="en-GB" sz="900" b="1">
                          <a:solidFill>
                            <a:srgbClr val="D942B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r>
                        <a:rPr lang="en-GB" sz="900" b="1" u="none" strike="noStrike" cap="none">
                          <a:solidFill>
                            <a:srgbClr val="D942B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in sharing</a:t>
                      </a:r>
                      <a:endParaRPr sz="900" b="1" u="none" strike="noStrike" cap="none">
                        <a:solidFill>
                          <a:srgbClr val="D942B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Auto elettriche disponibili ogni 1.000 abitanti</a:t>
                      </a:r>
                      <a:endParaRPr sz="90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Fluctuo (data provider), città e operatori di settore</a:t>
                      </a:r>
                      <a:endParaRPr sz="90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b="1">
                          <a:solidFill>
                            <a:srgbClr val="D942B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Autob</a:t>
                      </a:r>
                      <a:r>
                        <a:rPr lang="en-GB" sz="900" b="1" u="none" strike="noStrike" cap="none">
                          <a:solidFill>
                            <a:srgbClr val="D942B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us a zero emissioni</a:t>
                      </a:r>
                      <a:endParaRPr sz="900" b="1" u="none" strike="noStrike" cap="none">
                        <a:solidFill>
                          <a:srgbClr val="D942B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Quota di autobus a emissioni zero sulla flotta totale + dimensione della flotta di autobus </a:t>
                      </a:r>
                      <a:r>
                        <a:rPr lang="en-GB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zero emissioni</a:t>
                      </a:r>
                      <a:endParaRPr sz="90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Città, aziende di traspo</a:t>
                      </a:r>
                      <a:r>
                        <a:rPr lang="en-GB" sz="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</a:t>
                      </a:r>
                      <a:r>
                        <a:rPr lang="en-GB" sz="9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pubblico, operatori di settore</a:t>
                      </a:r>
                      <a:endParaRPr sz="9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b="1" u="none" strike="noStrike" cap="none">
                          <a:solidFill>
                            <a:srgbClr val="D942B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Infrastrutture per la ricarica EV</a:t>
                      </a:r>
                      <a:endParaRPr sz="900" b="1" u="none" strike="noStrike" cap="none">
                        <a:solidFill>
                          <a:srgbClr val="D942B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r>
                        <a:rPr lang="en-GB" sz="9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apacità di ricarica (kW) disponibile per 1.000 abitanti</a:t>
                      </a:r>
                      <a:endParaRPr sz="90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Eco-Movement (data provider, usato anche da </a:t>
                      </a:r>
                      <a:r>
                        <a:rPr lang="en-GB" sz="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Unione Europea</a:t>
                      </a:r>
                      <a:r>
                        <a:rPr lang="en-GB" sz="9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sz="900" u="none" strike="noStrike" cap="none">
                        <a:solidFill>
                          <a:srgbClr val="00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C58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8" name="Google Shape;168;p28"/>
          <p:cNvSpPr txBox="1"/>
          <p:nvPr/>
        </p:nvSpPr>
        <p:spPr>
          <a:xfrm>
            <a:off x="540000" y="211000"/>
            <a:ext cx="7694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b="1" i="1" u="none" strike="noStrike" cap="none">
                <a:solidFill>
                  <a:srgbClr val="1469D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Gli indicatori</a:t>
            </a:r>
            <a:endParaRPr sz="3000" b="1" i="1" u="none" strike="noStrike" cap="none">
              <a:solidFill>
                <a:srgbClr val="1469D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69" name="Google Shape;169;p28"/>
          <p:cNvPicPr preferRelativeResize="0"/>
          <p:nvPr/>
        </p:nvPicPr>
        <p:blipFill rotWithShape="1">
          <a:blip r:embed="rId3">
            <a:alphaModFix/>
          </a:blip>
          <a:srcRect l="39155" t="10704" r="55634" b="63912"/>
          <a:stretch/>
        </p:blipFill>
        <p:spPr>
          <a:xfrm>
            <a:off x="540000" y="1446575"/>
            <a:ext cx="476251" cy="41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8"/>
          <p:cNvPicPr preferRelativeResize="0"/>
          <p:nvPr/>
        </p:nvPicPr>
        <p:blipFill rotWithShape="1">
          <a:blip r:embed="rId3">
            <a:alphaModFix/>
          </a:blip>
          <a:srcRect l="75721" t="9411" r="18121" b="60013"/>
          <a:stretch/>
        </p:blipFill>
        <p:spPr>
          <a:xfrm>
            <a:off x="496700" y="2201175"/>
            <a:ext cx="562848" cy="50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8"/>
          <p:cNvPicPr preferRelativeResize="0"/>
          <p:nvPr/>
        </p:nvPicPr>
        <p:blipFill rotWithShape="1">
          <a:blip r:embed="rId3">
            <a:alphaModFix/>
          </a:blip>
          <a:srcRect l="38600" t="50003" r="55244" b="19423"/>
          <a:stretch/>
        </p:blipFill>
        <p:spPr>
          <a:xfrm>
            <a:off x="496700" y="3589475"/>
            <a:ext cx="562848" cy="50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000" y="2899710"/>
            <a:ext cx="476217" cy="493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/>
          <p:nvPr/>
        </p:nvSpPr>
        <p:spPr>
          <a:xfrm>
            <a:off x="572800" y="186375"/>
            <a:ext cx="7694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b="1" i="1" u="none" strike="noStrike" cap="none">
                <a:solidFill>
                  <a:srgbClr val="1469D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 risultati finali - #CityRanking</a:t>
            </a:r>
            <a:endParaRPr sz="3000" b="1" i="1" u="none" strike="noStrike" cap="none">
              <a:solidFill>
                <a:srgbClr val="1469D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78" name="Google Shape;178;p29"/>
          <p:cNvSpPr txBox="1"/>
          <p:nvPr/>
        </p:nvSpPr>
        <p:spPr>
          <a:xfrm>
            <a:off x="453775" y="4624825"/>
            <a:ext cx="3719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* Changes in overall score (&gt;50% variation) based on announced/confirmed but not yet fully implemented changes</a:t>
            </a:r>
            <a:endParaRPr sz="8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9"/>
          <p:cNvSpPr txBox="1"/>
          <p:nvPr/>
        </p:nvSpPr>
        <p:spPr>
          <a:xfrm>
            <a:off x="4645825" y="4671025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** Gdansk, Sopot and Gdynia</a:t>
            </a:r>
            <a:endParaRPr sz="8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80" name="Google Shape;180;p29"/>
          <p:cNvGraphicFramePr/>
          <p:nvPr/>
        </p:nvGraphicFramePr>
        <p:xfrm>
          <a:off x="653675" y="965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{BD1CC30D-74D4-4F2F-8AFA-2741DB87EAE8}</a:tableStyleId>
              </a:tblPr>
              <a:tblGrid>
                <a:gridCol w="41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7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7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3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1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Position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City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Country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score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(out of 40)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score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(out of 100%)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Grade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Expected change*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Copenhagen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Denmark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34.6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86.5%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Oslo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Norway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32.5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81.3%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Paris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France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27.8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69.5%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E2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▼ </a:t>
                      </a:r>
                      <a:r>
                        <a:rPr lang="en-GB" sz="600" u="none" strike="noStrike" cap="non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(60.8%)</a:t>
                      </a:r>
                      <a:endParaRPr sz="600" u="none" strike="noStrike" cap="non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Amsterdam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Netherlands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27.3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68.3%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E2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Hamburg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Germany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26.9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67.3%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E2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Helsinki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Finland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25.0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62.5%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E2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Milan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Italy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23.1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57.8%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Lyon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France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20.7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51.8%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Ljubljana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Slovenia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20.4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51.0%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Lisbon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Portugal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19.9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49.8%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Brussels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Belgium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19.8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49.5%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▼ </a:t>
                      </a:r>
                      <a:r>
                        <a:rPr lang="en-GB" sz="600" u="none" strike="noStrike" cap="non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(39.5%)</a:t>
                      </a:r>
                      <a:endParaRPr sz="600" u="none" strike="noStrike" cap="none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Antwerp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Belgium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19.3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48.3%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Berlin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Germany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18.9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47.3%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Cologne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Germany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18.8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47.0%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Munich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Germany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18.6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46.5%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Turin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Italy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16.3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40.8%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17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Budapest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Hungary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15.8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39.5%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Ghent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Belgium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15.6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39.0%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19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Stockholm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Sweden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15.3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38.3%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Sofia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Bulgaria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14.3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35.8%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4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21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Strasbourg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France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13.8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34.5%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graphicFrame>
        <p:nvGraphicFramePr>
          <p:cNvPr id="181" name="Google Shape;181;p29"/>
          <p:cNvGraphicFramePr/>
          <p:nvPr/>
        </p:nvGraphicFramePr>
        <p:xfrm>
          <a:off x="4518962" y="965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{BD1CC30D-74D4-4F2F-8AFA-2741DB87EAE8}</a:tableStyleId>
              </a:tblPr>
              <a:tblGrid>
                <a:gridCol w="38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7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9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Position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City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Country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score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(out of 40)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score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(out of 100%)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Grade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Expected change*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22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Madrid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Spain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13.3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33.3%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solidFill>
                            <a:srgbClr val="00B0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▲ </a:t>
                      </a:r>
                      <a:r>
                        <a:rPr lang="en-GB" sz="600" u="none" strike="noStrike" cap="none">
                          <a:solidFill>
                            <a:srgbClr val="00B0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(35.3%)</a:t>
                      </a:r>
                      <a:endParaRPr sz="600" u="none" strike="noStrike" cap="none">
                        <a:solidFill>
                          <a:srgbClr val="00B05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23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Tri-City **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Poland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12.8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32.0%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solidFill>
                            <a:srgbClr val="00B0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▲ </a:t>
                      </a:r>
                      <a:r>
                        <a:rPr lang="en-GB" sz="600" u="none" strike="noStrike" cap="none">
                          <a:solidFill>
                            <a:srgbClr val="00B0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(38.5%)</a:t>
                      </a:r>
                      <a:endParaRPr sz="600" u="none" strike="noStrike" cap="none">
                        <a:solidFill>
                          <a:srgbClr val="00B05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Greater London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United Kingdom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12.5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31.3%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Glasgow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United Kingdom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11.8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29.5%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26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Krakow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Poland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11.5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28.8%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3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27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Warsaw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Poland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11.4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28.5%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3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28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Rome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Italy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10.4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26.0%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3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29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Marseille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France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9.9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24.8%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Prague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Czech Republic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8.5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21.3%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3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31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Bucharest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Romania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8.4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21.0%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3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32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Barcelona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Spain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8.2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20.5%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solidFill>
                            <a:srgbClr val="00B0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▲ </a:t>
                      </a:r>
                      <a:r>
                        <a:rPr lang="en-GB" sz="600" u="none" strike="noStrike" cap="none">
                          <a:solidFill>
                            <a:srgbClr val="00B0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(21.8%)</a:t>
                      </a:r>
                      <a:endParaRPr sz="600" u="none" strike="noStrike" cap="none">
                        <a:solidFill>
                          <a:srgbClr val="00B05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3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33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Vienna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Austria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7.7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19.3%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B5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3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34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Naples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Italy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6.5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16.3%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B5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3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35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Bilbao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Spain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5.9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14.8%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B5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3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36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Liège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Belgium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5.9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14.8%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B5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3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37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Valencia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Spain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5.3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13.3%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B5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38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Edinburgh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United Kingdom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4.9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12.3%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B5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39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Birmingham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United Kingdom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4.7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11.8%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B5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3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Granada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Spain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4.1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10.3%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B5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3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41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Dublin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Ireland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3.5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8.8%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68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3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42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Greater Manchester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United Kingdom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3.3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8.3%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</a:t>
                      </a:r>
                      <a:endParaRPr sz="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68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GB" sz="600" b="1" u="none" strike="noStrike" cap="none">
                          <a:solidFill>
                            <a:srgbClr val="00B0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▲ </a:t>
                      </a:r>
                      <a:r>
                        <a:rPr lang="en-GB" sz="600" u="none" strike="noStrike" cap="none">
                          <a:solidFill>
                            <a:srgbClr val="00B05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(14.5%)</a:t>
                      </a:r>
                      <a:endParaRPr sz="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100" y="3862437"/>
            <a:ext cx="6151651" cy="118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0"/>
          <p:cNvSpPr txBox="1"/>
          <p:nvPr/>
        </p:nvSpPr>
        <p:spPr>
          <a:xfrm>
            <a:off x="6586275" y="3142475"/>
            <a:ext cx="23448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50" b="1">
                <a:solidFill>
                  <a:srgbClr val="0BD9D9"/>
                </a:solidFill>
                <a:latin typeface="Montserrat"/>
                <a:ea typeface="Montserrat"/>
                <a:cs typeface="Montserrat"/>
                <a:sym typeface="Montserrat"/>
              </a:rPr>
              <a:t>https://italy.cleancitiescampaign.org/thank-you-for-sharing/</a:t>
            </a:r>
            <a:endParaRPr sz="1450" b="1">
              <a:solidFill>
                <a:srgbClr val="0BD9D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8" name="Google Shape;18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1838" y="962337"/>
            <a:ext cx="2033669" cy="19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938" y="159288"/>
            <a:ext cx="5289985" cy="3557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11050"/>
            <a:ext cx="4098225" cy="409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825" y="311050"/>
            <a:ext cx="4098225" cy="409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1"/>
          <p:cNvSpPr txBox="1"/>
          <p:nvPr/>
        </p:nvSpPr>
        <p:spPr>
          <a:xfrm>
            <a:off x="363325" y="4620000"/>
            <a:ext cx="7694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 b="1" i="1" u="none" strike="noStrike" cap="none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#CityRanking</a:t>
            </a:r>
            <a:endParaRPr sz="2300" b="1" i="1" u="none" strike="noStrike" cap="none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/>
          <p:nvPr/>
        </p:nvSpPr>
        <p:spPr>
          <a:xfrm>
            <a:off x="458700" y="880350"/>
            <a:ext cx="8548200" cy="3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0000" lvl="0" indent="-268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b="1">
                <a:solidFill>
                  <a:srgbClr val="147DD9"/>
                </a:solidFill>
                <a:latin typeface="Montserrat"/>
                <a:ea typeface="Montserrat"/>
                <a:cs typeface="Montserrat"/>
                <a:sym typeface="Montserrat"/>
              </a:rPr>
              <a:t>Diverse città sono sulla buona strada per raggiungere il trasporto pubblico a zero emissioni entro o addirittura prima del 2030</a:t>
            </a: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offrendo un buon esempio per altre.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GB" sz="1400" b="1" i="0" u="none" strike="noStrike" cap="none">
                <a:solidFill>
                  <a:srgbClr val="0BD9D9"/>
                </a:solidFill>
                <a:latin typeface="Montserrat"/>
                <a:ea typeface="Montserrat"/>
                <a:cs typeface="Montserrat"/>
                <a:sym typeface="Montserrat"/>
              </a:rPr>
              <a:t>La mobilità condivisa si sta evolvendo rapidamente</a:t>
            </a:r>
            <a:r>
              <a:rPr lang="en-GB"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livello europeo.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GB" b="1">
                <a:solidFill>
                  <a:srgbClr val="0BD9D9"/>
                </a:solidFill>
                <a:latin typeface="Montserrat"/>
                <a:ea typeface="Montserrat"/>
                <a:cs typeface="Montserrat"/>
                <a:sym typeface="Montserrat"/>
              </a:rPr>
              <a:t>Il car sharing a zero emissioni si sta diffondendo rapidamente</a:t>
            </a:r>
            <a:r>
              <a:rPr lang="en-GB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 sta crescendo in molte città, ma il car sharing è </a:t>
            </a:r>
            <a:r>
              <a:rPr lang="en-GB" b="1">
                <a:solidFill>
                  <a:srgbClr val="0BD9D9"/>
                </a:solidFill>
                <a:latin typeface="Montserrat"/>
                <a:ea typeface="Montserrat"/>
                <a:cs typeface="Montserrat"/>
                <a:sym typeface="Montserrat"/>
              </a:rPr>
              <a:t>ancora dominato dai motori a combustione</a:t>
            </a: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 mobilità condivisa è </a:t>
            </a:r>
            <a:r>
              <a:rPr lang="en-GB" b="1">
                <a:solidFill>
                  <a:srgbClr val="D913C0"/>
                </a:solidFill>
                <a:latin typeface="Montserrat"/>
                <a:ea typeface="Montserrat"/>
                <a:cs typeface="Montserrat"/>
                <a:sym typeface="Montserrat"/>
              </a:rPr>
              <a:t>un accelleratore per decarbonizzare la mobilità urbana</a:t>
            </a: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una scorciatoia per il trasporto a zero emissioni.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È</a:t>
            </a:r>
            <a:r>
              <a:rPr lang="en-GB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b="1">
                <a:solidFill>
                  <a:srgbClr val="D913C0"/>
                </a:solidFill>
                <a:latin typeface="Montserrat"/>
                <a:ea typeface="Montserrat"/>
                <a:cs typeface="Montserrat"/>
                <a:sym typeface="Montserrat"/>
              </a:rPr>
              <a:t>essenziale per raggiungere  una piena intermodalità e sbloccare il pieno potenziale della rete di trasporto pubblico locale</a:t>
            </a: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soprattutto nei </a:t>
            </a:r>
            <a:r>
              <a:rPr lang="en-GB" b="1">
                <a:solidFill>
                  <a:srgbClr val="147DD9"/>
                </a:solidFill>
                <a:latin typeface="Montserrat"/>
                <a:ea typeface="Montserrat"/>
                <a:cs typeface="Montserrat"/>
                <a:sym typeface="Montserrat"/>
              </a:rPr>
              <a:t>trasporti di ultimo miglio</a:t>
            </a: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offrendo un’alternativa all’uso dell’auto privata nei </a:t>
            </a:r>
            <a:r>
              <a:rPr lang="en-GB" b="1">
                <a:solidFill>
                  <a:srgbClr val="1469D9"/>
                </a:solidFill>
                <a:latin typeface="Montserrat"/>
                <a:ea typeface="Montserrat"/>
                <a:cs typeface="Montserrat"/>
                <a:sym typeface="Montserrat"/>
              </a:rPr>
              <a:t>trasporti occasionali</a:t>
            </a:r>
            <a:r>
              <a:rPr lang="en-GB">
                <a:solidFill>
                  <a:srgbClr val="1469D9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>
              <a:solidFill>
                <a:srgbClr val="1469D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400"/>
              <a:buChar char="●"/>
            </a:pPr>
            <a:r>
              <a:rPr lang="en-GB" b="1">
                <a:solidFill>
                  <a:srgbClr val="D913C0"/>
                </a:solidFill>
                <a:latin typeface="Montserrat"/>
                <a:ea typeface="Montserrat"/>
                <a:cs typeface="Montserrat"/>
                <a:sym typeface="Montserrat"/>
              </a:rPr>
              <a:t>Investire in questi strumenti è più semplice, economico e veloce da implementare rispetto alla realizzazione di grandi progetti infrastrutturali</a:t>
            </a: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(come la costruzione di una nuova linea di tram o di metropolitana)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32"/>
          <p:cNvSpPr txBox="1"/>
          <p:nvPr/>
        </p:nvSpPr>
        <p:spPr>
          <a:xfrm>
            <a:off x="540000" y="211000"/>
            <a:ext cx="7694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b="1" i="1" u="none" strike="noStrike" cap="none">
                <a:solidFill>
                  <a:srgbClr val="1469D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 punti chiave del rapporto</a:t>
            </a:r>
            <a:endParaRPr sz="3000" b="1" i="1" u="none" strike="noStrike" cap="none">
              <a:solidFill>
                <a:srgbClr val="1469D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25" y="0"/>
            <a:ext cx="4503473" cy="4503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5998" y="292200"/>
            <a:ext cx="4127401" cy="4127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2400"/>
            <a:ext cx="4400325" cy="44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475" y="218963"/>
            <a:ext cx="4267199" cy="426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/>
          <p:nvPr/>
        </p:nvSpPr>
        <p:spPr>
          <a:xfrm>
            <a:off x="642450" y="180400"/>
            <a:ext cx="7694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b="1" i="1" u="none" strike="noStrike" cap="none">
                <a:solidFill>
                  <a:srgbClr val="1469D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La situazione italiana</a:t>
            </a:r>
            <a:endParaRPr sz="3000" b="1" i="1" u="none" strike="noStrike" cap="none">
              <a:solidFill>
                <a:srgbClr val="1469D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14" name="Google Shape;214;p34"/>
          <p:cNvSpPr txBox="1"/>
          <p:nvPr/>
        </p:nvSpPr>
        <p:spPr>
          <a:xfrm>
            <a:off x="453775" y="4624825"/>
            <a:ext cx="3719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* Changes in overall score (&gt;50% variation) based on announced/confirmed but not yet fully implemented changes</a:t>
            </a:r>
            <a:endParaRPr sz="8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34"/>
          <p:cNvSpPr txBox="1"/>
          <p:nvPr/>
        </p:nvSpPr>
        <p:spPr>
          <a:xfrm>
            <a:off x="4645825" y="4671025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** Gdansk, Sopot and Gdynia</a:t>
            </a:r>
            <a:endParaRPr sz="8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16" name="Google Shape;216;p34"/>
          <p:cNvGraphicFramePr/>
          <p:nvPr/>
        </p:nvGraphicFramePr>
        <p:xfrm>
          <a:off x="1289550" y="9132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{0A577F96-55BA-4C94-896C-7FD9F1A94352}</a:tableStyleId>
              </a:tblPr>
              <a:tblGrid>
                <a:gridCol w="168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5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6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3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5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500" b="1" u="none" strike="noStrike" cap="none">
                          <a:solidFill>
                            <a:srgbClr val="D913C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Milano</a:t>
                      </a:r>
                      <a:endParaRPr sz="1500" b="1" u="none" strike="noStrike" cap="none">
                        <a:solidFill>
                          <a:srgbClr val="D913C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500" b="1" u="none" strike="noStrike" cap="none">
                          <a:solidFill>
                            <a:srgbClr val="D913C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Torino</a:t>
                      </a:r>
                      <a:endParaRPr sz="1500" b="1" u="none" strike="noStrike" cap="none">
                        <a:solidFill>
                          <a:srgbClr val="D913C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500" b="1" u="none" strike="noStrike" cap="none">
                          <a:solidFill>
                            <a:srgbClr val="D913C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Roma</a:t>
                      </a:r>
                      <a:endParaRPr sz="1500" b="1" u="none" strike="noStrike" cap="none">
                        <a:solidFill>
                          <a:srgbClr val="D913C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500" b="1" u="none" strike="noStrike" cap="none">
                          <a:solidFill>
                            <a:srgbClr val="D913C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Napoli</a:t>
                      </a:r>
                      <a:endParaRPr sz="1500" b="1" u="none" strike="noStrike" cap="none">
                        <a:solidFill>
                          <a:srgbClr val="D913C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500" b="1" u="none" strike="noStrike" cap="none">
                          <a:solidFill>
                            <a:srgbClr val="1469D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Posizione complessiva</a:t>
                      </a:r>
                      <a:endParaRPr sz="1500" b="1" u="none" strike="noStrike" cap="none">
                        <a:solidFill>
                          <a:srgbClr val="1469D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500" b="1" u="none" strike="noStrike" cap="none">
                          <a:solidFill>
                            <a:srgbClr val="1469D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1500" b="1" u="none" strike="noStrike" cap="none">
                        <a:solidFill>
                          <a:srgbClr val="1469D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500" b="1" u="none" strike="noStrike" cap="none">
                          <a:solidFill>
                            <a:srgbClr val="1469D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sz="1500" b="1" u="none" strike="noStrike" cap="none">
                        <a:solidFill>
                          <a:srgbClr val="1469D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500" b="1" u="none" strike="noStrike" cap="none">
                          <a:solidFill>
                            <a:srgbClr val="1469D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28</a:t>
                      </a:r>
                      <a:endParaRPr sz="1500" b="1" u="none" strike="noStrike" cap="none">
                        <a:solidFill>
                          <a:srgbClr val="1469D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500" b="1" u="none" strike="noStrike" cap="none">
                          <a:solidFill>
                            <a:srgbClr val="1469D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34</a:t>
                      </a:r>
                      <a:endParaRPr sz="1500" b="1" u="none" strike="noStrike" cap="none">
                        <a:solidFill>
                          <a:srgbClr val="1469D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500" b="1" u="none" strike="noStrike" cap="none">
                          <a:solidFill>
                            <a:srgbClr val="D913C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Bici e monopattini elettrici</a:t>
                      </a:r>
                      <a:endParaRPr sz="1500" b="1" u="none" strike="noStrike" cap="none">
                        <a:solidFill>
                          <a:srgbClr val="D913C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5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15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5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17</a:t>
                      </a:r>
                      <a:endParaRPr sz="15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5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21</a:t>
                      </a:r>
                      <a:endParaRPr sz="15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5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35</a:t>
                      </a:r>
                      <a:endParaRPr sz="15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500" b="1" u="none" strike="noStrike" cap="none">
                          <a:solidFill>
                            <a:srgbClr val="D942B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Auto elettriche in sharing</a:t>
                      </a:r>
                      <a:endParaRPr sz="15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5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 sz="15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5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19</a:t>
                      </a:r>
                      <a:endParaRPr sz="15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5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</a:t>
                      </a:r>
                      <a:endParaRPr sz="15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5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28</a:t>
                      </a:r>
                      <a:endParaRPr sz="15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500" b="1" u="none" strike="noStrike" cap="none">
                          <a:solidFill>
                            <a:srgbClr val="D942B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Autobus a zero emissioni</a:t>
                      </a:r>
                      <a:endParaRPr sz="15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500" b="1" u="none" strike="noStrike" cap="none">
                          <a:solidFill>
                            <a:srgbClr val="D913C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500" b="1" u="none" strike="noStrike" cap="none">
                        <a:solidFill>
                          <a:srgbClr val="D913C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5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sz="15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5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26</a:t>
                      </a:r>
                      <a:endParaRPr sz="15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5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</a:t>
                      </a:r>
                      <a:endParaRPr sz="15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3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500" b="1" u="none" strike="noStrike" cap="none">
                          <a:solidFill>
                            <a:srgbClr val="D942B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Infrast</a:t>
                      </a:r>
                      <a:r>
                        <a:rPr lang="en-GB" sz="1500" b="1">
                          <a:solidFill>
                            <a:srgbClr val="D942B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</a:t>
                      </a:r>
                      <a:r>
                        <a:rPr lang="en-GB" sz="1500" b="1" u="none" strike="noStrike" cap="none">
                          <a:solidFill>
                            <a:srgbClr val="D942B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utture di ricarica EV</a:t>
                      </a:r>
                      <a:endParaRPr sz="15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5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23</a:t>
                      </a:r>
                      <a:endParaRPr sz="15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5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</a:t>
                      </a:r>
                      <a:endParaRPr sz="15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5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21</a:t>
                      </a:r>
                      <a:endParaRPr sz="15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5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</a:t>
                      </a:r>
                      <a:endParaRPr sz="15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17" name="Google Shape;217;p34"/>
          <p:cNvPicPr preferRelativeResize="0"/>
          <p:nvPr/>
        </p:nvPicPr>
        <p:blipFill rotWithShape="1">
          <a:blip r:embed="rId3">
            <a:alphaModFix/>
          </a:blip>
          <a:srcRect l="39155" t="10704" r="55634" b="63912"/>
          <a:stretch/>
        </p:blipFill>
        <p:spPr>
          <a:xfrm>
            <a:off x="706038" y="2130512"/>
            <a:ext cx="349623" cy="387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4"/>
          <p:cNvPicPr preferRelativeResize="0"/>
          <p:nvPr/>
        </p:nvPicPr>
        <p:blipFill rotWithShape="1">
          <a:blip r:embed="rId3">
            <a:alphaModFix/>
          </a:blip>
          <a:srcRect l="75721" t="9411" r="18121" b="60013"/>
          <a:stretch/>
        </p:blipFill>
        <p:spPr>
          <a:xfrm>
            <a:off x="642450" y="2693495"/>
            <a:ext cx="413200" cy="466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4"/>
          <p:cNvPicPr preferRelativeResize="0"/>
          <p:nvPr/>
        </p:nvPicPr>
        <p:blipFill rotWithShape="1">
          <a:blip r:embed="rId3">
            <a:alphaModFix/>
          </a:blip>
          <a:srcRect l="38600" t="50003" r="55244" b="19423"/>
          <a:stretch/>
        </p:blipFill>
        <p:spPr>
          <a:xfrm>
            <a:off x="642438" y="3857718"/>
            <a:ext cx="413200" cy="466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4238" y="3239809"/>
            <a:ext cx="349624" cy="458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000" y="957237"/>
            <a:ext cx="3431025" cy="343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5"/>
          <p:cNvSpPr txBox="1"/>
          <p:nvPr/>
        </p:nvSpPr>
        <p:spPr>
          <a:xfrm>
            <a:off x="363325" y="4620000"/>
            <a:ext cx="7694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 b="1" i="1" u="none" strike="noStrike" cap="none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#CityRanking</a:t>
            </a:r>
            <a:endParaRPr sz="2300" b="1" i="1" u="none" strike="noStrike" cap="none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27" name="Google Shape;227;p35"/>
          <p:cNvSpPr txBox="1"/>
          <p:nvPr/>
        </p:nvSpPr>
        <p:spPr>
          <a:xfrm>
            <a:off x="497725" y="171375"/>
            <a:ext cx="7694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b="1" i="1">
                <a:solidFill>
                  <a:srgbClr val="1469D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Milano nella top 10 europea</a:t>
            </a:r>
            <a:endParaRPr sz="3000" b="1" i="1" u="none" strike="noStrike" cap="none">
              <a:solidFill>
                <a:srgbClr val="1469D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228" name="Google Shape;22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5150" y="335400"/>
            <a:ext cx="3431026" cy="428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2" y="4294396"/>
            <a:ext cx="9139238" cy="84910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 txBox="1"/>
          <p:nvPr/>
        </p:nvSpPr>
        <p:spPr>
          <a:xfrm>
            <a:off x="478382" y="407285"/>
            <a:ext cx="8379000" cy="29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41575" rIns="41575" bIns="415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D943C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Clean Cities Campaign</a:t>
            </a:r>
            <a:r>
              <a:rPr lang="en-GB" sz="12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è una coalizione europea di 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8</a:t>
            </a:r>
            <a:r>
              <a:rPr lang="en-GB" sz="12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0 ONG, associazioni ambientaliste, think-tank, movimenti di base e organizzazioni della società civile che ha come obiettivo una </a:t>
            </a:r>
            <a:r>
              <a:rPr lang="en-GB" sz="1200" b="1" i="0" u="none" strike="noStrike" cap="none">
                <a:solidFill>
                  <a:srgbClr val="D943C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mobilità urbana a zero emissioni entro il 2030</a:t>
            </a:r>
            <a:r>
              <a:rPr lang="en-GB" sz="12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2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La campagna sostiene la </a:t>
            </a:r>
            <a:r>
              <a:rPr lang="en-GB" sz="1200" b="1" i="0" u="none" strike="noStrike" cap="none">
                <a:solidFill>
                  <a:srgbClr val="0BD9D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mobilità attiva, condivisa ed elettrica per un futuro urbano più vivibile e sostenibile</a:t>
            </a:r>
            <a:r>
              <a:rPr lang="en-GB" sz="12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, inclusa la graduale eliminazione dei veicoli con motore a combustione interna dalle città.</a:t>
            </a:r>
            <a:endParaRPr sz="12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L’inquinamento atmosferico uccide 300.000 europei ogni anno, 60.000 persone solo in Italia.</a:t>
            </a:r>
            <a:endParaRPr sz="12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Il nostro network lancia campagne d’opinione e produce ricerche e analisi per spingere le città a eliminare i veicoli a benzina e diesel entro il 2030 e a dare priorità alla mobilità attiva, condivisa ed elettrica.</a:t>
            </a:r>
            <a:endParaRPr sz="12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0BD9D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Siamo in movimento per costruire città delle persone.</a:t>
            </a:r>
            <a:endParaRPr sz="1200" b="1" i="0" u="none" strike="noStrike" cap="none">
              <a:solidFill>
                <a:srgbClr val="0BD9D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2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I partner italiani di Clean Cities sono:</a:t>
            </a:r>
            <a:endParaRPr sz="1200" b="0" i="0" u="none" strike="noStrike" cap="none">
              <a:solidFill>
                <a:schemeClr val="dk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3" name="Google Shape;10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94873" y="3093573"/>
            <a:ext cx="1752804" cy="246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03025" y="2901170"/>
            <a:ext cx="700757" cy="479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31226" y="2958050"/>
            <a:ext cx="700757" cy="517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38032" y="3781313"/>
            <a:ext cx="1064812" cy="22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59031" y="2860213"/>
            <a:ext cx="615777" cy="615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281004" y="2969226"/>
            <a:ext cx="495550" cy="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580899" y="2860226"/>
            <a:ext cx="615777" cy="615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 rotWithShape="1">
          <a:blip r:embed="rId11">
            <a:alphaModFix/>
          </a:blip>
          <a:srcRect b="12126"/>
          <a:stretch/>
        </p:blipFill>
        <p:spPr>
          <a:xfrm>
            <a:off x="7590008" y="3493888"/>
            <a:ext cx="700806" cy="615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204782" y="3433120"/>
            <a:ext cx="740064" cy="7400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" name="Google Shape;112;p20"/>
          <p:cNvGrpSpPr/>
          <p:nvPr/>
        </p:nvGrpSpPr>
        <p:grpSpPr>
          <a:xfrm>
            <a:off x="7093799" y="4629903"/>
            <a:ext cx="1752647" cy="347851"/>
            <a:chOff x="5066538" y="4295539"/>
            <a:chExt cx="9986594" cy="2094229"/>
          </a:xfrm>
        </p:grpSpPr>
        <p:sp>
          <p:nvSpPr>
            <p:cNvPr id="113" name="Google Shape;113;p20"/>
            <p:cNvSpPr/>
            <p:nvPr/>
          </p:nvSpPr>
          <p:spPr>
            <a:xfrm>
              <a:off x="12840792" y="4295539"/>
              <a:ext cx="2212340" cy="2094229"/>
            </a:xfrm>
            <a:custGeom>
              <a:avLst/>
              <a:gdLst/>
              <a:ahLst/>
              <a:cxnLst/>
              <a:rect l="l" t="t" r="r" b="b"/>
              <a:pathLst>
                <a:path w="2212340" h="2094229" extrusionOk="0">
                  <a:moveTo>
                    <a:pt x="1047076" y="0"/>
                  </a:moveTo>
                  <a:lnTo>
                    <a:pt x="999147" y="1079"/>
                  </a:lnTo>
                  <a:lnTo>
                    <a:pt x="951776" y="4279"/>
                  </a:lnTo>
                  <a:lnTo>
                    <a:pt x="905002" y="9563"/>
                  </a:lnTo>
                  <a:lnTo>
                    <a:pt x="858862" y="16878"/>
                  </a:lnTo>
                  <a:lnTo>
                    <a:pt x="813422" y="26174"/>
                  </a:lnTo>
                  <a:lnTo>
                    <a:pt x="768731" y="37401"/>
                  </a:lnTo>
                  <a:lnTo>
                    <a:pt x="724814" y="50533"/>
                  </a:lnTo>
                  <a:lnTo>
                    <a:pt x="681723" y="65506"/>
                  </a:lnTo>
                  <a:lnTo>
                    <a:pt x="639508" y="82283"/>
                  </a:lnTo>
                  <a:lnTo>
                    <a:pt x="598220" y="100825"/>
                  </a:lnTo>
                  <a:lnTo>
                    <a:pt x="557898" y="121056"/>
                  </a:lnTo>
                  <a:lnTo>
                    <a:pt x="518604" y="142963"/>
                  </a:lnTo>
                  <a:lnTo>
                    <a:pt x="480352" y="166484"/>
                  </a:lnTo>
                  <a:lnTo>
                    <a:pt x="443217" y="191566"/>
                  </a:lnTo>
                  <a:lnTo>
                    <a:pt x="407238" y="218173"/>
                  </a:lnTo>
                  <a:lnTo>
                    <a:pt x="372452" y="246265"/>
                  </a:lnTo>
                  <a:lnTo>
                    <a:pt x="338924" y="275780"/>
                  </a:lnTo>
                  <a:lnTo>
                    <a:pt x="306679" y="306692"/>
                  </a:lnTo>
                  <a:lnTo>
                    <a:pt x="275780" y="338937"/>
                  </a:lnTo>
                  <a:lnTo>
                    <a:pt x="246253" y="372465"/>
                  </a:lnTo>
                  <a:lnTo>
                    <a:pt x="218173" y="407250"/>
                  </a:lnTo>
                  <a:lnTo>
                    <a:pt x="191554" y="443230"/>
                  </a:lnTo>
                  <a:lnTo>
                    <a:pt x="166471" y="480364"/>
                  </a:lnTo>
                  <a:lnTo>
                    <a:pt x="142951" y="518604"/>
                  </a:lnTo>
                  <a:lnTo>
                    <a:pt x="121056" y="557911"/>
                  </a:lnTo>
                  <a:lnTo>
                    <a:pt x="100812" y="598233"/>
                  </a:lnTo>
                  <a:lnTo>
                    <a:pt x="82283" y="639521"/>
                  </a:lnTo>
                  <a:lnTo>
                    <a:pt x="65506" y="681736"/>
                  </a:lnTo>
                  <a:lnTo>
                    <a:pt x="50520" y="724814"/>
                  </a:lnTo>
                  <a:lnTo>
                    <a:pt x="37401" y="768731"/>
                  </a:lnTo>
                  <a:lnTo>
                    <a:pt x="26162" y="813435"/>
                  </a:lnTo>
                  <a:lnTo>
                    <a:pt x="16865" y="858875"/>
                  </a:lnTo>
                  <a:lnTo>
                    <a:pt x="9550" y="905014"/>
                  </a:lnTo>
                  <a:lnTo>
                    <a:pt x="4267" y="951788"/>
                  </a:lnTo>
                  <a:lnTo>
                    <a:pt x="1066" y="999159"/>
                  </a:lnTo>
                  <a:lnTo>
                    <a:pt x="0" y="1047089"/>
                  </a:lnTo>
                  <a:lnTo>
                    <a:pt x="1066" y="1095019"/>
                  </a:lnTo>
                  <a:lnTo>
                    <a:pt x="4267" y="1142403"/>
                  </a:lnTo>
                  <a:lnTo>
                    <a:pt x="9550" y="1189177"/>
                  </a:lnTo>
                  <a:lnTo>
                    <a:pt x="16865" y="1235303"/>
                  </a:lnTo>
                  <a:lnTo>
                    <a:pt x="26162" y="1280744"/>
                  </a:lnTo>
                  <a:lnTo>
                    <a:pt x="37401" y="1325448"/>
                  </a:lnTo>
                  <a:lnTo>
                    <a:pt x="50520" y="1369364"/>
                  </a:lnTo>
                  <a:lnTo>
                    <a:pt x="65506" y="1412455"/>
                  </a:lnTo>
                  <a:lnTo>
                    <a:pt x="82283" y="1454670"/>
                  </a:lnTo>
                  <a:lnTo>
                    <a:pt x="100812" y="1495958"/>
                  </a:lnTo>
                  <a:lnTo>
                    <a:pt x="121056" y="1536280"/>
                  </a:lnTo>
                  <a:lnTo>
                    <a:pt x="142951" y="1575574"/>
                  </a:lnTo>
                  <a:lnTo>
                    <a:pt x="166471" y="1613827"/>
                  </a:lnTo>
                  <a:lnTo>
                    <a:pt x="191554" y="1650961"/>
                  </a:lnTo>
                  <a:lnTo>
                    <a:pt x="218173" y="1686941"/>
                  </a:lnTo>
                  <a:lnTo>
                    <a:pt x="246253" y="1721713"/>
                  </a:lnTo>
                  <a:lnTo>
                    <a:pt x="275780" y="1755254"/>
                  </a:lnTo>
                  <a:lnTo>
                    <a:pt x="306679" y="1787499"/>
                  </a:lnTo>
                  <a:lnTo>
                    <a:pt x="338924" y="1818398"/>
                  </a:lnTo>
                  <a:lnTo>
                    <a:pt x="372452" y="1847913"/>
                  </a:lnTo>
                  <a:lnTo>
                    <a:pt x="407238" y="1876005"/>
                  </a:lnTo>
                  <a:lnTo>
                    <a:pt x="443217" y="1902612"/>
                  </a:lnTo>
                  <a:lnTo>
                    <a:pt x="480352" y="1927707"/>
                  </a:lnTo>
                  <a:lnTo>
                    <a:pt x="518604" y="1951228"/>
                  </a:lnTo>
                  <a:lnTo>
                    <a:pt x="557898" y="1973122"/>
                  </a:lnTo>
                  <a:lnTo>
                    <a:pt x="598220" y="1993366"/>
                  </a:lnTo>
                  <a:lnTo>
                    <a:pt x="639508" y="2011895"/>
                  </a:lnTo>
                  <a:lnTo>
                    <a:pt x="681723" y="2028672"/>
                  </a:lnTo>
                  <a:lnTo>
                    <a:pt x="724814" y="2043645"/>
                  </a:lnTo>
                  <a:lnTo>
                    <a:pt x="768731" y="2056777"/>
                  </a:lnTo>
                  <a:lnTo>
                    <a:pt x="813422" y="2068017"/>
                  </a:lnTo>
                  <a:lnTo>
                    <a:pt x="858862" y="2077313"/>
                  </a:lnTo>
                  <a:lnTo>
                    <a:pt x="905002" y="2084616"/>
                  </a:lnTo>
                  <a:lnTo>
                    <a:pt x="951776" y="2089899"/>
                  </a:lnTo>
                  <a:lnTo>
                    <a:pt x="999147" y="2093099"/>
                  </a:lnTo>
                  <a:lnTo>
                    <a:pt x="1047076" y="2094179"/>
                  </a:lnTo>
                  <a:lnTo>
                    <a:pt x="1047076" y="0"/>
                  </a:lnTo>
                  <a:close/>
                </a:path>
                <a:path w="2212340" h="2094229" extrusionOk="0">
                  <a:moveTo>
                    <a:pt x="2212149" y="0"/>
                  </a:moveTo>
                  <a:lnTo>
                    <a:pt x="2164219" y="1079"/>
                  </a:lnTo>
                  <a:lnTo>
                    <a:pt x="2116848" y="4279"/>
                  </a:lnTo>
                  <a:lnTo>
                    <a:pt x="2070074" y="9563"/>
                  </a:lnTo>
                  <a:lnTo>
                    <a:pt x="2023935" y="16878"/>
                  </a:lnTo>
                  <a:lnTo>
                    <a:pt x="1978494" y="26174"/>
                  </a:lnTo>
                  <a:lnTo>
                    <a:pt x="1933790" y="37401"/>
                  </a:lnTo>
                  <a:lnTo>
                    <a:pt x="1889874" y="50533"/>
                  </a:lnTo>
                  <a:lnTo>
                    <a:pt x="1846783" y="65506"/>
                  </a:lnTo>
                  <a:lnTo>
                    <a:pt x="1804581" y="82283"/>
                  </a:lnTo>
                  <a:lnTo>
                    <a:pt x="1763293" y="100825"/>
                  </a:lnTo>
                  <a:lnTo>
                    <a:pt x="1722970" y="121056"/>
                  </a:lnTo>
                  <a:lnTo>
                    <a:pt x="1683664" y="142963"/>
                  </a:lnTo>
                  <a:lnTo>
                    <a:pt x="1645424" y="166484"/>
                  </a:lnTo>
                  <a:lnTo>
                    <a:pt x="1608289" y="191566"/>
                  </a:lnTo>
                  <a:lnTo>
                    <a:pt x="1572310" y="218173"/>
                  </a:lnTo>
                  <a:lnTo>
                    <a:pt x="1537525" y="246265"/>
                  </a:lnTo>
                  <a:lnTo>
                    <a:pt x="1503997" y="275780"/>
                  </a:lnTo>
                  <a:lnTo>
                    <a:pt x="1471752" y="306692"/>
                  </a:lnTo>
                  <a:lnTo>
                    <a:pt x="1440840" y="338937"/>
                  </a:lnTo>
                  <a:lnTo>
                    <a:pt x="1411325" y="372465"/>
                  </a:lnTo>
                  <a:lnTo>
                    <a:pt x="1383233" y="407250"/>
                  </a:lnTo>
                  <a:lnTo>
                    <a:pt x="1356626" y="443230"/>
                  </a:lnTo>
                  <a:lnTo>
                    <a:pt x="1331544" y="480364"/>
                  </a:lnTo>
                  <a:lnTo>
                    <a:pt x="1308023" y="518604"/>
                  </a:lnTo>
                  <a:lnTo>
                    <a:pt x="1286116" y="557911"/>
                  </a:lnTo>
                  <a:lnTo>
                    <a:pt x="1265885" y="598233"/>
                  </a:lnTo>
                  <a:lnTo>
                    <a:pt x="1247355" y="639521"/>
                  </a:lnTo>
                  <a:lnTo>
                    <a:pt x="1230579" y="681736"/>
                  </a:lnTo>
                  <a:lnTo>
                    <a:pt x="1215593" y="724814"/>
                  </a:lnTo>
                  <a:lnTo>
                    <a:pt x="1202474" y="768731"/>
                  </a:lnTo>
                  <a:lnTo>
                    <a:pt x="1191234" y="813435"/>
                  </a:lnTo>
                  <a:lnTo>
                    <a:pt x="1181938" y="858875"/>
                  </a:lnTo>
                  <a:lnTo>
                    <a:pt x="1174623" y="905014"/>
                  </a:lnTo>
                  <a:lnTo>
                    <a:pt x="1169339" y="951788"/>
                  </a:lnTo>
                  <a:lnTo>
                    <a:pt x="1166139" y="999159"/>
                  </a:lnTo>
                  <a:lnTo>
                    <a:pt x="1165059" y="1047089"/>
                  </a:lnTo>
                  <a:lnTo>
                    <a:pt x="1166139" y="1095019"/>
                  </a:lnTo>
                  <a:lnTo>
                    <a:pt x="1169339" y="1142403"/>
                  </a:lnTo>
                  <a:lnTo>
                    <a:pt x="1174623" y="1189177"/>
                  </a:lnTo>
                  <a:lnTo>
                    <a:pt x="1181938" y="1235303"/>
                  </a:lnTo>
                  <a:lnTo>
                    <a:pt x="1191234" y="1280744"/>
                  </a:lnTo>
                  <a:lnTo>
                    <a:pt x="1202474" y="1325448"/>
                  </a:lnTo>
                  <a:lnTo>
                    <a:pt x="1215593" y="1369364"/>
                  </a:lnTo>
                  <a:lnTo>
                    <a:pt x="1230579" y="1412455"/>
                  </a:lnTo>
                  <a:lnTo>
                    <a:pt x="1247355" y="1454670"/>
                  </a:lnTo>
                  <a:lnTo>
                    <a:pt x="1265885" y="1495958"/>
                  </a:lnTo>
                  <a:lnTo>
                    <a:pt x="1286116" y="1536280"/>
                  </a:lnTo>
                  <a:lnTo>
                    <a:pt x="1308023" y="1575574"/>
                  </a:lnTo>
                  <a:lnTo>
                    <a:pt x="1331544" y="1613827"/>
                  </a:lnTo>
                  <a:lnTo>
                    <a:pt x="1356626" y="1650961"/>
                  </a:lnTo>
                  <a:lnTo>
                    <a:pt x="1383233" y="1686941"/>
                  </a:lnTo>
                  <a:lnTo>
                    <a:pt x="1411325" y="1721713"/>
                  </a:lnTo>
                  <a:lnTo>
                    <a:pt x="1440840" y="1755254"/>
                  </a:lnTo>
                  <a:lnTo>
                    <a:pt x="1471752" y="1787499"/>
                  </a:lnTo>
                  <a:lnTo>
                    <a:pt x="1503997" y="1818398"/>
                  </a:lnTo>
                  <a:lnTo>
                    <a:pt x="1537525" y="1847913"/>
                  </a:lnTo>
                  <a:lnTo>
                    <a:pt x="1572310" y="1876005"/>
                  </a:lnTo>
                  <a:lnTo>
                    <a:pt x="1608289" y="1902612"/>
                  </a:lnTo>
                  <a:lnTo>
                    <a:pt x="1645424" y="1927707"/>
                  </a:lnTo>
                  <a:lnTo>
                    <a:pt x="1683664" y="1951228"/>
                  </a:lnTo>
                  <a:lnTo>
                    <a:pt x="1722970" y="1973122"/>
                  </a:lnTo>
                  <a:lnTo>
                    <a:pt x="1763293" y="1993366"/>
                  </a:lnTo>
                  <a:lnTo>
                    <a:pt x="1804581" y="2011895"/>
                  </a:lnTo>
                  <a:lnTo>
                    <a:pt x="1846783" y="2028672"/>
                  </a:lnTo>
                  <a:lnTo>
                    <a:pt x="1889874" y="2043645"/>
                  </a:lnTo>
                  <a:lnTo>
                    <a:pt x="1933790" y="2056777"/>
                  </a:lnTo>
                  <a:lnTo>
                    <a:pt x="1978494" y="2068017"/>
                  </a:lnTo>
                  <a:lnTo>
                    <a:pt x="2023935" y="2077313"/>
                  </a:lnTo>
                  <a:lnTo>
                    <a:pt x="2070074" y="2084616"/>
                  </a:lnTo>
                  <a:lnTo>
                    <a:pt x="2116848" y="2089899"/>
                  </a:lnTo>
                  <a:lnTo>
                    <a:pt x="2164219" y="2093099"/>
                  </a:lnTo>
                  <a:lnTo>
                    <a:pt x="2212149" y="2094179"/>
                  </a:lnTo>
                  <a:lnTo>
                    <a:pt x="2212149" y="0"/>
                  </a:lnTo>
                  <a:close/>
                </a:path>
              </a:pathLst>
            </a:custGeom>
            <a:solidFill>
              <a:srgbClr val="D943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0"/>
            <p:cNvSpPr/>
            <p:nvPr/>
          </p:nvSpPr>
          <p:spPr>
            <a:xfrm>
              <a:off x="5066538" y="4773923"/>
              <a:ext cx="7195820" cy="1040764"/>
            </a:xfrm>
            <a:custGeom>
              <a:avLst/>
              <a:gdLst/>
              <a:ahLst/>
              <a:cxnLst/>
              <a:rect l="l" t="t" r="r" b="b"/>
              <a:pathLst>
                <a:path w="7195820" h="1040764" extrusionOk="0">
                  <a:moveTo>
                    <a:pt x="894727" y="397497"/>
                  </a:moveTo>
                  <a:lnTo>
                    <a:pt x="877481" y="352831"/>
                  </a:lnTo>
                  <a:lnTo>
                    <a:pt x="856373" y="311505"/>
                  </a:lnTo>
                  <a:lnTo>
                    <a:pt x="831418" y="273532"/>
                  </a:lnTo>
                  <a:lnTo>
                    <a:pt x="802589" y="238912"/>
                  </a:lnTo>
                  <a:lnTo>
                    <a:pt x="769912" y="207645"/>
                  </a:lnTo>
                  <a:lnTo>
                    <a:pt x="733361" y="179730"/>
                  </a:lnTo>
                  <a:lnTo>
                    <a:pt x="693813" y="155676"/>
                  </a:lnTo>
                  <a:lnTo>
                    <a:pt x="652157" y="136004"/>
                  </a:lnTo>
                  <a:lnTo>
                    <a:pt x="608393" y="120700"/>
                  </a:lnTo>
                  <a:lnTo>
                    <a:pt x="562521" y="109766"/>
                  </a:lnTo>
                  <a:lnTo>
                    <a:pt x="514527" y="103200"/>
                  </a:lnTo>
                  <a:lnTo>
                    <a:pt x="464426" y="101015"/>
                  </a:lnTo>
                  <a:lnTo>
                    <a:pt x="412965" y="103403"/>
                  </a:lnTo>
                  <a:lnTo>
                    <a:pt x="363562" y="110566"/>
                  </a:lnTo>
                  <a:lnTo>
                    <a:pt x="316191" y="122504"/>
                  </a:lnTo>
                  <a:lnTo>
                    <a:pt x="270891" y="139217"/>
                  </a:lnTo>
                  <a:lnTo>
                    <a:pt x="227622" y="160705"/>
                  </a:lnTo>
                  <a:lnTo>
                    <a:pt x="187159" y="186474"/>
                  </a:lnTo>
                  <a:lnTo>
                    <a:pt x="150266" y="216027"/>
                  </a:lnTo>
                  <a:lnTo>
                    <a:pt x="116941" y="249339"/>
                  </a:lnTo>
                  <a:lnTo>
                    <a:pt x="87198" y="286435"/>
                  </a:lnTo>
                  <a:lnTo>
                    <a:pt x="61010" y="327317"/>
                  </a:lnTo>
                  <a:lnTo>
                    <a:pt x="39052" y="371221"/>
                  </a:lnTo>
                  <a:lnTo>
                    <a:pt x="21971" y="417385"/>
                  </a:lnTo>
                  <a:lnTo>
                    <a:pt x="9766" y="465785"/>
                  </a:lnTo>
                  <a:lnTo>
                    <a:pt x="2451" y="516445"/>
                  </a:lnTo>
                  <a:lnTo>
                    <a:pt x="0" y="569366"/>
                  </a:lnTo>
                  <a:lnTo>
                    <a:pt x="2451" y="622261"/>
                  </a:lnTo>
                  <a:lnTo>
                    <a:pt x="9766" y="672846"/>
                  </a:lnTo>
                  <a:lnTo>
                    <a:pt x="21971" y="721118"/>
                  </a:lnTo>
                  <a:lnTo>
                    <a:pt x="39052" y="767092"/>
                  </a:lnTo>
                  <a:lnTo>
                    <a:pt x="61010" y="810742"/>
                  </a:lnTo>
                  <a:lnTo>
                    <a:pt x="87198" y="851395"/>
                  </a:lnTo>
                  <a:lnTo>
                    <a:pt x="116941" y="888314"/>
                  </a:lnTo>
                  <a:lnTo>
                    <a:pt x="150266" y="921499"/>
                  </a:lnTo>
                  <a:lnTo>
                    <a:pt x="187159" y="950963"/>
                  </a:lnTo>
                  <a:lnTo>
                    <a:pt x="227622" y="976706"/>
                  </a:lnTo>
                  <a:lnTo>
                    <a:pt x="270891" y="998194"/>
                  </a:lnTo>
                  <a:lnTo>
                    <a:pt x="316191" y="1014920"/>
                  </a:lnTo>
                  <a:lnTo>
                    <a:pt x="363562" y="1026845"/>
                  </a:lnTo>
                  <a:lnTo>
                    <a:pt x="412965" y="1034008"/>
                  </a:lnTo>
                  <a:lnTo>
                    <a:pt x="464426" y="1036396"/>
                  </a:lnTo>
                  <a:lnTo>
                    <a:pt x="514908" y="1034224"/>
                  </a:lnTo>
                  <a:lnTo>
                    <a:pt x="563168" y="1027722"/>
                  </a:lnTo>
                  <a:lnTo>
                    <a:pt x="609206" y="1016889"/>
                  </a:lnTo>
                  <a:lnTo>
                    <a:pt x="653034" y="1001699"/>
                  </a:lnTo>
                  <a:lnTo>
                    <a:pt x="694639" y="982192"/>
                  </a:lnTo>
                  <a:lnTo>
                    <a:pt x="734009" y="958329"/>
                  </a:lnTo>
                  <a:lnTo>
                    <a:pt x="770369" y="930592"/>
                  </a:lnTo>
                  <a:lnTo>
                    <a:pt x="802881" y="899388"/>
                  </a:lnTo>
                  <a:lnTo>
                    <a:pt x="831583" y="864717"/>
                  </a:lnTo>
                  <a:lnTo>
                    <a:pt x="856449" y="826579"/>
                  </a:lnTo>
                  <a:lnTo>
                    <a:pt x="877506" y="784974"/>
                  </a:lnTo>
                  <a:lnTo>
                    <a:pt x="894727" y="739914"/>
                  </a:lnTo>
                  <a:lnTo>
                    <a:pt x="683501" y="739914"/>
                  </a:lnTo>
                  <a:lnTo>
                    <a:pt x="666165" y="770699"/>
                  </a:lnTo>
                  <a:lnTo>
                    <a:pt x="645629" y="797471"/>
                  </a:lnTo>
                  <a:lnTo>
                    <a:pt x="594956" y="838962"/>
                  </a:lnTo>
                  <a:lnTo>
                    <a:pt x="533463" y="864044"/>
                  </a:lnTo>
                  <a:lnTo>
                    <a:pt x="463105" y="872413"/>
                  </a:lnTo>
                  <a:lnTo>
                    <a:pt x="424192" y="870077"/>
                  </a:lnTo>
                  <a:lnTo>
                    <a:pt x="353021" y="851369"/>
                  </a:lnTo>
                  <a:lnTo>
                    <a:pt x="291325" y="814362"/>
                  </a:lnTo>
                  <a:lnTo>
                    <a:pt x="242785" y="761225"/>
                  </a:lnTo>
                  <a:lnTo>
                    <a:pt x="208470" y="692975"/>
                  </a:lnTo>
                  <a:lnTo>
                    <a:pt x="197612" y="654481"/>
                  </a:lnTo>
                  <a:lnTo>
                    <a:pt x="191096" y="613270"/>
                  </a:lnTo>
                  <a:lnTo>
                    <a:pt x="188925" y="569366"/>
                  </a:lnTo>
                  <a:lnTo>
                    <a:pt x="191096" y="524929"/>
                  </a:lnTo>
                  <a:lnTo>
                    <a:pt x="197612" y="483438"/>
                  </a:lnTo>
                  <a:lnTo>
                    <a:pt x="208470" y="444906"/>
                  </a:lnTo>
                  <a:lnTo>
                    <a:pt x="223685" y="409308"/>
                  </a:lnTo>
                  <a:lnTo>
                    <a:pt x="265328" y="348805"/>
                  </a:lnTo>
                  <a:lnTo>
                    <a:pt x="320763" y="303707"/>
                  </a:lnTo>
                  <a:lnTo>
                    <a:pt x="387502" y="275666"/>
                  </a:lnTo>
                  <a:lnTo>
                    <a:pt x="463105" y="266319"/>
                  </a:lnTo>
                  <a:lnTo>
                    <a:pt x="499389" y="268363"/>
                  </a:lnTo>
                  <a:lnTo>
                    <a:pt x="565315" y="284772"/>
                  </a:lnTo>
                  <a:lnTo>
                    <a:pt x="621893" y="317563"/>
                  </a:lnTo>
                  <a:lnTo>
                    <a:pt x="666165" y="366763"/>
                  </a:lnTo>
                  <a:lnTo>
                    <a:pt x="683501" y="397497"/>
                  </a:lnTo>
                  <a:lnTo>
                    <a:pt x="894727" y="397497"/>
                  </a:lnTo>
                  <a:close/>
                </a:path>
                <a:path w="7195820" h="1040764" extrusionOk="0">
                  <a:moveTo>
                    <a:pt x="1183601" y="57721"/>
                  </a:moveTo>
                  <a:lnTo>
                    <a:pt x="999934" y="57721"/>
                  </a:lnTo>
                  <a:lnTo>
                    <a:pt x="999934" y="1028522"/>
                  </a:lnTo>
                  <a:lnTo>
                    <a:pt x="1183601" y="1028522"/>
                  </a:lnTo>
                  <a:lnTo>
                    <a:pt x="1183601" y="57721"/>
                  </a:lnTo>
                  <a:close/>
                </a:path>
                <a:path w="7195820" h="1040764" extrusionOk="0">
                  <a:moveTo>
                    <a:pt x="2006028" y="649389"/>
                  </a:moveTo>
                  <a:lnTo>
                    <a:pt x="2003196" y="597776"/>
                  </a:lnTo>
                  <a:lnTo>
                    <a:pt x="2003044" y="596925"/>
                  </a:lnTo>
                  <a:lnTo>
                    <a:pt x="1994712" y="549198"/>
                  </a:lnTo>
                  <a:lnTo>
                    <a:pt x="1980565" y="503643"/>
                  </a:lnTo>
                  <a:lnTo>
                    <a:pt x="1960765" y="461137"/>
                  </a:lnTo>
                  <a:lnTo>
                    <a:pt x="1935835" y="422478"/>
                  </a:lnTo>
                  <a:lnTo>
                    <a:pt x="1906320" y="388493"/>
                  </a:lnTo>
                  <a:lnTo>
                    <a:pt x="1872208" y="359181"/>
                  </a:lnTo>
                  <a:lnTo>
                    <a:pt x="1833511" y="334530"/>
                  </a:lnTo>
                  <a:lnTo>
                    <a:pt x="1815807" y="326377"/>
                  </a:lnTo>
                  <a:lnTo>
                    <a:pt x="1815807" y="596925"/>
                  </a:lnTo>
                  <a:lnTo>
                    <a:pt x="1470761" y="596925"/>
                  </a:lnTo>
                  <a:lnTo>
                    <a:pt x="1490281" y="531495"/>
                  </a:lnTo>
                  <a:lnTo>
                    <a:pt x="1527835" y="482130"/>
                  </a:lnTo>
                  <a:lnTo>
                    <a:pt x="1579816" y="451129"/>
                  </a:lnTo>
                  <a:lnTo>
                    <a:pt x="1642618" y="440804"/>
                  </a:lnTo>
                  <a:lnTo>
                    <a:pt x="1677301" y="443471"/>
                  </a:lnTo>
                  <a:lnTo>
                    <a:pt x="1738299" y="464794"/>
                  </a:lnTo>
                  <a:lnTo>
                    <a:pt x="1786521" y="506514"/>
                  </a:lnTo>
                  <a:lnTo>
                    <a:pt x="1812099" y="563257"/>
                  </a:lnTo>
                  <a:lnTo>
                    <a:pt x="1815807" y="596925"/>
                  </a:lnTo>
                  <a:lnTo>
                    <a:pt x="1815807" y="326377"/>
                  </a:lnTo>
                  <a:lnTo>
                    <a:pt x="1791157" y="315023"/>
                  </a:lnTo>
                  <a:lnTo>
                    <a:pt x="1746097" y="301091"/>
                  </a:lnTo>
                  <a:lnTo>
                    <a:pt x="1698332" y="292722"/>
                  </a:lnTo>
                  <a:lnTo>
                    <a:pt x="1647875" y="289941"/>
                  </a:lnTo>
                  <a:lnTo>
                    <a:pt x="1595640" y="292811"/>
                  </a:lnTo>
                  <a:lnTo>
                    <a:pt x="1546529" y="301409"/>
                  </a:lnTo>
                  <a:lnTo>
                    <a:pt x="1500530" y="315760"/>
                  </a:lnTo>
                  <a:lnTo>
                    <a:pt x="1457642" y="335851"/>
                  </a:lnTo>
                  <a:lnTo>
                    <a:pt x="1418615" y="361264"/>
                  </a:lnTo>
                  <a:lnTo>
                    <a:pt x="1384185" y="391604"/>
                  </a:lnTo>
                  <a:lnTo>
                    <a:pt x="1354340" y="426859"/>
                  </a:lnTo>
                  <a:lnTo>
                    <a:pt x="1329080" y="467042"/>
                  </a:lnTo>
                  <a:lnTo>
                    <a:pt x="1308989" y="511403"/>
                  </a:lnTo>
                  <a:lnTo>
                    <a:pt x="1294638" y="559206"/>
                  </a:lnTo>
                  <a:lnTo>
                    <a:pt x="1286027" y="610450"/>
                  </a:lnTo>
                  <a:lnTo>
                    <a:pt x="1283157" y="665124"/>
                  </a:lnTo>
                  <a:lnTo>
                    <a:pt x="1286065" y="719251"/>
                  </a:lnTo>
                  <a:lnTo>
                    <a:pt x="1294803" y="770089"/>
                  </a:lnTo>
                  <a:lnTo>
                    <a:pt x="1309357" y="817651"/>
                  </a:lnTo>
                  <a:lnTo>
                    <a:pt x="1329728" y="861923"/>
                  </a:lnTo>
                  <a:lnTo>
                    <a:pt x="1355318" y="902144"/>
                  </a:lnTo>
                  <a:lnTo>
                    <a:pt x="1385481" y="937526"/>
                  </a:lnTo>
                  <a:lnTo>
                    <a:pt x="1420253" y="968070"/>
                  </a:lnTo>
                  <a:lnTo>
                    <a:pt x="1459611" y="993762"/>
                  </a:lnTo>
                  <a:lnTo>
                    <a:pt x="1502613" y="1014133"/>
                  </a:lnTo>
                  <a:lnTo>
                    <a:pt x="1548333" y="1028700"/>
                  </a:lnTo>
                  <a:lnTo>
                    <a:pt x="1596745" y="1037424"/>
                  </a:lnTo>
                  <a:lnTo>
                    <a:pt x="1647875" y="1040345"/>
                  </a:lnTo>
                  <a:lnTo>
                    <a:pt x="1698193" y="1037640"/>
                  </a:lnTo>
                  <a:lnTo>
                    <a:pt x="1745272" y="1029538"/>
                  </a:lnTo>
                  <a:lnTo>
                    <a:pt x="1789087" y="1016025"/>
                  </a:lnTo>
                  <a:lnTo>
                    <a:pt x="1829650" y="997102"/>
                  </a:lnTo>
                  <a:lnTo>
                    <a:pt x="1866963" y="972769"/>
                  </a:lnTo>
                  <a:lnTo>
                    <a:pt x="1907959" y="936663"/>
                  </a:lnTo>
                  <a:lnTo>
                    <a:pt x="1941741" y="895870"/>
                  </a:lnTo>
                  <a:lnTo>
                    <a:pt x="1968309" y="850404"/>
                  </a:lnTo>
                  <a:lnTo>
                    <a:pt x="1987664" y="800252"/>
                  </a:lnTo>
                  <a:lnTo>
                    <a:pt x="1789557" y="800252"/>
                  </a:lnTo>
                  <a:lnTo>
                    <a:pt x="1764220" y="838708"/>
                  </a:lnTo>
                  <a:lnTo>
                    <a:pt x="1731505" y="866178"/>
                  </a:lnTo>
                  <a:lnTo>
                    <a:pt x="1691411" y="882662"/>
                  </a:lnTo>
                  <a:lnTo>
                    <a:pt x="1643938" y="888161"/>
                  </a:lnTo>
                  <a:lnTo>
                    <a:pt x="1609915" y="885367"/>
                  </a:lnTo>
                  <a:lnTo>
                    <a:pt x="1550212" y="863066"/>
                  </a:lnTo>
                  <a:lnTo>
                    <a:pt x="1502905" y="819124"/>
                  </a:lnTo>
                  <a:lnTo>
                    <a:pt x="1475359" y="757453"/>
                  </a:lnTo>
                  <a:lnTo>
                    <a:pt x="1469453" y="720229"/>
                  </a:lnTo>
                  <a:lnTo>
                    <a:pt x="2000783" y="720229"/>
                  </a:lnTo>
                  <a:lnTo>
                    <a:pt x="2003069" y="703999"/>
                  </a:lnTo>
                  <a:lnTo>
                    <a:pt x="2004707" y="686777"/>
                  </a:lnTo>
                  <a:lnTo>
                    <a:pt x="2005698" y="668578"/>
                  </a:lnTo>
                  <a:lnTo>
                    <a:pt x="2006028" y="649389"/>
                  </a:lnTo>
                  <a:close/>
                </a:path>
                <a:path w="7195820" h="1040764" extrusionOk="0">
                  <a:moveTo>
                    <a:pt x="2819654" y="301739"/>
                  </a:moveTo>
                  <a:lnTo>
                    <a:pt x="2634678" y="301739"/>
                  </a:lnTo>
                  <a:lnTo>
                    <a:pt x="2634678" y="405384"/>
                  </a:lnTo>
                  <a:lnTo>
                    <a:pt x="2634678" y="665137"/>
                  </a:lnTo>
                  <a:lnTo>
                    <a:pt x="2628112" y="727290"/>
                  </a:lnTo>
                  <a:lnTo>
                    <a:pt x="2608440" y="779932"/>
                  </a:lnTo>
                  <a:lnTo>
                    <a:pt x="2577604" y="822236"/>
                  </a:lnTo>
                  <a:lnTo>
                    <a:pt x="2537599" y="853389"/>
                  </a:lnTo>
                  <a:lnTo>
                    <a:pt x="2491346" y="872578"/>
                  </a:lnTo>
                  <a:lnTo>
                    <a:pt x="2441829" y="878967"/>
                  </a:lnTo>
                  <a:lnTo>
                    <a:pt x="2417267" y="877328"/>
                  </a:lnTo>
                  <a:lnTo>
                    <a:pt x="2370366" y="864222"/>
                  </a:lnTo>
                  <a:lnTo>
                    <a:pt x="2327110" y="838174"/>
                  </a:lnTo>
                  <a:lnTo>
                    <a:pt x="2291689" y="800455"/>
                  </a:lnTo>
                  <a:lnTo>
                    <a:pt x="2265413" y="751674"/>
                  </a:lnTo>
                  <a:lnTo>
                    <a:pt x="2251964" y="694283"/>
                  </a:lnTo>
                  <a:lnTo>
                    <a:pt x="2250287" y="662508"/>
                  </a:lnTo>
                  <a:lnTo>
                    <a:pt x="2251964" y="630821"/>
                  </a:lnTo>
                  <a:lnTo>
                    <a:pt x="2265413" y="574090"/>
                  </a:lnTo>
                  <a:lnTo>
                    <a:pt x="2291651" y="526529"/>
                  </a:lnTo>
                  <a:lnTo>
                    <a:pt x="2326741" y="490118"/>
                  </a:lnTo>
                  <a:lnTo>
                    <a:pt x="2369515" y="465315"/>
                  </a:lnTo>
                  <a:lnTo>
                    <a:pt x="2416733" y="452843"/>
                  </a:lnTo>
                  <a:lnTo>
                    <a:pt x="2441829" y="451281"/>
                  </a:lnTo>
                  <a:lnTo>
                    <a:pt x="2467000" y="452882"/>
                  </a:lnTo>
                  <a:lnTo>
                    <a:pt x="2514879" y="465683"/>
                  </a:lnTo>
                  <a:lnTo>
                    <a:pt x="2558745" y="491058"/>
                  </a:lnTo>
                  <a:lnTo>
                    <a:pt x="2594165" y="527799"/>
                  </a:lnTo>
                  <a:lnTo>
                    <a:pt x="2619921" y="575475"/>
                  </a:lnTo>
                  <a:lnTo>
                    <a:pt x="2633040" y="632866"/>
                  </a:lnTo>
                  <a:lnTo>
                    <a:pt x="2634678" y="665137"/>
                  </a:lnTo>
                  <a:lnTo>
                    <a:pt x="2634678" y="405384"/>
                  </a:lnTo>
                  <a:lnTo>
                    <a:pt x="2591879" y="359791"/>
                  </a:lnTo>
                  <a:lnTo>
                    <a:pt x="2536939" y="322719"/>
                  </a:lnTo>
                  <a:lnTo>
                    <a:pt x="2470848" y="298132"/>
                  </a:lnTo>
                  <a:lnTo>
                    <a:pt x="2394597" y="289928"/>
                  </a:lnTo>
                  <a:lnTo>
                    <a:pt x="2349131" y="292798"/>
                  </a:lnTo>
                  <a:lnTo>
                    <a:pt x="2305875" y="301409"/>
                  </a:lnTo>
                  <a:lnTo>
                    <a:pt x="2264841" y="315760"/>
                  </a:lnTo>
                  <a:lnTo>
                    <a:pt x="2226018" y="335851"/>
                  </a:lnTo>
                  <a:lnTo>
                    <a:pt x="2190267" y="361276"/>
                  </a:lnTo>
                  <a:lnTo>
                    <a:pt x="2158454" y="391604"/>
                  </a:lnTo>
                  <a:lnTo>
                    <a:pt x="2130577" y="426859"/>
                  </a:lnTo>
                  <a:lnTo>
                    <a:pt x="2106638" y="467029"/>
                  </a:lnTo>
                  <a:lnTo>
                    <a:pt x="2087397" y="511238"/>
                  </a:lnTo>
                  <a:lnTo>
                    <a:pt x="2073668" y="558546"/>
                  </a:lnTo>
                  <a:lnTo>
                    <a:pt x="2065426" y="608965"/>
                  </a:lnTo>
                  <a:lnTo>
                    <a:pt x="2062683" y="662508"/>
                  </a:lnTo>
                  <a:lnTo>
                    <a:pt x="2065426" y="716673"/>
                  </a:lnTo>
                  <a:lnTo>
                    <a:pt x="2073668" y="767626"/>
                  </a:lnTo>
                  <a:lnTo>
                    <a:pt x="2087397" y="815390"/>
                  </a:lnTo>
                  <a:lnTo>
                    <a:pt x="2106638" y="859942"/>
                  </a:lnTo>
                  <a:lnTo>
                    <a:pt x="2130577" y="900493"/>
                  </a:lnTo>
                  <a:lnTo>
                    <a:pt x="2158454" y="936193"/>
                  </a:lnTo>
                  <a:lnTo>
                    <a:pt x="2190267" y="967066"/>
                  </a:lnTo>
                  <a:lnTo>
                    <a:pt x="2226018" y="993101"/>
                  </a:lnTo>
                  <a:lnTo>
                    <a:pt x="2264765" y="1013764"/>
                  </a:lnTo>
                  <a:lnTo>
                    <a:pt x="2305545" y="1028522"/>
                  </a:lnTo>
                  <a:lnTo>
                    <a:pt x="2348395" y="1037386"/>
                  </a:lnTo>
                  <a:lnTo>
                    <a:pt x="2393289" y="1040333"/>
                  </a:lnTo>
                  <a:lnTo>
                    <a:pt x="2432774" y="1038250"/>
                  </a:lnTo>
                  <a:lnTo>
                    <a:pt x="2504592" y="1021524"/>
                  </a:lnTo>
                  <a:lnTo>
                    <a:pt x="2566416" y="989050"/>
                  </a:lnTo>
                  <a:lnTo>
                    <a:pt x="2615285" y="946734"/>
                  </a:lnTo>
                  <a:lnTo>
                    <a:pt x="2634678" y="922261"/>
                  </a:lnTo>
                  <a:lnTo>
                    <a:pt x="2634678" y="1028522"/>
                  </a:lnTo>
                  <a:lnTo>
                    <a:pt x="2819654" y="1028522"/>
                  </a:lnTo>
                  <a:lnTo>
                    <a:pt x="2819654" y="922261"/>
                  </a:lnTo>
                  <a:lnTo>
                    <a:pt x="2819654" y="878967"/>
                  </a:lnTo>
                  <a:lnTo>
                    <a:pt x="2819654" y="451281"/>
                  </a:lnTo>
                  <a:lnTo>
                    <a:pt x="2819654" y="405384"/>
                  </a:lnTo>
                  <a:lnTo>
                    <a:pt x="2819654" y="301739"/>
                  </a:lnTo>
                  <a:close/>
                </a:path>
                <a:path w="7195820" h="1040764" extrusionOk="0">
                  <a:moveTo>
                    <a:pt x="3651796" y="602157"/>
                  </a:moveTo>
                  <a:lnTo>
                    <a:pt x="3648595" y="545985"/>
                  </a:lnTo>
                  <a:lnTo>
                    <a:pt x="3638981" y="495007"/>
                  </a:lnTo>
                  <a:lnTo>
                    <a:pt x="3622979" y="449224"/>
                  </a:lnTo>
                  <a:lnTo>
                    <a:pt x="3600577" y="408635"/>
                  </a:lnTo>
                  <a:lnTo>
                    <a:pt x="3571760" y="373240"/>
                  </a:lnTo>
                  <a:lnTo>
                    <a:pt x="3537762" y="343725"/>
                  </a:lnTo>
                  <a:lnTo>
                    <a:pt x="3499764" y="320763"/>
                  </a:lnTo>
                  <a:lnTo>
                    <a:pt x="3457791" y="304368"/>
                  </a:lnTo>
                  <a:lnTo>
                    <a:pt x="3411817" y="294525"/>
                  </a:lnTo>
                  <a:lnTo>
                    <a:pt x="3361867" y="291236"/>
                  </a:lnTo>
                  <a:lnTo>
                    <a:pt x="3328441" y="292925"/>
                  </a:lnTo>
                  <a:lnTo>
                    <a:pt x="3265805" y="306374"/>
                  </a:lnTo>
                  <a:lnTo>
                    <a:pt x="3209315" y="332854"/>
                  </a:lnTo>
                  <a:lnTo>
                    <a:pt x="3162401" y="369912"/>
                  </a:lnTo>
                  <a:lnTo>
                    <a:pt x="3142780" y="392264"/>
                  </a:lnTo>
                  <a:lnTo>
                    <a:pt x="3142780" y="301739"/>
                  </a:lnTo>
                  <a:lnTo>
                    <a:pt x="2959100" y="301739"/>
                  </a:lnTo>
                  <a:lnTo>
                    <a:pt x="2959100" y="1028522"/>
                  </a:lnTo>
                  <a:lnTo>
                    <a:pt x="3142780" y="1028522"/>
                  </a:lnTo>
                  <a:lnTo>
                    <a:pt x="3142780" y="627087"/>
                  </a:lnTo>
                  <a:lnTo>
                    <a:pt x="3145523" y="586295"/>
                  </a:lnTo>
                  <a:lnTo>
                    <a:pt x="3167494" y="519722"/>
                  </a:lnTo>
                  <a:lnTo>
                    <a:pt x="3210699" y="473557"/>
                  </a:lnTo>
                  <a:lnTo>
                    <a:pt x="3270720" y="450278"/>
                  </a:lnTo>
                  <a:lnTo>
                    <a:pt x="3306762" y="447357"/>
                  </a:lnTo>
                  <a:lnTo>
                    <a:pt x="3342182" y="450278"/>
                  </a:lnTo>
                  <a:lnTo>
                    <a:pt x="3401225" y="473557"/>
                  </a:lnTo>
                  <a:lnTo>
                    <a:pt x="3443782" y="519722"/>
                  </a:lnTo>
                  <a:lnTo>
                    <a:pt x="3465423" y="586295"/>
                  </a:lnTo>
                  <a:lnTo>
                    <a:pt x="3468128" y="627087"/>
                  </a:lnTo>
                  <a:lnTo>
                    <a:pt x="3468128" y="1028522"/>
                  </a:lnTo>
                  <a:lnTo>
                    <a:pt x="3651796" y="1028522"/>
                  </a:lnTo>
                  <a:lnTo>
                    <a:pt x="3651796" y="602157"/>
                  </a:lnTo>
                  <a:close/>
                </a:path>
                <a:path w="7195820" h="1040764" extrusionOk="0">
                  <a:moveTo>
                    <a:pt x="4642929" y="397497"/>
                  </a:moveTo>
                  <a:lnTo>
                    <a:pt x="4625683" y="352831"/>
                  </a:lnTo>
                  <a:lnTo>
                    <a:pt x="4604588" y="311505"/>
                  </a:lnTo>
                  <a:lnTo>
                    <a:pt x="4579620" y="273532"/>
                  </a:lnTo>
                  <a:lnTo>
                    <a:pt x="4550791" y="238912"/>
                  </a:lnTo>
                  <a:lnTo>
                    <a:pt x="4518114" y="207645"/>
                  </a:lnTo>
                  <a:lnTo>
                    <a:pt x="4481563" y="179730"/>
                  </a:lnTo>
                  <a:lnTo>
                    <a:pt x="4442028" y="155676"/>
                  </a:lnTo>
                  <a:lnTo>
                    <a:pt x="4400372" y="136004"/>
                  </a:lnTo>
                  <a:lnTo>
                    <a:pt x="4356608" y="120700"/>
                  </a:lnTo>
                  <a:lnTo>
                    <a:pt x="4310723" y="109766"/>
                  </a:lnTo>
                  <a:lnTo>
                    <a:pt x="4262729" y="103200"/>
                  </a:lnTo>
                  <a:lnTo>
                    <a:pt x="4212628" y="101015"/>
                  </a:lnTo>
                  <a:lnTo>
                    <a:pt x="4161180" y="103403"/>
                  </a:lnTo>
                  <a:lnTo>
                    <a:pt x="4111764" y="110566"/>
                  </a:lnTo>
                  <a:lnTo>
                    <a:pt x="4064406" y="122504"/>
                  </a:lnTo>
                  <a:lnTo>
                    <a:pt x="4019092" y="139217"/>
                  </a:lnTo>
                  <a:lnTo>
                    <a:pt x="3975836" y="160705"/>
                  </a:lnTo>
                  <a:lnTo>
                    <a:pt x="3935374" y="186474"/>
                  </a:lnTo>
                  <a:lnTo>
                    <a:pt x="3898481" y="216027"/>
                  </a:lnTo>
                  <a:lnTo>
                    <a:pt x="3865156" y="249339"/>
                  </a:lnTo>
                  <a:lnTo>
                    <a:pt x="3835400" y="286435"/>
                  </a:lnTo>
                  <a:lnTo>
                    <a:pt x="3809225" y="327317"/>
                  </a:lnTo>
                  <a:lnTo>
                    <a:pt x="3787254" y="371221"/>
                  </a:lnTo>
                  <a:lnTo>
                    <a:pt x="3770172" y="417385"/>
                  </a:lnTo>
                  <a:lnTo>
                    <a:pt x="3757980" y="465785"/>
                  </a:lnTo>
                  <a:lnTo>
                    <a:pt x="3750653" y="516445"/>
                  </a:lnTo>
                  <a:lnTo>
                    <a:pt x="3748214" y="569366"/>
                  </a:lnTo>
                  <a:lnTo>
                    <a:pt x="3750653" y="622261"/>
                  </a:lnTo>
                  <a:lnTo>
                    <a:pt x="3757980" y="672846"/>
                  </a:lnTo>
                  <a:lnTo>
                    <a:pt x="3770172" y="721118"/>
                  </a:lnTo>
                  <a:lnTo>
                    <a:pt x="3787254" y="767092"/>
                  </a:lnTo>
                  <a:lnTo>
                    <a:pt x="3809225" y="810742"/>
                  </a:lnTo>
                  <a:lnTo>
                    <a:pt x="3835400" y="851395"/>
                  </a:lnTo>
                  <a:lnTo>
                    <a:pt x="3865156" y="888314"/>
                  </a:lnTo>
                  <a:lnTo>
                    <a:pt x="3898481" y="921499"/>
                  </a:lnTo>
                  <a:lnTo>
                    <a:pt x="3935374" y="950963"/>
                  </a:lnTo>
                  <a:lnTo>
                    <a:pt x="3975836" y="976706"/>
                  </a:lnTo>
                  <a:lnTo>
                    <a:pt x="4019092" y="998194"/>
                  </a:lnTo>
                  <a:lnTo>
                    <a:pt x="4064406" y="1014920"/>
                  </a:lnTo>
                  <a:lnTo>
                    <a:pt x="4111764" y="1026845"/>
                  </a:lnTo>
                  <a:lnTo>
                    <a:pt x="4161180" y="1034008"/>
                  </a:lnTo>
                  <a:lnTo>
                    <a:pt x="4212628" y="1036396"/>
                  </a:lnTo>
                  <a:lnTo>
                    <a:pt x="4263110" y="1034224"/>
                  </a:lnTo>
                  <a:lnTo>
                    <a:pt x="4311383" y="1027722"/>
                  </a:lnTo>
                  <a:lnTo>
                    <a:pt x="4357421" y="1016889"/>
                  </a:lnTo>
                  <a:lnTo>
                    <a:pt x="4401248" y="1001699"/>
                  </a:lnTo>
                  <a:lnTo>
                    <a:pt x="4442841" y="982192"/>
                  </a:lnTo>
                  <a:lnTo>
                    <a:pt x="4482223" y="958329"/>
                  </a:lnTo>
                  <a:lnTo>
                    <a:pt x="4518571" y="930592"/>
                  </a:lnTo>
                  <a:lnTo>
                    <a:pt x="4551096" y="899388"/>
                  </a:lnTo>
                  <a:lnTo>
                    <a:pt x="4579785" y="864717"/>
                  </a:lnTo>
                  <a:lnTo>
                    <a:pt x="4604664" y="826579"/>
                  </a:lnTo>
                  <a:lnTo>
                    <a:pt x="4625708" y="784974"/>
                  </a:lnTo>
                  <a:lnTo>
                    <a:pt x="4642929" y="739914"/>
                  </a:lnTo>
                  <a:lnTo>
                    <a:pt x="4431716" y="739914"/>
                  </a:lnTo>
                  <a:lnTo>
                    <a:pt x="4414380" y="770699"/>
                  </a:lnTo>
                  <a:lnTo>
                    <a:pt x="4393831" y="797471"/>
                  </a:lnTo>
                  <a:lnTo>
                    <a:pt x="4343158" y="838962"/>
                  </a:lnTo>
                  <a:lnTo>
                    <a:pt x="4281665" y="864044"/>
                  </a:lnTo>
                  <a:lnTo>
                    <a:pt x="4211307" y="872413"/>
                  </a:lnTo>
                  <a:lnTo>
                    <a:pt x="4172407" y="870077"/>
                  </a:lnTo>
                  <a:lnTo>
                    <a:pt x="4101223" y="851369"/>
                  </a:lnTo>
                  <a:lnTo>
                    <a:pt x="4039527" y="814362"/>
                  </a:lnTo>
                  <a:lnTo>
                    <a:pt x="3990987" y="761225"/>
                  </a:lnTo>
                  <a:lnTo>
                    <a:pt x="3956685" y="692975"/>
                  </a:lnTo>
                  <a:lnTo>
                    <a:pt x="3945813" y="654481"/>
                  </a:lnTo>
                  <a:lnTo>
                    <a:pt x="3939298" y="613270"/>
                  </a:lnTo>
                  <a:lnTo>
                    <a:pt x="3937127" y="569366"/>
                  </a:lnTo>
                  <a:lnTo>
                    <a:pt x="3939298" y="524929"/>
                  </a:lnTo>
                  <a:lnTo>
                    <a:pt x="3945813" y="483438"/>
                  </a:lnTo>
                  <a:lnTo>
                    <a:pt x="3956685" y="444906"/>
                  </a:lnTo>
                  <a:lnTo>
                    <a:pt x="3971899" y="409308"/>
                  </a:lnTo>
                  <a:lnTo>
                    <a:pt x="4013543" y="348805"/>
                  </a:lnTo>
                  <a:lnTo>
                    <a:pt x="4068965" y="303707"/>
                  </a:lnTo>
                  <a:lnTo>
                    <a:pt x="4135704" y="275666"/>
                  </a:lnTo>
                  <a:lnTo>
                    <a:pt x="4211307" y="266319"/>
                  </a:lnTo>
                  <a:lnTo>
                    <a:pt x="4247604" y="268363"/>
                  </a:lnTo>
                  <a:lnTo>
                    <a:pt x="4313529" y="284772"/>
                  </a:lnTo>
                  <a:lnTo>
                    <a:pt x="4370095" y="317563"/>
                  </a:lnTo>
                  <a:lnTo>
                    <a:pt x="4414380" y="366763"/>
                  </a:lnTo>
                  <a:lnTo>
                    <a:pt x="4431716" y="397497"/>
                  </a:lnTo>
                  <a:lnTo>
                    <a:pt x="4642929" y="397497"/>
                  </a:lnTo>
                  <a:close/>
                </a:path>
                <a:path w="7195820" h="1040764" extrusionOk="0">
                  <a:moveTo>
                    <a:pt x="4929962" y="301726"/>
                  </a:moveTo>
                  <a:lnTo>
                    <a:pt x="4746295" y="301726"/>
                  </a:lnTo>
                  <a:lnTo>
                    <a:pt x="4746295" y="1028522"/>
                  </a:lnTo>
                  <a:lnTo>
                    <a:pt x="4929962" y="1028522"/>
                  </a:lnTo>
                  <a:lnTo>
                    <a:pt x="4929962" y="301726"/>
                  </a:lnTo>
                  <a:close/>
                </a:path>
                <a:path w="7195820" h="1040764" extrusionOk="0">
                  <a:moveTo>
                    <a:pt x="4952263" y="107581"/>
                  </a:moveTo>
                  <a:lnTo>
                    <a:pt x="4944224" y="65430"/>
                  </a:lnTo>
                  <a:lnTo>
                    <a:pt x="4920119" y="30822"/>
                  </a:lnTo>
                  <a:lnTo>
                    <a:pt x="4883874" y="7708"/>
                  </a:lnTo>
                  <a:lnTo>
                    <a:pt x="4839436" y="0"/>
                  </a:lnTo>
                  <a:lnTo>
                    <a:pt x="4816195" y="1930"/>
                  </a:lnTo>
                  <a:lnTo>
                    <a:pt x="4775847" y="17348"/>
                  </a:lnTo>
                  <a:lnTo>
                    <a:pt x="4744694" y="47193"/>
                  </a:lnTo>
                  <a:lnTo>
                    <a:pt x="4728629" y="85559"/>
                  </a:lnTo>
                  <a:lnTo>
                    <a:pt x="4726622" y="107581"/>
                  </a:lnTo>
                  <a:lnTo>
                    <a:pt x="4728629" y="129603"/>
                  </a:lnTo>
                  <a:lnTo>
                    <a:pt x="4744694" y="167970"/>
                  </a:lnTo>
                  <a:lnTo>
                    <a:pt x="4775847" y="197815"/>
                  </a:lnTo>
                  <a:lnTo>
                    <a:pt x="4816195" y="213233"/>
                  </a:lnTo>
                  <a:lnTo>
                    <a:pt x="4839436" y="215150"/>
                  </a:lnTo>
                  <a:lnTo>
                    <a:pt x="4862677" y="213233"/>
                  </a:lnTo>
                  <a:lnTo>
                    <a:pt x="4903025" y="197815"/>
                  </a:lnTo>
                  <a:lnTo>
                    <a:pt x="4934178" y="167970"/>
                  </a:lnTo>
                  <a:lnTo>
                    <a:pt x="4950257" y="129603"/>
                  </a:lnTo>
                  <a:lnTo>
                    <a:pt x="4952263" y="107581"/>
                  </a:lnTo>
                  <a:close/>
                </a:path>
                <a:path w="7195820" h="1040764" extrusionOk="0">
                  <a:moveTo>
                    <a:pt x="5442255" y="301739"/>
                  </a:moveTo>
                  <a:lnTo>
                    <a:pt x="5279593" y="301739"/>
                  </a:lnTo>
                  <a:lnTo>
                    <a:pt x="5279593" y="122008"/>
                  </a:lnTo>
                  <a:lnTo>
                    <a:pt x="5094605" y="122008"/>
                  </a:lnTo>
                  <a:lnTo>
                    <a:pt x="5094605" y="301739"/>
                  </a:lnTo>
                  <a:lnTo>
                    <a:pt x="5008029" y="301739"/>
                  </a:lnTo>
                  <a:lnTo>
                    <a:pt x="5008029" y="452602"/>
                  </a:lnTo>
                  <a:lnTo>
                    <a:pt x="5094605" y="452602"/>
                  </a:lnTo>
                  <a:lnTo>
                    <a:pt x="5094605" y="802894"/>
                  </a:lnTo>
                  <a:lnTo>
                    <a:pt x="5098237" y="855776"/>
                  </a:lnTo>
                  <a:lnTo>
                    <a:pt x="5109121" y="901611"/>
                  </a:lnTo>
                  <a:lnTo>
                    <a:pt x="5127269" y="940384"/>
                  </a:lnTo>
                  <a:lnTo>
                    <a:pt x="5152656" y="972121"/>
                  </a:lnTo>
                  <a:lnTo>
                    <a:pt x="5185321" y="996797"/>
                  </a:lnTo>
                  <a:lnTo>
                    <a:pt x="5225224" y="1014425"/>
                  </a:lnTo>
                  <a:lnTo>
                    <a:pt x="5272392" y="1025004"/>
                  </a:lnTo>
                  <a:lnTo>
                    <a:pt x="5326812" y="1028522"/>
                  </a:lnTo>
                  <a:lnTo>
                    <a:pt x="5442255" y="1028522"/>
                  </a:lnTo>
                  <a:lnTo>
                    <a:pt x="5442255" y="873721"/>
                  </a:lnTo>
                  <a:lnTo>
                    <a:pt x="5356974" y="873721"/>
                  </a:lnTo>
                  <a:lnTo>
                    <a:pt x="5337505" y="872705"/>
                  </a:lnTo>
                  <a:lnTo>
                    <a:pt x="5297309" y="857313"/>
                  </a:lnTo>
                  <a:lnTo>
                    <a:pt x="5280698" y="821283"/>
                  </a:lnTo>
                  <a:lnTo>
                    <a:pt x="5279593" y="804189"/>
                  </a:lnTo>
                  <a:lnTo>
                    <a:pt x="5279593" y="452602"/>
                  </a:lnTo>
                  <a:lnTo>
                    <a:pt x="5442255" y="452602"/>
                  </a:lnTo>
                  <a:lnTo>
                    <a:pt x="5442255" y="301739"/>
                  </a:lnTo>
                  <a:close/>
                </a:path>
                <a:path w="7195820" h="1040764" extrusionOk="0">
                  <a:moveTo>
                    <a:pt x="5723001" y="301726"/>
                  </a:moveTo>
                  <a:lnTo>
                    <a:pt x="5539333" y="301726"/>
                  </a:lnTo>
                  <a:lnTo>
                    <a:pt x="5539333" y="1028522"/>
                  </a:lnTo>
                  <a:lnTo>
                    <a:pt x="5723001" y="1028522"/>
                  </a:lnTo>
                  <a:lnTo>
                    <a:pt x="5723001" y="301726"/>
                  </a:lnTo>
                  <a:close/>
                </a:path>
                <a:path w="7195820" h="1040764" extrusionOk="0">
                  <a:moveTo>
                    <a:pt x="5745289" y="107581"/>
                  </a:moveTo>
                  <a:lnTo>
                    <a:pt x="5737263" y="65430"/>
                  </a:lnTo>
                  <a:lnTo>
                    <a:pt x="5713171" y="30822"/>
                  </a:lnTo>
                  <a:lnTo>
                    <a:pt x="5676912" y="7708"/>
                  </a:lnTo>
                  <a:lnTo>
                    <a:pt x="5632488" y="0"/>
                  </a:lnTo>
                  <a:lnTo>
                    <a:pt x="5609234" y="1930"/>
                  </a:lnTo>
                  <a:lnTo>
                    <a:pt x="5568886" y="17348"/>
                  </a:lnTo>
                  <a:lnTo>
                    <a:pt x="5537720" y="47193"/>
                  </a:lnTo>
                  <a:lnTo>
                    <a:pt x="5521655" y="85559"/>
                  </a:lnTo>
                  <a:lnTo>
                    <a:pt x="5519648" y="107581"/>
                  </a:lnTo>
                  <a:lnTo>
                    <a:pt x="5521655" y="129603"/>
                  </a:lnTo>
                  <a:lnTo>
                    <a:pt x="5537720" y="167970"/>
                  </a:lnTo>
                  <a:lnTo>
                    <a:pt x="5568886" y="197815"/>
                  </a:lnTo>
                  <a:lnTo>
                    <a:pt x="5609234" y="213233"/>
                  </a:lnTo>
                  <a:lnTo>
                    <a:pt x="5632488" y="215150"/>
                  </a:lnTo>
                  <a:lnTo>
                    <a:pt x="5655716" y="213233"/>
                  </a:lnTo>
                  <a:lnTo>
                    <a:pt x="5696064" y="197815"/>
                  </a:lnTo>
                  <a:lnTo>
                    <a:pt x="5727217" y="167970"/>
                  </a:lnTo>
                  <a:lnTo>
                    <a:pt x="5743283" y="129603"/>
                  </a:lnTo>
                  <a:lnTo>
                    <a:pt x="5745289" y="107581"/>
                  </a:lnTo>
                  <a:close/>
                </a:path>
                <a:path w="7195820" h="1040764" extrusionOk="0">
                  <a:moveTo>
                    <a:pt x="6539395" y="649389"/>
                  </a:moveTo>
                  <a:lnTo>
                    <a:pt x="6536576" y="597776"/>
                  </a:lnTo>
                  <a:lnTo>
                    <a:pt x="6536423" y="596925"/>
                  </a:lnTo>
                  <a:lnTo>
                    <a:pt x="6528092" y="549198"/>
                  </a:lnTo>
                  <a:lnTo>
                    <a:pt x="6513944" y="503643"/>
                  </a:lnTo>
                  <a:lnTo>
                    <a:pt x="6494132" y="461137"/>
                  </a:lnTo>
                  <a:lnTo>
                    <a:pt x="6481026" y="440804"/>
                  </a:lnTo>
                  <a:lnTo>
                    <a:pt x="6469215" y="422478"/>
                  </a:lnTo>
                  <a:lnTo>
                    <a:pt x="6439687" y="388493"/>
                  </a:lnTo>
                  <a:lnTo>
                    <a:pt x="6405575" y="359181"/>
                  </a:lnTo>
                  <a:lnTo>
                    <a:pt x="6366878" y="334530"/>
                  </a:lnTo>
                  <a:lnTo>
                    <a:pt x="6349162" y="326377"/>
                  </a:lnTo>
                  <a:lnTo>
                    <a:pt x="6349162" y="596925"/>
                  </a:lnTo>
                  <a:lnTo>
                    <a:pt x="6004141" y="596925"/>
                  </a:lnTo>
                  <a:lnTo>
                    <a:pt x="6023648" y="531495"/>
                  </a:lnTo>
                  <a:lnTo>
                    <a:pt x="6061214" y="482130"/>
                  </a:lnTo>
                  <a:lnTo>
                    <a:pt x="6113183" y="451129"/>
                  </a:lnTo>
                  <a:lnTo>
                    <a:pt x="6176010" y="440804"/>
                  </a:lnTo>
                  <a:lnTo>
                    <a:pt x="6210681" y="443471"/>
                  </a:lnTo>
                  <a:lnTo>
                    <a:pt x="6271679" y="464794"/>
                  </a:lnTo>
                  <a:lnTo>
                    <a:pt x="6319901" y="506514"/>
                  </a:lnTo>
                  <a:lnTo>
                    <a:pt x="6345479" y="563257"/>
                  </a:lnTo>
                  <a:lnTo>
                    <a:pt x="6349162" y="596925"/>
                  </a:lnTo>
                  <a:lnTo>
                    <a:pt x="6349162" y="326377"/>
                  </a:lnTo>
                  <a:lnTo>
                    <a:pt x="6324524" y="315023"/>
                  </a:lnTo>
                  <a:lnTo>
                    <a:pt x="6279464" y="301091"/>
                  </a:lnTo>
                  <a:lnTo>
                    <a:pt x="6231712" y="292722"/>
                  </a:lnTo>
                  <a:lnTo>
                    <a:pt x="6181255" y="289941"/>
                  </a:lnTo>
                  <a:lnTo>
                    <a:pt x="6129020" y="292811"/>
                  </a:lnTo>
                  <a:lnTo>
                    <a:pt x="6079896" y="301409"/>
                  </a:lnTo>
                  <a:lnTo>
                    <a:pt x="6033897" y="315760"/>
                  </a:lnTo>
                  <a:lnTo>
                    <a:pt x="5991022" y="335851"/>
                  </a:lnTo>
                  <a:lnTo>
                    <a:pt x="5951994" y="361264"/>
                  </a:lnTo>
                  <a:lnTo>
                    <a:pt x="5917552" y="391604"/>
                  </a:lnTo>
                  <a:lnTo>
                    <a:pt x="5887694" y="426859"/>
                  </a:lnTo>
                  <a:lnTo>
                    <a:pt x="5862447" y="467042"/>
                  </a:lnTo>
                  <a:lnTo>
                    <a:pt x="5842355" y="511403"/>
                  </a:lnTo>
                  <a:lnTo>
                    <a:pt x="5828017" y="559206"/>
                  </a:lnTo>
                  <a:lnTo>
                    <a:pt x="5819406" y="610450"/>
                  </a:lnTo>
                  <a:lnTo>
                    <a:pt x="5816536" y="665124"/>
                  </a:lnTo>
                  <a:lnTo>
                    <a:pt x="5819445" y="719251"/>
                  </a:lnTo>
                  <a:lnTo>
                    <a:pt x="5828182" y="770089"/>
                  </a:lnTo>
                  <a:lnTo>
                    <a:pt x="5842724" y="817651"/>
                  </a:lnTo>
                  <a:lnTo>
                    <a:pt x="5863107" y="861923"/>
                  </a:lnTo>
                  <a:lnTo>
                    <a:pt x="5888685" y="902144"/>
                  </a:lnTo>
                  <a:lnTo>
                    <a:pt x="5918860" y="937526"/>
                  </a:lnTo>
                  <a:lnTo>
                    <a:pt x="5953620" y="968070"/>
                  </a:lnTo>
                  <a:lnTo>
                    <a:pt x="5992990" y="993762"/>
                  </a:lnTo>
                  <a:lnTo>
                    <a:pt x="6035992" y="1014133"/>
                  </a:lnTo>
                  <a:lnTo>
                    <a:pt x="6081700" y="1028700"/>
                  </a:lnTo>
                  <a:lnTo>
                    <a:pt x="6130125" y="1037424"/>
                  </a:lnTo>
                  <a:lnTo>
                    <a:pt x="6181255" y="1040345"/>
                  </a:lnTo>
                  <a:lnTo>
                    <a:pt x="6231572" y="1037640"/>
                  </a:lnTo>
                  <a:lnTo>
                    <a:pt x="6278638" y="1029538"/>
                  </a:lnTo>
                  <a:lnTo>
                    <a:pt x="6322454" y="1016025"/>
                  </a:lnTo>
                  <a:lnTo>
                    <a:pt x="6363017" y="997102"/>
                  </a:lnTo>
                  <a:lnTo>
                    <a:pt x="6400330" y="972769"/>
                  </a:lnTo>
                  <a:lnTo>
                    <a:pt x="6441326" y="936663"/>
                  </a:lnTo>
                  <a:lnTo>
                    <a:pt x="6475120" y="895870"/>
                  </a:lnTo>
                  <a:lnTo>
                    <a:pt x="6479616" y="888161"/>
                  </a:lnTo>
                  <a:lnTo>
                    <a:pt x="6501689" y="850404"/>
                  </a:lnTo>
                  <a:lnTo>
                    <a:pt x="6521031" y="800252"/>
                  </a:lnTo>
                  <a:lnTo>
                    <a:pt x="6322936" y="800252"/>
                  </a:lnTo>
                  <a:lnTo>
                    <a:pt x="6297600" y="838708"/>
                  </a:lnTo>
                  <a:lnTo>
                    <a:pt x="6264884" y="866178"/>
                  </a:lnTo>
                  <a:lnTo>
                    <a:pt x="6224790" y="882662"/>
                  </a:lnTo>
                  <a:lnTo>
                    <a:pt x="6177318" y="888161"/>
                  </a:lnTo>
                  <a:lnTo>
                    <a:pt x="6143282" y="885367"/>
                  </a:lnTo>
                  <a:lnTo>
                    <a:pt x="6083592" y="863066"/>
                  </a:lnTo>
                  <a:lnTo>
                    <a:pt x="6036272" y="819124"/>
                  </a:lnTo>
                  <a:lnTo>
                    <a:pt x="6008725" y="757453"/>
                  </a:lnTo>
                  <a:lnTo>
                    <a:pt x="6002833" y="720229"/>
                  </a:lnTo>
                  <a:lnTo>
                    <a:pt x="6534150" y="720229"/>
                  </a:lnTo>
                  <a:lnTo>
                    <a:pt x="6536436" y="703999"/>
                  </a:lnTo>
                  <a:lnTo>
                    <a:pt x="6538074" y="686777"/>
                  </a:lnTo>
                  <a:lnTo>
                    <a:pt x="6539065" y="668578"/>
                  </a:lnTo>
                  <a:lnTo>
                    <a:pt x="6539395" y="649389"/>
                  </a:lnTo>
                  <a:close/>
                </a:path>
                <a:path w="7195820" h="1040764" extrusionOk="0">
                  <a:moveTo>
                    <a:pt x="7195731" y="821245"/>
                  </a:moveTo>
                  <a:lnTo>
                    <a:pt x="7185393" y="756170"/>
                  </a:lnTo>
                  <a:lnTo>
                    <a:pt x="7157021" y="705154"/>
                  </a:lnTo>
                  <a:lnTo>
                    <a:pt x="7116191" y="666953"/>
                  </a:lnTo>
                  <a:lnTo>
                    <a:pt x="7068477" y="640207"/>
                  </a:lnTo>
                  <a:lnTo>
                    <a:pt x="7010413" y="619556"/>
                  </a:lnTo>
                  <a:lnTo>
                    <a:pt x="6938581" y="599541"/>
                  </a:lnTo>
                  <a:lnTo>
                    <a:pt x="6902424" y="589749"/>
                  </a:lnTo>
                  <a:lnTo>
                    <a:pt x="6845351" y="570395"/>
                  </a:lnTo>
                  <a:lnTo>
                    <a:pt x="6808381" y="550227"/>
                  </a:lnTo>
                  <a:lnTo>
                    <a:pt x="6787718" y="505079"/>
                  </a:lnTo>
                  <a:lnTo>
                    <a:pt x="6789394" y="489597"/>
                  </a:lnTo>
                  <a:lnTo>
                    <a:pt x="6814604" y="453910"/>
                  </a:lnTo>
                  <a:lnTo>
                    <a:pt x="6867855" y="436702"/>
                  </a:lnTo>
                  <a:lnTo>
                    <a:pt x="6891363" y="435546"/>
                  </a:lnTo>
                  <a:lnTo>
                    <a:pt x="6916902" y="437146"/>
                  </a:lnTo>
                  <a:lnTo>
                    <a:pt x="6959867" y="449948"/>
                  </a:lnTo>
                  <a:lnTo>
                    <a:pt x="6991591" y="475030"/>
                  </a:lnTo>
                  <a:lnTo>
                    <a:pt x="7009638" y="509473"/>
                  </a:lnTo>
                  <a:lnTo>
                    <a:pt x="7013372" y="530009"/>
                  </a:lnTo>
                  <a:lnTo>
                    <a:pt x="7189165" y="530009"/>
                  </a:lnTo>
                  <a:lnTo>
                    <a:pt x="7180885" y="477735"/>
                  </a:lnTo>
                  <a:lnTo>
                    <a:pt x="7163905" y="431126"/>
                  </a:lnTo>
                  <a:lnTo>
                    <a:pt x="7138238" y="390169"/>
                  </a:lnTo>
                  <a:lnTo>
                    <a:pt x="7103885" y="354863"/>
                  </a:lnTo>
                  <a:lnTo>
                    <a:pt x="7061898" y="326453"/>
                  </a:lnTo>
                  <a:lnTo>
                    <a:pt x="7013359" y="306171"/>
                  </a:lnTo>
                  <a:lnTo>
                    <a:pt x="6958266" y="293992"/>
                  </a:lnTo>
                  <a:lnTo>
                    <a:pt x="6896608" y="289941"/>
                  </a:lnTo>
                  <a:lnTo>
                    <a:pt x="6854088" y="291744"/>
                  </a:lnTo>
                  <a:lnTo>
                    <a:pt x="6814452" y="297154"/>
                  </a:lnTo>
                  <a:lnTo>
                    <a:pt x="6743776" y="318795"/>
                  </a:lnTo>
                  <a:lnTo>
                    <a:pt x="6686359" y="352907"/>
                  </a:lnTo>
                  <a:lnTo>
                    <a:pt x="6644056" y="397510"/>
                  </a:lnTo>
                  <a:lnTo>
                    <a:pt x="6617983" y="449999"/>
                  </a:lnTo>
                  <a:lnTo>
                    <a:pt x="6609296" y="507707"/>
                  </a:lnTo>
                  <a:lnTo>
                    <a:pt x="6611633" y="542556"/>
                  </a:lnTo>
                  <a:lnTo>
                    <a:pt x="6630327" y="600938"/>
                  </a:lnTo>
                  <a:lnTo>
                    <a:pt x="6666281" y="644715"/>
                  </a:lnTo>
                  <a:lnTo>
                    <a:pt x="6710883" y="676871"/>
                  </a:lnTo>
                  <a:lnTo>
                    <a:pt x="6763652" y="699173"/>
                  </a:lnTo>
                  <a:lnTo>
                    <a:pt x="6830225" y="719505"/>
                  </a:lnTo>
                  <a:lnTo>
                    <a:pt x="6869062" y="729424"/>
                  </a:lnTo>
                  <a:lnTo>
                    <a:pt x="6905752" y="739711"/>
                  </a:lnTo>
                  <a:lnTo>
                    <a:pt x="6963143" y="759066"/>
                  </a:lnTo>
                  <a:lnTo>
                    <a:pt x="6999630" y="778090"/>
                  </a:lnTo>
                  <a:lnTo>
                    <a:pt x="7019938" y="821245"/>
                  </a:lnTo>
                  <a:lnTo>
                    <a:pt x="7018083" y="836917"/>
                  </a:lnTo>
                  <a:lnTo>
                    <a:pt x="6990397" y="875042"/>
                  </a:lnTo>
                  <a:lnTo>
                    <a:pt x="6955142" y="890778"/>
                  </a:lnTo>
                  <a:lnTo>
                    <a:pt x="6908419" y="896023"/>
                  </a:lnTo>
                  <a:lnTo>
                    <a:pt x="6882625" y="894308"/>
                  </a:lnTo>
                  <a:lnTo>
                    <a:pt x="6837693" y="880529"/>
                  </a:lnTo>
                  <a:lnTo>
                    <a:pt x="6802437" y="853795"/>
                  </a:lnTo>
                  <a:lnTo>
                    <a:pt x="6781762" y="819035"/>
                  </a:lnTo>
                  <a:lnTo>
                    <a:pt x="6777215" y="798944"/>
                  </a:lnTo>
                  <a:lnTo>
                    <a:pt x="6592252" y="798944"/>
                  </a:lnTo>
                  <a:lnTo>
                    <a:pt x="6605537" y="862901"/>
                  </a:lnTo>
                  <a:lnTo>
                    <a:pt x="6637515" y="920940"/>
                  </a:lnTo>
                  <a:lnTo>
                    <a:pt x="6686207" y="970318"/>
                  </a:lnTo>
                  <a:lnTo>
                    <a:pt x="6749682" y="1008202"/>
                  </a:lnTo>
                  <a:lnTo>
                    <a:pt x="6786245" y="1022261"/>
                  </a:lnTo>
                  <a:lnTo>
                    <a:pt x="6825107" y="1032306"/>
                  </a:lnTo>
                  <a:lnTo>
                    <a:pt x="6866268" y="1038326"/>
                  </a:lnTo>
                  <a:lnTo>
                    <a:pt x="6909727" y="1040345"/>
                  </a:lnTo>
                  <a:lnTo>
                    <a:pt x="6951662" y="1038580"/>
                  </a:lnTo>
                  <a:lnTo>
                    <a:pt x="6990905" y="1033284"/>
                  </a:lnTo>
                  <a:lnTo>
                    <a:pt x="7061251" y="1012126"/>
                  </a:lnTo>
                  <a:lnTo>
                    <a:pt x="7118642" y="978522"/>
                  </a:lnTo>
                  <a:lnTo>
                    <a:pt x="7160958" y="934072"/>
                  </a:lnTo>
                  <a:lnTo>
                    <a:pt x="7187031" y="880948"/>
                  </a:lnTo>
                  <a:lnTo>
                    <a:pt x="7193547" y="851916"/>
                  </a:lnTo>
                  <a:lnTo>
                    <a:pt x="7195731" y="8212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5" name="Google Shape;115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37293" y="3711264"/>
            <a:ext cx="847507" cy="3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502775" y="3778423"/>
            <a:ext cx="1502374" cy="22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086737" y="3645575"/>
            <a:ext cx="479252" cy="479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/>
          <p:cNvSpPr txBox="1"/>
          <p:nvPr/>
        </p:nvSpPr>
        <p:spPr>
          <a:xfrm>
            <a:off x="486075" y="217325"/>
            <a:ext cx="7694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b="1" i="1">
                <a:solidFill>
                  <a:srgbClr val="1469D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Milano, nel dettaglio </a:t>
            </a:r>
            <a:endParaRPr sz="3000" b="1" i="1" u="none" strike="noStrike" cap="none">
              <a:solidFill>
                <a:srgbClr val="1469D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34" name="Google Shape;234;p36"/>
          <p:cNvSpPr txBox="1"/>
          <p:nvPr/>
        </p:nvSpPr>
        <p:spPr>
          <a:xfrm>
            <a:off x="594600" y="828900"/>
            <a:ext cx="5340300" cy="3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 città</a:t>
            </a:r>
            <a:r>
              <a:rPr lang="en-GB" sz="1050" b="1">
                <a:solidFill>
                  <a:srgbClr val="D943C0"/>
                </a:solidFill>
                <a:latin typeface="Montserrat"/>
                <a:ea typeface="Montserrat"/>
                <a:cs typeface="Montserrat"/>
                <a:sym typeface="Montserrat"/>
              </a:rPr>
              <a:t> quasi un quarto (24,9%) della flotta degli autobus è a zero emissioni</a:t>
            </a:r>
            <a:r>
              <a:rPr lang="en-GB" sz="1050">
                <a:solidFill>
                  <a:srgbClr val="D943C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en-GB" sz="1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0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Rispetto a questo indicatore, Milano è in </a:t>
            </a:r>
            <a:r>
              <a:rPr lang="en-GB" sz="1050" b="1">
                <a:solidFill>
                  <a:srgbClr val="D943C0"/>
                </a:solidFill>
                <a:latin typeface="Montserrat"/>
                <a:ea typeface="Montserrat"/>
                <a:cs typeface="Montserrat"/>
                <a:sym typeface="Montserrat"/>
              </a:rPr>
              <a:t>terza posizione</a:t>
            </a:r>
            <a:r>
              <a:rPr lang="en-GB" sz="1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anche se molto distante da Oslo (prima posizione con il  67% di bus a zero emissioni.</a:t>
            </a:r>
            <a:endParaRPr sz="10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Sofia, Helsinki, Glasgow e Copenaghen hanno  tutte tra il 24% e il 25% di bus a zero emissioni. Per fare un confronto, Roma ne ha solo il 3,5%.</a:t>
            </a:r>
            <a:endParaRPr sz="10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Milano </a:t>
            </a:r>
            <a:r>
              <a:rPr lang="en-GB" sz="1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è in </a:t>
            </a:r>
            <a:r>
              <a:rPr lang="en-GB" sz="1050" b="1">
                <a:solidFill>
                  <a:srgbClr val="D943C0"/>
                </a:solidFill>
                <a:latin typeface="Montserrat"/>
                <a:ea typeface="Montserrat"/>
                <a:cs typeface="Montserrat"/>
                <a:sym typeface="Montserrat"/>
              </a:rPr>
              <a:t>settima posizione</a:t>
            </a:r>
            <a:r>
              <a:rPr lang="en-GB" sz="1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anche</a:t>
            </a:r>
            <a:r>
              <a:rPr lang="en-GB" sz="10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per </a:t>
            </a:r>
            <a:r>
              <a:rPr lang="en-GB" sz="1050" b="1">
                <a:solidFill>
                  <a:srgbClr val="D943C0"/>
                </a:solidFill>
                <a:latin typeface="Montserrat"/>
                <a:ea typeface="Montserrat"/>
                <a:cs typeface="Montserrat"/>
                <a:sym typeface="Montserrat"/>
              </a:rPr>
              <a:t>numero di bici e monopattini in sharing</a:t>
            </a:r>
            <a:r>
              <a:rPr lang="en-GB" sz="1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GB" sz="10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sono circa 15 per mille abitanti</a:t>
            </a:r>
            <a:r>
              <a:rPr lang="en-GB" sz="1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il doppio di Roma, ma la metà della leader in classifica Helsinki che ne ha 31. </a:t>
            </a:r>
            <a:endParaRPr sz="10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Car sharing elettrico, </a:t>
            </a:r>
            <a:r>
              <a:rPr lang="en-GB" sz="1050" b="1">
                <a:solidFill>
                  <a:srgbClr val="D943C0"/>
                </a:solidFill>
                <a:latin typeface="Montserrat"/>
                <a:ea typeface="Montserrat"/>
                <a:cs typeface="Montserrat"/>
                <a:sym typeface="Montserrat"/>
              </a:rPr>
              <a:t>Milano ha 0,47 auto elettriche in sharing ogni 1000 persone</a:t>
            </a:r>
            <a:r>
              <a:rPr lang="en-GB" sz="1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il triplo di quelle di Roma (0,15/1000), ma un terzo rispetto a Copenaghen, leader in classifica, che ne ha 1,76 EV per 1000 persone..</a:t>
            </a:r>
            <a:endParaRPr sz="10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1">
                <a:solidFill>
                  <a:srgbClr val="D943C0"/>
                </a:solidFill>
                <a:latin typeface="Montserrat"/>
                <a:ea typeface="Montserrat"/>
                <a:cs typeface="Montserrat"/>
                <a:sym typeface="Montserrat"/>
              </a:rPr>
              <a:t>Sulle infrastrutture di ricarica delle auto elettriche Milano (19kW/1000 abitanti) </a:t>
            </a:r>
            <a:r>
              <a:rPr lang="en-GB" sz="1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fa peggio di Torino</a:t>
            </a:r>
            <a:r>
              <a:rPr lang="en-GB" sz="1050" b="1">
                <a:solidFill>
                  <a:srgbClr val="D943C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(27kW/1000 abitanti) e Roma (20,7 kW/1000 abitanti). La leader in classifica Amsterdam ne ha addirittura 147,3kW (quasi otto volte più di Milano), seguita da Olso con 133,8kW.</a:t>
            </a:r>
            <a:endParaRPr sz="10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5" name="Google Shape;23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425" y="1090509"/>
            <a:ext cx="349624" cy="458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6"/>
          <p:cNvPicPr preferRelativeResize="0"/>
          <p:nvPr/>
        </p:nvPicPr>
        <p:blipFill rotWithShape="1">
          <a:blip r:embed="rId4">
            <a:alphaModFix/>
          </a:blip>
          <a:srcRect l="39155" t="10704" r="55634" b="63912"/>
          <a:stretch/>
        </p:blipFill>
        <p:spPr>
          <a:xfrm>
            <a:off x="136450" y="2140225"/>
            <a:ext cx="349623" cy="387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7625" y="771425"/>
            <a:ext cx="3386375" cy="338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6"/>
          <p:cNvPicPr preferRelativeResize="0"/>
          <p:nvPr/>
        </p:nvPicPr>
        <p:blipFill rotWithShape="1">
          <a:blip r:embed="rId4">
            <a:alphaModFix/>
          </a:blip>
          <a:srcRect l="75721" t="9411" r="18121" b="60013"/>
          <a:stretch/>
        </p:blipFill>
        <p:spPr>
          <a:xfrm>
            <a:off x="104663" y="2878345"/>
            <a:ext cx="413200" cy="466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6"/>
          <p:cNvPicPr preferRelativeResize="0"/>
          <p:nvPr/>
        </p:nvPicPr>
        <p:blipFill rotWithShape="1">
          <a:blip r:embed="rId4">
            <a:alphaModFix/>
          </a:blip>
          <a:srcRect l="38600" t="50003" r="55244" b="19423"/>
          <a:stretch/>
        </p:blipFill>
        <p:spPr>
          <a:xfrm>
            <a:off x="166638" y="3579343"/>
            <a:ext cx="413200" cy="466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 txBox="1"/>
          <p:nvPr/>
        </p:nvSpPr>
        <p:spPr>
          <a:xfrm>
            <a:off x="540000" y="211000"/>
            <a:ext cx="7694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 b="1" i="1" u="none" strike="noStrike" cap="none">
                <a:solidFill>
                  <a:srgbClr val="1469D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Conclusioni e raccomandazioni</a:t>
            </a:r>
            <a:endParaRPr sz="3000" b="1" i="1" u="none" strike="noStrike" cap="none">
              <a:solidFill>
                <a:srgbClr val="1469D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45" name="Google Shape;245;p37"/>
          <p:cNvSpPr txBox="1"/>
          <p:nvPr/>
        </p:nvSpPr>
        <p:spPr>
          <a:xfrm>
            <a:off x="540000" y="923637"/>
            <a:ext cx="747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7"/>
          <p:cNvSpPr txBox="1"/>
          <p:nvPr/>
        </p:nvSpPr>
        <p:spPr>
          <a:xfrm>
            <a:off x="540000" y="923625"/>
            <a:ext cx="8289900" cy="3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</a:t>
            </a:r>
            <a:r>
              <a:rPr lang="en-GB" sz="1200" b="1">
                <a:solidFill>
                  <a:srgbClr val="1469D9"/>
                </a:solidFill>
                <a:latin typeface="Montserrat"/>
                <a:ea typeface="Montserrat"/>
                <a:cs typeface="Montserrat"/>
                <a:sym typeface="Montserrat"/>
              </a:rPr>
              <a:t> mobilità condivisa e a emissioni zero sono parte integrante di città vivibili, sane, a basse emissioni e a prova di futuro</a:t>
            </a:r>
            <a:r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occorre riconoscere questo potenziale e ridisegnare lo </a:t>
            </a:r>
            <a:r>
              <a:rPr lang="en-GB" sz="1200" b="1">
                <a:solidFill>
                  <a:srgbClr val="D913C0"/>
                </a:solidFill>
                <a:latin typeface="Montserrat"/>
                <a:ea typeface="Montserrat"/>
                <a:cs typeface="Montserrat"/>
                <a:sym typeface="Montserrat"/>
              </a:rPr>
              <a:t>spazio pubblico urbano</a:t>
            </a:r>
            <a:r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anche in funzione dei mezzi di mobilità condivisa, soprattutto quelli di mobilità attiva.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-GB" sz="1200" b="1">
                <a:solidFill>
                  <a:srgbClr val="D913C0"/>
                </a:solidFill>
                <a:latin typeface="Montserrat"/>
                <a:ea typeface="Montserrat"/>
                <a:cs typeface="Montserrat"/>
                <a:sym typeface="Montserrat"/>
              </a:rPr>
              <a:t>La città di Milano è sulla strada per raggiungere una mobilità urbana a zero emissioni </a:t>
            </a:r>
            <a:r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(e anche l’ultima delibera va in questa direzione), ma ha ancora delle </a:t>
            </a:r>
            <a:r>
              <a:rPr lang="en-GB" sz="1200">
                <a:solidFill>
                  <a:srgbClr val="1469D9"/>
                </a:solidFill>
                <a:latin typeface="Montserrat"/>
                <a:ea typeface="Montserrat"/>
                <a:cs typeface="Montserrat"/>
                <a:sym typeface="Montserrat"/>
              </a:rPr>
              <a:t>contraddizioni aperte da risolvere</a:t>
            </a:r>
            <a:r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ad esempio cresce il numero di utenti di bici e monopattini, ma mancano ancora infrastrutture adeguate che ne possano garantire la sicurezza.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-GB" sz="1200" b="1">
                <a:solidFill>
                  <a:srgbClr val="D913C0"/>
                </a:solidFill>
                <a:latin typeface="Montserrat"/>
                <a:ea typeface="Montserrat"/>
                <a:cs typeface="Montserrat"/>
                <a:sym typeface="Montserrat"/>
              </a:rPr>
              <a:t>Due le priorità per una Milano città delle persone sana, sicura e a prova di futuro</a:t>
            </a:r>
            <a:r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::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19999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D913C0"/>
                </a:solidFill>
                <a:latin typeface="Montserrat"/>
                <a:ea typeface="Montserrat"/>
                <a:cs typeface="Montserrat"/>
                <a:sym typeface="Montserrat"/>
              </a:rPr>
              <a:t>Milano Città30</a:t>
            </a:r>
            <a:r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con il ridisegno della città per garantire infrastrutture e spazi sicuri per chi si muove con il trasporto pubblico, a piedi, in bici e in monopattino, sottraendo spazio alle auto.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19999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Pianificare l’</a:t>
            </a:r>
            <a:r>
              <a:rPr lang="en-GB" sz="1200" b="1">
                <a:solidFill>
                  <a:srgbClr val="D913C0"/>
                </a:solidFill>
                <a:latin typeface="Montserrat"/>
                <a:ea typeface="Montserrat"/>
                <a:cs typeface="Montserrat"/>
                <a:sym typeface="Montserrat"/>
              </a:rPr>
              <a:t>evoluzione di Area C in una zona a zero emissioni</a:t>
            </a:r>
            <a:r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entro i prossimi anni, sul modello di Amsterdam e Parigi.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" name="Google Shape;247;p37"/>
          <p:cNvSpPr/>
          <p:nvPr/>
        </p:nvSpPr>
        <p:spPr>
          <a:xfrm>
            <a:off x="1017675" y="3391600"/>
            <a:ext cx="244500" cy="128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469D9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7"/>
          <p:cNvSpPr/>
          <p:nvPr/>
        </p:nvSpPr>
        <p:spPr>
          <a:xfrm>
            <a:off x="1017675" y="3848800"/>
            <a:ext cx="244500" cy="128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469D9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8"/>
          <p:cNvSpPr txBox="1"/>
          <p:nvPr/>
        </p:nvSpPr>
        <p:spPr>
          <a:xfrm>
            <a:off x="580325" y="1772250"/>
            <a:ext cx="7806900" cy="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2875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Grazie!</a:t>
            </a:r>
            <a:endParaRPr sz="36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165F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77350"/>
            <a:ext cx="4468049" cy="446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950" y="277350"/>
            <a:ext cx="4468049" cy="446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165F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5225" y="292875"/>
            <a:ext cx="4405325" cy="440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325" y="337575"/>
            <a:ext cx="4468349" cy="446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7D2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8675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325" y="647700"/>
            <a:ext cx="3848099" cy="384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7848063" y="603758"/>
            <a:ext cx="587400" cy="17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80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n-GB"/>
              <a:t>1</a:t>
            </a:r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2171" y="2248911"/>
            <a:ext cx="1271484" cy="127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4549" y="0"/>
            <a:ext cx="365919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/>
          <p:nvPr/>
        </p:nvSpPr>
        <p:spPr>
          <a:xfrm>
            <a:off x="336190" y="452936"/>
            <a:ext cx="4889100" cy="3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5800" rIns="0" bIns="0" anchor="t" anchorCtr="0">
            <a:spAutoFit/>
          </a:bodyPr>
          <a:lstStyle/>
          <a:p>
            <a:pPr marL="0" marR="698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2000" b="1">
                <a:solidFill>
                  <a:srgbClr val="D942BF"/>
                </a:solidFill>
                <a:latin typeface="Montserrat"/>
                <a:ea typeface="Montserrat"/>
                <a:cs typeface="Montserrat"/>
                <a:sym typeface="Montserrat"/>
              </a:rPr>
              <a:t>CITY RANKING 2023 </a:t>
            </a:r>
            <a:endParaRPr sz="2000" b="1">
              <a:solidFill>
                <a:srgbClr val="D942B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698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1469D9"/>
                </a:solidFill>
                <a:latin typeface="Montserrat"/>
                <a:ea typeface="Montserrat"/>
                <a:cs typeface="Montserrat"/>
                <a:sym typeface="Montserrat"/>
              </a:rPr>
              <a:t>THANK YOU FOR SHARING</a:t>
            </a:r>
            <a:endParaRPr sz="1600" b="1" i="0" u="none" strike="noStrike" cap="none">
              <a:solidFill>
                <a:srgbClr val="1469D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698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BD9D9"/>
                </a:solidFill>
                <a:latin typeface="Montserrat"/>
                <a:ea typeface="Montserrat"/>
                <a:cs typeface="Montserrat"/>
                <a:sym typeface="Montserrat"/>
              </a:rPr>
              <a:t>Un’analisi dello stato della mobilità in sharing e a zero emissioni in 42 città europee</a:t>
            </a:r>
            <a:endParaRPr sz="1600" b="1" i="0" u="none" strike="noStrike" cap="none">
              <a:solidFill>
                <a:srgbClr val="0BD9D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698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BD9D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698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BD9D9"/>
                </a:solidFill>
                <a:latin typeface="Montserrat"/>
                <a:ea typeface="Montserrat"/>
                <a:cs typeface="Montserrat"/>
                <a:sym typeface="Montserrat"/>
              </a:rPr>
              <a:t>Quattro le città italiane coinvolte: </a:t>
            </a:r>
            <a:endParaRPr sz="1600" b="1" i="0" u="none" strike="noStrike" cap="none">
              <a:solidFill>
                <a:srgbClr val="0BD9D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698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1469D9"/>
                </a:solidFill>
                <a:latin typeface="Montserrat"/>
                <a:ea typeface="Montserrat"/>
                <a:cs typeface="Montserrat"/>
                <a:sym typeface="Montserrat"/>
              </a:rPr>
              <a:t>Milano, Torino, Roma, Napoli</a:t>
            </a:r>
            <a:endParaRPr sz="1600" b="1" i="0" u="none" strike="noStrike" cap="none">
              <a:solidFill>
                <a:srgbClr val="1469D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698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1469D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698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600" b="0" i="0" u="none" strike="noStrike" cap="none">
              <a:solidFill>
                <a:srgbClr val="0BD9D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363" y="361692"/>
            <a:ext cx="3139546" cy="4416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4259" y="237724"/>
            <a:ext cx="3586706" cy="4691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subTitle" idx="1"/>
          </p:nvPr>
        </p:nvSpPr>
        <p:spPr>
          <a:xfrm>
            <a:off x="978932" y="799397"/>
            <a:ext cx="6400800" cy="323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lt1"/>
                </a:solidFill>
                <a:highlight>
                  <a:srgbClr val="D943C0"/>
                </a:highlight>
              </a:rPr>
              <a:t>City Ranking &amp; Rating 2021</a:t>
            </a:r>
            <a:r>
              <a:rPr lang="en-GB" sz="2100">
                <a:solidFill>
                  <a:schemeClr val="lt1"/>
                </a:solidFill>
              </a:rPr>
              <a:t> - Approccio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137" name="Google Shape;137;p23"/>
          <p:cNvSpPr txBox="1"/>
          <p:nvPr/>
        </p:nvSpPr>
        <p:spPr>
          <a:xfrm>
            <a:off x="1085572" y="1512542"/>
            <a:ext cx="6669900" cy="30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203200" lvl="0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Char char="●"/>
            </a:pPr>
            <a:r>
              <a:rPr lang="en-GB" sz="1500" b="1">
                <a:solidFill>
                  <a:schemeClr val="lt1"/>
                </a:solidFill>
                <a:highlight>
                  <a:srgbClr val="D943C0"/>
                </a:highlight>
                <a:latin typeface="Montserrat"/>
                <a:ea typeface="Montserrat"/>
                <a:cs typeface="Montserrat"/>
                <a:sym typeface="Montserrat"/>
              </a:rPr>
              <a:t>36 città europee analizzate</a:t>
            </a:r>
            <a:r>
              <a:rPr lang="en-GB" sz="1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in 16 paesi</a:t>
            </a:r>
            <a:endParaRPr sz="1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03200" lvl="0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Char char="●"/>
            </a:pPr>
            <a:r>
              <a:rPr lang="en-GB" sz="1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Rating complessivo su una </a:t>
            </a:r>
            <a:r>
              <a:rPr lang="en-GB" sz="1500" b="1">
                <a:solidFill>
                  <a:schemeClr val="lt1"/>
                </a:solidFill>
                <a:highlight>
                  <a:srgbClr val="D943C0"/>
                </a:highlight>
                <a:latin typeface="Montserrat"/>
                <a:ea typeface="Montserrat"/>
                <a:cs typeface="Montserrat"/>
                <a:sym typeface="Montserrat"/>
              </a:rPr>
              <a:t>scala da F (pessimo) ad A (ottimo)</a:t>
            </a:r>
            <a:endParaRPr sz="1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03200" lvl="0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Char char="●"/>
            </a:pPr>
            <a:r>
              <a:rPr lang="en-GB" sz="1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Ranking % basato su quanto ciascuna città è vicina al </a:t>
            </a:r>
            <a:r>
              <a:rPr lang="en-GB" sz="1500" b="1">
                <a:solidFill>
                  <a:schemeClr val="lt1"/>
                </a:solidFill>
                <a:highlight>
                  <a:srgbClr val="D943C0"/>
                </a:highlight>
                <a:latin typeface="Montserrat"/>
                <a:ea typeface="Montserrat"/>
                <a:cs typeface="Montserrat"/>
                <a:sym typeface="Montserrat"/>
              </a:rPr>
              <a:t>goal della mobilità #zeroemissioni al 2030</a:t>
            </a:r>
            <a:endParaRPr sz="1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03200" lvl="0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Char char="●"/>
            </a:pPr>
            <a:r>
              <a:rPr lang="en-GB" sz="1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Variabili considerate: </a:t>
            </a:r>
            <a:endParaRPr sz="1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19100" lvl="1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Char char="○"/>
            </a:pPr>
            <a:r>
              <a:rPr lang="en-GB"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lo spazio urbano dedicato a pedoni e biciclette</a:t>
            </a:r>
            <a:endParaRPr sz="13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19100" lvl="1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Char char="○"/>
            </a:pPr>
            <a:r>
              <a:rPr lang="en-GB"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 livelli di sicurezza per pedoni e ciclisti sulle strade urbane</a:t>
            </a:r>
            <a:endParaRPr sz="13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19100" lvl="1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Char char="○"/>
            </a:pPr>
            <a:r>
              <a:rPr lang="en-GB"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 livelli di congestione del traffico urbano</a:t>
            </a:r>
            <a:endParaRPr sz="13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19100" lvl="1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Char char="○"/>
            </a:pPr>
            <a:r>
              <a:rPr lang="en-GB"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l’accessibilità ed economicità del trasporto pubblico locale</a:t>
            </a:r>
            <a:endParaRPr sz="13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19100" lvl="1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Char char="○"/>
            </a:pPr>
            <a:r>
              <a:rPr lang="en-GB"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l’infrastruttura per la ricarica dei veicoli elettrici</a:t>
            </a:r>
            <a:endParaRPr sz="13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19100" lvl="1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Char char="○"/>
            </a:pPr>
            <a:r>
              <a:rPr lang="en-GB"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 politiche di riduzione del traffico e dei veicoli inquinanti</a:t>
            </a:r>
            <a:endParaRPr sz="13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19100" lvl="1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Char char="○"/>
            </a:pPr>
            <a:r>
              <a:rPr lang="en-GB"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l’offerta di servizi di sharing mobility</a:t>
            </a:r>
            <a:endParaRPr sz="13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subTitle" idx="1"/>
          </p:nvPr>
        </p:nvSpPr>
        <p:spPr>
          <a:xfrm>
            <a:off x="978932" y="799397"/>
            <a:ext cx="6400800" cy="323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lt1"/>
                </a:solidFill>
                <a:highlight>
                  <a:srgbClr val="D943C0"/>
                </a:highlight>
              </a:rPr>
              <a:t>City Ranking &amp; Rating 2021</a:t>
            </a:r>
            <a:r>
              <a:rPr lang="en-GB" sz="2100">
                <a:solidFill>
                  <a:schemeClr val="lt1"/>
                </a:solidFill>
              </a:rPr>
              <a:t> - Risultati</a:t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143" name="Google Shape;143;p24"/>
          <p:cNvSpPr txBox="1"/>
          <p:nvPr/>
        </p:nvSpPr>
        <p:spPr>
          <a:xfrm>
            <a:off x="1085572" y="1512542"/>
            <a:ext cx="6669900" cy="24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203200" lvl="0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Char char="●"/>
            </a:pPr>
            <a:r>
              <a:rPr lang="en-GB" sz="1500" b="1">
                <a:solidFill>
                  <a:schemeClr val="lt1"/>
                </a:solidFill>
                <a:highlight>
                  <a:srgbClr val="D943C0"/>
                </a:highlight>
                <a:latin typeface="Montserrat"/>
                <a:ea typeface="Montserrat"/>
                <a:cs typeface="Montserrat"/>
                <a:sym typeface="Montserrat"/>
              </a:rPr>
              <a:t>Nessuna città europea è in classe A</a:t>
            </a:r>
            <a:endParaRPr sz="1500" b="1">
              <a:solidFill>
                <a:schemeClr val="lt1"/>
              </a:solidFill>
              <a:highlight>
                <a:srgbClr val="D943C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203200" lvl="0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Char char="●"/>
            </a:pPr>
            <a:r>
              <a:rPr lang="en-GB" sz="1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Oslo è prima in classifica con il 71,5%</a:t>
            </a:r>
            <a:endParaRPr sz="1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03200" lvl="0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Char char="●"/>
            </a:pPr>
            <a:r>
              <a:rPr lang="en-GB" sz="1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Napoli è 36esima e ultima con il 37,8%</a:t>
            </a:r>
            <a:endParaRPr sz="1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03200" lvl="0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Char char="●"/>
            </a:pPr>
            <a:r>
              <a:rPr lang="en-GB" sz="1500" b="1">
                <a:solidFill>
                  <a:schemeClr val="lt1"/>
                </a:solidFill>
                <a:highlight>
                  <a:srgbClr val="D943C0"/>
                </a:highlight>
                <a:latin typeface="Montserrat"/>
                <a:ea typeface="Montserrat"/>
                <a:cs typeface="Montserrat"/>
                <a:sym typeface="Montserrat"/>
              </a:rPr>
              <a:t>Le città italiane sono tutte nella metà bassa della classifica</a:t>
            </a:r>
            <a:r>
              <a:rPr lang="en-GB" sz="1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19100" lvl="1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Char char="○"/>
            </a:pPr>
            <a:r>
              <a:rPr lang="en-GB" sz="1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Milano è 20esima, classe C</a:t>
            </a:r>
            <a:endParaRPr sz="1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19100" lvl="1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Char char="○"/>
            </a:pPr>
            <a:r>
              <a:rPr lang="en-GB" sz="1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Torino è 23esima, classe D</a:t>
            </a:r>
            <a:endParaRPr sz="1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19100" lvl="1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Char char="○"/>
            </a:pPr>
            <a:r>
              <a:rPr lang="en-GB" sz="1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Roma è 32esima, classe D</a:t>
            </a:r>
            <a:endParaRPr sz="1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19100" lvl="1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Char char="○"/>
            </a:pPr>
            <a:r>
              <a:rPr lang="en-GB" sz="1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Napoli è 36esima, classe E </a:t>
            </a:r>
            <a:endParaRPr sz="1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685" y="225672"/>
            <a:ext cx="8404035" cy="4727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/>
        </p:nvSpPr>
        <p:spPr>
          <a:xfrm>
            <a:off x="436361" y="416097"/>
            <a:ext cx="8414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 b="1" i="1" u="none" strike="noStrike" cap="none">
                <a:solidFill>
                  <a:srgbClr val="1469D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Perchè un’analisi della mobilità in sharing e a zero emissioni? </a:t>
            </a:r>
            <a:endParaRPr sz="3000" b="1" i="1" u="none" strike="noStrike" cap="none">
              <a:solidFill>
                <a:srgbClr val="1469D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54" name="Google Shape;15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0950" y="970450"/>
            <a:ext cx="5300854" cy="3507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/>
        </p:nvSpPr>
        <p:spPr>
          <a:xfrm>
            <a:off x="540000" y="211000"/>
            <a:ext cx="7694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 b="1" i="1" u="none" strike="noStrike" cap="none">
                <a:solidFill>
                  <a:srgbClr val="1469D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Una panoramica</a:t>
            </a:r>
            <a:endParaRPr sz="3000" b="1" i="1" u="none" strike="noStrike" cap="none">
              <a:solidFill>
                <a:srgbClr val="1469D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60" name="Google Shape;160;p27"/>
          <p:cNvSpPr txBox="1"/>
          <p:nvPr/>
        </p:nvSpPr>
        <p:spPr>
          <a:xfrm>
            <a:off x="570431" y="1265711"/>
            <a:ext cx="4714500" cy="2630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GB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È complementare alla nostra classifica delle città pubblicata City Ranking nel 2022, con un'attenzione particolare alla mobilità condivisa ed elettrica.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GB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🏆 È una </a:t>
            </a:r>
            <a:r>
              <a:rPr lang="en-GB"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classifica di</a:t>
            </a:r>
            <a:r>
              <a:rPr lang="en-GB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400" b="1" i="0" u="none" strike="noStrike" cap="none">
                <a:solidFill>
                  <a:srgbClr val="D913C0"/>
                </a:solidFill>
                <a:latin typeface="Montserrat"/>
                <a:ea typeface="Montserrat"/>
                <a:cs typeface="Montserrat"/>
                <a:sym typeface="Montserrat"/>
              </a:rPr>
              <a:t>42 città su 4 indicatori</a:t>
            </a:r>
            <a:r>
              <a:rPr lang="en-GB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che riflettono </a:t>
            </a:r>
            <a:r>
              <a:rPr lang="en-GB"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 stato attuale della mobilità condivisa e a zero emissioni  nelle città</a:t>
            </a:r>
            <a:r>
              <a:rPr lang="en-GB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GB"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🎯 Offre un benchmark delle città sulle</a:t>
            </a:r>
            <a:r>
              <a:rPr lang="en-GB" sz="1400" b="1" i="0" u="none" strike="noStrike" cap="none">
                <a:solidFill>
                  <a:srgbClr val="D913C0"/>
                </a:solidFill>
                <a:latin typeface="Montserrat"/>
                <a:ea typeface="Montserrat"/>
                <a:cs typeface="Montserrat"/>
                <a:sym typeface="Montserrat"/>
              </a:rPr>
              <a:t> soluzioni di mobilità condivisa e a zero emissioni</a:t>
            </a:r>
            <a:r>
              <a:rPr lang="en-GB" sz="1400" b="0" i="0" u="none" strike="noStrike" cap="none">
                <a:solidFill>
                  <a:srgbClr val="D913C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400" b="1" i="0" u="none" strike="noStrike" cap="none">
              <a:solidFill>
                <a:srgbClr val="D913C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1" name="Google Shape;16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4900" y="1265712"/>
            <a:ext cx="3484004" cy="2611890"/>
          </a:xfrm>
          <a:prstGeom prst="rect">
            <a:avLst/>
          </a:prstGeom>
          <a:noFill/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2" name="Google Shape;162;p27"/>
          <p:cNvSpPr txBox="1"/>
          <p:nvPr/>
        </p:nvSpPr>
        <p:spPr>
          <a:xfrm>
            <a:off x="5979875" y="2601875"/>
            <a:ext cx="3191400" cy="2769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2407</Words>
  <Application>Microsoft Office PowerPoint</Application>
  <PresentationFormat>On-screen Show (16:9)</PresentationFormat>
  <Paragraphs>441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Montserrat</vt:lpstr>
      <vt:lpstr>Montserrat Medium</vt:lpstr>
      <vt:lpstr>Barlow Condensed</vt:lpstr>
      <vt:lpstr>Simple Light</vt:lpstr>
      <vt:lpstr>Thank you for sharing presentazione del rapporto di ricerca</vt:lpstr>
      <vt:lpstr>PowerPoint Presentation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 you for sharing presentazione del rapporto di ricerca</dc:title>
  <cp:lastModifiedBy>claudio.magliulo@transportenvironment.org</cp:lastModifiedBy>
  <cp:revision>1</cp:revision>
  <dcterms:modified xsi:type="dcterms:W3CDTF">2023-07-13T13:55:25Z</dcterms:modified>
</cp:coreProperties>
</file>